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8"/>
  </p:notesMasterIdLst>
  <p:handoutMasterIdLst>
    <p:handoutMasterId r:id="rId39"/>
  </p:handoutMasterIdLst>
  <p:sldIdLst>
    <p:sldId id="1903" r:id="rId5"/>
    <p:sldId id="1902" r:id="rId6"/>
    <p:sldId id="1934" r:id="rId7"/>
    <p:sldId id="1935" r:id="rId8"/>
    <p:sldId id="1905" r:id="rId9"/>
    <p:sldId id="1936" r:id="rId10"/>
    <p:sldId id="1937" r:id="rId11"/>
    <p:sldId id="1938" r:id="rId12"/>
    <p:sldId id="1939" r:id="rId13"/>
    <p:sldId id="1940" r:id="rId14"/>
    <p:sldId id="1942" r:id="rId15"/>
    <p:sldId id="1943" r:id="rId16"/>
    <p:sldId id="1944" r:id="rId17"/>
    <p:sldId id="1945" r:id="rId18"/>
    <p:sldId id="1947" r:id="rId19"/>
    <p:sldId id="1948" r:id="rId20"/>
    <p:sldId id="1949" r:id="rId21"/>
    <p:sldId id="1950" r:id="rId22"/>
    <p:sldId id="1951" r:id="rId23"/>
    <p:sldId id="1952" r:id="rId24"/>
    <p:sldId id="1953" r:id="rId25"/>
    <p:sldId id="1954" r:id="rId26"/>
    <p:sldId id="1962" r:id="rId27"/>
    <p:sldId id="1956" r:id="rId28"/>
    <p:sldId id="1957" r:id="rId29"/>
    <p:sldId id="1958" r:id="rId30"/>
    <p:sldId id="1960" r:id="rId31"/>
    <p:sldId id="1964" r:id="rId32"/>
    <p:sldId id="1963" r:id="rId33"/>
    <p:sldId id="1965" r:id="rId34"/>
    <p:sldId id="1932" r:id="rId35"/>
    <p:sldId id="1868" r:id="rId36"/>
    <p:sldId id="289" r:id="rId37"/>
  </p:sldIdLst>
  <p:sldSz cx="12192000" cy="6858000"/>
  <p:notesSz cx="6797675"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AA2E"/>
    <a:srgbClr val="FFFFFF"/>
    <a:srgbClr val="00C3F0"/>
    <a:srgbClr val="797979"/>
    <a:srgbClr val="002157"/>
    <a:srgbClr val="0090BD"/>
    <a:srgbClr val="0090BF"/>
    <a:srgbClr val="2C8536"/>
    <a:srgbClr val="005B8C"/>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3A16F7-0047-76A4-C63C-7BBCB06A2C48}" v="3" dt="2023-10-01T21:50:38.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80"/>
    <p:restoredTop sz="84993"/>
  </p:normalViewPr>
  <p:slideViewPr>
    <p:cSldViewPr snapToGrid="0">
      <p:cViewPr>
        <p:scale>
          <a:sx n="79" d="100"/>
          <a:sy n="79" d="100"/>
        </p:scale>
        <p:origin x="784" y="880"/>
      </p:cViewPr>
      <p:guideLst/>
    </p:cSldViewPr>
  </p:slideViewPr>
  <p:notesTextViewPr>
    <p:cViewPr>
      <p:scale>
        <a:sx n="1" d="1"/>
        <a:sy n="1" d="1"/>
      </p:scale>
      <p:origin x="0" y="0"/>
    </p:cViewPr>
  </p:notesTextViewPr>
  <p:notesViewPr>
    <p:cSldViewPr snapToGrid="0">
      <p:cViewPr varScale="1">
        <p:scale>
          <a:sx n="121" d="100"/>
          <a:sy n="121" d="100"/>
        </p:scale>
        <p:origin x="546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7F45FF-B50E-BC64-5543-B4EE6A6D8E08}"/>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63940EF-6D6E-C37C-8B43-21B2611B0423}"/>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3C7FF2F-92CD-9644-8092-FB04B2C2819D}" type="datetimeFigureOut">
              <a:rPr lang="en-US" smtClean="0"/>
              <a:t>5/23/2024</a:t>
            </a:fld>
            <a:endParaRPr lang="en-US"/>
          </a:p>
        </p:txBody>
      </p:sp>
      <p:sp>
        <p:nvSpPr>
          <p:cNvPr id="4" name="Footer Placeholder 3">
            <a:extLst>
              <a:ext uri="{FF2B5EF4-FFF2-40B4-BE49-F238E27FC236}">
                <a16:creationId xmlns:a16="http://schemas.microsoft.com/office/drawing/2014/main" id="{58317E65-1532-701D-E7BA-F153DAC53A9D}"/>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E52C5C3-9E4F-363F-6FDF-0741E74AA881}"/>
              </a:ext>
            </a:extLst>
          </p:cNvPr>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3C9B0C6-90D5-4E4D-9246-DF4C2877315D}" type="slidenum">
              <a:rPr lang="en-US" smtClean="0"/>
              <a:t>‹#›</a:t>
            </a:fld>
            <a:endParaRPr lang="en-US"/>
          </a:p>
        </p:txBody>
      </p:sp>
    </p:spTree>
    <p:extLst>
      <p:ext uri="{BB962C8B-B14F-4D97-AF65-F5344CB8AC3E}">
        <p14:creationId xmlns:p14="http://schemas.microsoft.com/office/powerpoint/2010/main" val="2594240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nb-NO"/>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fld id="{AF0F0302-BE9E-8A47-8FBA-EF4A5D6A0C17}" type="slidenum">
              <a:rPr lang="nb-NO" smtClean="0"/>
              <a:t>‹#›</a:t>
            </a:fld>
            <a:endParaRPr lang="nb-NO"/>
          </a:p>
        </p:txBody>
      </p:sp>
    </p:spTree>
    <p:extLst>
      <p:ext uri="{BB962C8B-B14F-4D97-AF65-F5344CB8AC3E}">
        <p14:creationId xmlns:p14="http://schemas.microsoft.com/office/powerpoint/2010/main" val="1621326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lo.org/dyn/normlex/en/f?p=NORMLEXPUB:55:0::NO::P55_TYPE,P55_LANG,P55_DOCUMENT,P55_NODE:REV,en,C169,/Document"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ohchr.org/sites/default/files/Documents/Issues/IPeoples/EMRIP/FPIC/Colombia.pdf" TargetMode="External"/><Relationship Id="rId4" Type="http://schemas.openxmlformats.org/officeDocument/2006/relationships/hyperlink" Target="https://eiti.org/sites/default/files/attachments/peru_mining_vision_15_july_draft.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ilo.org/dyn/normlex/en/f?p=NORMLEXPUB:55:0::NO::P55_TYPE,P55_LANG,P55_DOCUMENT,P55_NODE:REV,en,C169,/Document"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ohchr.org/sites/default/files/Documents/Issues/IPeoples/EMRIP/FPIC/Colombia.pdf" TargetMode="External"/><Relationship Id="rId4" Type="http://schemas.openxmlformats.org/officeDocument/2006/relationships/hyperlink" Target="https://eiti.org/sites/default/files/attachments/peru_mining_vision_15_july_draft.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ilo.org/dyn/normlex/en/f?p=NORMLEXPUB:55:0::NO::P55_TYPE,P55_LANG,P55_DOCUMENT,P55_NODE:REV,en,C169,/Document"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ohchr.org/sites/default/files/Documents/Issues/IPeoples/EMRIP/FPIC/Colombia.pdf" TargetMode="External"/><Relationship Id="rId4" Type="http://schemas.openxmlformats.org/officeDocument/2006/relationships/hyperlink" Target="https://eiti.org/sites/default/files/attachments/peru_mining_vision_15_july_draft.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iti.org/documents/scoping-study-artisanal-and-small-scale-mining-democratic-republic-congo"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audience to respond to this questions and summarise their replies.</a:t>
            </a:r>
            <a:endParaRPr lang="nb-NO" dirty="0"/>
          </a:p>
        </p:txBody>
      </p:sp>
      <p:sp>
        <p:nvSpPr>
          <p:cNvPr id="4" name="Slide Number Placeholder 3"/>
          <p:cNvSpPr>
            <a:spLocks noGrp="1"/>
          </p:cNvSpPr>
          <p:nvPr>
            <p:ph type="sldNum" sz="quarter" idx="5"/>
          </p:nvPr>
        </p:nvSpPr>
        <p:spPr/>
        <p:txBody>
          <a:bodyPr/>
          <a:lstStyle/>
          <a:p>
            <a:fld id="{AF0F0302-BE9E-8A47-8FBA-EF4A5D6A0C17}" type="slidenum">
              <a:rPr lang="nb-NO" smtClean="0"/>
              <a:t>2</a:t>
            </a:fld>
            <a:endParaRPr lang="nb-NO" dirty="0"/>
          </a:p>
        </p:txBody>
      </p:sp>
    </p:spTree>
    <p:extLst>
      <p:ext uri="{BB962C8B-B14F-4D97-AF65-F5344CB8AC3E}">
        <p14:creationId xmlns:p14="http://schemas.microsoft.com/office/powerpoint/2010/main" val="3685211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US" sz="1200" dirty="0">
                <a:effectLst/>
                <a:latin typeface="Franklin Gothic Book" panose="020B0503020102020204" pitchFamily="34" charset="0"/>
                <a:ea typeface="Cambria" panose="02040503050406030204" pitchFamily="18" charset="0"/>
                <a:cs typeface="Arial" panose="020B0604020202020204" pitchFamily="34" charset="0"/>
              </a:rPr>
              <a:t>In many countries, extractive companies are legally required to consult affected communities before an oil, gas or mining license is awarded. </a:t>
            </a:r>
          </a:p>
          <a:p>
            <a:pPr marL="285750" indent="-285750">
              <a:spcBef>
                <a:spcPts val="1200"/>
              </a:spcBef>
              <a:spcAft>
                <a:spcPts val="1200"/>
              </a:spcAft>
              <a:buFont typeface="Arial" panose="020B0604020202020204" pitchFamily="34" charset="0"/>
              <a:buChar char="•"/>
            </a:pPr>
            <a:r>
              <a:rPr lang="en-US" sz="1200" dirty="0">
                <a:effectLst/>
                <a:latin typeface="Franklin Gothic Book" panose="020B0503020102020204" pitchFamily="34" charset="0"/>
                <a:ea typeface="Cambria" panose="02040503050406030204" pitchFamily="18" charset="0"/>
                <a:cs typeface="Arial" panose="020B0604020202020204" pitchFamily="34" charset="0"/>
              </a:rPr>
              <a:t>In some cases, the free, prior and informed consent (FPIC) of Indigenous people is required for a project to move ahead. </a:t>
            </a: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sz="1400" dirty="0"/>
              <a:t>Acceleration of the </a:t>
            </a:r>
            <a:r>
              <a:rPr lang="en-US" sz="1400" b="1" dirty="0"/>
              <a:t>energy transition creates t</a:t>
            </a:r>
            <a:r>
              <a:rPr lang="en-US" sz="1400" dirty="0"/>
              <a:t>ensions between the pace required to attract investment and the implementation of projects on the one hand and the substantial timeframes needed for meaningful consultation and consent processes on the other. This situation is exacerbating risks across multiple governance dimensions. </a:t>
            </a:r>
            <a:endParaRPr lang="en-US" sz="1600" dirty="0"/>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sz="1400" dirty="0"/>
              <a:t>In the race to secure </a:t>
            </a:r>
            <a:r>
              <a:rPr lang="en-US" sz="1400" b="1" dirty="0"/>
              <a:t>minerals can increase governance risks related to the social and environmental impacts of mining.</a:t>
            </a:r>
            <a:r>
              <a:rPr lang="en-US" sz="1200" dirty="0"/>
              <a:t> In their haste to obtain approval for mineral exploration and production, companies and governments may try to rush consultation processes. The consequences of these risks will be felt most strongly at the subnational level with the risk of approvals being granted without giving due consideration to the needs and priorities of communities and the environment.</a:t>
            </a:r>
            <a:r>
              <a:rPr lang="en-US" sz="1400" b="1" dirty="0"/>
              <a:t> </a:t>
            </a:r>
            <a:endParaRPr lang="en-US" sz="1200" dirty="0"/>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endParaRPr lang="en-GB" sz="1200" dirty="0"/>
          </a:p>
        </p:txBody>
      </p:sp>
      <p:sp>
        <p:nvSpPr>
          <p:cNvPr id="4" name="Slide Number Placeholder 3"/>
          <p:cNvSpPr>
            <a:spLocks noGrp="1"/>
          </p:cNvSpPr>
          <p:nvPr>
            <p:ph type="sldNum" sz="quarter" idx="5"/>
          </p:nvPr>
        </p:nvSpPr>
        <p:spPr/>
        <p:txBody>
          <a:bodyPr/>
          <a:lstStyle/>
          <a:p>
            <a:fld id="{AF0F0302-BE9E-8A47-8FBA-EF4A5D6A0C17}" type="slidenum">
              <a:rPr lang="nb-NO" smtClean="0"/>
              <a:t>12</a:t>
            </a:fld>
            <a:endParaRPr lang="nb-NO"/>
          </a:p>
        </p:txBody>
      </p:sp>
    </p:spTree>
    <p:extLst>
      <p:ext uri="{BB962C8B-B14F-4D97-AF65-F5344CB8AC3E}">
        <p14:creationId xmlns:p14="http://schemas.microsoft.com/office/powerpoint/2010/main" val="2135045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t>Genuine and meaningful community consultation is critical for ensuring that impacted communities living near the extractive projects are fully informed about a proposed projects; have the opportunity to form and share their views; and have their concerns addressed. </a:t>
            </a:r>
          </a:p>
          <a:p>
            <a:pPr marL="171450" indent="-171450">
              <a:buFont typeface="Arial" panose="020B0604020202020204" pitchFamily="34" charset="0"/>
              <a:buChar char="•"/>
            </a:pPr>
            <a:r>
              <a:rPr lang="en-US" sz="1200" dirty="0"/>
              <a:t>In many countries, companies are legally required to consult affected communities before an oil, gas and mining license is awarded. In some cases, the free, prior and informed consent (FPIC) of indigenous people is required for a project to move ahead. This aims to ensure </a:t>
            </a:r>
            <a:r>
              <a:rPr lang="en-US" sz="1200" b="1" dirty="0"/>
              <a:t>communities</a:t>
            </a:r>
            <a:r>
              <a:rPr lang="en-US" sz="1200" dirty="0"/>
              <a:t> are part of the </a:t>
            </a:r>
            <a:r>
              <a:rPr lang="en-US" sz="1200" b="1" dirty="0"/>
              <a:t>decision-making processes </a:t>
            </a:r>
            <a:r>
              <a:rPr lang="en-US" sz="1200" dirty="0"/>
              <a:t>and that procedures for </a:t>
            </a:r>
            <a:r>
              <a:rPr lang="en-US" sz="1200" b="1" dirty="0"/>
              <a:t>license awards </a:t>
            </a:r>
            <a:r>
              <a:rPr lang="en-US" sz="1200" dirty="0"/>
              <a:t>are </a:t>
            </a:r>
            <a:r>
              <a:rPr lang="en-US" sz="1200" b="1" dirty="0"/>
              <a:t>followed in practice</a:t>
            </a:r>
            <a:r>
              <a:rPr lang="en-US" sz="1200" dirty="0"/>
              <a:t>. </a:t>
            </a:r>
          </a:p>
          <a:p>
            <a:pPr marL="171450" indent="-171450">
              <a:buFont typeface="Arial" panose="020B0604020202020204" pitchFamily="34" charset="0"/>
              <a:buChar char="•"/>
            </a:pPr>
            <a:r>
              <a:rPr lang="en-US" sz="1200" dirty="0"/>
              <a:t>This can allow stakeholders to </a:t>
            </a:r>
            <a:r>
              <a:rPr lang="en-US" sz="1200" b="1" dirty="0"/>
              <a:t>identify</a:t>
            </a:r>
            <a:r>
              <a:rPr lang="en-US" sz="1200" dirty="0"/>
              <a:t> and </a:t>
            </a:r>
            <a:r>
              <a:rPr lang="en-US" sz="1200" b="1" dirty="0"/>
              <a:t>address </a:t>
            </a:r>
            <a:r>
              <a:rPr lang="en-US" sz="1200" dirty="0"/>
              <a:t>possible </a:t>
            </a:r>
            <a:r>
              <a:rPr lang="en-US" sz="1200" b="1" dirty="0"/>
              <a:t>weaknesses</a:t>
            </a:r>
            <a:r>
              <a:rPr lang="en-US" sz="1200" dirty="0"/>
              <a:t> in the </a:t>
            </a:r>
            <a:r>
              <a:rPr lang="en-US" sz="1200" b="1" dirty="0"/>
              <a:t>license allocation process</a:t>
            </a:r>
            <a:r>
              <a:rPr lang="en-US" sz="1200" dirty="0"/>
              <a:t>, including those that make these processes vulnerable to corruption. </a:t>
            </a: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dirty="0"/>
          </a:p>
        </p:txBody>
      </p:sp>
      <p:sp>
        <p:nvSpPr>
          <p:cNvPr id="4" name="Slide Number Placeholder 3"/>
          <p:cNvSpPr>
            <a:spLocks noGrp="1"/>
          </p:cNvSpPr>
          <p:nvPr>
            <p:ph type="sldNum" sz="quarter" idx="5"/>
          </p:nvPr>
        </p:nvSpPr>
        <p:spPr/>
        <p:txBody>
          <a:bodyPr/>
          <a:lstStyle/>
          <a:p>
            <a:fld id="{AF0F0302-BE9E-8A47-8FBA-EF4A5D6A0C17}" type="slidenum">
              <a:rPr lang="nb-NO" smtClean="0"/>
              <a:t>13</a:t>
            </a:fld>
            <a:endParaRPr lang="nb-NO"/>
          </a:p>
        </p:txBody>
      </p:sp>
    </p:spTree>
    <p:extLst>
      <p:ext uri="{BB962C8B-B14F-4D97-AF65-F5344CB8AC3E}">
        <p14:creationId xmlns:p14="http://schemas.microsoft.com/office/powerpoint/2010/main" val="3924393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Objective of Req 2.2: </a:t>
            </a:r>
            <a:r>
              <a:rPr lang="en-GB" b="0" i="0" dirty="0">
                <a:solidFill>
                  <a:srgbClr val="000000"/>
                </a:solidFill>
                <a:effectLst/>
                <a:latin typeface="Metropolis" pitchFamily="2" charset="77"/>
              </a:rPr>
              <a:t>to provide a public overview of awards and transfers of oil, gas and mining licenses; the statutory procedures for license awards and transfers; and whether these procedures are followed in practice. This can allow stakeholders to identify and address possible weaknesses in the license allocation process, including those that make these processes vulnerable to corruption.</a:t>
            </a:r>
            <a:endParaRPr lang="en-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O" sz="1200" dirty="0">
              <a:effectLst/>
              <a:latin typeface="Franklin Gothic Book" panose="020B0503020102020204" pitchFamily="34" charset="0"/>
              <a:ea typeface="Cambria" panose="02040503050406030204" pitchFamily="18" charset="0"/>
              <a:cs typeface="Arial" panose="020B0604020202020204" pitchFamily="34" charset="0"/>
            </a:endParaRPr>
          </a:p>
          <a:p>
            <a:endParaRPr lang="en-NO" dirty="0"/>
          </a:p>
        </p:txBody>
      </p:sp>
      <p:sp>
        <p:nvSpPr>
          <p:cNvPr id="4" name="Slide Number Placeholder 3"/>
          <p:cNvSpPr>
            <a:spLocks noGrp="1"/>
          </p:cNvSpPr>
          <p:nvPr>
            <p:ph type="sldNum" sz="quarter" idx="5"/>
          </p:nvPr>
        </p:nvSpPr>
        <p:spPr/>
        <p:txBody>
          <a:bodyPr/>
          <a:lstStyle/>
          <a:p>
            <a:fld id="{AF0F0302-BE9E-8A47-8FBA-EF4A5D6A0C17}" type="slidenum">
              <a:rPr lang="nb-NO" smtClean="0"/>
              <a:t>14</a:t>
            </a:fld>
            <a:endParaRPr lang="nb-NO"/>
          </a:p>
        </p:txBody>
      </p:sp>
    </p:spTree>
    <p:extLst>
      <p:ext uri="{BB962C8B-B14F-4D97-AF65-F5344CB8AC3E}">
        <p14:creationId xmlns:p14="http://schemas.microsoft.com/office/powerpoint/2010/main" val="2585109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200" dirty="0"/>
              <a:t>CASE STUDIES CAN BE SUBSTITUTE TO MEET REGIONAL NEEDS. </a:t>
            </a:r>
          </a:p>
          <a:p>
            <a:pPr marL="685800" indent="-685800">
              <a:buFont typeface="Wingdings" pitchFamily="2" charset="2"/>
              <a:buChar char="§"/>
            </a:pPr>
            <a:endParaRPr lang="en-GB" sz="1200" dirty="0"/>
          </a:p>
          <a:p>
            <a:pPr marL="685800" indent="-685800">
              <a:buFont typeface="Wingdings" pitchFamily="2" charset="2"/>
              <a:buChar char="§"/>
            </a:pPr>
            <a:r>
              <a:rPr lang="en-GB" sz="1200" dirty="0"/>
              <a:t>Countries</a:t>
            </a:r>
            <a:r>
              <a:rPr lang="nb-NO" sz="1200" dirty="0"/>
              <a:t> </a:t>
            </a:r>
            <a:r>
              <a:rPr lang="nb-NO" sz="1200" dirty="0" err="1"/>
              <a:t>signatories</a:t>
            </a:r>
            <a:r>
              <a:rPr lang="nb-NO" sz="1200" dirty="0"/>
              <a:t> to </a:t>
            </a:r>
            <a:r>
              <a:rPr lang="nb-NO" sz="1200" dirty="0">
                <a:hlinkClick r:id="rId3"/>
              </a:rPr>
              <a:t>Convention 169 of the International Labor Organization (ILO) </a:t>
            </a:r>
            <a:r>
              <a:rPr lang="nb-NO" sz="1200" dirty="0"/>
              <a:t>have a </a:t>
            </a:r>
            <a:r>
              <a:rPr lang="nb-NO" sz="1200" dirty="0" err="1"/>
              <a:t>specific</a:t>
            </a:r>
            <a:r>
              <a:rPr lang="nb-NO" sz="1200" dirty="0"/>
              <a:t> </a:t>
            </a:r>
            <a:r>
              <a:rPr lang="nb-NO" sz="1200" dirty="0" err="1"/>
              <a:t>obligation</a:t>
            </a:r>
            <a:r>
              <a:rPr lang="nb-NO" sz="1200" dirty="0"/>
              <a:t> to </a:t>
            </a:r>
            <a:r>
              <a:rPr lang="nb-NO" sz="1200" dirty="0" err="1"/>
              <a:t>protect</a:t>
            </a:r>
            <a:r>
              <a:rPr lang="nb-NO" sz="1200" dirty="0"/>
              <a:t> </a:t>
            </a:r>
            <a:r>
              <a:rPr lang="nb-NO" sz="1200" dirty="0" err="1"/>
              <a:t>the</a:t>
            </a:r>
            <a:r>
              <a:rPr lang="nb-NO" sz="1200" dirty="0"/>
              <a:t> right </a:t>
            </a:r>
            <a:r>
              <a:rPr lang="nb-NO" sz="1200" dirty="0" err="1"/>
              <a:t>of</a:t>
            </a:r>
            <a:r>
              <a:rPr lang="nb-NO" sz="1200" dirty="0"/>
              <a:t> </a:t>
            </a:r>
            <a:r>
              <a:rPr lang="nb-NO" sz="1200" dirty="0" err="1"/>
              <a:t>indigenous</a:t>
            </a:r>
            <a:r>
              <a:rPr lang="nb-NO" sz="1200" dirty="0"/>
              <a:t> </a:t>
            </a:r>
            <a:r>
              <a:rPr lang="nb-NO" sz="1200" dirty="0" err="1"/>
              <a:t>peoples</a:t>
            </a:r>
            <a:r>
              <a:rPr lang="nb-NO" sz="1200" dirty="0"/>
              <a:t> to be </a:t>
            </a:r>
            <a:r>
              <a:rPr lang="nb-NO" sz="1200" dirty="0" err="1"/>
              <a:t>consulted</a:t>
            </a:r>
            <a:r>
              <a:rPr lang="nb-NO" sz="1200" dirty="0"/>
              <a:t> </a:t>
            </a:r>
            <a:r>
              <a:rPr lang="nb-NO" sz="1200" dirty="0" err="1"/>
              <a:t>on</a:t>
            </a:r>
            <a:r>
              <a:rPr lang="nb-NO" sz="1200" dirty="0"/>
              <a:t> </a:t>
            </a:r>
            <a:r>
              <a:rPr lang="nb-NO" sz="1200" dirty="0" err="1"/>
              <a:t>measures</a:t>
            </a:r>
            <a:r>
              <a:rPr lang="nb-NO" sz="1200" dirty="0"/>
              <a:t> </a:t>
            </a:r>
            <a:r>
              <a:rPr lang="nb-NO" sz="1200" dirty="0" err="1"/>
              <a:t>which</a:t>
            </a:r>
            <a:r>
              <a:rPr lang="nb-NO" sz="1200" dirty="0"/>
              <a:t> </a:t>
            </a:r>
            <a:r>
              <a:rPr lang="nb-NO" sz="1200" dirty="0" err="1"/>
              <a:t>may</a:t>
            </a:r>
            <a:r>
              <a:rPr lang="nb-NO" sz="1200" dirty="0"/>
              <a:t> </a:t>
            </a:r>
            <a:r>
              <a:rPr lang="nb-NO" sz="1200" dirty="0" err="1"/>
              <a:t>affect</a:t>
            </a:r>
            <a:r>
              <a:rPr lang="nb-NO" sz="1200" dirty="0"/>
              <a:t> </a:t>
            </a:r>
            <a:r>
              <a:rPr lang="nb-NO" sz="1200" dirty="0" err="1"/>
              <a:t>them</a:t>
            </a:r>
            <a:r>
              <a:rPr lang="nb-NO" sz="1200" dirty="0"/>
              <a:t> </a:t>
            </a:r>
            <a:r>
              <a:rPr lang="nb-NO" sz="1200" dirty="0" err="1"/>
              <a:t>directly</a:t>
            </a:r>
            <a:r>
              <a:rPr lang="nb-NO" sz="1200" dirty="0"/>
              <a:t>, </a:t>
            </a:r>
            <a:r>
              <a:rPr lang="nb-NO" sz="1200" dirty="0" err="1"/>
              <a:t>including</a:t>
            </a:r>
            <a:r>
              <a:rPr lang="nb-NO" sz="1200" dirty="0"/>
              <a:t> prior to </a:t>
            </a:r>
            <a:r>
              <a:rPr lang="nb-NO" sz="1200" dirty="0" err="1"/>
              <a:t>exploration</a:t>
            </a:r>
            <a:r>
              <a:rPr lang="nb-NO" sz="1200" dirty="0"/>
              <a:t> or </a:t>
            </a:r>
            <a:r>
              <a:rPr lang="nb-NO" sz="1200" dirty="0" err="1"/>
              <a:t>explotation</a:t>
            </a:r>
            <a:r>
              <a:rPr lang="nb-NO" sz="1200" dirty="0"/>
              <a:t> </a:t>
            </a:r>
            <a:r>
              <a:rPr lang="nb-NO" sz="1200" dirty="0" err="1"/>
              <a:t>of</a:t>
            </a:r>
            <a:r>
              <a:rPr lang="nb-NO" sz="1200" dirty="0"/>
              <a:t> </a:t>
            </a:r>
            <a:r>
              <a:rPr lang="nb-NO" sz="1200" dirty="0" err="1"/>
              <a:t>subsurfaces</a:t>
            </a:r>
            <a:r>
              <a:rPr lang="nb-NO" sz="1200" dirty="0"/>
              <a:t> </a:t>
            </a:r>
            <a:r>
              <a:rPr lang="nb-NO" sz="1200" dirty="0" err="1"/>
              <a:t>resources</a:t>
            </a:r>
            <a:r>
              <a:rPr lang="nb-NO" sz="1200" dirty="0"/>
              <a:t>. </a:t>
            </a:r>
          </a:p>
          <a:p>
            <a:pPr marL="685800" indent="-685800">
              <a:buFont typeface="Wingdings" pitchFamily="2" charset="2"/>
              <a:buChar char="§"/>
            </a:pPr>
            <a:r>
              <a:rPr lang="nb-NO" sz="1200" b="1" dirty="0"/>
              <a:t>EITI </a:t>
            </a:r>
            <a:r>
              <a:rPr lang="nb-NO" sz="1200" b="1" dirty="0" err="1"/>
              <a:t>implementing</a:t>
            </a:r>
            <a:r>
              <a:rPr lang="nb-NO" sz="1200" b="1" dirty="0"/>
              <a:t> </a:t>
            </a:r>
            <a:r>
              <a:rPr lang="nb-NO" sz="1200" b="1" dirty="0" err="1"/>
              <a:t>countries</a:t>
            </a:r>
            <a:r>
              <a:rPr lang="nb-NO" sz="1200" dirty="0"/>
              <a:t> </a:t>
            </a:r>
            <a:r>
              <a:rPr lang="nb-NO" sz="1200" dirty="0" err="1"/>
              <a:t>signatories</a:t>
            </a:r>
            <a:r>
              <a:rPr lang="nb-NO" sz="1200" dirty="0"/>
              <a:t> to </a:t>
            </a:r>
            <a:r>
              <a:rPr lang="nb-NO" sz="1200" dirty="0" err="1"/>
              <a:t>the</a:t>
            </a:r>
            <a:r>
              <a:rPr lang="nb-NO" sz="1200" dirty="0"/>
              <a:t> </a:t>
            </a:r>
            <a:r>
              <a:rPr lang="nb-NO" sz="1200" dirty="0" err="1"/>
              <a:t>convention</a:t>
            </a:r>
            <a:r>
              <a:rPr lang="nb-NO" sz="1200" dirty="0"/>
              <a:t>: </a:t>
            </a:r>
            <a:r>
              <a:rPr lang="nb-NO" sz="1200" b="1" dirty="0"/>
              <a:t>Argentina</a:t>
            </a:r>
            <a:r>
              <a:rPr lang="nb-NO" sz="1200" dirty="0"/>
              <a:t>, </a:t>
            </a:r>
            <a:r>
              <a:rPr lang="nb-NO" sz="1200" b="1" dirty="0"/>
              <a:t>Colombia</a:t>
            </a:r>
            <a:r>
              <a:rPr lang="nb-NO" sz="1200" dirty="0"/>
              <a:t>, </a:t>
            </a:r>
            <a:r>
              <a:rPr lang="nb-NO" sz="1200" b="1" dirty="0" err="1"/>
              <a:t>Dominican</a:t>
            </a:r>
            <a:r>
              <a:rPr lang="nb-NO" sz="1200" b="1" dirty="0"/>
              <a:t> Republic, Ecuador, Germany, Guatemala, Mexico, </a:t>
            </a:r>
            <a:r>
              <a:rPr lang="nb-NO" sz="1200" b="1" dirty="0" err="1"/>
              <a:t>Netherlands</a:t>
            </a:r>
            <a:r>
              <a:rPr lang="nb-NO" sz="1200" b="1" dirty="0"/>
              <a:t>, Norway, </a:t>
            </a:r>
            <a:r>
              <a:rPr lang="nb-NO" sz="1200" b="1" dirty="0">
                <a:hlinkClick r:id="rId4"/>
              </a:rPr>
              <a:t>Peru</a:t>
            </a:r>
            <a:r>
              <a:rPr lang="nb-NO" sz="1200" dirty="0"/>
              <a:t>.</a:t>
            </a:r>
          </a:p>
          <a:p>
            <a:pPr marL="685800" indent="-685800">
              <a:buFont typeface="Wingdings" pitchFamily="2" charset="2"/>
              <a:buChar char="§"/>
            </a:pPr>
            <a:r>
              <a:rPr lang="nb-NO" sz="1200" dirty="0"/>
              <a:t>Colombia in </a:t>
            </a:r>
            <a:r>
              <a:rPr lang="en-US" sz="1200" dirty="0"/>
              <a:t>order to implement ILO Convention 169, issued the </a:t>
            </a:r>
            <a:r>
              <a:rPr lang="en-US" sz="1200" dirty="0">
                <a:hlinkClick r:id="rId5"/>
              </a:rPr>
              <a:t>Presidential Directive 10 of 26 March 2013</a:t>
            </a:r>
            <a:r>
              <a:rPr lang="en-US" sz="1200" dirty="0"/>
              <a:t>, which outlines the procedure for developing the consultative process, in accordance with the traditions and beliefs of the ethnic communities. </a:t>
            </a:r>
            <a:endParaRPr lang="nb-NO" sz="1200" dirty="0"/>
          </a:p>
        </p:txBody>
      </p:sp>
      <p:sp>
        <p:nvSpPr>
          <p:cNvPr id="4" name="Slide Number Placeholder 3"/>
          <p:cNvSpPr>
            <a:spLocks noGrp="1"/>
          </p:cNvSpPr>
          <p:nvPr>
            <p:ph type="sldNum" sz="quarter" idx="5"/>
          </p:nvPr>
        </p:nvSpPr>
        <p:spPr/>
        <p:txBody>
          <a:bodyPr/>
          <a:lstStyle/>
          <a:p>
            <a:fld id="{AF0F0302-BE9E-8A47-8FBA-EF4A5D6A0C17}" type="slidenum">
              <a:rPr lang="nb-NO" smtClean="0"/>
              <a:t>15</a:t>
            </a:fld>
            <a:endParaRPr lang="nb-NO"/>
          </a:p>
        </p:txBody>
      </p:sp>
    </p:spTree>
    <p:extLst>
      <p:ext uri="{BB962C8B-B14F-4D97-AF65-F5344CB8AC3E}">
        <p14:creationId xmlns:p14="http://schemas.microsoft.com/office/powerpoint/2010/main" val="938821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685800">
              <a:buFont typeface="Wingdings" pitchFamily="2" charset="2"/>
              <a:buChar char="§"/>
            </a:pPr>
            <a:r>
              <a:rPr lang="en-GB" sz="1200" dirty="0"/>
              <a:t>Countries</a:t>
            </a:r>
            <a:r>
              <a:rPr lang="nb-NO" sz="1200" dirty="0"/>
              <a:t> </a:t>
            </a:r>
            <a:r>
              <a:rPr lang="nb-NO" sz="1200" dirty="0" err="1"/>
              <a:t>signatories</a:t>
            </a:r>
            <a:r>
              <a:rPr lang="nb-NO" sz="1200" dirty="0"/>
              <a:t> to </a:t>
            </a:r>
            <a:r>
              <a:rPr lang="nb-NO" sz="1200" dirty="0">
                <a:hlinkClick r:id="rId3"/>
              </a:rPr>
              <a:t>Convention 169 of the International Labor Organization (ILO) </a:t>
            </a:r>
            <a:r>
              <a:rPr lang="nb-NO" sz="1200" dirty="0"/>
              <a:t>have a </a:t>
            </a:r>
            <a:r>
              <a:rPr lang="nb-NO" sz="1200" dirty="0" err="1"/>
              <a:t>specific</a:t>
            </a:r>
            <a:r>
              <a:rPr lang="nb-NO" sz="1200" dirty="0"/>
              <a:t> </a:t>
            </a:r>
            <a:r>
              <a:rPr lang="nb-NO" sz="1200" dirty="0" err="1"/>
              <a:t>obligation</a:t>
            </a:r>
            <a:r>
              <a:rPr lang="nb-NO" sz="1200" dirty="0"/>
              <a:t> to </a:t>
            </a:r>
            <a:r>
              <a:rPr lang="nb-NO" sz="1200" dirty="0" err="1"/>
              <a:t>protect</a:t>
            </a:r>
            <a:r>
              <a:rPr lang="nb-NO" sz="1200" dirty="0"/>
              <a:t> </a:t>
            </a:r>
            <a:r>
              <a:rPr lang="nb-NO" sz="1200" dirty="0" err="1"/>
              <a:t>the</a:t>
            </a:r>
            <a:r>
              <a:rPr lang="nb-NO" sz="1200" dirty="0"/>
              <a:t> right </a:t>
            </a:r>
            <a:r>
              <a:rPr lang="nb-NO" sz="1200" dirty="0" err="1"/>
              <a:t>of</a:t>
            </a:r>
            <a:r>
              <a:rPr lang="nb-NO" sz="1200" dirty="0"/>
              <a:t> </a:t>
            </a:r>
            <a:r>
              <a:rPr lang="nb-NO" sz="1200" dirty="0" err="1"/>
              <a:t>indigenous</a:t>
            </a:r>
            <a:r>
              <a:rPr lang="nb-NO" sz="1200" dirty="0"/>
              <a:t> </a:t>
            </a:r>
            <a:r>
              <a:rPr lang="nb-NO" sz="1200" dirty="0" err="1"/>
              <a:t>peoples</a:t>
            </a:r>
            <a:r>
              <a:rPr lang="nb-NO" sz="1200" dirty="0"/>
              <a:t> to be </a:t>
            </a:r>
            <a:r>
              <a:rPr lang="nb-NO" sz="1200" dirty="0" err="1"/>
              <a:t>consulted</a:t>
            </a:r>
            <a:r>
              <a:rPr lang="nb-NO" sz="1200" dirty="0"/>
              <a:t> </a:t>
            </a:r>
            <a:r>
              <a:rPr lang="nb-NO" sz="1200" dirty="0" err="1"/>
              <a:t>on</a:t>
            </a:r>
            <a:r>
              <a:rPr lang="nb-NO" sz="1200" dirty="0"/>
              <a:t> </a:t>
            </a:r>
            <a:r>
              <a:rPr lang="nb-NO" sz="1200" dirty="0" err="1"/>
              <a:t>measures</a:t>
            </a:r>
            <a:r>
              <a:rPr lang="nb-NO" sz="1200" dirty="0"/>
              <a:t> </a:t>
            </a:r>
            <a:r>
              <a:rPr lang="nb-NO" sz="1200" dirty="0" err="1"/>
              <a:t>which</a:t>
            </a:r>
            <a:r>
              <a:rPr lang="nb-NO" sz="1200" dirty="0"/>
              <a:t> </a:t>
            </a:r>
            <a:r>
              <a:rPr lang="nb-NO" sz="1200" dirty="0" err="1"/>
              <a:t>may</a:t>
            </a:r>
            <a:r>
              <a:rPr lang="nb-NO" sz="1200" dirty="0"/>
              <a:t> </a:t>
            </a:r>
            <a:r>
              <a:rPr lang="nb-NO" sz="1200" dirty="0" err="1"/>
              <a:t>affect</a:t>
            </a:r>
            <a:r>
              <a:rPr lang="nb-NO" sz="1200" dirty="0"/>
              <a:t> </a:t>
            </a:r>
            <a:r>
              <a:rPr lang="nb-NO" sz="1200" dirty="0" err="1"/>
              <a:t>them</a:t>
            </a:r>
            <a:r>
              <a:rPr lang="nb-NO" sz="1200" dirty="0"/>
              <a:t> </a:t>
            </a:r>
            <a:r>
              <a:rPr lang="nb-NO" sz="1200" dirty="0" err="1"/>
              <a:t>directly</a:t>
            </a:r>
            <a:r>
              <a:rPr lang="nb-NO" sz="1200" dirty="0"/>
              <a:t>, </a:t>
            </a:r>
            <a:r>
              <a:rPr lang="nb-NO" sz="1200" dirty="0" err="1"/>
              <a:t>including</a:t>
            </a:r>
            <a:r>
              <a:rPr lang="nb-NO" sz="1200" dirty="0"/>
              <a:t> prior to </a:t>
            </a:r>
            <a:r>
              <a:rPr lang="nb-NO" sz="1200" dirty="0" err="1"/>
              <a:t>exploration</a:t>
            </a:r>
            <a:r>
              <a:rPr lang="nb-NO" sz="1200" dirty="0"/>
              <a:t> or </a:t>
            </a:r>
            <a:r>
              <a:rPr lang="nb-NO" sz="1200" dirty="0" err="1"/>
              <a:t>explotation</a:t>
            </a:r>
            <a:r>
              <a:rPr lang="nb-NO" sz="1200" dirty="0"/>
              <a:t> </a:t>
            </a:r>
            <a:r>
              <a:rPr lang="nb-NO" sz="1200" dirty="0" err="1"/>
              <a:t>of</a:t>
            </a:r>
            <a:r>
              <a:rPr lang="nb-NO" sz="1200" dirty="0"/>
              <a:t> </a:t>
            </a:r>
            <a:r>
              <a:rPr lang="nb-NO" sz="1200" dirty="0" err="1"/>
              <a:t>subsurfaces</a:t>
            </a:r>
            <a:r>
              <a:rPr lang="nb-NO" sz="1200" dirty="0"/>
              <a:t> </a:t>
            </a:r>
            <a:r>
              <a:rPr lang="nb-NO" sz="1200" dirty="0" err="1"/>
              <a:t>resources</a:t>
            </a:r>
            <a:r>
              <a:rPr lang="nb-NO" sz="1200" dirty="0"/>
              <a:t>. </a:t>
            </a:r>
          </a:p>
          <a:p>
            <a:pPr marL="685800" indent="-685800">
              <a:buFont typeface="Wingdings" pitchFamily="2" charset="2"/>
              <a:buChar char="§"/>
            </a:pPr>
            <a:r>
              <a:rPr lang="nb-NO" sz="1200" b="1" dirty="0"/>
              <a:t>EITI </a:t>
            </a:r>
            <a:r>
              <a:rPr lang="nb-NO" sz="1200" b="1" dirty="0" err="1"/>
              <a:t>implementing</a:t>
            </a:r>
            <a:r>
              <a:rPr lang="nb-NO" sz="1200" b="1" dirty="0"/>
              <a:t> </a:t>
            </a:r>
            <a:r>
              <a:rPr lang="nb-NO" sz="1200" b="1" dirty="0" err="1"/>
              <a:t>countries</a:t>
            </a:r>
            <a:r>
              <a:rPr lang="nb-NO" sz="1200" dirty="0"/>
              <a:t> </a:t>
            </a:r>
            <a:r>
              <a:rPr lang="nb-NO" sz="1200" dirty="0" err="1"/>
              <a:t>signatories</a:t>
            </a:r>
            <a:r>
              <a:rPr lang="nb-NO" sz="1200" dirty="0"/>
              <a:t> to </a:t>
            </a:r>
            <a:r>
              <a:rPr lang="nb-NO" sz="1200" dirty="0" err="1"/>
              <a:t>the</a:t>
            </a:r>
            <a:r>
              <a:rPr lang="nb-NO" sz="1200" dirty="0"/>
              <a:t> </a:t>
            </a:r>
            <a:r>
              <a:rPr lang="nb-NO" sz="1200" dirty="0" err="1"/>
              <a:t>convention</a:t>
            </a:r>
            <a:r>
              <a:rPr lang="nb-NO" sz="1200" dirty="0"/>
              <a:t>: </a:t>
            </a:r>
            <a:r>
              <a:rPr lang="nb-NO" sz="1200" b="1" dirty="0"/>
              <a:t>Argentina</a:t>
            </a:r>
            <a:r>
              <a:rPr lang="nb-NO" sz="1200" dirty="0"/>
              <a:t>, </a:t>
            </a:r>
            <a:r>
              <a:rPr lang="nb-NO" sz="1200" b="1" dirty="0"/>
              <a:t>Colombia</a:t>
            </a:r>
            <a:r>
              <a:rPr lang="nb-NO" sz="1200" dirty="0"/>
              <a:t>, </a:t>
            </a:r>
            <a:r>
              <a:rPr lang="nb-NO" sz="1200" b="1" dirty="0" err="1"/>
              <a:t>Dominican</a:t>
            </a:r>
            <a:r>
              <a:rPr lang="nb-NO" sz="1200" b="1" dirty="0"/>
              <a:t> Republic, Ecuador, Germany, Guatemala, Mexico, </a:t>
            </a:r>
            <a:r>
              <a:rPr lang="nb-NO" sz="1200" b="1" dirty="0" err="1"/>
              <a:t>Netherlands</a:t>
            </a:r>
            <a:r>
              <a:rPr lang="nb-NO" sz="1200" b="1" dirty="0"/>
              <a:t>, Norway, </a:t>
            </a:r>
            <a:r>
              <a:rPr lang="nb-NO" sz="1200" b="1" dirty="0">
                <a:hlinkClick r:id="rId4"/>
              </a:rPr>
              <a:t>Peru</a:t>
            </a:r>
            <a:r>
              <a:rPr lang="nb-NO" sz="1200" dirty="0"/>
              <a:t>.</a:t>
            </a:r>
          </a:p>
          <a:p>
            <a:pPr marL="685800" indent="-685800">
              <a:buFont typeface="Wingdings" pitchFamily="2" charset="2"/>
              <a:buChar char="§"/>
            </a:pPr>
            <a:r>
              <a:rPr lang="nb-NO" sz="1200" dirty="0"/>
              <a:t>Colombia in </a:t>
            </a:r>
            <a:r>
              <a:rPr lang="en-US" sz="1200" dirty="0"/>
              <a:t>order to implement ILO Convention 169, issued the </a:t>
            </a:r>
            <a:r>
              <a:rPr lang="en-US" sz="1200" dirty="0">
                <a:hlinkClick r:id="rId5"/>
              </a:rPr>
              <a:t>Presidential Directive 10 of 26 March 2013</a:t>
            </a:r>
            <a:r>
              <a:rPr lang="en-US" sz="1200" dirty="0"/>
              <a:t>, which outlines the procedure for developing the consultative process, in accordance with the traditions and beliefs of the ethnic communities. </a:t>
            </a:r>
            <a:endParaRPr lang="nb-NO" sz="1200" dirty="0"/>
          </a:p>
        </p:txBody>
      </p:sp>
      <p:sp>
        <p:nvSpPr>
          <p:cNvPr id="4" name="Slide Number Placeholder 3"/>
          <p:cNvSpPr>
            <a:spLocks noGrp="1"/>
          </p:cNvSpPr>
          <p:nvPr>
            <p:ph type="sldNum" sz="quarter" idx="5"/>
          </p:nvPr>
        </p:nvSpPr>
        <p:spPr/>
        <p:txBody>
          <a:bodyPr/>
          <a:lstStyle/>
          <a:p>
            <a:fld id="{AF0F0302-BE9E-8A47-8FBA-EF4A5D6A0C17}" type="slidenum">
              <a:rPr lang="nb-NO" smtClean="0"/>
              <a:t>16</a:t>
            </a:fld>
            <a:endParaRPr lang="nb-NO"/>
          </a:p>
        </p:txBody>
      </p:sp>
    </p:spTree>
    <p:extLst>
      <p:ext uri="{BB962C8B-B14F-4D97-AF65-F5344CB8AC3E}">
        <p14:creationId xmlns:p14="http://schemas.microsoft.com/office/powerpoint/2010/main" val="1406302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All constituencies can benefit from reporting not only revenue allocation, but also revenue management at the local level. </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More detailed disaggregation (for example, by gender) can help:</a:t>
            </a:r>
          </a:p>
          <a:p>
            <a:pPr marL="171450" indent="-171450">
              <a:buFont typeface="Arial" panose="020B0604020202020204" pitchFamily="34" charset="0"/>
              <a:buChar char="•"/>
            </a:pPr>
            <a:r>
              <a:rPr lang="en-US" sz="1200" dirty="0" err="1"/>
              <a:t>Analyse</a:t>
            </a:r>
            <a:r>
              <a:rPr lang="en-US" sz="1200" dirty="0"/>
              <a:t> the efficiency</a:t>
            </a:r>
            <a:r>
              <a:rPr lang="en-GB" sz="1200" dirty="0"/>
              <a:t> of revenue allocation policies and regulations;</a:t>
            </a:r>
          </a:p>
          <a:p>
            <a:pPr marL="171450" indent="-171450">
              <a:buFont typeface="Arial" panose="020B0604020202020204" pitchFamily="34" charset="0"/>
              <a:buChar char="•"/>
            </a:pPr>
            <a:r>
              <a:rPr lang="en-GB" sz="1200" dirty="0"/>
              <a:t>Build credibility with local communities by addressing emerging priorities;</a:t>
            </a:r>
          </a:p>
          <a:p>
            <a:pPr marL="171450" indent="-171450">
              <a:buFont typeface="Arial" panose="020B0604020202020204" pitchFamily="34" charset="0"/>
              <a:buChar char="•"/>
            </a:pPr>
            <a:r>
              <a:rPr lang="en-GB" sz="1200" dirty="0"/>
              <a:t>Support data-driven advocacy efforts.</a:t>
            </a:r>
          </a:p>
        </p:txBody>
      </p:sp>
      <p:sp>
        <p:nvSpPr>
          <p:cNvPr id="4" name="Slide Number Placeholder 3"/>
          <p:cNvSpPr>
            <a:spLocks noGrp="1"/>
          </p:cNvSpPr>
          <p:nvPr>
            <p:ph type="sldNum" sz="quarter" idx="5"/>
          </p:nvPr>
        </p:nvSpPr>
        <p:spPr/>
        <p:txBody>
          <a:bodyPr/>
          <a:lstStyle/>
          <a:p>
            <a:fld id="{AF0F0302-BE9E-8A47-8FBA-EF4A5D6A0C17}" type="slidenum">
              <a:rPr lang="nb-NO" smtClean="0"/>
              <a:t>19</a:t>
            </a:fld>
            <a:endParaRPr lang="nb-NO"/>
          </a:p>
        </p:txBody>
      </p:sp>
    </p:spTree>
    <p:extLst>
      <p:ext uri="{BB962C8B-B14F-4D97-AF65-F5344CB8AC3E}">
        <p14:creationId xmlns:p14="http://schemas.microsoft.com/office/powerpoint/2010/main" val="3841195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Objective of Req 5.2: </a:t>
            </a:r>
            <a:r>
              <a:rPr lang="en-GB" b="0" i="0" dirty="0">
                <a:solidFill>
                  <a:srgbClr val="000000"/>
                </a:solidFill>
                <a:effectLst/>
                <a:latin typeface="Metropolis" pitchFamily="2" charset="77"/>
              </a:rPr>
              <a:t>to enable stakeholders at the local level to assess whether the transfer and management of subnational transfers of extractive revenues are in line with statutory entitlements.</a:t>
            </a:r>
            <a:endParaRPr lang="en-US" dirty="0"/>
          </a:p>
        </p:txBody>
      </p:sp>
      <p:sp>
        <p:nvSpPr>
          <p:cNvPr id="4" name="Slide Number Placeholder 3"/>
          <p:cNvSpPr>
            <a:spLocks noGrp="1"/>
          </p:cNvSpPr>
          <p:nvPr>
            <p:ph type="sldNum" sz="quarter" idx="5"/>
          </p:nvPr>
        </p:nvSpPr>
        <p:spPr/>
        <p:txBody>
          <a:bodyPr/>
          <a:lstStyle/>
          <a:p>
            <a:fld id="{AF0F0302-BE9E-8A47-8FBA-EF4A5D6A0C17}" type="slidenum">
              <a:rPr lang="nb-NO" smtClean="0"/>
              <a:t>20</a:t>
            </a:fld>
            <a:endParaRPr lang="nb-NO"/>
          </a:p>
        </p:txBody>
      </p:sp>
    </p:spTree>
    <p:extLst>
      <p:ext uri="{BB962C8B-B14F-4D97-AF65-F5344CB8AC3E}">
        <p14:creationId xmlns:p14="http://schemas.microsoft.com/office/powerpoint/2010/main" val="792738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200" dirty="0"/>
              <a:t>CASE STUDIES CAN BE SUBSTITUTE TO MEET REGIONAL NEEDS. </a:t>
            </a:r>
          </a:p>
          <a:p>
            <a:pPr marL="685800" indent="-685800">
              <a:buFont typeface="Wingdings" pitchFamily="2" charset="2"/>
              <a:buChar char="§"/>
            </a:pPr>
            <a:endParaRPr lang="en-GB" sz="1200" dirty="0"/>
          </a:p>
          <a:p>
            <a:pPr marL="685800" indent="-685800">
              <a:buFont typeface="Wingdings" pitchFamily="2" charset="2"/>
              <a:buChar char="§"/>
            </a:pPr>
            <a:r>
              <a:rPr lang="en-GB" sz="1200" dirty="0"/>
              <a:t>Countries</a:t>
            </a:r>
            <a:r>
              <a:rPr lang="nb-NO" sz="1200" dirty="0"/>
              <a:t> </a:t>
            </a:r>
            <a:r>
              <a:rPr lang="nb-NO" sz="1200" dirty="0" err="1"/>
              <a:t>signatories</a:t>
            </a:r>
            <a:r>
              <a:rPr lang="nb-NO" sz="1200" dirty="0"/>
              <a:t> to </a:t>
            </a:r>
            <a:r>
              <a:rPr lang="nb-NO" sz="1200" dirty="0">
                <a:hlinkClick r:id="rId3"/>
              </a:rPr>
              <a:t>Convention 169 of the International Labor Organization (ILO) </a:t>
            </a:r>
            <a:r>
              <a:rPr lang="nb-NO" sz="1200" dirty="0"/>
              <a:t>have a </a:t>
            </a:r>
            <a:r>
              <a:rPr lang="nb-NO" sz="1200" dirty="0" err="1"/>
              <a:t>specific</a:t>
            </a:r>
            <a:r>
              <a:rPr lang="nb-NO" sz="1200" dirty="0"/>
              <a:t> </a:t>
            </a:r>
            <a:r>
              <a:rPr lang="nb-NO" sz="1200" dirty="0" err="1"/>
              <a:t>obligation</a:t>
            </a:r>
            <a:r>
              <a:rPr lang="nb-NO" sz="1200" dirty="0"/>
              <a:t> to </a:t>
            </a:r>
            <a:r>
              <a:rPr lang="nb-NO" sz="1200" dirty="0" err="1"/>
              <a:t>protect</a:t>
            </a:r>
            <a:r>
              <a:rPr lang="nb-NO" sz="1200" dirty="0"/>
              <a:t> </a:t>
            </a:r>
            <a:r>
              <a:rPr lang="nb-NO" sz="1200" dirty="0" err="1"/>
              <a:t>the</a:t>
            </a:r>
            <a:r>
              <a:rPr lang="nb-NO" sz="1200" dirty="0"/>
              <a:t> right </a:t>
            </a:r>
            <a:r>
              <a:rPr lang="nb-NO" sz="1200" dirty="0" err="1"/>
              <a:t>of</a:t>
            </a:r>
            <a:r>
              <a:rPr lang="nb-NO" sz="1200" dirty="0"/>
              <a:t> </a:t>
            </a:r>
            <a:r>
              <a:rPr lang="nb-NO" sz="1200" dirty="0" err="1"/>
              <a:t>indigenous</a:t>
            </a:r>
            <a:r>
              <a:rPr lang="nb-NO" sz="1200" dirty="0"/>
              <a:t> </a:t>
            </a:r>
            <a:r>
              <a:rPr lang="nb-NO" sz="1200" dirty="0" err="1"/>
              <a:t>peoples</a:t>
            </a:r>
            <a:r>
              <a:rPr lang="nb-NO" sz="1200" dirty="0"/>
              <a:t> to be </a:t>
            </a:r>
            <a:r>
              <a:rPr lang="nb-NO" sz="1200" dirty="0" err="1"/>
              <a:t>consulted</a:t>
            </a:r>
            <a:r>
              <a:rPr lang="nb-NO" sz="1200" dirty="0"/>
              <a:t> </a:t>
            </a:r>
            <a:r>
              <a:rPr lang="nb-NO" sz="1200" dirty="0" err="1"/>
              <a:t>on</a:t>
            </a:r>
            <a:r>
              <a:rPr lang="nb-NO" sz="1200" dirty="0"/>
              <a:t> </a:t>
            </a:r>
            <a:r>
              <a:rPr lang="nb-NO" sz="1200" dirty="0" err="1"/>
              <a:t>measures</a:t>
            </a:r>
            <a:r>
              <a:rPr lang="nb-NO" sz="1200" dirty="0"/>
              <a:t> </a:t>
            </a:r>
            <a:r>
              <a:rPr lang="nb-NO" sz="1200" dirty="0" err="1"/>
              <a:t>which</a:t>
            </a:r>
            <a:r>
              <a:rPr lang="nb-NO" sz="1200" dirty="0"/>
              <a:t> </a:t>
            </a:r>
            <a:r>
              <a:rPr lang="nb-NO" sz="1200" dirty="0" err="1"/>
              <a:t>may</a:t>
            </a:r>
            <a:r>
              <a:rPr lang="nb-NO" sz="1200" dirty="0"/>
              <a:t> </a:t>
            </a:r>
            <a:r>
              <a:rPr lang="nb-NO" sz="1200" dirty="0" err="1"/>
              <a:t>affect</a:t>
            </a:r>
            <a:r>
              <a:rPr lang="nb-NO" sz="1200" dirty="0"/>
              <a:t> </a:t>
            </a:r>
            <a:r>
              <a:rPr lang="nb-NO" sz="1200" dirty="0" err="1"/>
              <a:t>them</a:t>
            </a:r>
            <a:r>
              <a:rPr lang="nb-NO" sz="1200" dirty="0"/>
              <a:t> </a:t>
            </a:r>
            <a:r>
              <a:rPr lang="nb-NO" sz="1200" dirty="0" err="1"/>
              <a:t>directly</a:t>
            </a:r>
            <a:r>
              <a:rPr lang="nb-NO" sz="1200" dirty="0"/>
              <a:t>, </a:t>
            </a:r>
            <a:r>
              <a:rPr lang="nb-NO" sz="1200" dirty="0" err="1"/>
              <a:t>including</a:t>
            </a:r>
            <a:r>
              <a:rPr lang="nb-NO" sz="1200" dirty="0"/>
              <a:t> prior to </a:t>
            </a:r>
            <a:r>
              <a:rPr lang="nb-NO" sz="1200" dirty="0" err="1"/>
              <a:t>exploration</a:t>
            </a:r>
            <a:r>
              <a:rPr lang="nb-NO" sz="1200" dirty="0"/>
              <a:t> or </a:t>
            </a:r>
            <a:r>
              <a:rPr lang="nb-NO" sz="1200" dirty="0" err="1"/>
              <a:t>explotation</a:t>
            </a:r>
            <a:r>
              <a:rPr lang="nb-NO" sz="1200" dirty="0"/>
              <a:t> </a:t>
            </a:r>
            <a:r>
              <a:rPr lang="nb-NO" sz="1200" dirty="0" err="1"/>
              <a:t>of</a:t>
            </a:r>
            <a:r>
              <a:rPr lang="nb-NO" sz="1200" dirty="0"/>
              <a:t> </a:t>
            </a:r>
            <a:r>
              <a:rPr lang="nb-NO" sz="1200" dirty="0" err="1"/>
              <a:t>subsurfaces</a:t>
            </a:r>
            <a:r>
              <a:rPr lang="nb-NO" sz="1200" dirty="0"/>
              <a:t> </a:t>
            </a:r>
            <a:r>
              <a:rPr lang="nb-NO" sz="1200" dirty="0" err="1"/>
              <a:t>resources</a:t>
            </a:r>
            <a:r>
              <a:rPr lang="nb-NO" sz="1200" dirty="0"/>
              <a:t>. </a:t>
            </a:r>
          </a:p>
          <a:p>
            <a:pPr marL="685800" indent="-685800">
              <a:buFont typeface="Wingdings" pitchFamily="2" charset="2"/>
              <a:buChar char="§"/>
            </a:pPr>
            <a:r>
              <a:rPr lang="nb-NO" sz="1200" b="1" dirty="0"/>
              <a:t>EITI </a:t>
            </a:r>
            <a:r>
              <a:rPr lang="nb-NO" sz="1200" b="1" dirty="0" err="1"/>
              <a:t>implementing</a:t>
            </a:r>
            <a:r>
              <a:rPr lang="nb-NO" sz="1200" b="1" dirty="0"/>
              <a:t> </a:t>
            </a:r>
            <a:r>
              <a:rPr lang="nb-NO" sz="1200" b="1" dirty="0" err="1"/>
              <a:t>countries</a:t>
            </a:r>
            <a:r>
              <a:rPr lang="nb-NO" sz="1200" dirty="0"/>
              <a:t> </a:t>
            </a:r>
            <a:r>
              <a:rPr lang="nb-NO" sz="1200" dirty="0" err="1"/>
              <a:t>signatories</a:t>
            </a:r>
            <a:r>
              <a:rPr lang="nb-NO" sz="1200" dirty="0"/>
              <a:t> to </a:t>
            </a:r>
            <a:r>
              <a:rPr lang="nb-NO" sz="1200" dirty="0" err="1"/>
              <a:t>the</a:t>
            </a:r>
            <a:r>
              <a:rPr lang="nb-NO" sz="1200" dirty="0"/>
              <a:t> </a:t>
            </a:r>
            <a:r>
              <a:rPr lang="nb-NO" sz="1200" dirty="0" err="1"/>
              <a:t>convention</a:t>
            </a:r>
            <a:r>
              <a:rPr lang="nb-NO" sz="1200" dirty="0"/>
              <a:t>: </a:t>
            </a:r>
            <a:r>
              <a:rPr lang="nb-NO" sz="1200" b="1" dirty="0"/>
              <a:t>Argentina</a:t>
            </a:r>
            <a:r>
              <a:rPr lang="nb-NO" sz="1200" dirty="0"/>
              <a:t>, </a:t>
            </a:r>
            <a:r>
              <a:rPr lang="nb-NO" sz="1200" b="1" dirty="0"/>
              <a:t>Colombia</a:t>
            </a:r>
            <a:r>
              <a:rPr lang="nb-NO" sz="1200" dirty="0"/>
              <a:t>, </a:t>
            </a:r>
            <a:r>
              <a:rPr lang="nb-NO" sz="1200" b="1" dirty="0" err="1"/>
              <a:t>Dominican</a:t>
            </a:r>
            <a:r>
              <a:rPr lang="nb-NO" sz="1200" b="1" dirty="0"/>
              <a:t> Republic, Ecuador, Germany, Guatemala, Mexico, </a:t>
            </a:r>
            <a:r>
              <a:rPr lang="nb-NO" sz="1200" b="1" dirty="0" err="1"/>
              <a:t>Netherlands</a:t>
            </a:r>
            <a:r>
              <a:rPr lang="nb-NO" sz="1200" b="1" dirty="0"/>
              <a:t>, Norway, </a:t>
            </a:r>
            <a:r>
              <a:rPr lang="nb-NO" sz="1200" b="1" dirty="0">
                <a:hlinkClick r:id="rId4"/>
              </a:rPr>
              <a:t>Peru</a:t>
            </a:r>
            <a:r>
              <a:rPr lang="nb-NO" sz="1200" dirty="0"/>
              <a:t>.</a:t>
            </a:r>
          </a:p>
          <a:p>
            <a:pPr marL="685800" indent="-685800">
              <a:buFont typeface="Wingdings" pitchFamily="2" charset="2"/>
              <a:buChar char="§"/>
            </a:pPr>
            <a:r>
              <a:rPr lang="nb-NO" sz="1200" dirty="0"/>
              <a:t>Colombia in </a:t>
            </a:r>
            <a:r>
              <a:rPr lang="en-US" sz="1200" dirty="0"/>
              <a:t>order to implement ILO Convention 169, issued the </a:t>
            </a:r>
            <a:r>
              <a:rPr lang="en-US" sz="1200" dirty="0">
                <a:hlinkClick r:id="rId5"/>
              </a:rPr>
              <a:t>Presidential Directive 10 of 26 March 2013</a:t>
            </a:r>
            <a:r>
              <a:rPr lang="en-US" sz="1200" dirty="0"/>
              <a:t>, which outlines the procedure for developing the consultative process, in accordance with the traditions and beliefs of the ethnic communities. </a:t>
            </a:r>
            <a:endParaRPr lang="nb-NO" sz="1200" dirty="0"/>
          </a:p>
        </p:txBody>
      </p:sp>
      <p:sp>
        <p:nvSpPr>
          <p:cNvPr id="4" name="Slide Number Placeholder 3"/>
          <p:cNvSpPr>
            <a:spLocks noGrp="1"/>
          </p:cNvSpPr>
          <p:nvPr>
            <p:ph type="sldNum" sz="quarter" idx="5"/>
          </p:nvPr>
        </p:nvSpPr>
        <p:spPr/>
        <p:txBody>
          <a:bodyPr/>
          <a:lstStyle/>
          <a:p>
            <a:fld id="{AF0F0302-BE9E-8A47-8FBA-EF4A5D6A0C17}" type="slidenum">
              <a:rPr lang="nb-NO" smtClean="0"/>
              <a:t>22</a:t>
            </a:fld>
            <a:endParaRPr lang="nb-NO"/>
          </a:p>
        </p:txBody>
      </p:sp>
    </p:spTree>
    <p:extLst>
      <p:ext uri="{BB962C8B-B14F-4D97-AF65-F5344CB8AC3E}">
        <p14:creationId xmlns:p14="http://schemas.microsoft.com/office/powerpoint/2010/main" val="813168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sz="1200" dirty="0"/>
              <a:t>While environmental, social and gender impact assessments of oil, gas and mining projects are often public documents, they can be challenging to access, especially for communities affected by extractive activities. Countries and companies are now required to ensure that these documents are accessible to the public. </a:t>
            </a:r>
            <a:endParaRPr lang="nb-NO" sz="1200" i="1" dirty="0">
              <a:solidFill>
                <a:srgbClr val="0090BF"/>
              </a:solidFill>
            </a:endParaRPr>
          </a:p>
          <a:p>
            <a:pPr marL="285750" indent="-285750">
              <a:spcBef>
                <a:spcPts val="1200"/>
              </a:spcBef>
              <a:spcAft>
                <a:spcPts val="1200"/>
              </a:spcAft>
              <a:buFont typeface="Arial" panose="020B0604020202020204" pitchFamily="34" charset="0"/>
              <a:buChar char="•"/>
            </a:pPr>
            <a:endParaRPr lang="en-NO" sz="1000" dirty="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24</a:t>
            </a:fld>
            <a:endParaRPr lang="nb-NO"/>
          </a:p>
        </p:txBody>
      </p:sp>
    </p:spTree>
    <p:extLst>
      <p:ext uri="{BB962C8B-B14F-4D97-AF65-F5344CB8AC3E}">
        <p14:creationId xmlns:p14="http://schemas.microsoft.com/office/powerpoint/2010/main" val="1711309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Objective of the EITI disclosure provisions is to provide a basis for stakeholders to assess the adequacy of the regulatory framework and monitoring efforts to manage the environmental and social impact of extractive industries, and to assess extractive companies’ adherence to environmental and social obligations.</a:t>
            </a:r>
          </a:p>
          <a:p>
            <a:endParaRPr lang="en-US" sz="1200" dirty="0"/>
          </a:p>
          <a:p>
            <a:r>
              <a:rPr lang="en-US" sz="1200" dirty="0"/>
              <a:t>This data can help:</a:t>
            </a:r>
          </a:p>
          <a:p>
            <a:pPr marL="171450" indent="-171450">
              <a:buFont typeface="Arial" panose="020B0604020202020204" pitchFamily="34" charset="0"/>
              <a:buChar char="•"/>
            </a:pPr>
            <a:r>
              <a:rPr lang="en-GB" sz="1200" dirty="0"/>
              <a:t>Provide access to </a:t>
            </a:r>
            <a:r>
              <a:rPr lang="en-US" sz="1200" dirty="0"/>
              <a:t>environmental, social and gender impact assessments for further analysis and monitoring;</a:t>
            </a:r>
          </a:p>
          <a:p>
            <a:pPr marL="171450" indent="-171450">
              <a:buFont typeface="Arial" panose="020B0604020202020204" pitchFamily="34" charset="0"/>
              <a:buChar char="•"/>
            </a:pPr>
            <a:r>
              <a:rPr lang="en-US" sz="1200" dirty="0" err="1"/>
              <a:t>Analyse</a:t>
            </a:r>
            <a:r>
              <a:rPr lang="en-US" sz="1200" dirty="0"/>
              <a:t> implementation of environmental, social and gender impact assessments</a:t>
            </a:r>
            <a:r>
              <a:rPr lang="en-GB" sz="1200" dirty="0"/>
              <a:t>;</a:t>
            </a:r>
          </a:p>
          <a:p>
            <a:pPr marL="171450" indent="-171450">
              <a:buFont typeface="Arial" panose="020B0604020202020204" pitchFamily="34" charset="0"/>
              <a:buChar char="•"/>
            </a:pPr>
            <a:r>
              <a:rPr lang="en-GB" sz="1200" dirty="0"/>
              <a:t>Build credibility with local communities by addressing emerging priorities;</a:t>
            </a:r>
          </a:p>
          <a:p>
            <a:pPr marL="171450" indent="-171450">
              <a:buFont typeface="Arial" panose="020B0604020202020204" pitchFamily="34" charset="0"/>
              <a:buChar char="•"/>
            </a:pPr>
            <a:r>
              <a:rPr lang="en-GB" sz="1200" dirty="0"/>
              <a:t>Support data-driven advocacy efforts.</a:t>
            </a:r>
          </a:p>
          <a:p>
            <a:pPr marL="171450" indent="-171450">
              <a:buFont typeface="Arial" panose="020B0604020202020204" pitchFamily="34" charset="0"/>
              <a:buChar char="•"/>
            </a:pPr>
            <a:endParaRPr lang="en-GB" sz="1200" dirty="0"/>
          </a:p>
        </p:txBody>
      </p:sp>
      <p:sp>
        <p:nvSpPr>
          <p:cNvPr id="4" name="Slide Number Placeholder 3"/>
          <p:cNvSpPr>
            <a:spLocks noGrp="1"/>
          </p:cNvSpPr>
          <p:nvPr>
            <p:ph type="sldNum" sz="quarter" idx="5"/>
          </p:nvPr>
        </p:nvSpPr>
        <p:spPr/>
        <p:txBody>
          <a:bodyPr/>
          <a:lstStyle/>
          <a:p>
            <a:fld id="{AF0F0302-BE9E-8A47-8FBA-EF4A5D6A0C17}" type="slidenum">
              <a:rPr lang="nb-NO" smtClean="0"/>
              <a:t>25</a:t>
            </a:fld>
            <a:endParaRPr lang="nb-NO"/>
          </a:p>
        </p:txBody>
      </p:sp>
    </p:spTree>
    <p:extLst>
      <p:ext uri="{BB962C8B-B14F-4D97-AF65-F5344CB8AC3E}">
        <p14:creationId xmlns:p14="http://schemas.microsoft.com/office/powerpoint/2010/main" val="3402245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Communities do not always know how much companies are obliged to contribute according to their contracts and relevant legislation. Misunderstanding about what constitutes a mandatory and voluntary social and environmental expenditure and lack of access to the contractual terms can make public oversight challenging. It is thus important to be transparent about the expectations and the actual contributions made to provide a more complete picture for all stakeholders involved. </a:t>
            </a:r>
          </a:p>
          <a:p>
            <a:r>
              <a:rPr lang="en-US" dirty="0"/>
              <a:t>2. Government stakeholders and citizens have a particular interest in ensuring that the social and environmental expenditures are effective and reach the intended beneficiaries. </a:t>
            </a:r>
          </a:p>
          <a:p>
            <a:r>
              <a:rPr lang="en-US" dirty="0"/>
              <a:t>3. Companies also have an interest in demonstrating their positive contribution beyond fiscal payments, managing community expectations and ensuring that the expenditures they make and the projects they are directed towards are well managed and executed.</a:t>
            </a:r>
          </a:p>
          <a:p>
            <a:endParaRPr lang="en-NO" dirty="0"/>
          </a:p>
        </p:txBody>
      </p:sp>
      <p:sp>
        <p:nvSpPr>
          <p:cNvPr id="4" name="Slide Number Placeholder 3"/>
          <p:cNvSpPr>
            <a:spLocks noGrp="1"/>
          </p:cNvSpPr>
          <p:nvPr>
            <p:ph type="sldNum" sz="quarter" idx="5"/>
          </p:nvPr>
        </p:nvSpPr>
        <p:spPr/>
        <p:txBody>
          <a:bodyPr/>
          <a:lstStyle/>
          <a:p>
            <a:fld id="{AF0F0302-BE9E-8A47-8FBA-EF4A5D6A0C17}" type="slidenum">
              <a:rPr lang="nb-NO" smtClean="0"/>
              <a:t>3</a:t>
            </a:fld>
            <a:endParaRPr lang="nb-NO"/>
          </a:p>
        </p:txBody>
      </p:sp>
    </p:spTree>
    <p:extLst>
      <p:ext uri="{BB962C8B-B14F-4D97-AF65-F5344CB8AC3E}">
        <p14:creationId xmlns:p14="http://schemas.microsoft.com/office/powerpoint/2010/main" val="2657945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CASE STUDIES CAN BE SUBSTITUTE TO MEET REGIONAL NEEDS. </a:t>
            </a:r>
          </a:p>
        </p:txBody>
      </p:sp>
      <p:sp>
        <p:nvSpPr>
          <p:cNvPr id="4" name="Slide Number Placeholder 3"/>
          <p:cNvSpPr>
            <a:spLocks noGrp="1"/>
          </p:cNvSpPr>
          <p:nvPr>
            <p:ph type="sldNum" sz="quarter" idx="5"/>
          </p:nvPr>
        </p:nvSpPr>
        <p:spPr/>
        <p:txBody>
          <a:bodyPr/>
          <a:lstStyle/>
          <a:p>
            <a:fld id="{AF0F0302-BE9E-8A47-8FBA-EF4A5D6A0C17}" type="slidenum">
              <a:rPr lang="nb-NO" smtClean="0"/>
              <a:t>29</a:t>
            </a:fld>
            <a:endParaRPr lang="nb-NO"/>
          </a:p>
        </p:txBody>
      </p:sp>
    </p:spTree>
    <p:extLst>
      <p:ext uri="{BB962C8B-B14F-4D97-AF65-F5344CB8AC3E}">
        <p14:creationId xmlns:p14="http://schemas.microsoft.com/office/powerpoint/2010/main" val="3460485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CASE STUDIES CAN BE SUBSTITUTE TO MEET REGIONAL NEEDS. </a:t>
            </a:r>
          </a:p>
        </p:txBody>
      </p:sp>
      <p:sp>
        <p:nvSpPr>
          <p:cNvPr id="4" name="Slide Number Placeholder 3"/>
          <p:cNvSpPr>
            <a:spLocks noGrp="1"/>
          </p:cNvSpPr>
          <p:nvPr>
            <p:ph type="sldNum" sz="quarter" idx="5"/>
          </p:nvPr>
        </p:nvSpPr>
        <p:spPr/>
        <p:txBody>
          <a:bodyPr/>
          <a:lstStyle/>
          <a:p>
            <a:fld id="{AF0F0302-BE9E-8A47-8FBA-EF4A5D6A0C17}" type="slidenum">
              <a:rPr lang="nb-NO" smtClean="0"/>
              <a:t>30</a:t>
            </a:fld>
            <a:endParaRPr lang="nb-NO"/>
          </a:p>
        </p:txBody>
      </p:sp>
    </p:spTree>
    <p:extLst>
      <p:ext uri="{BB962C8B-B14F-4D97-AF65-F5344CB8AC3E}">
        <p14:creationId xmlns:p14="http://schemas.microsoft.com/office/powerpoint/2010/main" val="782815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0F0302-BE9E-8A47-8FBA-EF4A5D6A0C17}" type="slidenum">
              <a:rPr lang="nb-NO" smtClean="0"/>
              <a:t>31</a:t>
            </a:fld>
            <a:endParaRPr lang="nb-NO"/>
          </a:p>
        </p:txBody>
      </p:sp>
    </p:spTree>
    <p:extLst>
      <p:ext uri="{BB962C8B-B14F-4D97-AF65-F5344CB8AC3E}">
        <p14:creationId xmlns:p14="http://schemas.microsoft.com/office/powerpoint/2010/main" val="3497238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endParaRPr lang="en-NO" sz="1800" dirty="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32</a:t>
            </a:fld>
            <a:endParaRPr lang="nb-NO"/>
          </a:p>
        </p:txBody>
      </p:sp>
    </p:spTree>
    <p:extLst>
      <p:ext uri="{BB962C8B-B14F-4D97-AF65-F5344CB8AC3E}">
        <p14:creationId xmlns:p14="http://schemas.microsoft.com/office/powerpoint/2010/main" val="1303238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Metropolis" pitchFamily="2" charset="77"/>
              </a:rPr>
              <a:t>To help ensure that natural resources are managed in the interest of all citizens, there are strengthened provisions on promoting greater diversity in decision-making and disclosures that consider gender, social and environmental issues.</a:t>
            </a:r>
          </a:p>
          <a:p>
            <a:endParaRPr lang="en-GB" b="0" i="0" dirty="0">
              <a:solidFill>
                <a:srgbClr val="000000"/>
              </a:solidFill>
              <a:effectLst/>
              <a:latin typeface="Metropolis" pitchFamily="2" charset="77"/>
            </a:endParaRPr>
          </a:p>
          <a:p>
            <a:r>
              <a:rPr lang="en-GB" b="0" i="0" dirty="0">
                <a:solidFill>
                  <a:srgbClr val="000000"/>
                </a:solidFill>
                <a:effectLst/>
                <a:latin typeface="Metropolis" pitchFamily="2" charset="77"/>
              </a:rPr>
              <a:t>Note: There is a separate slide deck on gender. This presentation mostly addresses social/environmental issues. </a:t>
            </a:r>
            <a:endParaRPr lang="en-NO" dirty="0"/>
          </a:p>
        </p:txBody>
      </p:sp>
      <p:sp>
        <p:nvSpPr>
          <p:cNvPr id="4" name="Slide Number Placeholder 3"/>
          <p:cNvSpPr>
            <a:spLocks noGrp="1"/>
          </p:cNvSpPr>
          <p:nvPr>
            <p:ph type="sldNum" sz="quarter" idx="5"/>
          </p:nvPr>
        </p:nvSpPr>
        <p:spPr/>
        <p:txBody>
          <a:bodyPr/>
          <a:lstStyle/>
          <a:p>
            <a:fld id="{AF0F0302-BE9E-8A47-8FBA-EF4A5D6A0C17}" type="slidenum">
              <a:rPr lang="nb-NO" smtClean="0"/>
              <a:t>4</a:t>
            </a:fld>
            <a:endParaRPr lang="nb-NO"/>
          </a:p>
        </p:txBody>
      </p:sp>
    </p:spTree>
    <p:extLst>
      <p:ext uri="{BB962C8B-B14F-4D97-AF65-F5344CB8AC3E}">
        <p14:creationId xmlns:p14="http://schemas.microsoft.com/office/powerpoint/2010/main" val="282616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O" dirty="0"/>
              <a:t>When it comes to key changes to t</a:t>
            </a:r>
            <a:r>
              <a:rPr lang="en-GB" dirty="0"/>
              <a:t>he</a:t>
            </a:r>
            <a:r>
              <a:rPr lang="en-NO" dirty="0"/>
              <a:t> EITI Standard that pertain to reporting on social &amp; environmental issues, these can be broadly grouped into four categories:</a:t>
            </a:r>
          </a:p>
          <a:p>
            <a:r>
              <a:rPr lang="en-NO" dirty="0"/>
              <a:t> </a:t>
            </a:r>
          </a:p>
          <a:p>
            <a:pPr marL="171450" indent="-171450">
              <a:buFont typeface="Arial" panose="020B0604020202020204" pitchFamily="34" charset="0"/>
              <a:buChar char="•"/>
            </a:pPr>
            <a:r>
              <a:rPr lang="en-NO" dirty="0"/>
              <a:t>ASM</a:t>
            </a:r>
          </a:p>
          <a:p>
            <a:pPr marL="171450" indent="-171450">
              <a:buFont typeface="Arial" panose="020B0604020202020204" pitchFamily="34" charset="0"/>
              <a:buChar char="•"/>
            </a:pPr>
            <a:r>
              <a:rPr lang="en-NO" dirty="0"/>
              <a:t>Community consultation &amp; consent</a:t>
            </a:r>
          </a:p>
          <a:p>
            <a:pPr marL="171450" indent="-171450">
              <a:buFont typeface="Arial" panose="020B0604020202020204" pitchFamily="34" charset="0"/>
              <a:buChar char="•"/>
            </a:pPr>
            <a:r>
              <a:rPr lang="en-NO" dirty="0"/>
              <a:t>Benefits to communities</a:t>
            </a:r>
          </a:p>
          <a:p>
            <a:pPr marL="171450" indent="-171450">
              <a:buFont typeface="Arial" panose="020B0604020202020204" pitchFamily="34" charset="0"/>
              <a:buChar char="•"/>
            </a:pPr>
            <a:r>
              <a:rPr lang="en-NO" dirty="0"/>
              <a:t>Impact assessments</a:t>
            </a:r>
          </a:p>
        </p:txBody>
      </p:sp>
      <p:sp>
        <p:nvSpPr>
          <p:cNvPr id="4" name="Slide Number Placeholder 3"/>
          <p:cNvSpPr>
            <a:spLocks noGrp="1"/>
          </p:cNvSpPr>
          <p:nvPr>
            <p:ph type="sldNum" sz="quarter" idx="5"/>
          </p:nvPr>
        </p:nvSpPr>
        <p:spPr/>
        <p:txBody>
          <a:bodyPr/>
          <a:lstStyle/>
          <a:p>
            <a:fld id="{AF0F0302-BE9E-8A47-8FBA-EF4A5D6A0C17}" type="slidenum">
              <a:rPr lang="nb-NO" smtClean="0"/>
              <a:t>5</a:t>
            </a:fld>
            <a:endParaRPr lang="nb-NO"/>
          </a:p>
        </p:txBody>
      </p:sp>
    </p:spTree>
    <p:extLst>
      <p:ext uri="{BB962C8B-B14F-4D97-AF65-F5344CB8AC3E}">
        <p14:creationId xmlns:p14="http://schemas.microsoft.com/office/powerpoint/2010/main" val="172484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dirty="0"/>
          </a:p>
        </p:txBody>
      </p:sp>
      <p:sp>
        <p:nvSpPr>
          <p:cNvPr id="4" name="Slide Number Placeholder 3"/>
          <p:cNvSpPr>
            <a:spLocks noGrp="1"/>
          </p:cNvSpPr>
          <p:nvPr>
            <p:ph type="sldNum" sz="quarter" idx="5"/>
          </p:nvPr>
        </p:nvSpPr>
        <p:spPr/>
        <p:txBody>
          <a:bodyPr/>
          <a:lstStyle/>
          <a:p>
            <a:fld id="{AF0F0302-BE9E-8A47-8FBA-EF4A5D6A0C17}" type="slidenum">
              <a:rPr lang="nb-NO" smtClean="0"/>
              <a:t>6</a:t>
            </a:fld>
            <a:endParaRPr lang="nb-NO"/>
          </a:p>
        </p:txBody>
      </p:sp>
    </p:spTree>
    <p:extLst>
      <p:ext uri="{BB962C8B-B14F-4D97-AF65-F5344CB8AC3E}">
        <p14:creationId xmlns:p14="http://schemas.microsoft.com/office/powerpoint/2010/main" val="3253483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itchFamily="2" charset="2"/>
              <a:buChar char="§"/>
            </a:pPr>
            <a:r>
              <a:rPr lang="en-US" sz="1200" dirty="0"/>
              <a:t>In many resource-rich developing countries, the extraction of minerals by artisanal and small-scale miners plays a significant role in national mineral production and economic activity. Despite its scale, ASM remains predominantly an informal sector. As such, the sector does not directly contribute to official government revenues and its true value is largely overlooked. </a:t>
            </a:r>
          </a:p>
          <a:p>
            <a:pPr marL="285750" indent="-285750">
              <a:buFont typeface="Wingdings" pitchFamily="2" charset="2"/>
              <a:buChar char="§"/>
            </a:pPr>
            <a:r>
              <a:rPr lang="en-US" sz="1200" dirty="0"/>
              <a:t>Obtaining detailed information about ASM’s scale, dynamics and economics can be challenging even in countries where ASM is regulated and where research has been undertaken.</a:t>
            </a:r>
          </a:p>
          <a:p>
            <a:pPr marL="285750" indent="-285750">
              <a:buFont typeface="Wingdings" pitchFamily="2" charset="2"/>
              <a:buChar char="§"/>
            </a:pPr>
            <a:r>
              <a:rPr lang="en-US" sz="1200" b="0" i="0" dirty="0">
                <a:solidFill>
                  <a:srgbClr val="000000"/>
                </a:solidFill>
                <a:effectLst/>
                <a:latin typeface="Franklin Gothic Book" panose="020B0503020102020204" pitchFamily="34" charset="0"/>
              </a:rPr>
              <a:t>Heightened demand for critical minerals has already resulted in a significant growth of ASM and exacerbated risks of corruption and revenue loss in the sector. </a:t>
            </a:r>
            <a:r>
              <a:rPr lang="en-US" sz="1200" dirty="0"/>
              <a:t>Rising commodity prices may trigger more unregulated or illegal artisanal and small-scale mining (ASM).</a:t>
            </a:r>
          </a:p>
          <a:p>
            <a:pPr marL="285750" indent="-285750">
              <a:spcBef>
                <a:spcPts val="1200"/>
              </a:spcBef>
              <a:spcAft>
                <a:spcPts val="1200"/>
              </a:spcAft>
              <a:buFont typeface="Arial" panose="020B0604020202020204" pitchFamily="34" charset="0"/>
              <a:buChar char="•"/>
            </a:pPr>
            <a:endParaRPr lang="en-NO" sz="1200" dirty="0">
              <a:effectLst/>
              <a:latin typeface="Franklin Gothic Book" panose="020B0503020102020204" pitchFamily="34" charset="0"/>
              <a:ea typeface="Cambria" panose="02040503050406030204" pitchFamily="18" charset="0"/>
              <a:cs typeface="Arial" panose="020B0604020202020204" pitchFamily="34" charset="0"/>
            </a:endParaRPr>
          </a:p>
          <a:p>
            <a:endParaRPr lang="en-NO" dirty="0"/>
          </a:p>
        </p:txBody>
      </p:sp>
      <p:sp>
        <p:nvSpPr>
          <p:cNvPr id="4" name="Slide Number Placeholder 3"/>
          <p:cNvSpPr>
            <a:spLocks noGrp="1"/>
          </p:cNvSpPr>
          <p:nvPr>
            <p:ph type="sldNum" sz="quarter" idx="5"/>
          </p:nvPr>
        </p:nvSpPr>
        <p:spPr/>
        <p:txBody>
          <a:bodyPr/>
          <a:lstStyle/>
          <a:p>
            <a:fld id="{AF0F0302-BE9E-8A47-8FBA-EF4A5D6A0C17}" type="slidenum">
              <a:rPr lang="nb-NO" smtClean="0"/>
              <a:t>7</a:t>
            </a:fld>
            <a:endParaRPr lang="nb-NO"/>
          </a:p>
        </p:txBody>
      </p:sp>
    </p:spTree>
    <p:extLst>
      <p:ext uri="{BB962C8B-B14F-4D97-AF65-F5344CB8AC3E}">
        <p14:creationId xmlns:p14="http://schemas.microsoft.com/office/powerpoint/2010/main" val="3547181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Information and dialogue on ASM can help to address risks associated with informal mining. EITI reporting and multi-stakeholder dialogue can be used to: </a:t>
            </a:r>
          </a:p>
          <a:p>
            <a:pPr marL="342900" indent="-342900">
              <a:buAutoNum type="arabicParenR"/>
            </a:pPr>
            <a:r>
              <a:rPr lang="en-US" sz="1200" dirty="0"/>
              <a:t>Improve the governance of the sector by providing a better understanding of the extent to which ASM contributes to mineral production, government revenues, subnational revenues, employment and local livelihoods; </a:t>
            </a:r>
          </a:p>
          <a:p>
            <a:pPr marL="342900" indent="-342900">
              <a:buAutoNum type="arabicParenR"/>
            </a:pPr>
            <a:r>
              <a:rPr lang="en-US" sz="1200" dirty="0"/>
              <a:t>Provide clarity on the regulatory framework, </a:t>
            </a:r>
          </a:p>
          <a:p>
            <a:pPr marL="342900" indent="-342900">
              <a:buAutoNum type="arabicParenR"/>
            </a:pPr>
            <a:r>
              <a:rPr lang="en-US" sz="1200" dirty="0"/>
              <a:t>Support anti-corruption efforts and reduce the potential for conflict</a:t>
            </a:r>
          </a:p>
          <a:p>
            <a:pPr marL="342900" indent="-342900">
              <a:buAutoNum type="arabicParenR"/>
            </a:pPr>
            <a:r>
              <a:rPr lang="en-US" sz="1200" dirty="0"/>
              <a:t>Provide recommendations for reforms that could contribute to </a:t>
            </a:r>
            <a:r>
              <a:rPr lang="en-US" sz="1200" dirty="0" err="1"/>
              <a:t>formalisation</a:t>
            </a:r>
            <a:endParaRPr lang="en-US" sz="1200" dirty="0"/>
          </a:p>
        </p:txBody>
      </p:sp>
      <p:sp>
        <p:nvSpPr>
          <p:cNvPr id="4" name="Slide Number Placeholder 3"/>
          <p:cNvSpPr>
            <a:spLocks noGrp="1"/>
          </p:cNvSpPr>
          <p:nvPr>
            <p:ph type="sldNum" sz="quarter" idx="5"/>
          </p:nvPr>
        </p:nvSpPr>
        <p:spPr/>
        <p:txBody>
          <a:bodyPr/>
          <a:lstStyle/>
          <a:p>
            <a:fld id="{AF0F0302-BE9E-8A47-8FBA-EF4A5D6A0C17}" type="slidenum">
              <a:rPr lang="nb-NO" smtClean="0"/>
              <a:t>8</a:t>
            </a:fld>
            <a:endParaRPr lang="nb-NO"/>
          </a:p>
        </p:txBody>
      </p:sp>
    </p:spTree>
    <p:extLst>
      <p:ext uri="{BB962C8B-B14F-4D97-AF65-F5344CB8AC3E}">
        <p14:creationId xmlns:p14="http://schemas.microsoft.com/office/powerpoint/2010/main" val="2298105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Objective of Req 2.1: </a:t>
            </a:r>
            <a:r>
              <a:rPr lang="en-US" sz="1200" dirty="0"/>
              <a:t>to ensure public understanding of all aspects of the regulatory framework for the extractive industries, including the legal framework; fiscal regime; roles of government entities and reforms; as well as laws and regulations related to addressing corruption risks in the extractive sector. </a:t>
            </a:r>
            <a:endParaRPr lang="en-NO" dirty="0"/>
          </a:p>
        </p:txBody>
      </p:sp>
      <p:sp>
        <p:nvSpPr>
          <p:cNvPr id="4" name="Slide Number Placeholder 3"/>
          <p:cNvSpPr>
            <a:spLocks noGrp="1"/>
          </p:cNvSpPr>
          <p:nvPr>
            <p:ph type="sldNum" sz="quarter" idx="5"/>
          </p:nvPr>
        </p:nvSpPr>
        <p:spPr/>
        <p:txBody>
          <a:bodyPr/>
          <a:lstStyle/>
          <a:p>
            <a:fld id="{AF0F0302-BE9E-8A47-8FBA-EF4A5D6A0C17}" type="slidenum">
              <a:rPr lang="nb-NO" smtClean="0"/>
              <a:t>9</a:t>
            </a:fld>
            <a:endParaRPr lang="nb-NO"/>
          </a:p>
        </p:txBody>
      </p:sp>
    </p:spTree>
    <p:extLst>
      <p:ext uri="{BB962C8B-B14F-4D97-AF65-F5344CB8AC3E}">
        <p14:creationId xmlns:p14="http://schemas.microsoft.com/office/powerpoint/2010/main" val="3264452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en-US" sz="1200" dirty="0"/>
              <a:t>CASE STUDIES CAN BE SUBSTITUTE TO MEET REGIONAL NEEDS. </a:t>
            </a:r>
          </a:p>
          <a:p>
            <a:pPr marL="0" indent="0">
              <a:buFont typeface="Wingdings" pitchFamily="2" charset="2"/>
              <a:buNone/>
            </a:pPr>
            <a:endParaRPr lang="en-US" sz="1200" dirty="0"/>
          </a:p>
          <a:p>
            <a:pPr marL="457200" indent="-457200">
              <a:buFont typeface="Wingdings" pitchFamily="2" charset="2"/>
              <a:buChar char="§"/>
            </a:pPr>
            <a:r>
              <a:rPr lang="en-US" sz="1200" dirty="0"/>
              <a:t>A scoping study on ASM in the Democratic Republic of the Congo used a combination of </a:t>
            </a:r>
            <a:r>
              <a:rPr lang="en-US" sz="1200" b="1" dirty="0"/>
              <a:t>secondary data</a:t>
            </a:r>
            <a:r>
              <a:rPr lang="en-US" sz="1200" dirty="0"/>
              <a:t> and </a:t>
            </a:r>
            <a:r>
              <a:rPr lang="en-US" sz="1200" b="1" dirty="0"/>
              <a:t>field visits </a:t>
            </a:r>
            <a:r>
              <a:rPr lang="en-US" sz="1200" dirty="0"/>
              <a:t>to provide a roadmap on integrating ASM data in EITI reporting. </a:t>
            </a:r>
          </a:p>
          <a:p>
            <a:pPr marL="457200" indent="-457200">
              <a:buFont typeface="Wingdings" pitchFamily="2" charset="2"/>
              <a:buChar char="§"/>
            </a:pPr>
            <a:r>
              <a:rPr lang="en-US" sz="1200" dirty="0"/>
              <a:t>The study included a </a:t>
            </a:r>
            <a:r>
              <a:rPr lang="en-US" sz="1200" b="1" dirty="0"/>
              <a:t>stakeholder mapping</a:t>
            </a:r>
            <a:r>
              <a:rPr lang="en-US" sz="1200" dirty="0"/>
              <a:t> of various actors operating in the informal and semi-formal ASM sector, an </a:t>
            </a:r>
            <a:r>
              <a:rPr lang="en-US" sz="1200" b="1" dirty="0"/>
              <a:t>overview of revenue streams </a:t>
            </a:r>
            <a:r>
              <a:rPr lang="en-US" sz="1200" dirty="0"/>
              <a:t>stemming from ASM at the national and local levels (drawing on the ITSCI framework), recommendations to the MSG, and </a:t>
            </a:r>
            <a:r>
              <a:rPr lang="en-US" sz="1200" b="1" dirty="0"/>
              <a:t>reporting templates </a:t>
            </a:r>
            <a:r>
              <a:rPr lang="en-US" sz="1200" dirty="0"/>
              <a:t>for entities and individuals (merchants or traders, purchasing houses, processing entities, local and central authorities) that would be required to report. </a:t>
            </a:r>
          </a:p>
          <a:p>
            <a:pPr marL="457200" indent="-457200">
              <a:buFont typeface="Wingdings" pitchFamily="2" charset="2"/>
              <a:buChar char="§"/>
            </a:pPr>
            <a:r>
              <a:rPr lang="en-US" sz="1200" dirty="0"/>
              <a:t>Source: PricewaterhouseCoopers (2015), </a:t>
            </a:r>
            <a:r>
              <a:rPr lang="en-US" sz="1200" dirty="0">
                <a:hlinkClick r:id="rId3"/>
              </a:rPr>
              <a:t>Rapport de l’Auditeur Independent sur l’Etude de Cadrage de la Couverture de l’Exploitation Minière Artisanale a l’est de la République Démocratique du Congo</a:t>
            </a:r>
            <a:r>
              <a:rPr lang="en-US" sz="1200" dirty="0"/>
              <a:t>.</a:t>
            </a:r>
          </a:p>
          <a:p>
            <a:endParaRPr lang="en-US" dirty="0"/>
          </a:p>
        </p:txBody>
      </p:sp>
      <p:sp>
        <p:nvSpPr>
          <p:cNvPr id="4" name="Slide Number Placeholder 3"/>
          <p:cNvSpPr>
            <a:spLocks noGrp="1"/>
          </p:cNvSpPr>
          <p:nvPr>
            <p:ph type="sldNum" sz="quarter" idx="5"/>
          </p:nvPr>
        </p:nvSpPr>
        <p:spPr/>
        <p:txBody>
          <a:bodyPr/>
          <a:lstStyle/>
          <a:p>
            <a:fld id="{AF0F0302-BE9E-8A47-8FBA-EF4A5D6A0C17}" type="slidenum">
              <a:rPr lang="nb-NO" smtClean="0"/>
              <a:t>10</a:t>
            </a:fld>
            <a:endParaRPr lang="nb-NO"/>
          </a:p>
        </p:txBody>
      </p:sp>
    </p:spTree>
    <p:extLst>
      <p:ext uri="{BB962C8B-B14F-4D97-AF65-F5344CB8AC3E}">
        <p14:creationId xmlns:p14="http://schemas.microsoft.com/office/powerpoint/2010/main" val="1443595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FAEDBC">
            <a:alpha val="9804"/>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498343-BF4A-AD50-4FB0-99243B7DF53C}"/>
              </a:ext>
            </a:extLst>
          </p:cNvPr>
          <p:cNvPicPr>
            <a:picLocks noChangeAspect="1"/>
          </p:cNvPicPr>
          <p:nvPr userDrawn="1"/>
        </p:nvPicPr>
        <p:blipFill rotWithShape="1">
          <a:blip r:embed="rId2"/>
          <a:srcRect l="-364" t="8635" r="1107" b="7534"/>
          <a:stretch/>
        </p:blipFill>
        <p:spPr>
          <a:xfrm>
            <a:off x="1" y="0"/>
            <a:ext cx="12192000" cy="6858000"/>
          </a:xfrm>
          <a:prstGeom prst="rect">
            <a:avLst/>
          </a:prstGeom>
        </p:spPr>
      </p:pic>
      <p:sp>
        <p:nvSpPr>
          <p:cNvPr id="2" name="Rectangle 1">
            <a:extLst>
              <a:ext uri="{FF2B5EF4-FFF2-40B4-BE49-F238E27FC236}">
                <a16:creationId xmlns:a16="http://schemas.microsoft.com/office/drawing/2014/main" id="{B270B929-9328-914C-BFEB-1BA8D78F10B4}"/>
              </a:ext>
            </a:extLst>
          </p:cNvPr>
          <p:cNvSpPr/>
          <p:nvPr userDrawn="1"/>
        </p:nvSpPr>
        <p:spPr>
          <a:xfrm>
            <a:off x="0" y="-1"/>
            <a:ext cx="12192000" cy="6858000"/>
          </a:xfrm>
          <a:prstGeom prst="rect">
            <a:avLst/>
          </a:prstGeom>
          <a:gradFill>
            <a:gsLst>
              <a:gs pos="0">
                <a:srgbClr val="1BC2EE">
                  <a:alpha val="84551"/>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643435" y="3886159"/>
            <a:ext cx="11227453" cy="417758"/>
          </a:xfrm>
        </p:spPr>
        <p:txBody>
          <a:bodyPr>
            <a:noAutofit/>
          </a:bodyPr>
          <a:lstStyle>
            <a:lvl1pPr marL="0" indent="0" algn="l">
              <a:lnSpc>
                <a:spcPct val="112000"/>
              </a:lnSpc>
              <a:spcBef>
                <a:spcPts val="0"/>
              </a:spcBef>
              <a:spcAft>
                <a:spcPts val="0"/>
              </a:spcAft>
              <a:buNone/>
              <a:defRPr sz="3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Title here</a:t>
            </a:r>
          </a:p>
        </p:txBody>
      </p:sp>
      <p:pic>
        <p:nvPicPr>
          <p:cNvPr id="17" name="Picture 16">
            <a:extLst>
              <a:ext uri="{FF2B5EF4-FFF2-40B4-BE49-F238E27FC236}">
                <a16:creationId xmlns:a16="http://schemas.microsoft.com/office/drawing/2014/main" id="{23318D56-2F65-2345-986D-6A6A6434642B}"/>
              </a:ext>
            </a:extLst>
          </p:cNvPr>
          <p:cNvPicPr>
            <a:picLocks noChangeAspect="1"/>
          </p:cNvPicPr>
          <p:nvPr userDrawn="1"/>
        </p:nvPicPr>
        <p:blipFill>
          <a:blip r:embed="rId3"/>
          <a:stretch>
            <a:fillRect/>
          </a:stretch>
        </p:blipFill>
        <p:spPr>
          <a:xfrm>
            <a:off x="643435" y="5825339"/>
            <a:ext cx="1495765" cy="673730"/>
          </a:xfrm>
          <a:prstGeom prst="rect">
            <a:avLst/>
          </a:prstGeom>
        </p:spPr>
      </p:pic>
      <p:sp>
        <p:nvSpPr>
          <p:cNvPr id="24" name="TextBox 23">
            <a:extLst>
              <a:ext uri="{FF2B5EF4-FFF2-40B4-BE49-F238E27FC236}">
                <a16:creationId xmlns:a16="http://schemas.microsoft.com/office/drawing/2014/main" id="{5955B5D0-FBF1-164D-8B43-EE8BE2276F5F}"/>
              </a:ext>
            </a:extLst>
          </p:cNvPr>
          <p:cNvSpPr txBox="1"/>
          <p:nvPr userDrawn="1"/>
        </p:nvSpPr>
        <p:spPr>
          <a:xfrm>
            <a:off x="6572528" y="5808678"/>
            <a:ext cx="4976037" cy="707886"/>
          </a:xfrm>
          <a:prstGeom prst="rect">
            <a:avLst/>
          </a:prstGeom>
          <a:noFill/>
        </p:spPr>
        <p:txBody>
          <a:bodyPr wrap="square" rtlCol="0">
            <a:spAutoFit/>
          </a:bodyPr>
          <a:lstStyle/>
          <a:p>
            <a:pPr algn="r"/>
            <a:r>
              <a:rPr lang="en-GB" sz="2000" b="0" i="0" kern="1200" noProof="0">
                <a:solidFill>
                  <a:srgbClr val="FFFFFF"/>
                </a:solidFill>
                <a:effectLst/>
                <a:latin typeface="+mj-lt"/>
                <a:ea typeface="+mn-ea"/>
                <a:cs typeface="+mn-cs"/>
              </a:rPr>
              <a:t>The global standard for the good governance of oil, gas and mineral resources.</a:t>
            </a:r>
            <a:endParaRPr lang="en-GB" sz="2000" b="0" i="0" noProof="0">
              <a:solidFill>
                <a:srgbClr val="FFFFFF"/>
              </a:solidFill>
              <a:latin typeface="+mj-lt"/>
            </a:endParaRPr>
          </a:p>
        </p:txBody>
      </p:sp>
      <p:sp>
        <p:nvSpPr>
          <p:cNvPr id="26" name="Rectangle 25">
            <a:extLst>
              <a:ext uri="{FF2B5EF4-FFF2-40B4-BE49-F238E27FC236}">
                <a16:creationId xmlns:a16="http://schemas.microsoft.com/office/drawing/2014/main" id="{F2034F08-2E77-80DA-F88B-7E29D02A9085}"/>
              </a:ext>
            </a:extLst>
          </p:cNvPr>
          <p:cNvSpPr/>
          <p:nvPr userDrawn="1"/>
        </p:nvSpPr>
        <p:spPr>
          <a:xfrm>
            <a:off x="348427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Rectangle 26">
            <a:extLst>
              <a:ext uri="{FF2B5EF4-FFF2-40B4-BE49-F238E27FC236}">
                <a16:creationId xmlns:a16="http://schemas.microsoft.com/office/drawing/2014/main" id="{C4D3322B-25E7-12B3-4115-D3911DCB2E14}"/>
              </a:ext>
            </a:extLst>
          </p:cNvPr>
          <p:cNvSpPr/>
          <p:nvPr userDrawn="1"/>
        </p:nvSpPr>
        <p:spPr>
          <a:xfrm>
            <a:off x="7511040" y="803075"/>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ctangle 27">
            <a:extLst>
              <a:ext uri="{FF2B5EF4-FFF2-40B4-BE49-F238E27FC236}">
                <a16:creationId xmlns:a16="http://schemas.microsoft.com/office/drawing/2014/main" id="{C3A1D9AF-53FD-A902-F732-559BB70A7A56}"/>
              </a:ext>
            </a:extLst>
          </p:cNvPr>
          <p:cNvSpPr/>
          <p:nvPr userDrawn="1"/>
        </p:nvSpPr>
        <p:spPr>
          <a:xfrm>
            <a:off x="11870888" y="38276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Rectangle 30">
            <a:extLst>
              <a:ext uri="{FF2B5EF4-FFF2-40B4-BE49-F238E27FC236}">
                <a16:creationId xmlns:a16="http://schemas.microsoft.com/office/drawing/2014/main" id="{E7F62103-F0E3-F7FE-4CE7-B3AAF1709C64}"/>
              </a:ext>
            </a:extLst>
          </p:cNvPr>
          <p:cNvSpPr/>
          <p:nvPr userDrawn="1"/>
        </p:nvSpPr>
        <p:spPr>
          <a:xfrm>
            <a:off x="0" y="522868"/>
            <a:ext cx="814959"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2432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start 4">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D17E9-29A6-E2AB-2E72-EB3A99675791}"/>
              </a:ext>
            </a:extLst>
          </p:cNvPr>
          <p:cNvSpPr/>
          <p:nvPr userDrawn="1"/>
        </p:nvSpPr>
        <p:spPr>
          <a:xfrm>
            <a:off x="636492" y="2604654"/>
            <a:ext cx="11644407" cy="2715667"/>
          </a:xfrm>
          <a:prstGeom prst="rect">
            <a:avLst/>
          </a:prstGeom>
          <a:solidFill>
            <a:srgbClr val="89AA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533039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FFFFFF"/>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 TER TEXT STYLES</a:t>
            </a:r>
            <a:endParaRPr lang="en-US" dirty="0"/>
          </a:p>
        </p:txBody>
      </p:sp>
      <p:sp>
        <p:nvSpPr>
          <p:cNvPr id="16" name="Plassholder for bilde 7">
            <a:extLst>
              <a:ext uri="{FF2B5EF4-FFF2-40B4-BE49-F238E27FC236}">
                <a16:creationId xmlns:a16="http://schemas.microsoft.com/office/drawing/2014/main" id="{D309C6F9-1BD0-6295-5013-86917424FF1B}"/>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264098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start 5">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D17E9-29A6-E2AB-2E72-EB3A99675791}"/>
              </a:ext>
            </a:extLst>
          </p:cNvPr>
          <p:cNvSpPr/>
          <p:nvPr userDrawn="1"/>
        </p:nvSpPr>
        <p:spPr>
          <a:xfrm>
            <a:off x="636492" y="2604654"/>
            <a:ext cx="11644407" cy="271566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533039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FFFFFF"/>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 TER TEXT STYLES</a:t>
            </a:r>
            <a:endParaRPr lang="en-US" dirty="0"/>
          </a:p>
        </p:txBody>
      </p:sp>
      <p:sp>
        <p:nvSpPr>
          <p:cNvPr id="16" name="Plassholder for bilde 7">
            <a:extLst>
              <a:ext uri="{FF2B5EF4-FFF2-40B4-BE49-F238E27FC236}">
                <a16:creationId xmlns:a16="http://schemas.microsoft.com/office/drawing/2014/main" id="{D309C6F9-1BD0-6295-5013-86917424FF1B}"/>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3527462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start 6">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D17E9-29A6-E2AB-2E72-EB3A99675791}"/>
              </a:ext>
            </a:extLst>
          </p:cNvPr>
          <p:cNvSpPr/>
          <p:nvPr userDrawn="1"/>
        </p:nvSpPr>
        <p:spPr>
          <a:xfrm>
            <a:off x="636492" y="2604654"/>
            <a:ext cx="11644407" cy="271566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533039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FFFFFF"/>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 TER TEXT STYLES</a:t>
            </a:r>
            <a:endParaRPr lang="en-US" dirty="0"/>
          </a:p>
        </p:txBody>
      </p:sp>
      <p:sp>
        <p:nvSpPr>
          <p:cNvPr id="16" name="Plassholder for bilde 7">
            <a:extLst>
              <a:ext uri="{FF2B5EF4-FFF2-40B4-BE49-F238E27FC236}">
                <a16:creationId xmlns:a16="http://schemas.microsoft.com/office/drawing/2014/main" id="{D309C6F9-1BD0-6295-5013-86917424FF1B}"/>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3590180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start 7">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D17E9-29A6-E2AB-2E72-EB3A99675791}"/>
              </a:ext>
            </a:extLst>
          </p:cNvPr>
          <p:cNvSpPr/>
          <p:nvPr userDrawn="1"/>
        </p:nvSpPr>
        <p:spPr>
          <a:xfrm>
            <a:off x="636492" y="2604654"/>
            <a:ext cx="11644407" cy="271566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533039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FFFFFF"/>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 TER TEXT STYLES</a:t>
            </a:r>
            <a:endParaRPr lang="en-US" dirty="0"/>
          </a:p>
        </p:txBody>
      </p:sp>
      <p:sp>
        <p:nvSpPr>
          <p:cNvPr id="16" name="Plassholder for bilde 7">
            <a:extLst>
              <a:ext uri="{FF2B5EF4-FFF2-40B4-BE49-F238E27FC236}">
                <a16:creationId xmlns:a16="http://schemas.microsoft.com/office/drawing/2014/main" id="{D309C6F9-1BD0-6295-5013-86917424FF1B}"/>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4274742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ase study 1">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55045F-EFB2-836C-297B-03B00235D5C5}"/>
              </a:ext>
            </a:extLst>
          </p:cNvPr>
          <p:cNvSpPr/>
          <p:nvPr userDrawn="1"/>
        </p:nvSpPr>
        <p:spPr>
          <a:xfrm>
            <a:off x="636493" y="2604654"/>
            <a:ext cx="11555508" cy="3681846"/>
          </a:xfrm>
          <a:prstGeom prst="rect">
            <a:avLst/>
          </a:prstGeom>
          <a:solidFill>
            <a:schemeClr val="tx2">
              <a:alpha val="103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a:t>
            </a:r>
            <a:endParaRPr lang="en-US" dirty="0"/>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
        <p:nvSpPr>
          <p:cNvPr id="15" name="Text Placeholder 14">
            <a:extLst>
              <a:ext uri="{FF2B5EF4-FFF2-40B4-BE49-F238E27FC236}">
                <a16:creationId xmlns:a16="http://schemas.microsoft.com/office/drawing/2014/main" id="{AAE7143A-B793-7DDA-0651-B76AFCA19F59}"/>
              </a:ext>
            </a:extLst>
          </p:cNvPr>
          <p:cNvSpPr>
            <a:spLocks noGrp="1"/>
          </p:cNvSpPr>
          <p:nvPr>
            <p:ph type="body" sz="quarter" idx="12"/>
          </p:nvPr>
        </p:nvSpPr>
        <p:spPr>
          <a:xfrm>
            <a:off x="1003243"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tx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Tree>
    <p:extLst>
      <p:ext uri="{BB962C8B-B14F-4D97-AF65-F5344CB8AC3E}">
        <p14:creationId xmlns:p14="http://schemas.microsoft.com/office/powerpoint/2010/main" val="2989753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ase study 2">
    <p:bg>
      <p:bgPr>
        <a:solidFill>
          <a:srgbClr val="FFFFFF">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CB711-1DC6-98C2-0238-8C8C8AEDB3AE}"/>
              </a:ext>
            </a:extLst>
          </p:cNvPr>
          <p:cNvSpPr/>
          <p:nvPr userDrawn="1"/>
        </p:nvSpPr>
        <p:spPr>
          <a:xfrm>
            <a:off x="636493" y="2604654"/>
            <a:ext cx="11555508" cy="3669146"/>
          </a:xfrm>
          <a:prstGeom prst="rect">
            <a:avLst/>
          </a:prstGeom>
          <a:solidFill>
            <a:schemeClr val="bg1">
              <a:alpha val="103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a:t>
            </a:r>
            <a:endParaRPr lang="en-US" dirty="0"/>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
        <p:nvSpPr>
          <p:cNvPr id="15" name="Text Placeholder 14">
            <a:extLst>
              <a:ext uri="{FF2B5EF4-FFF2-40B4-BE49-F238E27FC236}">
                <a16:creationId xmlns:a16="http://schemas.microsoft.com/office/drawing/2014/main" id="{AAE7143A-B793-7DDA-0651-B76AFCA19F59}"/>
              </a:ext>
            </a:extLst>
          </p:cNvPr>
          <p:cNvSpPr>
            <a:spLocks noGrp="1"/>
          </p:cNvSpPr>
          <p:nvPr>
            <p:ph type="body" sz="quarter" idx="12"/>
          </p:nvPr>
        </p:nvSpPr>
        <p:spPr>
          <a:xfrm>
            <a:off x="1003243"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bg1"/>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Tree>
    <p:extLst>
      <p:ext uri="{BB962C8B-B14F-4D97-AF65-F5344CB8AC3E}">
        <p14:creationId xmlns:p14="http://schemas.microsoft.com/office/powerpoint/2010/main" val="3046162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ase study 3">
    <p:bg>
      <p:bgPr>
        <a:solidFill>
          <a:srgbClr val="FFFFFF">
            <a:alpha val="9804"/>
          </a:srgb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EEFD6A-810A-D460-768B-4FED3655FC13}"/>
              </a:ext>
            </a:extLst>
          </p:cNvPr>
          <p:cNvSpPr/>
          <p:nvPr userDrawn="1"/>
        </p:nvSpPr>
        <p:spPr>
          <a:xfrm>
            <a:off x="636492" y="2604654"/>
            <a:ext cx="11644407" cy="3669146"/>
          </a:xfrm>
          <a:prstGeom prst="rect">
            <a:avLst/>
          </a:prstGeom>
          <a:solidFill>
            <a:schemeClr val="accent4">
              <a:alpha val="1517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a:t>
            </a:r>
            <a:endParaRPr lang="en-US" dirty="0"/>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
        <p:nvSpPr>
          <p:cNvPr id="15" name="Text Placeholder 14">
            <a:extLst>
              <a:ext uri="{FF2B5EF4-FFF2-40B4-BE49-F238E27FC236}">
                <a16:creationId xmlns:a16="http://schemas.microsoft.com/office/drawing/2014/main" id="{AAE7143A-B793-7DDA-0651-B76AFCA19F59}"/>
              </a:ext>
            </a:extLst>
          </p:cNvPr>
          <p:cNvSpPr>
            <a:spLocks noGrp="1"/>
          </p:cNvSpPr>
          <p:nvPr>
            <p:ph type="body" sz="quarter" idx="12"/>
          </p:nvPr>
        </p:nvSpPr>
        <p:spPr>
          <a:xfrm>
            <a:off x="1003243"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accent4"/>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Tree>
    <p:extLst>
      <p:ext uri="{BB962C8B-B14F-4D97-AF65-F5344CB8AC3E}">
        <p14:creationId xmlns:p14="http://schemas.microsoft.com/office/powerpoint/2010/main" val="2604217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ase study 4">
    <p:bg>
      <p:bgPr>
        <a:solidFill>
          <a:srgbClr val="FFFFFF">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A969DD-5FC0-D01B-75F1-8B12920E4FAE}"/>
              </a:ext>
            </a:extLst>
          </p:cNvPr>
          <p:cNvSpPr/>
          <p:nvPr userDrawn="1"/>
        </p:nvSpPr>
        <p:spPr>
          <a:xfrm>
            <a:off x="636493" y="2604654"/>
            <a:ext cx="11555508" cy="3669146"/>
          </a:xfrm>
          <a:prstGeom prst="rect">
            <a:avLst/>
          </a:prstGeom>
          <a:solidFill>
            <a:srgbClr val="89AA2E">
              <a:alpha val="1467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rgbClr val="89AA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a:t>
            </a:r>
            <a:endParaRPr lang="en-US" dirty="0"/>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
        <p:nvSpPr>
          <p:cNvPr id="15" name="Text Placeholder 14">
            <a:extLst>
              <a:ext uri="{FF2B5EF4-FFF2-40B4-BE49-F238E27FC236}">
                <a16:creationId xmlns:a16="http://schemas.microsoft.com/office/drawing/2014/main" id="{AAE7143A-B793-7DDA-0651-B76AFCA19F59}"/>
              </a:ext>
            </a:extLst>
          </p:cNvPr>
          <p:cNvSpPr>
            <a:spLocks noGrp="1"/>
          </p:cNvSpPr>
          <p:nvPr>
            <p:ph type="body" sz="quarter" idx="12"/>
          </p:nvPr>
        </p:nvSpPr>
        <p:spPr>
          <a:xfrm>
            <a:off x="1003243"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rgbClr val="89AA2E"/>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Tree>
    <p:extLst>
      <p:ext uri="{BB962C8B-B14F-4D97-AF65-F5344CB8AC3E}">
        <p14:creationId xmlns:p14="http://schemas.microsoft.com/office/powerpoint/2010/main" val="1948193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ase study 5">
    <p:bg>
      <p:bgPr>
        <a:solidFill>
          <a:srgbClr val="FFFFFF">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A969DD-5FC0-D01B-75F1-8B12920E4FAE}"/>
              </a:ext>
            </a:extLst>
          </p:cNvPr>
          <p:cNvSpPr/>
          <p:nvPr userDrawn="1"/>
        </p:nvSpPr>
        <p:spPr>
          <a:xfrm>
            <a:off x="636493" y="2604654"/>
            <a:ext cx="11555508" cy="3669146"/>
          </a:xfrm>
          <a:prstGeom prst="rect">
            <a:avLst/>
          </a:prstGeom>
          <a:solidFill>
            <a:schemeClr val="accent5">
              <a:lumMod val="20000"/>
              <a:lumOff val="80000"/>
              <a:alpha val="1467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a:t>
            </a:r>
            <a:endParaRPr lang="en-US" dirty="0"/>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
        <p:nvSpPr>
          <p:cNvPr id="15" name="Text Placeholder 14">
            <a:extLst>
              <a:ext uri="{FF2B5EF4-FFF2-40B4-BE49-F238E27FC236}">
                <a16:creationId xmlns:a16="http://schemas.microsoft.com/office/drawing/2014/main" id="{AAE7143A-B793-7DDA-0651-B76AFCA19F59}"/>
              </a:ext>
            </a:extLst>
          </p:cNvPr>
          <p:cNvSpPr>
            <a:spLocks noGrp="1"/>
          </p:cNvSpPr>
          <p:nvPr>
            <p:ph type="body" sz="quarter" idx="12"/>
          </p:nvPr>
        </p:nvSpPr>
        <p:spPr>
          <a:xfrm>
            <a:off x="1003243"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accent5"/>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Tree>
    <p:extLst>
      <p:ext uri="{BB962C8B-B14F-4D97-AF65-F5344CB8AC3E}">
        <p14:creationId xmlns:p14="http://schemas.microsoft.com/office/powerpoint/2010/main" val="1566606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ase study 6">
    <p:bg>
      <p:bgPr>
        <a:solidFill>
          <a:srgbClr val="FFFFFF">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A969DD-5FC0-D01B-75F1-8B12920E4FAE}"/>
              </a:ext>
            </a:extLst>
          </p:cNvPr>
          <p:cNvSpPr/>
          <p:nvPr userDrawn="1"/>
        </p:nvSpPr>
        <p:spPr>
          <a:xfrm>
            <a:off x="636493" y="2604654"/>
            <a:ext cx="11555508" cy="3669146"/>
          </a:xfrm>
          <a:prstGeom prst="rect">
            <a:avLst/>
          </a:prstGeom>
          <a:solidFill>
            <a:schemeClr val="accent6">
              <a:lumMod val="20000"/>
              <a:lumOff val="80000"/>
              <a:alpha val="1467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a:t>
            </a:r>
            <a:endParaRPr lang="en-US" dirty="0"/>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
        <p:nvSpPr>
          <p:cNvPr id="15" name="Text Placeholder 14">
            <a:extLst>
              <a:ext uri="{FF2B5EF4-FFF2-40B4-BE49-F238E27FC236}">
                <a16:creationId xmlns:a16="http://schemas.microsoft.com/office/drawing/2014/main" id="{AAE7143A-B793-7DDA-0651-B76AFCA19F59}"/>
              </a:ext>
            </a:extLst>
          </p:cNvPr>
          <p:cNvSpPr>
            <a:spLocks noGrp="1"/>
          </p:cNvSpPr>
          <p:nvPr>
            <p:ph type="body" sz="quarter" idx="12"/>
          </p:nvPr>
        </p:nvSpPr>
        <p:spPr>
          <a:xfrm>
            <a:off x="1003243"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accent6"/>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Tree>
    <p:extLst>
      <p:ext uri="{BB962C8B-B14F-4D97-AF65-F5344CB8AC3E}">
        <p14:creationId xmlns:p14="http://schemas.microsoft.com/office/powerpoint/2010/main" val="945667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1 with imag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bilde 7">
            <a:extLst>
              <a:ext uri="{FF2B5EF4-FFF2-40B4-BE49-F238E27FC236}">
                <a16:creationId xmlns:a16="http://schemas.microsoft.com/office/drawing/2014/main" id="{4F2049E2-5D62-9F41-ACD6-231A22C20DCD}"/>
              </a:ext>
            </a:extLst>
          </p:cNvPr>
          <p:cNvSpPr>
            <a:spLocks noGrp="1"/>
          </p:cNvSpPr>
          <p:nvPr>
            <p:ph type="pic" sz="quarter" idx="14"/>
          </p:nvPr>
        </p:nvSpPr>
        <p:spPr>
          <a:xfrm>
            <a:off x="6096000" y="0"/>
            <a:ext cx="6096000" cy="6857999"/>
          </a:xfrm>
        </p:spPr>
        <p:txBody>
          <a:bodyPr/>
          <a:lstStyle/>
          <a:p>
            <a:r>
              <a:rPr lang="en-GB"/>
              <a:t>Click icon to add picture</a:t>
            </a:r>
            <a:endParaRPr lang="en-US"/>
          </a:p>
        </p:txBody>
      </p:sp>
      <p:sp>
        <p:nvSpPr>
          <p:cNvPr id="11" name="Subtitle 2">
            <a:extLst>
              <a:ext uri="{FF2B5EF4-FFF2-40B4-BE49-F238E27FC236}">
                <a16:creationId xmlns:a16="http://schemas.microsoft.com/office/drawing/2014/main" id="{F978CED7-1B95-B54B-967E-5A9C799EA0EE}"/>
              </a:ext>
            </a:extLst>
          </p:cNvPr>
          <p:cNvSpPr>
            <a:spLocks noGrp="1"/>
          </p:cNvSpPr>
          <p:nvPr>
            <p:ph type="subTitle" idx="1"/>
          </p:nvPr>
        </p:nvSpPr>
        <p:spPr>
          <a:xfrm>
            <a:off x="643435" y="3886159"/>
            <a:ext cx="4711991"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2" name="Plassholder for tekst 8">
            <a:extLst>
              <a:ext uri="{FF2B5EF4-FFF2-40B4-BE49-F238E27FC236}">
                <a16:creationId xmlns:a16="http://schemas.microsoft.com/office/drawing/2014/main" id="{913D38AA-ACB5-4C42-9C8B-E6188D4EBB8A}"/>
              </a:ext>
            </a:extLst>
          </p:cNvPr>
          <p:cNvSpPr>
            <a:spLocks noGrp="1"/>
          </p:cNvSpPr>
          <p:nvPr>
            <p:ph type="body" sz="quarter" idx="13" hasCustomPrompt="1"/>
          </p:nvPr>
        </p:nvSpPr>
        <p:spPr>
          <a:xfrm>
            <a:off x="643435" y="3056502"/>
            <a:ext cx="4711991"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Title here</a:t>
            </a:r>
          </a:p>
        </p:txBody>
      </p:sp>
      <p:pic>
        <p:nvPicPr>
          <p:cNvPr id="19" name="Picture 18">
            <a:extLst>
              <a:ext uri="{FF2B5EF4-FFF2-40B4-BE49-F238E27FC236}">
                <a16:creationId xmlns:a16="http://schemas.microsoft.com/office/drawing/2014/main" id="{CC5F0900-427D-C54E-8B7E-FE2A4DF859EF}"/>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F01A58E3-4FEB-7F4F-BE0F-B059D67E39B7}"/>
              </a:ext>
            </a:extLst>
          </p:cNvPr>
          <p:cNvSpPr/>
          <p:nvPr userDrawn="1"/>
        </p:nvSpPr>
        <p:spPr>
          <a:xfrm>
            <a:off x="643435" y="522868"/>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6F489C5E-01B9-A44F-8C09-25A33D507AB2}"/>
              </a:ext>
            </a:extLst>
          </p:cNvPr>
          <p:cNvSpPr/>
          <p:nvPr userDrawn="1"/>
        </p:nvSpPr>
        <p:spPr>
          <a:xfrm>
            <a:off x="4074728"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945A21D7-8597-D64F-803E-53A5D42A29C3}"/>
              </a:ext>
            </a:extLst>
          </p:cNvPr>
          <p:cNvSpPr/>
          <p:nvPr userDrawn="1"/>
        </p:nvSpPr>
        <p:spPr>
          <a:xfrm>
            <a:off x="521717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5D850B22-B830-B747-B47D-4A978996033B}"/>
              </a:ext>
            </a:extLst>
          </p:cNvPr>
          <p:cNvSpPr/>
          <p:nvPr userDrawn="1"/>
        </p:nvSpPr>
        <p:spPr>
          <a:xfrm>
            <a:off x="2287473"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1994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ase study 7">
    <p:bg>
      <p:bgPr>
        <a:solidFill>
          <a:srgbClr val="FFFFFF">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A969DD-5FC0-D01B-75F1-8B12920E4FAE}"/>
              </a:ext>
            </a:extLst>
          </p:cNvPr>
          <p:cNvSpPr/>
          <p:nvPr userDrawn="1"/>
        </p:nvSpPr>
        <p:spPr>
          <a:xfrm>
            <a:off x="636493" y="2604654"/>
            <a:ext cx="11555508" cy="3669146"/>
          </a:xfrm>
          <a:prstGeom prst="rect">
            <a:avLst/>
          </a:prstGeom>
          <a:solidFill>
            <a:schemeClr val="accent2">
              <a:lumMod val="20000"/>
              <a:lumOff val="80000"/>
              <a:alpha val="1467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8" name="Rectangle 7">
            <a:extLst>
              <a:ext uri="{FF2B5EF4-FFF2-40B4-BE49-F238E27FC236}">
                <a16:creationId xmlns:a16="http://schemas.microsoft.com/office/drawing/2014/main" id="{88017567-782D-DD69-FD15-71C56268B26D}"/>
              </a:ext>
            </a:extLst>
          </p:cNvPr>
          <p:cNvSpPr/>
          <p:nvPr userDrawn="1"/>
        </p:nvSpPr>
        <p:spPr>
          <a:xfrm>
            <a:off x="0" y="1896169"/>
            <a:ext cx="3568700" cy="70848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a:t>
            </a:r>
            <a:endParaRPr lang="en-US" dirty="0"/>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2971701"/>
            <a:ext cx="9085637" cy="915460"/>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
        <p:nvSpPr>
          <p:cNvPr id="15" name="Text Placeholder 14">
            <a:extLst>
              <a:ext uri="{FF2B5EF4-FFF2-40B4-BE49-F238E27FC236}">
                <a16:creationId xmlns:a16="http://schemas.microsoft.com/office/drawing/2014/main" id="{AAE7143A-B793-7DDA-0651-B76AFCA19F59}"/>
              </a:ext>
            </a:extLst>
          </p:cNvPr>
          <p:cNvSpPr>
            <a:spLocks noGrp="1"/>
          </p:cNvSpPr>
          <p:nvPr>
            <p:ph type="body" sz="quarter" idx="12"/>
          </p:nvPr>
        </p:nvSpPr>
        <p:spPr>
          <a:xfrm>
            <a:off x="1003243" y="3755796"/>
            <a:ext cx="9085637" cy="914400"/>
          </a:xfrm>
        </p:spPr>
        <p:txBody>
          <a:bodyPr>
            <a:noAutofit/>
          </a:bodyPr>
          <a:lstStyle>
            <a:lvl1pPr>
              <a:defRPr sz="2400"/>
            </a:lvl1pPr>
            <a:lvl2pPr>
              <a:defRPr sz="2400"/>
            </a:lvl2pPr>
            <a:lvl3pPr>
              <a:defRPr sz="2000"/>
            </a:lvl3pPr>
            <a:lvl4pPr>
              <a:defRPr sz="2000"/>
            </a:lvl4pPr>
            <a:lvl5pP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ext Placeholder 11">
            <a:extLst>
              <a:ext uri="{FF2B5EF4-FFF2-40B4-BE49-F238E27FC236}">
                <a16:creationId xmlns:a16="http://schemas.microsoft.com/office/drawing/2014/main" id="{49F0DA5F-DED8-C2D9-81A0-63E87B16695B}"/>
              </a:ext>
            </a:extLst>
          </p:cNvPr>
          <p:cNvSpPr>
            <a:spLocks noGrp="1"/>
          </p:cNvSpPr>
          <p:nvPr>
            <p:ph type="body" sz="quarter" idx="13"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accent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Tree>
    <p:extLst>
      <p:ext uri="{BB962C8B-B14F-4D97-AF65-F5344CB8AC3E}">
        <p14:creationId xmlns:p14="http://schemas.microsoft.com/office/powerpoint/2010/main" val="3312697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3 with image">
    <p:bg>
      <p:bgPr>
        <a:solidFill>
          <a:srgbClr val="FFFFFF">
            <a:alpha val="9804"/>
          </a:srgbClr>
        </a:solid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643435" y="3886159"/>
            <a:ext cx="4711991" cy="417758"/>
          </a:xfrm>
        </p:spPr>
        <p:txBody>
          <a:bodyPr>
            <a:normAutofit/>
          </a:bodyPr>
          <a:lstStyle>
            <a:lvl1pPr marL="0" indent="0" algn="l">
              <a:lnSpc>
                <a:spcPct val="112000"/>
              </a:lnSpc>
              <a:spcBef>
                <a:spcPts val="0"/>
              </a:spcBef>
              <a:spcAft>
                <a:spcPts val="0"/>
              </a:spcAft>
              <a:buNone/>
              <a:defRPr sz="1600">
                <a:solidFill>
                  <a:srgbClr val="1328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3056502"/>
            <a:ext cx="4711991" cy="744996"/>
          </a:xfrm>
        </p:spPr>
        <p:txBody>
          <a:bodyPr anchor="t">
            <a:normAutofit/>
          </a:bodyPr>
          <a:lstStyle>
            <a:lvl1pPr marL="0" indent="0">
              <a:buFontTx/>
              <a:buNone/>
              <a:defRPr sz="5600" b="1" i="0">
                <a:solidFill>
                  <a:srgbClr val="132856"/>
                </a:solidFill>
                <a:latin typeface="Franklin Gothic Demi" panose="020B0603020102020204" pitchFamily="34" charset="0"/>
              </a:defRPr>
            </a:lvl1pPr>
          </a:lstStyle>
          <a:p>
            <a:r>
              <a:rPr lang="en-US"/>
              <a:t>Title here</a:t>
            </a:r>
          </a:p>
        </p:txBody>
      </p:sp>
      <p:sp>
        <p:nvSpPr>
          <p:cNvPr id="7" name="Plassholder for bilde 7">
            <a:extLst>
              <a:ext uri="{FF2B5EF4-FFF2-40B4-BE49-F238E27FC236}">
                <a16:creationId xmlns:a16="http://schemas.microsoft.com/office/drawing/2014/main" id="{CBBB60AB-D187-B94C-89DD-226E326D11DD}"/>
              </a:ext>
            </a:extLst>
          </p:cNvPr>
          <p:cNvSpPr>
            <a:spLocks noGrp="1"/>
          </p:cNvSpPr>
          <p:nvPr>
            <p:ph type="pic" sz="quarter" idx="14"/>
          </p:nvPr>
        </p:nvSpPr>
        <p:spPr>
          <a:xfrm>
            <a:off x="6096000" y="0"/>
            <a:ext cx="6096000" cy="6857999"/>
          </a:xfrm>
        </p:spPr>
        <p:txBody>
          <a:bodyPr/>
          <a:lstStyle/>
          <a:p>
            <a:r>
              <a:rPr lang="en-GB"/>
              <a:t>Click icon to add picture</a:t>
            </a:r>
            <a:endParaRPr lang="en-US"/>
          </a:p>
        </p:txBody>
      </p:sp>
      <p:pic>
        <p:nvPicPr>
          <p:cNvPr id="12" name="Picture 11">
            <a:extLst>
              <a:ext uri="{FF2B5EF4-FFF2-40B4-BE49-F238E27FC236}">
                <a16:creationId xmlns:a16="http://schemas.microsoft.com/office/drawing/2014/main" id="{5700C876-71FD-7C45-80C5-76C71DFC4D63}"/>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19" name="Rectangle 18">
            <a:extLst>
              <a:ext uri="{FF2B5EF4-FFF2-40B4-BE49-F238E27FC236}">
                <a16:creationId xmlns:a16="http://schemas.microsoft.com/office/drawing/2014/main" id="{DC998A1A-FD10-F24F-9824-FA4018CAF4F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41C024B3-2786-E946-837A-A9623899FAAC}"/>
              </a:ext>
            </a:extLst>
          </p:cNvPr>
          <p:cNvSpPr/>
          <p:nvPr userDrawn="1"/>
        </p:nvSpPr>
        <p:spPr>
          <a:xfrm>
            <a:off x="521717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ctangle 20">
            <a:extLst>
              <a:ext uri="{FF2B5EF4-FFF2-40B4-BE49-F238E27FC236}">
                <a16:creationId xmlns:a16="http://schemas.microsoft.com/office/drawing/2014/main" id="{052E1013-46BC-F648-8C7F-359A428369FB}"/>
              </a:ext>
            </a:extLst>
          </p:cNvPr>
          <p:cNvSpPr/>
          <p:nvPr userDrawn="1"/>
        </p:nvSpPr>
        <p:spPr>
          <a:xfrm>
            <a:off x="2233056"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335CD5D1-269C-29EA-BB33-602E28FBE814}"/>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05506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end 2">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Picture 3">
            <a:extLst>
              <a:ext uri="{FF2B5EF4-FFF2-40B4-BE49-F238E27FC236}">
                <a16:creationId xmlns:a16="http://schemas.microsoft.com/office/drawing/2014/main" id="{7EB629E4-6460-A14A-9BC9-0B8BB909E3B7}"/>
              </a:ext>
            </a:extLst>
          </p:cNvPr>
          <p:cNvPicPr>
            <a:picLocks noChangeAspect="1"/>
          </p:cNvPicPr>
          <p:nvPr userDrawn="1"/>
        </p:nvPicPr>
        <p:blipFill>
          <a:blip r:embed="rId2"/>
          <a:stretch>
            <a:fillRect/>
          </a:stretch>
        </p:blipFill>
        <p:spPr>
          <a:xfrm>
            <a:off x="3957230" y="2053643"/>
            <a:ext cx="4277537" cy="2750711"/>
          </a:xfrm>
          <a:prstGeom prst="rect">
            <a:avLst/>
          </a:prstGeom>
        </p:spPr>
      </p:pic>
      <p:sp>
        <p:nvSpPr>
          <p:cNvPr id="31" name="Rectangle 30">
            <a:extLst>
              <a:ext uri="{FF2B5EF4-FFF2-40B4-BE49-F238E27FC236}">
                <a16:creationId xmlns:a16="http://schemas.microsoft.com/office/drawing/2014/main" id="{A09B745A-5D26-C047-A9C7-9C5BEFF193A1}"/>
              </a:ext>
            </a:extLst>
          </p:cNvPr>
          <p:cNvSpPr/>
          <p:nvPr userDrawn="1"/>
        </p:nvSpPr>
        <p:spPr>
          <a:xfrm rot="10800000">
            <a:off x="11308653" y="611853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80EE9FA9-A327-6248-967F-893ADCB92D87}"/>
              </a:ext>
            </a:extLst>
          </p:cNvPr>
          <p:cNvSpPr/>
          <p:nvPr userDrawn="1"/>
        </p:nvSpPr>
        <p:spPr>
          <a:xfrm rot="10800000">
            <a:off x="8389870" y="657779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Rectangle 32">
            <a:extLst>
              <a:ext uri="{FF2B5EF4-FFF2-40B4-BE49-F238E27FC236}">
                <a16:creationId xmlns:a16="http://schemas.microsoft.com/office/drawing/2014/main" id="{C5F2C8DD-E55E-5E49-8657-720F9A9D4DF2}"/>
              </a:ext>
            </a:extLst>
          </p:cNvPr>
          <p:cNvSpPr/>
          <p:nvPr userDrawn="1"/>
        </p:nvSpPr>
        <p:spPr>
          <a:xfrm rot="10800000">
            <a:off x="4285761" y="549543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Rectangle 33">
            <a:extLst>
              <a:ext uri="{FF2B5EF4-FFF2-40B4-BE49-F238E27FC236}">
                <a16:creationId xmlns:a16="http://schemas.microsoft.com/office/drawing/2014/main" id="{269BC6AF-5607-7D45-B183-9BDF4622ED45}"/>
              </a:ext>
            </a:extLst>
          </p:cNvPr>
          <p:cNvSpPr/>
          <p:nvPr userDrawn="1"/>
        </p:nvSpPr>
        <p:spPr>
          <a:xfrm rot="10800000">
            <a:off x="3261" y="5500246"/>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F649D84C-C42E-611A-A02C-B69D7DC9A0C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9">
            <a:extLst>
              <a:ext uri="{FF2B5EF4-FFF2-40B4-BE49-F238E27FC236}">
                <a16:creationId xmlns:a16="http://schemas.microsoft.com/office/drawing/2014/main" id="{61F8CA0F-C57D-C985-6364-5DFE508B600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3143F41-38AC-6213-715D-0F80B3BCCE30}"/>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3FE512E4-01F7-13F0-05BC-3610B5323BA6}"/>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86660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5 with image">
    <p:bg>
      <p:bgPr>
        <a:solidFill>
          <a:srgbClr val="FFFFFF">
            <a:alpha val="9804"/>
          </a:srgbClr>
        </a:solidFill>
        <a:effectLst/>
      </p:bgPr>
    </p:bg>
    <p:spTree>
      <p:nvGrpSpPr>
        <p:cNvPr id="1" name=""/>
        <p:cNvGrpSpPr/>
        <p:nvPr/>
      </p:nvGrpSpPr>
      <p:grpSpPr>
        <a:xfrm>
          <a:off x="0" y="0"/>
          <a:ext cx="0" cy="0"/>
          <a:chOff x="0" y="0"/>
          <a:chExt cx="0" cy="0"/>
        </a:xfrm>
      </p:grpSpPr>
      <p:sp>
        <p:nvSpPr>
          <p:cNvPr id="9" name="Plassholder for tekst 8">
            <a:extLst>
              <a:ext uri="{FF2B5EF4-FFF2-40B4-BE49-F238E27FC236}">
                <a16:creationId xmlns:a16="http://schemas.microsoft.com/office/drawing/2014/main" id="{19C52459-D2B3-C546-9363-E84D342AFB7D}"/>
              </a:ext>
            </a:extLst>
          </p:cNvPr>
          <p:cNvSpPr>
            <a:spLocks noGrp="1"/>
          </p:cNvSpPr>
          <p:nvPr>
            <p:ph type="body" sz="quarter" idx="13" hasCustomPrompt="1"/>
          </p:nvPr>
        </p:nvSpPr>
        <p:spPr>
          <a:xfrm>
            <a:off x="642812" y="1194998"/>
            <a:ext cx="4711991" cy="744996"/>
          </a:xfrm>
        </p:spPr>
        <p:txBody>
          <a:bodyPr anchor="t">
            <a:normAutofit/>
          </a:bodyPr>
          <a:lstStyle>
            <a:lvl1pPr marL="0" indent="0">
              <a:buFontTx/>
              <a:buNone/>
              <a:defRPr sz="4000" b="1" i="0">
                <a:latin typeface="Franklin Gothic Demi" panose="020B0603020102020204" pitchFamily="34" charset="0"/>
              </a:defRPr>
            </a:lvl1pPr>
          </a:lstStyle>
          <a:p>
            <a:r>
              <a:rPr lang="en-US"/>
              <a:t>Title here</a:t>
            </a:r>
          </a:p>
        </p:txBody>
      </p:sp>
      <p:sp>
        <p:nvSpPr>
          <p:cNvPr id="11" name="Plassholder for innhold 10">
            <a:extLst>
              <a:ext uri="{FF2B5EF4-FFF2-40B4-BE49-F238E27FC236}">
                <a16:creationId xmlns:a16="http://schemas.microsoft.com/office/drawing/2014/main" id="{99D48276-482E-1945-ADE2-ADEE49552A34}"/>
              </a:ext>
            </a:extLst>
          </p:cNvPr>
          <p:cNvSpPr>
            <a:spLocks noGrp="1"/>
          </p:cNvSpPr>
          <p:nvPr>
            <p:ph sz="quarter" idx="14"/>
          </p:nvPr>
        </p:nvSpPr>
        <p:spPr>
          <a:xfrm>
            <a:off x="642812" y="2019792"/>
            <a:ext cx="4712614" cy="2338388"/>
          </a:xfrm>
        </p:spPr>
        <p:txBody>
          <a:bodyPr/>
          <a:lstStyle/>
          <a:p>
            <a:pPr lvl="0"/>
            <a:r>
              <a:rPr lang="en-GB"/>
              <a:t>Click to edit Master text styles</a:t>
            </a:r>
          </a:p>
        </p:txBody>
      </p:sp>
      <p:sp>
        <p:nvSpPr>
          <p:cNvPr id="13" name="Plassholder for bilde 12">
            <a:extLst>
              <a:ext uri="{FF2B5EF4-FFF2-40B4-BE49-F238E27FC236}">
                <a16:creationId xmlns:a16="http://schemas.microsoft.com/office/drawing/2014/main" id="{50554C5D-EF36-E249-B10A-0FB9A042CFC8}"/>
              </a:ext>
            </a:extLst>
          </p:cNvPr>
          <p:cNvSpPr>
            <a:spLocks noGrp="1"/>
          </p:cNvSpPr>
          <p:nvPr>
            <p:ph type="pic" sz="quarter" idx="15"/>
          </p:nvPr>
        </p:nvSpPr>
        <p:spPr>
          <a:xfrm>
            <a:off x="6410227" y="1194998"/>
            <a:ext cx="5781772" cy="4781596"/>
          </a:xfrm>
        </p:spPr>
        <p:txBody>
          <a:bodyPr/>
          <a:lstStyle/>
          <a:p>
            <a:r>
              <a:rPr lang="en-GB"/>
              <a:t>Click icon to add picture</a:t>
            </a:r>
            <a:endParaRPr lang="en-US"/>
          </a:p>
        </p:txBody>
      </p:sp>
      <p:sp>
        <p:nvSpPr>
          <p:cNvPr id="17" name="Rectangle 16">
            <a:extLst>
              <a:ext uri="{FF2B5EF4-FFF2-40B4-BE49-F238E27FC236}">
                <a16:creationId xmlns:a16="http://schemas.microsoft.com/office/drawing/2014/main" id="{0E4290E2-A1A3-B741-9CBD-D98316A373CB}"/>
              </a:ext>
            </a:extLst>
          </p:cNvPr>
          <p:cNvSpPr/>
          <p:nvPr userDrawn="1"/>
        </p:nvSpPr>
        <p:spPr>
          <a:xfrm rot="10800000">
            <a:off x="642812" y="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28CA7434-1A7A-2B4E-8EE6-16FCE790ADC7}"/>
              </a:ext>
            </a:extLst>
          </p:cNvPr>
          <p:cNvSpPr/>
          <p:nvPr userDrawn="1"/>
        </p:nvSpPr>
        <p:spPr>
          <a:xfrm rot="10800000">
            <a:off x="4798353" y="560416"/>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BE355435-836E-A844-9369-3492A9CEC711}"/>
              </a:ext>
            </a:extLst>
          </p:cNvPr>
          <p:cNvSpPr/>
          <p:nvPr userDrawn="1"/>
        </p:nvSpPr>
        <p:spPr>
          <a:xfrm rot="10800000">
            <a:off x="7838104" y="280208"/>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4DCC1036-51BC-E244-A360-023C7327BB3A}"/>
              </a:ext>
            </a:extLst>
          </p:cNvPr>
          <p:cNvSpPr/>
          <p:nvPr userDrawn="1"/>
        </p:nvSpPr>
        <p:spPr>
          <a:xfrm rot="10800000">
            <a:off x="11870887" y="560417"/>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4805384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6 with copy">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2" y="2019792"/>
            <a:ext cx="10905753" cy="3581400"/>
          </a:xfrm>
        </p:spPr>
        <p:txBody>
          <a:bodyPr/>
          <a:lstStyle/>
          <a:p>
            <a:pPr lvl="0"/>
            <a:r>
              <a:rPr lang="en-GB"/>
              <a:t>Click to edit Master text styles</a:t>
            </a:r>
          </a:p>
        </p:txBody>
      </p:sp>
      <p:sp>
        <p:nvSpPr>
          <p:cNvPr id="16" name="Rectangle 15">
            <a:extLst>
              <a:ext uri="{FF2B5EF4-FFF2-40B4-BE49-F238E27FC236}">
                <a16:creationId xmlns:a16="http://schemas.microsoft.com/office/drawing/2014/main" id="{59DE9526-326B-8E6B-E175-A11FFB71DEE7}"/>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Rectangle 16">
            <a:extLst>
              <a:ext uri="{FF2B5EF4-FFF2-40B4-BE49-F238E27FC236}">
                <a16:creationId xmlns:a16="http://schemas.microsoft.com/office/drawing/2014/main" id="{ACFCD0E7-E867-15B4-24B3-B86122988525}"/>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A22CBEE6-4B97-EAAC-52A0-4A7750EC87B4}"/>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97A2AB04-D861-FBE7-DD78-C60998C81DF4}"/>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GB" dirty="0"/>
              <a:t>Click to edit Master title style</a:t>
            </a:r>
            <a:endParaRPr lang="en-US" dirty="0"/>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2" y="2019792"/>
            <a:ext cx="10905753" cy="3581400"/>
          </a:xfrm>
        </p:spPr>
        <p:txBody>
          <a:bodyPr>
            <a:normAutofit/>
          </a:bodyPr>
          <a:lstStyle>
            <a:lvl1pPr>
              <a:defRPr sz="2800"/>
            </a:lvl1pPr>
          </a:lstStyle>
          <a:p>
            <a:pPr lvl="0"/>
            <a:r>
              <a:rPr lang="en-GB" dirty="0"/>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Tree>
    <p:extLst>
      <p:ext uri="{BB962C8B-B14F-4D97-AF65-F5344CB8AC3E}">
        <p14:creationId xmlns:p14="http://schemas.microsoft.com/office/powerpoint/2010/main" val="3774689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with subtitle and image 1">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6931467" cy="671660"/>
          </a:xfrm>
        </p:spPr>
        <p:txBody>
          <a:bodyPr>
            <a:noAutofit/>
          </a:bodyPr>
          <a:lstStyle>
            <a:lvl1pPr>
              <a:defRPr sz="4000"/>
            </a:lvl1pPr>
          </a:lstStyle>
          <a:p>
            <a:r>
              <a:rPr lang="en-GB" dirty="0"/>
              <a:t>Click to edit Master title</a:t>
            </a:r>
            <a:endParaRPr lang="en-US" dirty="0"/>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5704648" cy="3581400"/>
          </a:xfrm>
        </p:spPr>
        <p:txBody>
          <a:bodyPr>
            <a:normAutofit/>
          </a:bodyPr>
          <a:lstStyle>
            <a:lvl1pPr>
              <a:defRPr sz="2800"/>
            </a:lvl1pPr>
          </a:lstStyle>
          <a:p>
            <a:pPr lvl="0"/>
            <a:r>
              <a:rPr lang="en-GB" dirty="0"/>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tx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
        <p:nvSpPr>
          <p:cNvPr id="2" name="Plassholder for bilde 7">
            <a:extLst>
              <a:ext uri="{FF2B5EF4-FFF2-40B4-BE49-F238E27FC236}">
                <a16:creationId xmlns:a16="http://schemas.microsoft.com/office/drawing/2014/main" id="{7302EDCF-227C-10D1-5CCA-8EBC0B25D388}"/>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815756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with subtitle and image 2">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6931467" cy="671660"/>
          </a:xfrm>
        </p:spPr>
        <p:txBody>
          <a:bodyPr>
            <a:noAutofit/>
          </a:bodyPr>
          <a:lstStyle>
            <a:lvl1pPr>
              <a:defRPr sz="4000"/>
            </a:lvl1pPr>
          </a:lstStyle>
          <a:p>
            <a:r>
              <a:rPr lang="en-GB" dirty="0"/>
              <a:t>Click to edit Master title</a:t>
            </a:r>
            <a:endParaRPr lang="en-US" dirty="0"/>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5704648" cy="3581400"/>
          </a:xfrm>
        </p:spPr>
        <p:txBody>
          <a:bodyPr>
            <a:normAutofit/>
          </a:bodyPr>
          <a:lstStyle>
            <a:lvl1pPr>
              <a:defRPr sz="2800"/>
            </a:lvl1pPr>
          </a:lstStyle>
          <a:p>
            <a:pPr lvl="0"/>
            <a:r>
              <a:rPr lang="en-GB" dirty="0"/>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bg1"/>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
        <p:nvSpPr>
          <p:cNvPr id="2" name="Plassholder for bilde 7">
            <a:extLst>
              <a:ext uri="{FF2B5EF4-FFF2-40B4-BE49-F238E27FC236}">
                <a16:creationId xmlns:a16="http://schemas.microsoft.com/office/drawing/2014/main" id="{7302EDCF-227C-10D1-5CCA-8EBC0B25D388}"/>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3743392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with subtitle and image 3">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6931467" cy="671660"/>
          </a:xfrm>
        </p:spPr>
        <p:txBody>
          <a:bodyPr>
            <a:noAutofit/>
          </a:bodyPr>
          <a:lstStyle>
            <a:lvl1pPr>
              <a:defRPr sz="4000"/>
            </a:lvl1pPr>
          </a:lstStyle>
          <a:p>
            <a:r>
              <a:rPr lang="en-GB" dirty="0"/>
              <a:t>Click to edit Master title</a:t>
            </a:r>
            <a:endParaRPr lang="en-US" dirty="0"/>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5704648" cy="3581400"/>
          </a:xfrm>
        </p:spPr>
        <p:txBody>
          <a:bodyPr>
            <a:normAutofit/>
          </a:bodyPr>
          <a:lstStyle>
            <a:lvl1pPr>
              <a:defRPr sz="2800"/>
            </a:lvl1pPr>
          </a:lstStyle>
          <a:p>
            <a:pPr lvl="0"/>
            <a:r>
              <a:rPr lang="en-GB" dirty="0"/>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accent4"/>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
        <p:nvSpPr>
          <p:cNvPr id="2" name="Plassholder for bilde 7">
            <a:extLst>
              <a:ext uri="{FF2B5EF4-FFF2-40B4-BE49-F238E27FC236}">
                <a16:creationId xmlns:a16="http://schemas.microsoft.com/office/drawing/2014/main" id="{7302EDCF-227C-10D1-5CCA-8EBC0B25D388}"/>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1521077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with subtitle and image 4">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6931467" cy="671660"/>
          </a:xfrm>
        </p:spPr>
        <p:txBody>
          <a:bodyPr>
            <a:noAutofit/>
          </a:bodyPr>
          <a:lstStyle>
            <a:lvl1pPr>
              <a:defRPr sz="4000"/>
            </a:lvl1pPr>
          </a:lstStyle>
          <a:p>
            <a:r>
              <a:rPr lang="en-GB" dirty="0"/>
              <a:t>Click to edit Master title</a:t>
            </a:r>
            <a:endParaRPr lang="en-US" dirty="0"/>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5704648" cy="3581400"/>
          </a:xfrm>
        </p:spPr>
        <p:txBody>
          <a:bodyPr>
            <a:normAutofit/>
          </a:bodyPr>
          <a:lstStyle>
            <a:lvl1pPr>
              <a:defRPr sz="2800"/>
            </a:lvl1pPr>
          </a:lstStyle>
          <a:p>
            <a:pPr lvl="0"/>
            <a:r>
              <a:rPr lang="en-GB" dirty="0"/>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rgbClr val="89AA2E"/>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
        <p:nvSpPr>
          <p:cNvPr id="2" name="Plassholder for bilde 7">
            <a:extLst>
              <a:ext uri="{FF2B5EF4-FFF2-40B4-BE49-F238E27FC236}">
                <a16:creationId xmlns:a16="http://schemas.microsoft.com/office/drawing/2014/main" id="{7302EDCF-227C-10D1-5CCA-8EBC0B25D388}"/>
              </a:ext>
            </a:extLst>
          </p:cNvPr>
          <p:cNvSpPr>
            <a:spLocks noGrp="1"/>
          </p:cNvSpPr>
          <p:nvPr>
            <p:ph type="pic" sz="quarter" idx="14"/>
          </p:nvPr>
        </p:nvSpPr>
        <p:spPr>
          <a:xfrm>
            <a:off x="6883400" y="0"/>
            <a:ext cx="5308600" cy="6857999"/>
          </a:xfrm>
          <a:solidFill>
            <a:srgbClr val="FFFFFF"/>
          </a:solidFill>
        </p:spPr>
        <p:txBody>
          <a:bodyPr/>
          <a:lstStyle/>
          <a:p>
            <a:r>
              <a:rPr lang="en-GB" dirty="0"/>
              <a:t>Click icon to add picture</a:t>
            </a:r>
            <a:endParaRPr lang="en-US" dirty="0"/>
          </a:p>
        </p:txBody>
      </p:sp>
    </p:spTree>
    <p:extLst>
      <p:ext uri="{BB962C8B-B14F-4D97-AF65-F5344CB8AC3E}">
        <p14:creationId xmlns:p14="http://schemas.microsoft.com/office/powerpoint/2010/main" val="100351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end">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Picture 5">
            <a:extLst>
              <a:ext uri="{FF2B5EF4-FFF2-40B4-BE49-F238E27FC236}">
                <a16:creationId xmlns:a16="http://schemas.microsoft.com/office/drawing/2014/main" id="{52725910-2A8E-644C-8AE0-0D8893931115}"/>
              </a:ext>
            </a:extLst>
          </p:cNvPr>
          <p:cNvPicPr>
            <a:picLocks noChangeAspect="1"/>
          </p:cNvPicPr>
          <p:nvPr userDrawn="1"/>
        </p:nvPicPr>
        <p:blipFill>
          <a:blip r:embed="rId2"/>
          <a:stretch>
            <a:fillRect/>
          </a:stretch>
        </p:blipFill>
        <p:spPr>
          <a:xfrm>
            <a:off x="3957230" y="2053643"/>
            <a:ext cx="4277537" cy="2750711"/>
          </a:xfrm>
          <a:prstGeom prst="rect">
            <a:avLst/>
          </a:prstGeom>
        </p:spPr>
      </p:pic>
      <p:sp>
        <p:nvSpPr>
          <p:cNvPr id="13" name="Rectangle 12">
            <a:extLst>
              <a:ext uri="{FF2B5EF4-FFF2-40B4-BE49-F238E27FC236}">
                <a16:creationId xmlns:a16="http://schemas.microsoft.com/office/drawing/2014/main" id="{6AA5F1C2-D968-234A-B538-0EFF43A1AED5}"/>
              </a:ext>
            </a:extLst>
          </p:cNvPr>
          <p:cNvSpPr/>
          <p:nvPr userDrawn="1"/>
        </p:nvSpPr>
        <p:spPr>
          <a:xfrm rot="10800000">
            <a:off x="9014878"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F562827-34BE-A04E-AE24-AC13E6DB7C89}"/>
              </a:ext>
            </a:extLst>
          </p:cNvPr>
          <p:cNvSpPr/>
          <p:nvPr userDrawn="1"/>
        </p:nvSpPr>
        <p:spPr>
          <a:xfrm rot="10800000">
            <a:off x="407300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57DC4FF4-C8E8-DB4B-98FF-6684A75F5CC4}"/>
              </a:ext>
            </a:extLst>
          </p:cNvPr>
          <p:cNvSpPr/>
          <p:nvPr userDrawn="1"/>
        </p:nvSpPr>
        <p:spPr>
          <a:xfrm rot="10800000">
            <a:off x="154010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896B0C4-03B6-C640-86AD-1224C56F4507}"/>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391A6720-31D7-7672-04FC-95F40C45D2FC}"/>
              </a:ext>
            </a:extLst>
          </p:cNvPr>
          <p:cNvSpPr/>
          <p:nvPr userDrawn="1"/>
        </p:nvSpPr>
        <p:spPr>
          <a:xfrm>
            <a:off x="348427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C8A88BF7-5E45-2020-5330-1E8AC9E9FB57}"/>
              </a:ext>
            </a:extLst>
          </p:cNvPr>
          <p:cNvSpPr/>
          <p:nvPr userDrawn="1"/>
        </p:nvSpPr>
        <p:spPr>
          <a:xfrm>
            <a:off x="7511040" y="803075"/>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366FDC3E-8F09-2598-05E6-E1922C39FD4F}"/>
              </a:ext>
            </a:extLst>
          </p:cNvPr>
          <p:cNvSpPr/>
          <p:nvPr userDrawn="1"/>
        </p:nvSpPr>
        <p:spPr>
          <a:xfrm>
            <a:off x="11870888" y="38276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ctangle 6">
            <a:extLst>
              <a:ext uri="{FF2B5EF4-FFF2-40B4-BE49-F238E27FC236}">
                <a16:creationId xmlns:a16="http://schemas.microsoft.com/office/drawing/2014/main" id="{9C62BF29-5999-9A4E-73CC-216487436478}"/>
              </a:ext>
            </a:extLst>
          </p:cNvPr>
          <p:cNvSpPr/>
          <p:nvPr userDrawn="1"/>
        </p:nvSpPr>
        <p:spPr>
          <a:xfrm>
            <a:off x="0" y="522868"/>
            <a:ext cx="814959"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81230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with subtitle and image 5">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6931467" cy="671660"/>
          </a:xfrm>
        </p:spPr>
        <p:txBody>
          <a:bodyPr>
            <a:noAutofit/>
          </a:bodyPr>
          <a:lstStyle>
            <a:lvl1pPr>
              <a:defRPr sz="4000"/>
            </a:lvl1pPr>
          </a:lstStyle>
          <a:p>
            <a:r>
              <a:rPr lang="en-GB" dirty="0"/>
              <a:t>Click to edit Master title</a:t>
            </a:r>
            <a:endParaRPr lang="en-US" dirty="0"/>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5704648" cy="3581400"/>
          </a:xfrm>
        </p:spPr>
        <p:txBody>
          <a:bodyPr>
            <a:normAutofit/>
          </a:bodyPr>
          <a:lstStyle>
            <a:lvl1pPr>
              <a:defRPr sz="2800"/>
            </a:lvl1pPr>
          </a:lstStyle>
          <a:p>
            <a:pPr lvl="0"/>
            <a:r>
              <a:rPr lang="en-GB" dirty="0"/>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accent5"/>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
        <p:nvSpPr>
          <p:cNvPr id="2" name="Plassholder for bilde 7">
            <a:extLst>
              <a:ext uri="{FF2B5EF4-FFF2-40B4-BE49-F238E27FC236}">
                <a16:creationId xmlns:a16="http://schemas.microsoft.com/office/drawing/2014/main" id="{7302EDCF-227C-10D1-5CCA-8EBC0B25D388}"/>
              </a:ext>
            </a:extLst>
          </p:cNvPr>
          <p:cNvSpPr>
            <a:spLocks noGrp="1"/>
          </p:cNvSpPr>
          <p:nvPr>
            <p:ph type="pic" sz="quarter" idx="14"/>
          </p:nvPr>
        </p:nvSpPr>
        <p:spPr>
          <a:xfrm>
            <a:off x="6883400" y="0"/>
            <a:ext cx="5308600" cy="6857999"/>
          </a:xfrm>
          <a:solidFill>
            <a:srgbClr val="FFFFFF"/>
          </a:solidFill>
        </p:spPr>
        <p:txBody>
          <a:bodyPr/>
          <a:lstStyle/>
          <a:p>
            <a:r>
              <a:rPr lang="en-GB" dirty="0"/>
              <a:t>Click icon to add picture</a:t>
            </a:r>
            <a:endParaRPr lang="en-US" dirty="0"/>
          </a:p>
        </p:txBody>
      </p:sp>
    </p:spTree>
    <p:extLst>
      <p:ext uri="{BB962C8B-B14F-4D97-AF65-F5344CB8AC3E}">
        <p14:creationId xmlns:p14="http://schemas.microsoft.com/office/powerpoint/2010/main" val="7884706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with subtitle and image 6">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6931467" cy="671660"/>
          </a:xfrm>
        </p:spPr>
        <p:txBody>
          <a:bodyPr>
            <a:noAutofit/>
          </a:bodyPr>
          <a:lstStyle>
            <a:lvl1pPr>
              <a:defRPr sz="4000"/>
            </a:lvl1pPr>
          </a:lstStyle>
          <a:p>
            <a:r>
              <a:rPr lang="en-GB" dirty="0"/>
              <a:t>Click to edit Master title</a:t>
            </a:r>
            <a:endParaRPr lang="en-US" dirty="0"/>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5704648" cy="3581400"/>
          </a:xfrm>
        </p:spPr>
        <p:txBody>
          <a:bodyPr>
            <a:normAutofit/>
          </a:bodyPr>
          <a:lstStyle>
            <a:lvl1pPr>
              <a:defRPr sz="2800"/>
            </a:lvl1pPr>
          </a:lstStyle>
          <a:p>
            <a:pPr lvl="0"/>
            <a:r>
              <a:rPr lang="en-GB" dirty="0"/>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accent6"/>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
        <p:nvSpPr>
          <p:cNvPr id="2" name="Plassholder for bilde 7">
            <a:extLst>
              <a:ext uri="{FF2B5EF4-FFF2-40B4-BE49-F238E27FC236}">
                <a16:creationId xmlns:a16="http://schemas.microsoft.com/office/drawing/2014/main" id="{7302EDCF-227C-10D1-5CCA-8EBC0B25D388}"/>
              </a:ext>
            </a:extLst>
          </p:cNvPr>
          <p:cNvSpPr>
            <a:spLocks noGrp="1"/>
          </p:cNvSpPr>
          <p:nvPr>
            <p:ph type="pic" sz="quarter" idx="14"/>
          </p:nvPr>
        </p:nvSpPr>
        <p:spPr>
          <a:xfrm>
            <a:off x="6883400" y="0"/>
            <a:ext cx="5308600" cy="6857999"/>
          </a:xfrm>
          <a:solidFill>
            <a:srgbClr val="FFFFFF"/>
          </a:solidFill>
        </p:spPr>
        <p:txBody>
          <a:bodyPr/>
          <a:lstStyle/>
          <a:p>
            <a:r>
              <a:rPr lang="en-GB" dirty="0"/>
              <a:t>Click icon to add picture</a:t>
            </a:r>
            <a:endParaRPr lang="en-US" dirty="0"/>
          </a:p>
        </p:txBody>
      </p:sp>
    </p:spTree>
    <p:extLst>
      <p:ext uri="{BB962C8B-B14F-4D97-AF65-F5344CB8AC3E}">
        <p14:creationId xmlns:p14="http://schemas.microsoft.com/office/powerpoint/2010/main" val="15974964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with subtitle and image 7">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6931467" cy="671660"/>
          </a:xfrm>
        </p:spPr>
        <p:txBody>
          <a:bodyPr>
            <a:noAutofit/>
          </a:bodyPr>
          <a:lstStyle>
            <a:lvl1pPr>
              <a:defRPr sz="4000"/>
            </a:lvl1pPr>
          </a:lstStyle>
          <a:p>
            <a:r>
              <a:rPr lang="en-GB" dirty="0"/>
              <a:t>Click to edit Master title</a:t>
            </a:r>
            <a:endParaRPr lang="en-US" dirty="0"/>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5704648" cy="3581400"/>
          </a:xfrm>
        </p:spPr>
        <p:txBody>
          <a:bodyPr>
            <a:normAutofit/>
          </a:bodyPr>
          <a:lstStyle>
            <a:lvl1pPr>
              <a:defRPr sz="2800"/>
            </a:lvl1pPr>
          </a:lstStyle>
          <a:p>
            <a:pPr lvl="0"/>
            <a:r>
              <a:rPr lang="en-GB" dirty="0"/>
              <a:t>Click to edit Master text styles</a:t>
            </a:r>
          </a:p>
        </p:txBody>
      </p:sp>
      <p:sp>
        <p:nvSpPr>
          <p:cNvPr id="3" name="Rectangle 2">
            <a:extLst>
              <a:ext uri="{FF2B5EF4-FFF2-40B4-BE49-F238E27FC236}">
                <a16:creationId xmlns:a16="http://schemas.microsoft.com/office/drawing/2014/main" id="{4EAAF6AA-0238-8E67-ED57-870152599832}"/>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a:extLst>
              <a:ext uri="{FF2B5EF4-FFF2-40B4-BE49-F238E27FC236}">
                <a16:creationId xmlns:a16="http://schemas.microsoft.com/office/drawing/2014/main" id="{55D1CF8B-361B-09BF-D516-948D341D38D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418290E3-6F7B-78A5-0094-6D474FD9C142}"/>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ctangle 8">
            <a:extLst>
              <a:ext uri="{FF2B5EF4-FFF2-40B4-BE49-F238E27FC236}">
                <a16:creationId xmlns:a16="http://schemas.microsoft.com/office/drawing/2014/main" id="{C0E6C886-1EE8-6463-D313-08CD4B8E0118}"/>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 Placeholder 11">
            <a:extLst>
              <a:ext uri="{FF2B5EF4-FFF2-40B4-BE49-F238E27FC236}">
                <a16:creationId xmlns:a16="http://schemas.microsoft.com/office/drawing/2014/main" id="{213CDB8F-26F3-E5D2-A1A1-C91CACF197EB}"/>
              </a:ext>
            </a:extLst>
          </p:cNvPr>
          <p:cNvSpPr>
            <a:spLocks noGrp="1"/>
          </p:cNvSpPr>
          <p:nvPr>
            <p:ph type="body" sz="quarter" idx="10" hasCustomPrompt="1"/>
          </p:nvPr>
        </p:nvSpPr>
        <p:spPr>
          <a:xfrm>
            <a:off x="889967" y="501886"/>
            <a:ext cx="5373673" cy="411030"/>
          </a:xfrm>
        </p:spPr>
        <p:txBody>
          <a:bodyPr/>
          <a:lstStyle>
            <a:lvl1pPr marL="0" indent="0" algn="l" defTabSz="457200" rtl="0" eaLnBrk="1" latinLnBrk="0" hangingPunct="1">
              <a:buNone/>
              <a:defRPr lang="en-GB" sz="1800" kern="1200" dirty="0" smtClean="0">
                <a:solidFill>
                  <a:schemeClr val="accent2"/>
                </a:solidFill>
                <a:latin typeface="Franklin Gothic Medium" panose="020B0603020102020204" pitchFamily="34" charset="0"/>
                <a:ea typeface="+mn-ea"/>
                <a:cs typeface="+mn-cs"/>
              </a:defRPr>
            </a:lvl1pPr>
            <a:lvl2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2pPr>
            <a:lvl3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3pPr>
            <a:lvl4pPr marL="0" indent="0" algn="l" defTabSz="457200" rtl="0" eaLnBrk="1" latinLnBrk="0" hangingPunct="1">
              <a:buNone/>
              <a:defRPr lang="en-GB" sz="1800" kern="1200" dirty="0" smtClean="0">
                <a:solidFill>
                  <a:schemeClr val="bg2"/>
                </a:solidFill>
                <a:latin typeface="Franklin Gothic Medium" panose="020B0603020102020204" pitchFamily="34" charset="0"/>
                <a:ea typeface="+mn-ea"/>
                <a:cs typeface="+mn-cs"/>
              </a:defRPr>
            </a:lvl4pPr>
            <a:lvl5pPr marL="0" indent="0" algn="l" defTabSz="457200" rtl="0" eaLnBrk="1" latinLnBrk="0" hangingPunct="1">
              <a:buNone/>
              <a:defRPr lang="en-US" sz="1800" kern="1200" dirty="0">
                <a:solidFill>
                  <a:schemeClr val="bg2"/>
                </a:solidFill>
                <a:latin typeface="Franklin Gothic Medium" panose="020B0603020102020204" pitchFamily="34" charset="0"/>
                <a:ea typeface="+mn-ea"/>
                <a:cs typeface="+mn-cs"/>
              </a:defRPr>
            </a:lvl5pPr>
          </a:lstStyle>
          <a:p>
            <a:pPr lvl="0"/>
            <a:r>
              <a:rPr lang="en-GB" dirty="0"/>
              <a:t>CLICK TO EDIT MASTER TEXT STYLES</a:t>
            </a:r>
            <a:endParaRPr lang="en-US" dirty="0"/>
          </a:p>
        </p:txBody>
      </p:sp>
      <p:sp>
        <p:nvSpPr>
          <p:cNvPr id="2" name="Plassholder for bilde 7">
            <a:extLst>
              <a:ext uri="{FF2B5EF4-FFF2-40B4-BE49-F238E27FC236}">
                <a16:creationId xmlns:a16="http://schemas.microsoft.com/office/drawing/2014/main" id="{7302EDCF-227C-10D1-5CCA-8EBC0B25D388}"/>
              </a:ext>
            </a:extLst>
          </p:cNvPr>
          <p:cNvSpPr>
            <a:spLocks noGrp="1"/>
          </p:cNvSpPr>
          <p:nvPr>
            <p:ph type="pic" sz="quarter" idx="14"/>
          </p:nvPr>
        </p:nvSpPr>
        <p:spPr>
          <a:xfrm>
            <a:off x="6883400" y="0"/>
            <a:ext cx="5308600" cy="6857999"/>
          </a:xfrm>
          <a:solidFill>
            <a:srgbClr val="FFFFFF"/>
          </a:solidFill>
        </p:spPr>
        <p:txBody>
          <a:bodyPr/>
          <a:lstStyle/>
          <a:p>
            <a:r>
              <a:rPr lang="en-GB" dirty="0"/>
              <a:t>Click icon to add picture</a:t>
            </a:r>
            <a:endParaRPr lang="en-US" dirty="0"/>
          </a:p>
        </p:txBody>
      </p:sp>
    </p:spTree>
    <p:extLst>
      <p:ext uri="{BB962C8B-B14F-4D97-AF65-F5344CB8AC3E}">
        <p14:creationId xmlns:p14="http://schemas.microsoft.com/office/powerpoint/2010/main" val="1901404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3" y="1194998"/>
            <a:ext cx="7072534"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7072534" cy="3581400"/>
          </a:xfrm>
        </p:spPr>
        <p:txBody>
          <a:bodyPr/>
          <a:lstStyle/>
          <a:p>
            <a:pPr lvl="0"/>
            <a:r>
              <a:rPr lang="en-GB"/>
              <a:t>Click to edit Master text styles</a:t>
            </a:r>
          </a:p>
        </p:txBody>
      </p:sp>
      <p:sp>
        <p:nvSpPr>
          <p:cNvPr id="13" name="Rectangle 12">
            <a:extLst>
              <a:ext uri="{FF2B5EF4-FFF2-40B4-BE49-F238E27FC236}">
                <a16:creationId xmlns:a16="http://schemas.microsoft.com/office/drawing/2014/main" id="{E6D7D776-D791-A645-9ECF-9C0B75DAE595}"/>
              </a:ext>
            </a:extLst>
          </p:cNvPr>
          <p:cNvSpPr/>
          <p:nvPr userDrawn="1"/>
        </p:nvSpPr>
        <p:spPr>
          <a:xfrm>
            <a:off x="7715346" y="1"/>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00608E4-FCDF-7341-BDDE-2D407FE18E82}"/>
              </a:ext>
            </a:extLst>
          </p:cNvPr>
          <p:cNvSpPr/>
          <p:nvPr userDrawn="1"/>
        </p:nvSpPr>
        <p:spPr>
          <a:xfrm>
            <a:off x="4117877" y="28020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CDE3FFE0-A21C-7741-92B5-34AB4E684857}"/>
              </a:ext>
            </a:extLst>
          </p:cNvPr>
          <p:cNvSpPr/>
          <p:nvPr userDrawn="1"/>
        </p:nvSpPr>
        <p:spPr>
          <a:xfrm>
            <a:off x="642812"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bilde 12">
            <a:extLst>
              <a:ext uri="{FF2B5EF4-FFF2-40B4-BE49-F238E27FC236}">
                <a16:creationId xmlns:a16="http://schemas.microsoft.com/office/drawing/2014/main" id="{BEEEAE90-EF8E-3743-B611-305BD4EAA34A}"/>
              </a:ext>
            </a:extLst>
          </p:cNvPr>
          <p:cNvSpPr>
            <a:spLocks noGrp="1"/>
          </p:cNvSpPr>
          <p:nvPr>
            <p:ph type="pic" sz="quarter" idx="15"/>
          </p:nvPr>
        </p:nvSpPr>
        <p:spPr>
          <a:xfrm>
            <a:off x="8036457" y="0"/>
            <a:ext cx="4155543" cy="6858000"/>
          </a:xfrm>
        </p:spPr>
        <p:txBody>
          <a:bodyPr/>
          <a:lstStyle/>
          <a:p>
            <a:r>
              <a:rPr lang="en-GB"/>
              <a:t>Click icon to add picture</a:t>
            </a:r>
            <a:endParaRPr lang="en-US"/>
          </a:p>
        </p:txBody>
      </p:sp>
    </p:spTree>
    <p:extLst>
      <p:ext uri="{BB962C8B-B14F-4D97-AF65-F5344CB8AC3E}">
        <p14:creationId xmlns:p14="http://schemas.microsoft.com/office/powerpoint/2010/main" val="11190042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two columns">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1" y="2019792"/>
            <a:ext cx="5349279" cy="3581400"/>
          </a:xfrm>
        </p:spPr>
        <p:txBody>
          <a:bodyPr/>
          <a:lstStyle/>
          <a:p>
            <a:pPr lvl="0"/>
            <a:r>
              <a:rPr lang="en-GB"/>
              <a:t>Click to edit Master text styles</a:t>
            </a:r>
          </a:p>
        </p:txBody>
      </p:sp>
      <p:sp>
        <p:nvSpPr>
          <p:cNvPr id="12" name="Content Placeholder 2">
            <a:extLst>
              <a:ext uri="{FF2B5EF4-FFF2-40B4-BE49-F238E27FC236}">
                <a16:creationId xmlns:a16="http://schemas.microsoft.com/office/drawing/2014/main" id="{5BF9C66D-8089-0746-B8A4-495F8E5FB85B}"/>
              </a:ext>
            </a:extLst>
          </p:cNvPr>
          <p:cNvSpPr>
            <a:spLocks noGrp="1"/>
          </p:cNvSpPr>
          <p:nvPr>
            <p:ph idx="10"/>
          </p:nvPr>
        </p:nvSpPr>
        <p:spPr>
          <a:xfrm>
            <a:off x="6212341" y="2019792"/>
            <a:ext cx="5336224" cy="3581400"/>
          </a:xfrm>
        </p:spPr>
        <p:txBody>
          <a:bodyPr/>
          <a:lstStyle/>
          <a:p>
            <a:pPr lvl="0"/>
            <a:r>
              <a:rPr lang="en-GB"/>
              <a:t>Click to edit Master text styles</a:t>
            </a:r>
          </a:p>
        </p:txBody>
      </p:sp>
      <p:sp>
        <p:nvSpPr>
          <p:cNvPr id="17" name="Rectangle 16">
            <a:extLst>
              <a:ext uri="{FF2B5EF4-FFF2-40B4-BE49-F238E27FC236}">
                <a16:creationId xmlns:a16="http://schemas.microsoft.com/office/drawing/2014/main" id="{A5934582-449C-A148-BDAE-61909D5B5E12}"/>
              </a:ext>
            </a:extLst>
          </p:cNvPr>
          <p:cNvSpPr/>
          <p:nvPr userDrawn="1"/>
        </p:nvSpPr>
        <p:spPr>
          <a:xfrm rot="10800000">
            <a:off x="9214778" y="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54616DA5-BD52-274B-9153-B2B3662CBC1B}"/>
              </a:ext>
            </a:extLst>
          </p:cNvPr>
          <p:cNvSpPr/>
          <p:nvPr userDrawn="1"/>
        </p:nvSpPr>
        <p:spPr>
          <a:xfrm rot="10800000">
            <a:off x="11870888" y="560416"/>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24">
            <a:extLst>
              <a:ext uri="{FF2B5EF4-FFF2-40B4-BE49-F238E27FC236}">
                <a16:creationId xmlns:a16="http://schemas.microsoft.com/office/drawing/2014/main" id="{DAD040E1-F8FE-A740-A085-8E23C694EFF2}"/>
              </a:ext>
            </a:extLst>
          </p:cNvPr>
          <p:cNvSpPr/>
          <p:nvPr userDrawn="1"/>
        </p:nvSpPr>
        <p:spPr>
          <a:xfrm rot="10800000">
            <a:off x="0" y="280208"/>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25">
            <a:extLst>
              <a:ext uri="{FF2B5EF4-FFF2-40B4-BE49-F238E27FC236}">
                <a16:creationId xmlns:a16="http://schemas.microsoft.com/office/drawing/2014/main" id="{E9D7A923-9D2B-5F40-8C62-9B40955AFD66}"/>
              </a:ext>
            </a:extLst>
          </p:cNvPr>
          <p:cNvSpPr/>
          <p:nvPr userDrawn="1"/>
        </p:nvSpPr>
        <p:spPr>
          <a:xfrm rot="10800000">
            <a:off x="4308037" y="560417"/>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8206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pter start 1">
    <p:bg>
      <p:bgPr>
        <a:solidFill>
          <a:srgbClr val="FFFFFF"/>
        </a:solidFill>
        <a:effectLst/>
      </p:bgPr>
    </p:bg>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8B0B10B0-4594-B242-A30B-AA4A58E639BA}"/>
              </a:ext>
            </a:extLst>
          </p:cNvPr>
          <p:cNvSpPr/>
          <p:nvPr userDrawn="1"/>
        </p:nvSpPr>
        <p:spPr>
          <a:xfrm>
            <a:off x="10887" y="0"/>
            <a:ext cx="12191999" cy="6858000"/>
          </a:xfrm>
          <a:prstGeom prst="rect">
            <a:avLst/>
          </a:prstGeom>
          <a:gradFill>
            <a:gsLst>
              <a:gs pos="0">
                <a:srgbClr val="165B89">
                  <a:alpha val="90000"/>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 name="Picture 7">
            <a:extLst>
              <a:ext uri="{FF2B5EF4-FFF2-40B4-BE49-F238E27FC236}">
                <a16:creationId xmlns:a16="http://schemas.microsoft.com/office/drawing/2014/main" id="{7C25C8FC-A7C2-AA46-A1E0-0406475D188D}"/>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21" name="Rectangle 10">
            <a:extLst>
              <a:ext uri="{FF2B5EF4-FFF2-40B4-BE49-F238E27FC236}">
                <a16:creationId xmlns:a16="http://schemas.microsoft.com/office/drawing/2014/main" id="{41E2E8A4-CB22-7142-8F74-F8FBD66CCDFA}"/>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12">
            <a:extLst>
              <a:ext uri="{FF2B5EF4-FFF2-40B4-BE49-F238E27FC236}">
                <a16:creationId xmlns:a16="http://schemas.microsoft.com/office/drawing/2014/main" id="{8912EACA-5C97-D24F-81B5-12CB6086A0D1}"/>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13">
            <a:extLst>
              <a:ext uri="{FF2B5EF4-FFF2-40B4-BE49-F238E27FC236}">
                <a16:creationId xmlns:a16="http://schemas.microsoft.com/office/drawing/2014/main" id="{7169053A-218D-D14B-82C7-6DBC45C600B0}"/>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14">
            <a:extLst>
              <a:ext uri="{FF2B5EF4-FFF2-40B4-BE49-F238E27FC236}">
                <a16:creationId xmlns:a16="http://schemas.microsoft.com/office/drawing/2014/main" id="{DC59BF02-48F2-FC4E-8066-33BC621DE77C}"/>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Rectangle 15">
            <a:extLst>
              <a:ext uri="{FF2B5EF4-FFF2-40B4-BE49-F238E27FC236}">
                <a16:creationId xmlns:a16="http://schemas.microsoft.com/office/drawing/2014/main" id="{CF3B2062-9F54-2140-A66F-11E1014B4B52}"/>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ctangle 17">
            <a:extLst>
              <a:ext uri="{FF2B5EF4-FFF2-40B4-BE49-F238E27FC236}">
                <a16:creationId xmlns:a16="http://schemas.microsoft.com/office/drawing/2014/main" id="{8521A50A-A709-5A43-949F-0FE17BE3DE58}"/>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Rectangle 18">
            <a:extLst>
              <a:ext uri="{FF2B5EF4-FFF2-40B4-BE49-F238E27FC236}">
                <a16:creationId xmlns:a16="http://schemas.microsoft.com/office/drawing/2014/main" id="{39C69104-D01D-F14B-AF17-92AD971CED07}"/>
              </a:ext>
            </a:extLst>
          </p:cNvPr>
          <p:cNvSpPr/>
          <p:nvPr userDrawn="1"/>
        </p:nvSpPr>
        <p:spPr>
          <a:xfrm rot="10800000">
            <a:off x="11881774" y="54954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4E812410-1ABE-A44D-A32E-B76F37F8628A}"/>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24" name="Subtitle 2">
            <a:extLst>
              <a:ext uri="{FF2B5EF4-FFF2-40B4-BE49-F238E27FC236}">
                <a16:creationId xmlns:a16="http://schemas.microsoft.com/office/drawing/2014/main" id="{815E48DE-B486-C241-A458-CBBC152CC592}"/>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8" name="Picture 7">
            <a:extLst>
              <a:ext uri="{FF2B5EF4-FFF2-40B4-BE49-F238E27FC236}">
                <a16:creationId xmlns:a16="http://schemas.microsoft.com/office/drawing/2014/main" id="{22132671-954A-4D47-AEBD-92085E3FBA88}"/>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1" name="Rectangle 10">
            <a:extLst>
              <a:ext uri="{FF2B5EF4-FFF2-40B4-BE49-F238E27FC236}">
                <a16:creationId xmlns:a16="http://schemas.microsoft.com/office/drawing/2014/main" id="{D476726F-8C3B-0546-8866-07AE701F98A0}"/>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A856FD8-7113-754C-9729-F1C9944FB0A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D19F1DD6-A7B1-6B47-8C2B-C92917CB278A}"/>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11BFBFE-08EC-044E-9B34-EDCB6E8F5CCB}"/>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8F482C08-3221-8C4B-A9E2-4C2932758D51}"/>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0F0DAD0-348C-2340-8890-967C7D130063}"/>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8013141B-1C4F-564D-A9F3-1D18838993D2}"/>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E1DE8C83-902E-0A45-99C3-F52DE7023521}"/>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94869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start 2">
    <p:bg>
      <p:bgPr>
        <a:gradFill>
          <a:gsLst>
            <a:gs pos="0">
              <a:srgbClr val="F6A70A"/>
            </a:gs>
            <a:gs pos="100000">
              <a:srgbClr val="F6A70A">
                <a:alpha val="6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386ECBC-C7C3-1341-B043-F1716F047202}"/>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D5CCF850-7C43-D348-8905-4C010A30BB35}"/>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D5B582B-8CC5-9A48-A187-76EA0BBBC04D}"/>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22997BC9-6867-A34E-A786-A52F8C222B02}"/>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C7526EC4-917D-D548-8A65-11892014778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432122A4-C6CD-634E-949C-05BC5DD1536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8080296F-2C04-7F4D-8950-600E9AC8C63C}"/>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3CCC923F-8D4E-E445-B988-42626CD04CA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40030D7E-3905-BC42-97AC-B9829203042A}"/>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05C8ED67-7D9A-ED44-8223-236EE4D19E20}"/>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6618EB33-0A75-3A4A-B109-C02D37D5DEB3}"/>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750478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pter start 3">
    <p:bg>
      <p:bgPr>
        <a:gradFill>
          <a:gsLst>
            <a:gs pos="0">
              <a:srgbClr val="2B8636"/>
            </a:gs>
            <a:gs pos="100000">
              <a:srgbClr val="89AA2E">
                <a:alpha val="8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F8A1702-EB3B-6C41-892C-1DDA8568BA92}"/>
              </a:ext>
            </a:extLst>
          </p:cNvPr>
          <p:cNvSpPr>
            <a:spLocks noGrp="1"/>
          </p:cNvSpPr>
          <p:nvPr>
            <p:ph type="body" sz="quarter" idx="15" hasCustomPrompt="1"/>
          </p:nvPr>
        </p:nvSpPr>
        <p:spPr>
          <a:xfrm>
            <a:off x="643435" y="3056502"/>
            <a:ext cx="10665218"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C6EDD975-2603-2042-A253-1F1147E3D67A}"/>
              </a:ext>
            </a:extLst>
          </p:cNvPr>
          <p:cNvSpPr>
            <a:spLocks noGrp="1"/>
          </p:cNvSpPr>
          <p:nvPr>
            <p:ph type="subTitle" idx="1"/>
          </p:nvPr>
        </p:nvSpPr>
        <p:spPr>
          <a:xfrm>
            <a:off x="643435" y="3886159"/>
            <a:ext cx="10665218"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2CD4446C-151C-3B4F-870B-48CF87460B35}"/>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EFBCFEA4-C757-3149-8B4F-01C948142529}"/>
              </a:ext>
            </a:extLst>
          </p:cNvPr>
          <p:cNvSpPr/>
          <p:nvPr userDrawn="1"/>
        </p:nvSpPr>
        <p:spPr>
          <a:xfrm>
            <a:off x="6031803" y="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336469FF-800C-EE47-8166-9F60C0567EA3}"/>
              </a:ext>
            </a:extLst>
          </p:cNvPr>
          <p:cNvSpPr/>
          <p:nvPr userDrawn="1"/>
        </p:nvSpPr>
        <p:spPr>
          <a:xfrm>
            <a:off x="10987541" y="45926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486F0583-0F99-0944-9919-27F7C4990977}"/>
              </a:ext>
            </a:extLst>
          </p:cNvPr>
          <p:cNvSpPr/>
          <p:nvPr userDrawn="1"/>
        </p:nvSpPr>
        <p:spPr>
          <a:xfrm>
            <a:off x="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5CBEFAD-B213-5041-8C81-59B586F04A19}"/>
              </a:ext>
            </a:extLst>
          </p:cNvPr>
          <p:cNvSpPr/>
          <p:nvPr userDrawn="1"/>
        </p:nvSpPr>
        <p:spPr>
          <a:xfrm>
            <a:off x="3501261"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2E3719D7-BF86-6241-BACF-F33B44F0CD20}"/>
              </a:ext>
            </a:extLst>
          </p:cNvPr>
          <p:cNvSpPr/>
          <p:nvPr userDrawn="1"/>
        </p:nvSpPr>
        <p:spPr>
          <a:xfrm rot="10800000">
            <a:off x="11308653"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C64F7A9D-C767-B74B-98D3-DD63B07EBD14}"/>
              </a:ext>
            </a:extLst>
          </p:cNvPr>
          <p:cNvSpPr/>
          <p:nvPr userDrawn="1"/>
        </p:nvSpPr>
        <p:spPr>
          <a:xfrm rot="10800000">
            <a:off x="437568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824CD40C-BB5D-7E42-9679-DA118B2BCC94}"/>
              </a:ext>
            </a:extLst>
          </p:cNvPr>
          <p:cNvSpPr/>
          <p:nvPr userDrawn="1"/>
        </p:nvSpPr>
        <p:spPr>
          <a:xfrm rot="10800000">
            <a:off x="6096000"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F41D9119-753A-FE41-8767-645656A5395B}"/>
              </a:ext>
            </a:extLst>
          </p:cNvPr>
          <p:cNvSpPr/>
          <p:nvPr userDrawn="1"/>
        </p:nvSpPr>
        <p:spPr>
          <a:xfrm rot="10800000">
            <a:off x="85942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95642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pter start 4">
    <p:bg>
      <p:bgPr>
        <a:gradFill>
          <a:gsLst>
            <a:gs pos="0">
              <a:srgbClr val="D24228"/>
            </a:gs>
            <a:gs pos="100000">
              <a:srgbClr val="E17980">
                <a:alpha val="9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261148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pter start 5">
    <p:bg>
      <p:bgPr>
        <a:gradFill>
          <a:gsLst>
            <a:gs pos="0">
              <a:srgbClr val="6D5339"/>
            </a:gs>
            <a:gs pos="100000">
              <a:srgbClr val="EBCB9F"/>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2665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2 tagline">
    <p:bg>
      <p:bgPr>
        <a:solidFill>
          <a:srgbClr val="FFFFFF">
            <a:alpha val="9804"/>
          </a:srgb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00D4C1-CA83-924C-ACF6-7A56C964A98E}"/>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8" name="Subtitle 2">
            <a:extLst>
              <a:ext uri="{FF2B5EF4-FFF2-40B4-BE49-F238E27FC236}">
                <a16:creationId xmlns:a16="http://schemas.microsoft.com/office/drawing/2014/main" id="{4F097DB4-7D69-F446-9FAB-5641F169DD51}"/>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1328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9" name="Plassholder for tekst 8">
            <a:extLst>
              <a:ext uri="{FF2B5EF4-FFF2-40B4-BE49-F238E27FC236}">
                <a16:creationId xmlns:a16="http://schemas.microsoft.com/office/drawing/2014/main" id="{32FDEDD4-3C78-3343-9A10-1A3EE7C62945}"/>
              </a:ext>
            </a:extLst>
          </p:cNvPr>
          <p:cNvSpPr>
            <a:spLocks noGrp="1"/>
          </p:cNvSpPr>
          <p:nvPr>
            <p:ph type="body" sz="quarter" idx="13" hasCustomPrompt="1"/>
          </p:nvPr>
        </p:nvSpPr>
        <p:spPr>
          <a:xfrm>
            <a:off x="643435" y="3056502"/>
            <a:ext cx="11227453" cy="744996"/>
          </a:xfrm>
        </p:spPr>
        <p:txBody>
          <a:bodyPr anchor="t">
            <a:normAutofit/>
          </a:bodyPr>
          <a:lstStyle>
            <a:lvl1pPr marL="0" indent="0">
              <a:buFontTx/>
              <a:buNone/>
              <a:defRPr sz="5600" b="1" i="0">
                <a:solidFill>
                  <a:srgbClr val="132856"/>
                </a:solidFill>
                <a:latin typeface="Franklin Gothic Demi" panose="020B0603020102020204" pitchFamily="34" charset="0"/>
              </a:defRPr>
            </a:lvl1pPr>
          </a:lstStyle>
          <a:p>
            <a:r>
              <a:rPr lang="en-US"/>
              <a:t>Title here</a:t>
            </a:r>
          </a:p>
        </p:txBody>
      </p:sp>
      <p:sp>
        <p:nvSpPr>
          <p:cNvPr id="45" name="TextBox 44">
            <a:extLst>
              <a:ext uri="{FF2B5EF4-FFF2-40B4-BE49-F238E27FC236}">
                <a16:creationId xmlns:a16="http://schemas.microsoft.com/office/drawing/2014/main" id="{8769D740-F336-9140-824F-BE835F2B8E3D}"/>
              </a:ext>
            </a:extLst>
          </p:cNvPr>
          <p:cNvSpPr txBox="1"/>
          <p:nvPr userDrawn="1"/>
        </p:nvSpPr>
        <p:spPr>
          <a:xfrm>
            <a:off x="6572528" y="5808678"/>
            <a:ext cx="4976037" cy="707886"/>
          </a:xfrm>
          <a:prstGeom prst="rect">
            <a:avLst/>
          </a:prstGeom>
          <a:noFill/>
        </p:spPr>
        <p:txBody>
          <a:bodyPr wrap="square" rtlCol="0">
            <a:spAutoFit/>
          </a:bodyPr>
          <a:lstStyle/>
          <a:p>
            <a:pPr algn="r"/>
            <a:r>
              <a:rPr lang="nb-NO" sz="2000" b="0" i="0" kern="1200" dirty="0">
                <a:solidFill>
                  <a:srgbClr val="002157"/>
                </a:solidFill>
                <a:effectLst/>
                <a:latin typeface="+mj-lt"/>
                <a:ea typeface="+mn-ea"/>
                <a:cs typeface="+mn-cs"/>
              </a:rPr>
              <a:t>The global standard for the </a:t>
            </a:r>
            <a:r>
              <a:rPr lang="nb-NO" sz="2000" b="0" i="0" kern="1200" dirty="0" err="1">
                <a:solidFill>
                  <a:srgbClr val="002157"/>
                </a:solidFill>
                <a:effectLst/>
                <a:latin typeface="+mj-lt"/>
                <a:ea typeface="+mn-ea"/>
                <a:cs typeface="+mn-cs"/>
              </a:rPr>
              <a:t>good</a:t>
            </a:r>
            <a:r>
              <a:rPr lang="nb-NO" sz="2000" b="0" i="0" kern="1200" dirty="0">
                <a:solidFill>
                  <a:srgbClr val="002157"/>
                </a:solidFill>
                <a:effectLst/>
                <a:latin typeface="+mj-lt"/>
                <a:ea typeface="+mn-ea"/>
                <a:cs typeface="+mn-cs"/>
              </a:rPr>
              <a:t> </a:t>
            </a:r>
            <a:r>
              <a:rPr lang="nb-NO" sz="2000" b="0" i="0" kern="1200" dirty="0" err="1">
                <a:solidFill>
                  <a:srgbClr val="002157"/>
                </a:solidFill>
                <a:effectLst/>
                <a:latin typeface="+mj-lt"/>
                <a:ea typeface="+mn-ea"/>
                <a:cs typeface="+mn-cs"/>
              </a:rPr>
              <a:t>governance</a:t>
            </a:r>
            <a:br>
              <a:rPr lang="nb-NO" sz="2000" b="0" i="0" kern="1200" dirty="0">
                <a:solidFill>
                  <a:srgbClr val="002157"/>
                </a:solidFill>
                <a:effectLst/>
                <a:latin typeface="+mj-lt"/>
                <a:ea typeface="+mn-ea"/>
                <a:cs typeface="+mn-cs"/>
              </a:rPr>
            </a:br>
            <a:r>
              <a:rPr lang="nb-NO" sz="2000" b="0" i="0" kern="1200" dirty="0">
                <a:solidFill>
                  <a:srgbClr val="002157"/>
                </a:solidFill>
                <a:effectLst/>
                <a:latin typeface="+mj-lt"/>
                <a:ea typeface="+mn-ea"/>
                <a:cs typeface="+mn-cs"/>
              </a:rPr>
              <a:t>of </a:t>
            </a:r>
            <a:r>
              <a:rPr lang="nb-NO" sz="2000" b="0" i="0" kern="1200" dirty="0" err="1">
                <a:solidFill>
                  <a:srgbClr val="002157"/>
                </a:solidFill>
                <a:effectLst/>
                <a:latin typeface="+mj-lt"/>
                <a:ea typeface="+mn-ea"/>
                <a:cs typeface="+mn-cs"/>
              </a:rPr>
              <a:t>oil</a:t>
            </a:r>
            <a:r>
              <a:rPr lang="nb-NO" sz="2000" b="0" i="0" kern="1200" dirty="0">
                <a:solidFill>
                  <a:srgbClr val="002157"/>
                </a:solidFill>
                <a:effectLst/>
                <a:latin typeface="+mj-lt"/>
                <a:ea typeface="+mn-ea"/>
                <a:cs typeface="+mn-cs"/>
              </a:rPr>
              <a:t>, gas and mineral </a:t>
            </a:r>
            <a:r>
              <a:rPr lang="nb-NO" sz="2000" b="0" i="0" kern="1200" dirty="0" err="1">
                <a:solidFill>
                  <a:srgbClr val="002157"/>
                </a:solidFill>
                <a:effectLst/>
                <a:latin typeface="+mj-lt"/>
                <a:ea typeface="+mn-ea"/>
                <a:cs typeface="+mn-cs"/>
              </a:rPr>
              <a:t>resources</a:t>
            </a:r>
            <a:r>
              <a:rPr lang="nb-NO" sz="2000" b="0" i="0" kern="1200" dirty="0">
                <a:solidFill>
                  <a:srgbClr val="002157"/>
                </a:solidFill>
                <a:effectLst/>
                <a:latin typeface="+mj-lt"/>
                <a:ea typeface="+mn-ea"/>
                <a:cs typeface="+mn-cs"/>
              </a:rPr>
              <a:t>.</a:t>
            </a:r>
            <a:endParaRPr lang="nb-NO" sz="2000" b="0" i="0" dirty="0">
              <a:solidFill>
                <a:srgbClr val="002157"/>
              </a:solidFill>
              <a:latin typeface="+mj-lt"/>
            </a:endParaRPr>
          </a:p>
        </p:txBody>
      </p:sp>
      <p:sp>
        <p:nvSpPr>
          <p:cNvPr id="10" name="Rectangle 9">
            <a:extLst>
              <a:ext uri="{FF2B5EF4-FFF2-40B4-BE49-F238E27FC236}">
                <a16:creationId xmlns:a16="http://schemas.microsoft.com/office/drawing/2014/main" id="{A9C50565-75BE-D718-8E20-0B96DB86B4F6}"/>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9D083D6-DD01-CF3B-B361-D73BDF5719EC}"/>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58830D7E-4B3E-33C7-0FC0-EF796EB0779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7B9B0FA-6321-7F0D-D7BD-27F72A96479D}"/>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66268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icture">
    <p:bg>
      <p:bgPr>
        <a:solidFill>
          <a:srgbClr val="FFFFFF">
            <a:alpha val="9804"/>
          </a:srgbClr>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3A958BBD-B190-9446-927B-1BAEDF8B5597}"/>
              </a:ext>
            </a:extLst>
          </p:cNvPr>
          <p:cNvSpPr>
            <a:spLocks noGrp="1"/>
          </p:cNvSpPr>
          <p:nvPr>
            <p:ph type="pic" sz="quarter" idx="10"/>
          </p:nvPr>
        </p:nvSpPr>
        <p:spPr>
          <a:xfrm>
            <a:off x="0" y="0"/>
            <a:ext cx="12192000" cy="6858000"/>
          </a:xfrm>
        </p:spPr>
        <p:txBody>
          <a:bodyPr>
            <a:normAutofit/>
          </a:bodyPr>
          <a:lstStyle>
            <a:lvl1pPr algn="ctr">
              <a:defRPr sz="4000"/>
            </a:lvl1pPr>
          </a:lstStyle>
          <a:p>
            <a:r>
              <a:rPr lang="en-GB"/>
              <a:t>Click icon to add picture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nd slide 1">
    <p:bg>
      <p:bgPr>
        <a:solidFill>
          <a:srgbClr val="FAEDBC">
            <a:alpha val="9804"/>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FB570E-21A5-99EE-67A3-CB44E2087D35}"/>
              </a:ext>
            </a:extLst>
          </p:cNvPr>
          <p:cNvPicPr>
            <a:picLocks noChangeAspect="1"/>
          </p:cNvPicPr>
          <p:nvPr userDrawn="1"/>
        </p:nvPicPr>
        <p:blipFill>
          <a:blip r:embed="rId2"/>
          <a:srcRect t="55" b="55"/>
          <a:stretch/>
        </p:blipFill>
        <p:spPr>
          <a:xfrm>
            <a:off x="1610734" y="-1"/>
            <a:ext cx="10578006" cy="6858001"/>
          </a:xfrm>
          <a:prstGeom prst="rect">
            <a:avLst/>
          </a:prstGeom>
        </p:spPr>
      </p:pic>
      <p:sp>
        <p:nvSpPr>
          <p:cNvPr id="4" name="Rectangle 3">
            <a:extLst>
              <a:ext uri="{FF2B5EF4-FFF2-40B4-BE49-F238E27FC236}">
                <a16:creationId xmlns:a16="http://schemas.microsoft.com/office/drawing/2014/main" id="{9238BB3D-1CD5-15EA-55D8-6E7011FE809F}"/>
              </a:ext>
            </a:extLst>
          </p:cNvPr>
          <p:cNvSpPr/>
          <p:nvPr userDrawn="1"/>
        </p:nvSpPr>
        <p:spPr>
          <a:xfrm>
            <a:off x="0" y="-1"/>
            <a:ext cx="12192000" cy="6874042"/>
          </a:xfrm>
          <a:prstGeom prst="rect">
            <a:avLst/>
          </a:prstGeom>
          <a:gradFill>
            <a:gsLst>
              <a:gs pos="0">
                <a:srgbClr val="1BC2EE">
                  <a:alpha val="84551"/>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Picture 13">
            <a:extLst>
              <a:ext uri="{FF2B5EF4-FFF2-40B4-BE49-F238E27FC236}">
                <a16:creationId xmlns:a16="http://schemas.microsoft.com/office/drawing/2014/main" id="{5A95558E-B898-054A-B73E-FE784DD63DAE}"/>
              </a:ext>
            </a:extLst>
          </p:cNvPr>
          <p:cNvPicPr>
            <a:picLocks noChangeAspect="1"/>
          </p:cNvPicPr>
          <p:nvPr userDrawn="1"/>
        </p:nvPicPr>
        <p:blipFill>
          <a:blip r:embed="rId3"/>
          <a:stretch>
            <a:fillRect/>
          </a:stretch>
        </p:blipFill>
        <p:spPr>
          <a:xfrm>
            <a:off x="486196" y="2183849"/>
            <a:ext cx="2882037" cy="1853321"/>
          </a:xfrm>
          <a:prstGeom prst="rect">
            <a:avLst/>
          </a:prstGeom>
        </p:spPr>
      </p:pic>
      <p:sp>
        <p:nvSpPr>
          <p:cNvPr id="15" name="Plassholder for tekst 8">
            <a:extLst>
              <a:ext uri="{FF2B5EF4-FFF2-40B4-BE49-F238E27FC236}">
                <a16:creationId xmlns:a16="http://schemas.microsoft.com/office/drawing/2014/main" id="{1A77DE0D-EDC8-BD42-90E0-094F5E382FF5}"/>
              </a:ext>
            </a:extLst>
          </p:cNvPr>
          <p:cNvSpPr>
            <a:spLocks noGrp="1"/>
          </p:cNvSpPr>
          <p:nvPr>
            <p:ph type="body" sz="quarter" idx="13" hasCustomPrompt="1"/>
          </p:nvPr>
        </p:nvSpPr>
        <p:spPr>
          <a:xfrm>
            <a:off x="643435" y="4674151"/>
            <a:ext cx="4711991" cy="744996"/>
          </a:xfrm>
        </p:spPr>
        <p:txBody>
          <a:bodyPr anchor="t">
            <a:noAutofit/>
          </a:bodyPr>
          <a:lstStyle>
            <a:lvl1pPr marL="0" indent="0">
              <a:buFontTx/>
              <a:buNone/>
              <a:defRPr sz="6000" b="1" i="0">
                <a:solidFill>
                  <a:srgbClr val="FFFFFF"/>
                </a:solidFill>
                <a:latin typeface="Franklin Gothic Demi" panose="020B0603020102020204" pitchFamily="34" charset="0"/>
              </a:defRPr>
            </a:lvl1pPr>
          </a:lstStyle>
          <a:p>
            <a:r>
              <a:rPr lang="en-US"/>
              <a:t>Thank you!</a:t>
            </a:r>
          </a:p>
        </p:txBody>
      </p:sp>
      <p:sp>
        <p:nvSpPr>
          <p:cNvPr id="18" name="TextBox 17">
            <a:extLst>
              <a:ext uri="{FF2B5EF4-FFF2-40B4-BE49-F238E27FC236}">
                <a16:creationId xmlns:a16="http://schemas.microsoft.com/office/drawing/2014/main" id="{2DC2ECE2-560F-2845-91F0-CE0CC0CD3314}"/>
              </a:ext>
            </a:extLst>
          </p:cNvPr>
          <p:cNvSpPr txBox="1"/>
          <p:nvPr userDrawn="1"/>
        </p:nvSpPr>
        <p:spPr>
          <a:xfrm>
            <a:off x="643435" y="5613768"/>
            <a:ext cx="4345172" cy="523220"/>
          </a:xfrm>
          <a:prstGeom prst="rect">
            <a:avLst/>
          </a:prstGeom>
          <a:noFill/>
        </p:spPr>
        <p:txBody>
          <a:bodyPr wrap="square" rtlCol="0">
            <a:spAutoFit/>
          </a:bodyPr>
          <a:lstStyle/>
          <a:p>
            <a:r>
              <a:rPr lang="nb-NO" sz="1400" err="1">
                <a:solidFill>
                  <a:srgbClr val="FFFFFF"/>
                </a:solidFill>
              </a:rPr>
              <a:t>www.eiti.org</a:t>
            </a:r>
            <a:endParaRPr lang="nb-NO" sz="1400">
              <a:solidFill>
                <a:srgbClr val="FFFFFF"/>
              </a:solidFill>
            </a:endParaRPr>
          </a:p>
          <a:p>
            <a:r>
              <a:rPr lang="nb-NO" sz="1400">
                <a:solidFill>
                  <a:srgbClr val="FFFFFF"/>
                </a:solidFill>
              </a:rPr>
              <a:t>@</a:t>
            </a:r>
            <a:r>
              <a:rPr lang="nb-NO" sz="1400" err="1">
                <a:solidFill>
                  <a:srgbClr val="FFFFFF"/>
                </a:solidFill>
              </a:rPr>
              <a:t>EITIorg</a:t>
            </a:r>
            <a:endParaRPr lang="nb-NO" sz="1400">
              <a:solidFill>
                <a:srgbClr val="FFFFFF"/>
              </a:solidFill>
            </a:endParaRPr>
          </a:p>
        </p:txBody>
      </p:sp>
      <p:sp>
        <p:nvSpPr>
          <p:cNvPr id="2" name="Rectangle 1">
            <a:extLst>
              <a:ext uri="{FF2B5EF4-FFF2-40B4-BE49-F238E27FC236}">
                <a16:creationId xmlns:a16="http://schemas.microsoft.com/office/drawing/2014/main" id="{9F286762-D87B-F5FC-9E57-C91FFF9683C8}"/>
              </a:ext>
            </a:extLst>
          </p:cNvPr>
          <p:cNvSpPr/>
          <p:nvPr userDrawn="1"/>
        </p:nvSpPr>
        <p:spPr>
          <a:xfrm>
            <a:off x="348427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28504306-8F91-4BB8-A94E-F544B6410CBE}"/>
              </a:ext>
            </a:extLst>
          </p:cNvPr>
          <p:cNvSpPr/>
          <p:nvPr userDrawn="1"/>
        </p:nvSpPr>
        <p:spPr>
          <a:xfrm>
            <a:off x="7511040" y="803075"/>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7A49F172-9B96-C5F2-B8D5-8A46C37A45F2}"/>
              </a:ext>
            </a:extLst>
          </p:cNvPr>
          <p:cNvSpPr/>
          <p:nvPr userDrawn="1"/>
        </p:nvSpPr>
        <p:spPr>
          <a:xfrm>
            <a:off x="11870888" y="38276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ctangle 6">
            <a:extLst>
              <a:ext uri="{FF2B5EF4-FFF2-40B4-BE49-F238E27FC236}">
                <a16:creationId xmlns:a16="http://schemas.microsoft.com/office/drawing/2014/main" id="{80EEC2E8-6C1F-2D92-998E-D1635C24B904}"/>
              </a:ext>
            </a:extLst>
          </p:cNvPr>
          <p:cNvSpPr/>
          <p:nvPr userDrawn="1"/>
        </p:nvSpPr>
        <p:spPr>
          <a:xfrm>
            <a:off x="0" y="522868"/>
            <a:ext cx="814959"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3329927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End slide 2">
    <p:bg>
      <p:bgPr>
        <a:solidFill>
          <a:srgbClr val="FFFFFF">
            <a:alpha val="9804"/>
          </a:srgb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B49AE6F-E19C-A941-AFAF-9A6AD40CEF82}"/>
              </a:ext>
            </a:extLst>
          </p:cNvPr>
          <p:cNvSpPr/>
          <p:nvPr userDrawn="1"/>
        </p:nvSpPr>
        <p:spPr>
          <a:xfrm>
            <a:off x="0" y="459260"/>
            <a:ext cx="883347" cy="280207"/>
          </a:xfrm>
          <a:prstGeom prst="rect">
            <a:avLst/>
          </a:prstGeom>
          <a:solidFill>
            <a:srgbClr val="009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0DC020A5-4687-B34F-9A8C-86567B4C9A9A}"/>
              </a:ext>
            </a:extLst>
          </p:cNvPr>
          <p:cNvSpPr/>
          <p:nvPr userDrawn="1"/>
        </p:nvSpPr>
        <p:spPr>
          <a:xfrm>
            <a:off x="8090434"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6447FAB2-898D-7949-B255-53D40E4BE1E2}"/>
              </a:ext>
            </a:extLst>
          </p:cNvPr>
          <p:cNvSpPr/>
          <p:nvPr userDrawn="1"/>
        </p:nvSpPr>
        <p:spPr>
          <a:xfrm>
            <a:off x="11313170" y="1082351"/>
            <a:ext cx="878830" cy="280207"/>
          </a:xfrm>
          <a:prstGeom prst="rect">
            <a:avLst/>
          </a:prstGeom>
          <a:solidFill>
            <a:srgbClr val="002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35EC463A-E2A6-5944-82A5-DEAB1D87A9D8}"/>
              </a:ext>
            </a:extLst>
          </p:cNvPr>
          <p:cNvSpPr/>
          <p:nvPr userDrawn="1"/>
        </p:nvSpPr>
        <p:spPr>
          <a:xfrm>
            <a:off x="5870234" y="1077544"/>
            <a:ext cx="321112" cy="280207"/>
          </a:xfrm>
          <a:prstGeom prst="rect">
            <a:avLst/>
          </a:prstGeom>
          <a:solidFill>
            <a:srgbClr val="005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tekst 8">
            <a:extLst>
              <a:ext uri="{FF2B5EF4-FFF2-40B4-BE49-F238E27FC236}">
                <a16:creationId xmlns:a16="http://schemas.microsoft.com/office/drawing/2014/main" id="{7B15DB75-8F7F-7347-B7EE-37CBE3ABD8A2}"/>
              </a:ext>
            </a:extLst>
          </p:cNvPr>
          <p:cNvSpPr>
            <a:spLocks noGrp="1"/>
          </p:cNvSpPr>
          <p:nvPr>
            <p:ph type="body" sz="quarter" idx="13" hasCustomPrompt="1"/>
          </p:nvPr>
        </p:nvSpPr>
        <p:spPr>
          <a:xfrm>
            <a:off x="643435" y="4674151"/>
            <a:ext cx="4711991" cy="744996"/>
          </a:xfrm>
        </p:spPr>
        <p:txBody>
          <a:bodyPr anchor="t">
            <a:noAutofit/>
          </a:bodyPr>
          <a:lstStyle>
            <a:lvl1pPr marL="0" indent="0">
              <a:buFontTx/>
              <a:buNone/>
              <a:defRPr sz="6000" b="1" i="0">
                <a:solidFill>
                  <a:srgbClr val="002157"/>
                </a:solidFill>
                <a:latin typeface="Franklin Gothic Demi" panose="020B0603020102020204" pitchFamily="34" charset="0"/>
              </a:defRPr>
            </a:lvl1pPr>
          </a:lstStyle>
          <a:p>
            <a:r>
              <a:rPr lang="en-US"/>
              <a:t>Thank you!</a:t>
            </a:r>
          </a:p>
        </p:txBody>
      </p:sp>
      <p:sp>
        <p:nvSpPr>
          <p:cNvPr id="12" name="TextBox 11">
            <a:extLst>
              <a:ext uri="{FF2B5EF4-FFF2-40B4-BE49-F238E27FC236}">
                <a16:creationId xmlns:a16="http://schemas.microsoft.com/office/drawing/2014/main" id="{6F6104C9-D1B6-8544-9499-7875078E02A9}"/>
              </a:ext>
            </a:extLst>
          </p:cNvPr>
          <p:cNvSpPr txBox="1"/>
          <p:nvPr userDrawn="1"/>
        </p:nvSpPr>
        <p:spPr>
          <a:xfrm>
            <a:off x="643435" y="5613768"/>
            <a:ext cx="4345172" cy="523220"/>
          </a:xfrm>
          <a:prstGeom prst="rect">
            <a:avLst/>
          </a:prstGeom>
          <a:noFill/>
        </p:spPr>
        <p:txBody>
          <a:bodyPr wrap="square" rtlCol="0">
            <a:spAutoFit/>
          </a:bodyPr>
          <a:lstStyle/>
          <a:p>
            <a:r>
              <a:rPr lang="nb-NO" sz="1400" err="1">
                <a:solidFill>
                  <a:srgbClr val="002157"/>
                </a:solidFill>
              </a:rPr>
              <a:t>www.eiti.org</a:t>
            </a:r>
            <a:endParaRPr lang="nb-NO" sz="1400">
              <a:solidFill>
                <a:srgbClr val="002157"/>
              </a:solidFill>
            </a:endParaRPr>
          </a:p>
          <a:p>
            <a:r>
              <a:rPr lang="nb-NO" sz="1400">
                <a:solidFill>
                  <a:srgbClr val="002157"/>
                </a:solidFill>
              </a:rPr>
              <a:t>@</a:t>
            </a:r>
            <a:r>
              <a:rPr lang="nb-NO" sz="1400" err="1">
                <a:solidFill>
                  <a:srgbClr val="002157"/>
                </a:solidFill>
              </a:rPr>
              <a:t>EITIorg</a:t>
            </a:r>
            <a:endParaRPr lang="nb-NO" sz="1400">
              <a:solidFill>
                <a:srgbClr val="002157"/>
              </a:solidFill>
            </a:endParaRPr>
          </a:p>
        </p:txBody>
      </p:sp>
      <p:pic>
        <p:nvPicPr>
          <p:cNvPr id="15" name="Picture 14">
            <a:extLst>
              <a:ext uri="{FF2B5EF4-FFF2-40B4-BE49-F238E27FC236}">
                <a16:creationId xmlns:a16="http://schemas.microsoft.com/office/drawing/2014/main" id="{3F2167BE-9890-394A-B6BD-227F130B0304}"/>
              </a:ext>
            </a:extLst>
          </p:cNvPr>
          <p:cNvPicPr>
            <a:picLocks noChangeAspect="1"/>
          </p:cNvPicPr>
          <p:nvPr userDrawn="1"/>
        </p:nvPicPr>
        <p:blipFill>
          <a:blip r:embed="rId2"/>
          <a:stretch>
            <a:fillRect/>
          </a:stretch>
        </p:blipFill>
        <p:spPr>
          <a:xfrm>
            <a:off x="486196" y="2183849"/>
            <a:ext cx="2882037" cy="1853321"/>
          </a:xfrm>
          <a:prstGeom prst="rect">
            <a:avLst/>
          </a:prstGeom>
        </p:spPr>
      </p:pic>
    </p:spTree>
    <p:extLst>
      <p:ext uri="{BB962C8B-B14F-4D97-AF65-F5344CB8AC3E}">
        <p14:creationId xmlns:p14="http://schemas.microsoft.com/office/powerpoint/2010/main" val="2280200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blank">
    <p:bg>
      <p:bgPr>
        <a:solidFill>
          <a:srgbClr val="FFFFFF">
            <a:alpha val="9804"/>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34427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eature">
    <p:bg>
      <p:bgPr>
        <a:solidFill>
          <a:srgbClr val="FFFFFF">
            <a:alpha val="9804"/>
          </a:srgb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ectangle 1">
            <a:extLst>
              <a:ext uri="{FF2B5EF4-FFF2-40B4-BE49-F238E27FC236}">
                <a16:creationId xmlns:a16="http://schemas.microsoft.com/office/drawing/2014/main" id="{E9D9B0E8-6908-14E0-0127-363092040268}"/>
              </a:ext>
            </a:extLst>
          </p:cNvPr>
          <p:cNvSpPr/>
          <p:nvPr userDrawn="1"/>
        </p:nvSpPr>
        <p:spPr>
          <a:xfrm>
            <a:off x="636492" y="2604654"/>
            <a:ext cx="11555507" cy="2715667"/>
          </a:xfrm>
          <a:prstGeom prst="rect">
            <a:avLst/>
          </a:prstGeom>
          <a:gradFill>
            <a:gsLst>
              <a:gs pos="0">
                <a:srgbClr val="FFFFFF"/>
              </a:gs>
              <a:gs pos="78000">
                <a:schemeClr val="tx2">
                  <a:lumMod val="20000"/>
                  <a:lumOff val="80000"/>
                  <a:alpha val="39326"/>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a:t>
            </a:r>
            <a:endParaRPr lang="en-US" dirty="0"/>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670057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Tree>
    <p:extLst>
      <p:ext uri="{BB962C8B-B14F-4D97-AF65-F5344CB8AC3E}">
        <p14:creationId xmlns:p14="http://schemas.microsoft.com/office/powerpoint/2010/main" val="1448907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start 1">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D17E9-29A6-E2AB-2E72-EB3A99675791}"/>
              </a:ext>
            </a:extLst>
          </p:cNvPr>
          <p:cNvSpPr/>
          <p:nvPr userDrawn="1"/>
        </p:nvSpPr>
        <p:spPr>
          <a:xfrm>
            <a:off x="636492" y="2604654"/>
            <a:ext cx="11644407" cy="27156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533039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FFFFFF"/>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 TER TEXT STYLES</a:t>
            </a:r>
            <a:endParaRPr lang="en-US" dirty="0"/>
          </a:p>
        </p:txBody>
      </p:sp>
      <p:sp>
        <p:nvSpPr>
          <p:cNvPr id="16" name="Plassholder for bilde 7">
            <a:extLst>
              <a:ext uri="{FF2B5EF4-FFF2-40B4-BE49-F238E27FC236}">
                <a16:creationId xmlns:a16="http://schemas.microsoft.com/office/drawing/2014/main" id="{D309C6F9-1BD0-6295-5013-86917424FF1B}"/>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2935617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start 2">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D17E9-29A6-E2AB-2E72-EB3A99675791}"/>
              </a:ext>
            </a:extLst>
          </p:cNvPr>
          <p:cNvSpPr/>
          <p:nvPr userDrawn="1"/>
        </p:nvSpPr>
        <p:spPr>
          <a:xfrm>
            <a:off x="636492" y="2604654"/>
            <a:ext cx="11644407" cy="2715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533039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FFFFFF"/>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 TER TEXT STYLES</a:t>
            </a:r>
            <a:endParaRPr lang="en-US" dirty="0"/>
          </a:p>
        </p:txBody>
      </p:sp>
      <p:sp>
        <p:nvSpPr>
          <p:cNvPr id="16" name="Plassholder for bilde 7">
            <a:extLst>
              <a:ext uri="{FF2B5EF4-FFF2-40B4-BE49-F238E27FC236}">
                <a16:creationId xmlns:a16="http://schemas.microsoft.com/office/drawing/2014/main" id="{D309C6F9-1BD0-6295-5013-86917424FF1B}"/>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21133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start 3">
    <p:bg>
      <p:bgPr>
        <a:solidFill>
          <a:srgbClr val="FFFFFF">
            <a:alpha val="9804"/>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D17E9-29A6-E2AB-2E72-EB3A99675791}"/>
              </a:ext>
            </a:extLst>
          </p:cNvPr>
          <p:cNvSpPr/>
          <p:nvPr userDrawn="1"/>
        </p:nvSpPr>
        <p:spPr>
          <a:xfrm>
            <a:off x="636492" y="2604654"/>
            <a:ext cx="11644407" cy="271566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ext Placeholder 12">
            <a:extLst>
              <a:ext uri="{FF2B5EF4-FFF2-40B4-BE49-F238E27FC236}">
                <a16:creationId xmlns:a16="http://schemas.microsoft.com/office/drawing/2014/main" id="{F0F332E5-F97E-D817-B2CE-86A1BE77CA2D}"/>
              </a:ext>
            </a:extLst>
          </p:cNvPr>
          <p:cNvSpPr>
            <a:spLocks noGrp="1"/>
          </p:cNvSpPr>
          <p:nvPr>
            <p:ph type="body" sz="quarter" idx="11"/>
          </p:nvPr>
        </p:nvSpPr>
        <p:spPr>
          <a:xfrm>
            <a:off x="1003243" y="3097241"/>
            <a:ext cx="5330397" cy="2223079"/>
          </a:xfrm>
        </p:spPr>
        <p:txBody>
          <a:bodyPr/>
          <a:lstStyle>
            <a:lvl1pPr marL="0" indent="0" algn="l" defTabSz="914400" rtl="0" eaLnBrk="1" latinLnBrk="0" hangingPunct="1">
              <a:lnSpc>
                <a:spcPct val="89000"/>
              </a:lnSpc>
              <a:spcBef>
                <a:spcPct val="0"/>
              </a:spcBef>
              <a:buNone/>
              <a:defRPr lang="en-GB" sz="4000" b="1" i="0" kern="1200" baseline="0" dirty="0" smtClean="0">
                <a:solidFill>
                  <a:srgbClr val="FFFFFF"/>
                </a:solidFill>
                <a:latin typeface="Franklin Gothic Demi" panose="020B0603020102020204" pitchFamily="34" charset="0"/>
                <a:ea typeface="+mj-ea"/>
                <a:cs typeface="+mj-cs"/>
              </a:defRPr>
            </a:lvl1pPr>
            <a:lvl2pPr marL="5303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2pPr>
            <a:lvl3pPr marL="9875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3pPr>
            <a:lvl4pPr marL="1444752" indent="0" algn="l" defTabSz="914400" rtl="0" eaLnBrk="1" latinLnBrk="0" hangingPunct="1">
              <a:lnSpc>
                <a:spcPct val="89000"/>
              </a:lnSpc>
              <a:spcBef>
                <a:spcPct val="0"/>
              </a:spcBef>
              <a:buNone/>
              <a:defRPr lang="en-GB" sz="4000" b="1" i="0" kern="1200" baseline="0" dirty="0" smtClean="0">
                <a:solidFill>
                  <a:srgbClr val="132856"/>
                </a:solidFill>
                <a:latin typeface="Franklin Gothic Demi" panose="020B0603020102020204" pitchFamily="34" charset="0"/>
                <a:ea typeface="+mj-ea"/>
                <a:cs typeface="+mj-cs"/>
              </a:defRPr>
            </a:lvl4pPr>
            <a:lvl5pPr marL="1901952" indent="0" algn="l" defTabSz="914400" rtl="0" eaLnBrk="1" latinLnBrk="0" hangingPunct="1">
              <a:lnSpc>
                <a:spcPct val="89000"/>
              </a:lnSpc>
              <a:spcBef>
                <a:spcPct val="0"/>
              </a:spcBef>
              <a:buNone/>
              <a:defRPr lang="en-US" sz="4000" b="1" i="0" kern="1200" baseline="0" dirty="0">
                <a:solidFill>
                  <a:srgbClr val="132856"/>
                </a:solidFill>
                <a:latin typeface="Franklin Gothic Demi" panose="020B0603020102020204" pitchFamily="34" charset="0"/>
                <a:ea typeface="+mj-ea"/>
                <a:cs typeface="+mj-cs"/>
              </a:defRPr>
            </a:lvl5pPr>
          </a:lstStyle>
          <a:p>
            <a:pPr lvl="0"/>
            <a:r>
              <a:rPr lang="en-GB" dirty="0"/>
              <a:t>Click to edit Master text styles</a:t>
            </a:r>
            <a:endParaRPr lang="en-US" dirty="0"/>
          </a:p>
        </p:txBody>
      </p:sp>
      <p:sp>
        <p:nvSpPr>
          <p:cNvPr id="4" name="Rectangle 3">
            <a:extLst>
              <a:ext uri="{FF2B5EF4-FFF2-40B4-BE49-F238E27FC236}">
                <a16:creationId xmlns:a16="http://schemas.microsoft.com/office/drawing/2014/main" id="{0F2C9C30-5E80-1CE8-35D4-56DC561FF25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71B8F4A0-5122-0F4B-C173-74D833BF04D9}"/>
              </a:ext>
            </a:extLst>
          </p:cNvPr>
          <p:cNvSpPr/>
          <p:nvPr userDrawn="1"/>
        </p:nvSpPr>
        <p:spPr>
          <a:xfrm>
            <a:off x="7511040" y="803075"/>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ctangle 5">
            <a:extLst>
              <a:ext uri="{FF2B5EF4-FFF2-40B4-BE49-F238E27FC236}">
                <a16:creationId xmlns:a16="http://schemas.microsoft.com/office/drawing/2014/main" id="{C70CA22D-7E97-ACF3-2D24-0466945501C5}"/>
              </a:ext>
            </a:extLst>
          </p:cNvPr>
          <p:cNvSpPr/>
          <p:nvPr userDrawn="1"/>
        </p:nvSpPr>
        <p:spPr>
          <a:xfrm>
            <a:off x="11870888" y="38276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AF512015-510D-8263-5E04-3CF4C9A28BF2}"/>
              </a:ext>
            </a:extLst>
          </p:cNvPr>
          <p:cNvSpPr/>
          <p:nvPr userDrawn="1"/>
        </p:nvSpPr>
        <p:spPr>
          <a:xfrm>
            <a:off x="0" y="522868"/>
            <a:ext cx="814959"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5A5A9EE-656A-8531-9D73-828FE11B57BE}"/>
              </a:ext>
            </a:extLst>
          </p:cNvPr>
          <p:cNvSpPr/>
          <p:nvPr userDrawn="1"/>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0" name="Text Placeholder 9">
            <a:extLst>
              <a:ext uri="{FF2B5EF4-FFF2-40B4-BE49-F238E27FC236}">
                <a16:creationId xmlns:a16="http://schemas.microsoft.com/office/drawing/2014/main" id="{5E1A047E-2E35-39FF-B516-B5898826DB9F}"/>
              </a:ext>
            </a:extLst>
          </p:cNvPr>
          <p:cNvSpPr>
            <a:spLocks noGrp="1"/>
          </p:cNvSpPr>
          <p:nvPr>
            <p:ph type="body" sz="quarter" idx="10" hasCustomPrompt="1"/>
          </p:nvPr>
        </p:nvSpPr>
        <p:spPr>
          <a:xfrm>
            <a:off x="1026103" y="2033070"/>
            <a:ext cx="6500177" cy="571584"/>
          </a:xfrm>
        </p:spPr>
        <p:txBody>
          <a:bodyPr>
            <a:noAutofit/>
          </a:bodyPr>
          <a:lstStyle>
            <a:lvl1pPr marL="0" indent="0" algn="l" defTabSz="457200" rtl="0" eaLnBrk="1" latinLnBrk="0" hangingPunct="1">
              <a:buNone/>
              <a:defRPr lang="en-US" sz="2800" kern="1200" dirty="0">
                <a:solidFill>
                  <a:srgbClr val="FFFFFF"/>
                </a:solidFill>
                <a:latin typeface="Franklin Gothic Medium" panose="020B0603020102020204" pitchFamily="34" charset="0"/>
                <a:ea typeface="+mn-ea"/>
                <a:cs typeface="+mn-cs"/>
              </a:defRPr>
            </a:lvl1pPr>
            <a:lvl2pPr marL="530352" indent="0">
              <a:buNone/>
              <a:defRPr sz="2800" b="0" i="0">
                <a:latin typeface="Franklin Gothic Medium" panose="020B0603020102020204" pitchFamily="34" charset="0"/>
              </a:defRPr>
            </a:lvl2pPr>
            <a:lvl3pPr marL="987552" indent="0">
              <a:buNone/>
              <a:defRPr sz="2400" b="0" i="0">
                <a:latin typeface="Franklin Gothic Medium" panose="020B0603020102020204" pitchFamily="34" charset="0"/>
              </a:defRPr>
            </a:lvl3pPr>
            <a:lvl4pPr marL="1444752" indent="0">
              <a:buNone/>
              <a:defRPr sz="2400" b="0" i="0">
                <a:latin typeface="Franklin Gothic Medium" panose="020B0603020102020204" pitchFamily="34" charset="0"/>
              </a:defRPr>
            </a:lvl4pPr>
            <a:lvl5pPr marL="1901952" indent="0">
              <a:buNone/>
              <a:defRPr sz="2000" b="0" i="0">
                <a:latin typeface="Franklin Gothic Medium" panose="020B0603020102020204" pitchFamily="34" charset="0"/>
              </a:defRPr>
            </a:lvl5pPr>
          </a:lstStyle>
          <a:p>
            <a:pPr lvl="0"/>
            <a:r>
              <a:rPr lang="en-GB" dirty="0"/>
              <a:t>CLICK TO EDIT TER TEXT STYLES</a:t>
            </a:r>
            <a:endParaRPr lang="en-US" dirty="0"/>
          </a:p>
        </p:txBody>
      </p:sp>
      <p:sp>
        <p:nvSpPr>
          <p:cNvPr id="16" name="Plassholder for bilde 7">
            <a:extLst>
              <a:ext uri="{FF2B5EF4-FFF2-40B4-BE49-F238E27FC236}">
                <a16:creationId xmlns:a16="http://schemas.microsoft.com/office/drawing/2014/main" id="{D309C6F9-1BD0-6295-5013-86917424FF1B}"/>
              </a:ext>
            </a:extLst>
          </p:cNvPr>
          <p:cNvSpPr>
            <a:spLocks noGrp="1"/>
          </p:cNvSpPr>
          <p:nvPr>
            <p:ph type="pic" sz="quarter" idx="14"/>
          </p:nvPr>
        </p:nvSpPr>
        <p:spPr>
          <a:xfrm>
            <a:off x="6883400" y="0"/>
            <a:ext cx="5308600" cy="6857999"/>
          </a:xfrm>
          <a:solidFill>
            <a:srgbClr val="FFFFFF"/>
          </a:solidFill>
        </p:spPr>
        <p:txBody>
          <a:bodyPr/>
          <a:lstStyle/>
          <a:p>
            <a:r>
              <a:rPr lang="en-GB"/>
              <a:t>Click icon to add picture</a:t>
            </a:r>
            <a:endParaRPr lang="en-US"/>
          </a:p>
        </p:txBody>
      </p:sp>
    </p:spTree>
    <p:extLst>
      <p:ext uri="{BB962C8B-B14F-4D97-AF65-F5344CB8AC3E}">
        <p14:creationId xmlns:p14="http://schemas.microsoft.com/office/powerpoint/2010/main" val="24264258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9804"/>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34" y="685800"/>
            <a:ext cx="10881616" cy="1485900"/>
          </a:xfrm>
          <a:prstGeom prst="rect">
            <a:avLst/>
          </a:prstGeom>
        </p:spPr>
        <p:txBody>
          <a:bodyPr vert="horz" lIns="91440" tIns="45720" rIns="91440" bIns="45720" rtlCol="0" anchor="t">
            <a:normAutofit/>
          </a:bodyPr>
          <a:lstStyle/>
          <a:p>
            <a:r>
              <a:rPr lang="nb-NO" dirty="0" err="1"/>
              <a:t>Click</a:t>
            </a:r>
            <a:r>
              <a:rPr lang="nb-NO" dirty="0"/>
              <a:t> to </a:t>
            </a:r>
            <a:r>
              <a:rPr lang="nb-NO" dirty="0" err="1"/>
              <a:t>edit</a:t>
            </a:r>
            <a:r>
              <a:rPr lang="nb-NO" dirty="0"/>
              <a:t> </a:t>
            </a:r>
            <a:r>
              <a:rPr lang="nb-NO" dirty="0" err="1"/>
              <a:t>title</a:t>
            </a:r>
            <a:endParaRPr lang="en-US" dirty="0"/>
          </a:p>
        </p:txBody>
      </p:sp>
      <p:sp>
        <p:nvSpPr>
          <p:cNvPr id="3" name="Text Placeholder 2"/>
          <p:cNvSpPr>
            <a:spLocks noGrp="1"/>
          </p:cNvSpPr>
          <p:nvPr>
            <p:ph type="body" idx="1"/>
          </p:nvPr>
        </p:nvSpPr>
        <p:spPr>
          <a:xfrm>
            <a:off x="643434" y="2286000"/>
            <a:ext cx="10881616" cy="3474182"/>
          </a:xfrm>
          <a:prstGeom prst="rect">
            <a:avLst/>
          </a:prstGeom>
        </p:spPr>
        <p:txBody>
          <a:bodyPr vert="horz" lIns="91440" tIns="45720" rIns="91440" bIns="45720" rtlCol="0">
            <a:normAutofit/>
          </a:bodyPr>
          <a:lstStyle/>
          <a:p>
            <a:pPr lvl="0"/>
            <a:r>
              <a:rPr lang="nb-NO" dirty="0" err="1"/>
              <a:t>Click</a:t>
            </a:r>
            <a:r>
              <a:rPr lang="nb-NO" dirty="0"/>
              <a:t> to </a:t>
            </a:r>
            <a:r>
              <a:rPr lang="nb-NO" dirty="0" err="1"/>
              <a:t>edit</a:t>
            </a:r>
            <a:r>
              <a:rPr lang="nb-NO" dirty="0"/>
              <a:t> </a:t>
            </a:r>
            <a:r>
              <a:rPr lang="nb-NO" dirty="0" err="1"/>
              <a:t>text</a:t>
            </a:r>
            <a:r>
              <a:rPr lang="nb-NO" dirty="0"/>
              <a:t>
Second </a:t>
            </a:r>
            <a:r>
              <a:rPr lang="nb-NO" dirty="0" err="1"/>
              <a:t>level</a:t>
            </a:r>
            <a:r>
              <a:rPr lang="nb-NO" dirty="0"/>
              <a:t>
Third </a:t>
            </a:r>
            <a:r>
              <a:rPr lang="nb-NO" dirty="0" err="1"/>
              <a:t>level</a:t>
            </a:r>
            <a:r>
              <a:rPr lang="nb-NO" dirty="0"/>
              <a:t>
</a:t>
            </a:r>
            <a:r>
              <a:rPr lang="nb-NO" dirty="0" err="1"/>
              <a:t>Fourth</a:t>
            </a:r>
            <a:r>
              <a:rPr lang="nb-NO" dirty="0"/>
              <a:t> </a:t>
            </a:r>
            <a:r>
              <a:rPr lang="nb-NO" dirty="0" err="1"/>
              <a:t>level</a:t>
            </a:r>
            <a:r>
              <a:rPr lang="nb-NO" dirty="0"/>
              <a:t> 
Fifth </a:t>
            </a:r>
            <a:r>
              <a:rPr lang="nb-NO" dirty="0" err="1"/>
              <a:t>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7" r:id="rId2"/>
    <p:sldLayoutId id="2147483675" r:id="rId3"/>
    <p:sldLayoutId id="2147483678" r:id="rId4"/>
    <p:sldLayoutId id="2147483690" r:id="rId5"/>
    <p:sldLayoutId id="2147483692" r:id="rId6"/>
    <p:sldLayoutId id="2147483693" r:id="rId7"/>
    <p:sldLayoutId id="2147483694" r:id="rId8"/>
    <p:sldLayoutId id="2147483695" r:id="rId9"/>
    <p:sldLayoutId id="2147483696" r:id="rId10"/>
    <p:sldLayoutId id="2147483708" r:id="rId11"/>
    <p:sldLayoutId id="2147483709" r:id="rId12"/>
    <p:sldLayoutId id="2147483710" r:id="rId13"/>
    <p:sldLayoutId id="2147483701" r:id="rId14"/>
    <p:sldLayoutId id="2147483702" r:id="rId15"/>
    <p:sldLayoutId id="2147483703" r:id="rId16"/>
    <p:sldLayoutId id="2147483704" r:id="rId17"/>
    <p:sldLayoutId id="2147483705" r:id="rId18"/>
    <p:sldLayoutId id="2147483706" r:id="rId19"/>
    <p:sldLayoutId id="2147483707" r:id="rId20"/>
    <p:sldLayoutId id="2147483680" r:id="rId21"/>
    <p:sldLayoutId id="2147483676" r:id="rId22"/>
    <p:sldLayoutId id="2147483668" r:id="rId23"/>
    <p:sldLayoutId id="2147483650" r:id="rId24"/>
    <p:sldLayoutId id="2147483691" r:id="rId25"/>
    <p:sldLayoutId id="2147483697" r:id="rId26"/>
    <p:sldLayoutId id="2147483698" r:id="rId27"/>
    <p:sldLayoutId id="2147483699" r:id="rId28"/>
    <p:sldLayoutId id="2147483700" r:id="rId29"/>
    <p:sldLayoutId id="2147483711" r:id="rId30"/>
    <p:sldLayoutId id="2147483712" r:id="rId31"/>
    <p:sldLayoutId id="2147483713" r:id="rId32"/>
    <p:sldLayoutId id="2147483688" r:id="rId33"/>
    <p:sldLayoutId id="2147483686" r:id="rId34"/>
    <p:sldLayoutId id="2147483689" r:id="rId35"/>
    <p:sldLayoutId id="2147483683" r:id="rId36"/>
    <p:sldLayoutId id="2147483684" r:id="rId37"/>
    <p:sldLayoutId id="2147483685" r:id="rId38"/>
    <p:sldLayoutId id="2147483687" r:id="rId39"/>
    <p:sldLayoutId id="2147483654" r:id="rId40"/>
    <p:sldLayoutId id="2147483681" r:id="rId41"/>
    <p:sldLayoutId id="2147483682" r:id="rId42"/>
  </p:sldLayoutIdLst>
  <p:txStyles>
    <p:titleStyle>
      <a:lvl1pPr algn="l" defTabSz="914400" rtl="0" eaLnBrk="1" latinLnBrk="0" hangingPunct="1">
        <a:lnSpc>
          <a:spcPct val="89000"/>
        </a:lnSpc>
        <a:spcBef>
          <a:spcPct val="0"/>
        </a:spcBef>
        <a:buNone/>
        <a:defRPr sz="5600" b="1" i="0" kern="1200" baseline="0">
          <a:solidFill>
            <a:srgbClr val="132856"/>
          </a:solidFill>
          <a:latin typeface="Franklin Gothic Demi" panose="020B0603020102020204" pitchFamily="34" charset="0"/>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iti.org/documents/scoping-study-artisanal-and-small-scale-mining-democratic-republic-congo"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8" Type="http://schemas.openxmlformats.org/officeDocument/2006/relationships/hyperlink" Target="https://www.repsol.com/en/sustainability/policies/human-rights-and-community-relations-policy/index.cshtml" TargetMode="External"/><Relationship Id="rId3" Type="http://schemas.openxmlformats.org/officeDocument/2006/relationships/hyperlink" Target="https://www.ecopetrol.com.co/wps/portal/Home/es/ResponsabilidadEtiqueta/Entorno/informacion-etnica/" TargetMode="External"/><Relationship Id="rId7" Type="http://schemas.openxmlformats.org/officeDocument/2006/relationships/hyperlink" Target="https://socialway.angloamerican.com/en/toolkit/impact-and-risk-prevention-and-management/indigenous-peoples/guidance/do/task-7-obtain-and-retain-agreement" TargetMode="External"/><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hyperlink" Target="https://www.bhp.com/-/media/documents/ourapproach/operatingwithintegrity/indigenouspeoples/221110_indigenouspeoplespolicystatement_2022" TargetMode="External"/><Relationship Id="rId5" Type="http://schemas.openxmlformats.org/officeDocument/2006/relationships/hyperlink" Target="https://www.shell.com/sustainability/communities/working-with-communities" TargetMode="External"/><Relationship Id="rId4" Type="http://schemas.openxmlformats.org/officeDocument/2006/relationships/hyperlink" Target="https://reports.shell.com/sustainability-report/2021/powering-lives/managing-our-impact-on-people/indigenous-peoples.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hyperlink" Target="https://eiti.org/documents/study-traceability-mining-revenues-level-local-authorities-mali" TargetMode="External"/><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hyperlink" Target="https://eic.mn/eia/index.php"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www.eitimongolia.mn/p/6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3" Type="http://schemas.openxmlformats.org/officeDocument/2006/relationships/hyperlink" Target="https://internationalwim.org/iwim-reports/toolkit-gender-impact-assessments-for-projects-and-policies-related-to-artisanal-and-small-scale-mining/" TargetMode="External"/><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hyperlink" Target="https://eiti.org/guide-implementing-eiti-standard"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74B2B41-EB9B-6A74-51A3-A47C065092CD}"/>
              </a:ext>
            </a:extLst>
          </p:cNvPr>
          <p:cNvSpPr>
            <a:spLocks noGrp="1"/>
          </p:cNvSpPr>
          <p:nvPr>
            <p:ph type="subTitle" idx="1"/>
          </p:nvPr>
        </p:nvSpPr>
        <p:spPr/>
        <p:txBody>
          <a:bodyPr/>
          <a:lstStyle/>
          <a:p>
            <a:r>
              <a:rPr lang="en-NO" dirty="0"/>
              <a:t>Social and environmental issues</a:t>
            </a:r>
          </a:p>
        </p:txBody>
      </p:sp>
      <p:sp>
        <p:nvSpPr>
          <p:cNvPr id="3" name="Text Placeholder 2">
            <a:extLst>
              <a:ext uri="{FF2B5EF4-FFF2-40B4-BE49-F238E27FC236}">
                <a16:creationId xmlns:a16="http://schemas.microsoft.com/office/drawing/2014/main" id="{4A5DEAC7-8E63-2FE8-7CA6-5DFA6B23B06A}"/>
              </a:ext>
            </a:extLst>
          </p:cNvPr>
          <p:cNvSpPr>
            <a:spLocks noGrp="1"/>
          </p:cNvSpPr>
          <p:nvPr>
            <p:ph type="body" sz="quarter" idx="13"/>
          </p:nvPr>
        </p:nvSpPr>
        <p:spPr/>
        <p:txBody>
          <a:bodyPr>
            <a:normAutofit fontScale="92500" lnSpcReduction="20000"/>
          </a:bodyPr>
          <a:lstStyle/>
          <a:p>
            <a:r>
              <a:rPr lang="en-NO" dirty="0"/>
              <a:t>2023 EITI Standard: Key changes</a:t>
            </a:r>
          </a:p>
        </p:txBody>
      </p:sp>
    </p:spTree>
    <p:extLst>
      <p:ext uri="{BB962C8B-B14F-4D97-AF65-F5344CB8AC3E}">
        <p14:creationId xmlns:p14="http://schemas.microsoft.com/office/powerpoint/2010/main" val="1059910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7F85EB-3B58-E315-4B5B-A2C7295D7615}"/>
              </a:ext>
            </a:extLst>
          </p:cNvPr>
          <p:cNvSpPr/>
          <p:nvPr/>
        </p:nvSpPr>
        <p:spPr>
          <a:xfrm>
            <a:off x="636492" y="2604654"/>
            <a:ext cx="11644407" cy="3681846"/>
          </a:xfrm>
          <a:prstGeom prst="rect">
            <a:avLst/>
          </a:prstGeom>
          <a:solidFill>
            <a:schemeClr val="tx2">
              <a:alpha val="103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 name="Rectangle 2">
            <a:extLst>
              <a:ext uri="{FF2B5EF4-FFF2-40B4-BE49-F238E27FC236}">
                <a16:creationId xmlns:a16="http://schemas.microsoft.com/office/drawing/2014/main" id="{5812C351-6BF9-00B9-70A4-F7FA47A81C9C}"/>
              </a:ext>
            </a:extLst>
          </p:cNvPr>
          <p:cNvSpPr/>
          <p:nvPr/>
        </p:nvSpPr>
        <p:spPr>
          <a:xfrm>
            <a:off x="0" y="1896169"/>
            <a:ext cx="3568700" cy="70848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5" name="TextBox 4">
            <a:extLst>
              <a:ext uri="{FF2B5EF4-FFF2-40B4-BE49-F238E27FC236}">
                <a16:creationId xmlns:a16="http://schemas.microsoft.com/office/drawing/2014/main" id="{DBCE437F-DB86-6B23-EE3A-08BD4C9CD686}"/>
              </a:ext>
            </a:extLst>
          </p:cNvPr>
          <p:cNvSpPr txBox="1"/>
          <p:nvPr/>
        </p:nvSpPr>
        <p:spPr>
          <a:xfrm>
            <a:off x="936531" y="1988802"/>
            <a:ext cx="3940269" cy="523220"/>
          </a:xfrm>
          <a:prstGeom prst="rect">
            <a:avLst/>
          </a:prstGeom>
          <a:noFill/>
        </p:spPr>
        <p:txBody>
          <a:bodyPr wrap="square" rtlCol="0">
            <a:spAutoFit/>
          </a:bodyPr>
          <a:lstStyle/>
          <a:p>
            <a:r>
              <a:rPr lang="en-GB" sz="2800" dirty="0">
                <a:solidFill>
                  <a:srgbClr val="FFFFFF"/>
                </a:solidFill>
                <a:latin typeface="Franklin Gothic Medium" panose="020B0603020102020204" pitchFamily="34" charset="0"/>
              </a:rPr>
              <a:t>CASE STUDY</a:t>
            </a:r>
            <a:endParaRPr lang="en-NO" sz="2800" dirty="0">
              <a:solidFill>
                <a:srgbClr val="FFFFFF"/>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C7B8468C-1A39-6562-CE39-57E7A9645A53}"/>
              </a:ext>
            </a:extLst>
          </p:cNvPr>
          <p:cNvSpPr txBox="1"/>
          <p:nvPr/>
        </p:nvSpPr>
        <p:spPr>
          <a:xfrm>
            <a:off x="812800" y="477087"/>
            <a:ext cx="5071165" cy="369332"/>
          </a:xfrm>
          <a:prstGeom prst="rect">
            <a:avLst/>
          </a:prstGeom>
          <a:noFill/>
        </p:spPr>
        <p:txBody>
          <a:bodyPr wrap="square" lIns="180000" rtlCol="0">
            <a:spAutoFit/>
          </a:bodyPr>
          <a:lstStyle/>
          <a:p>
            <a:r>
              <a:rPr lang="en-NO">
                <a:solidFill>
                  <a:schemeClr val="tx2"/>
                </a:solidFill>
                <a:latin typeface="Franklin Gothic Medium" panose="020B0603020102020204" pitchFamily="34" charset="0"/>
              </a:rPr>
              <a:t>ARTISANAL AND SMALL-SCALE MINING</a:t>
            </a:r>
            <a:endParaRPr lang="en-NO" dirty="0">
              <a:solidFill>
                <a:schemeClr val="tx2"/>
              </a:solidFill>
              <a:latin typeface="Franklin Gothic Medium" panose="020B0603020102020204" pitchFamily="34" charset="0"/>
            </a:endParaRPr>
          </a:p>
        </p:txBody>
      </p:sp>
      <p:sp>
        <p:nvSpPr>
          <p:cNvPr id="6" name="Title 1">
            <a:extLst>
              <a:ext uri="{FF2B5EF4-FFF2-40B4-BE49-F238E27FC236}">
                <a16:creationId xmlns:a16="http://schemas.microsoft.com/office/drawing/2014/main" id="{95469F41-0C8D-C167-DD32-7703A0CBC6CF}"/>
              </a:ext>
            </a:extLst>
          </p:cNvPr>
          <p:cNvSpPr>
            <a:spLocks noGrp="1"/>
          </p:cNvSpPr>
          <p:nvPr>
            <p:ph type="title"/>
          </p:nvPr>
        </p:nvSpPr>
        <p:spPr>
          <a:xfrm>
            <a:off x="936531" y="2891664"/>
            <a:ext cx="10479889" cy="708486"/>
          </a:xfrm>
        </p:spPr>
        <p:txBody>
          <a:bodyPr/>
          <a:lstStyle/>
          <a:p>
            <a:r>
              <a:rPr lang="en-GB" dirty="0"/>
              <a:t>Democratic Republic of the Congo </a:t>
            </a:r>
          </a:p>
        </p:txBody>
      </p:sp>
      <p:sp>
        <p:nvSpPr>
          <p:cNvPr id="7" name="Content Placeholder 2">
            <a:extLst>
              <a:ext uri="{FF2B5EF4-FFF2-40B4-BE49-F238E27FC236}">
                <a16:creationId xmlns:a16="http://schemas.microsoft.com/office/drawing/2014/main" id="{6208C404-2CCA-DE8C-1660-1DADC04AA71D}"/>
              </a:ext>
            </a:extLst>
          </p:cNvPr>
          <p:cNvSpPr>
            <a:spLocks noGrp="1"/>
          </p:cNvSpPr>
          <p:nvPr>
            <p:ph idx="1"/>
          </p:nvPr>
        </p:nvSpPr>
        <p:spPr>
          <a:xfrm>
            <a:off x="936531" y="3600150"/>
            <a:ext cx="9236169" cy="1678581"/>
          </a:xfrm>
        </p:spPr>
        <p:txBody>
          <a:bodyPr>
            <a:noAutofit/>
          </a:bodyPr>
          <a:lstStyle/>
          <a:p>
            <a:r>
              <a:rPr lang="en-GB" sz="2400" dirty="0"/>
              <a:t>Scoping study on ASM used </a:t>
            </a:r>
            <a:r>
              <a:rPr lang="en-GB" sz="2400" b="1" dirty="0">
                <a:solidFill>
                  <a:schemeClr val="bg2"/>
                </a:solidFill>
              </a:rPr>
              <a:t>secondary data</a:t>
            </a:r>
            <a:r>
              <a:rPr lang="en-GB" sz="2400" dirty="0">
                <a:solidFill>
                  <a:schemeClr val="bg2"/>
                </a:solidFill>
              </a:rPr>
              <a:t> </a:t>
            </a:r>
            <a:br>
              <a:rPr lang="en-GB" sz="2400" dirty="0">
                <a:solidFill>
                  <a:schemeClr val="bg2"/>
                </a:solidFill>
              </a:rPr>
            </a:br>
            <a:r>
              <a:rPr lang="en-GB" sz="2400" dirty="0"/>
              <a:t>and </a:t>
            </a:r>
            <a:r>
              <a:rPr lang="en-GB" sz="2400" b="1" dirty="0">
                <a:solidFill>
                  <a:schemeClr val="bg2"/>
                </a:solidFill>
              </a:rPr>
              <a:t>field visits</a:t>
            </a:r>
          </a:p>
          <a:p>
            <a:r>
              <a:rPr lang="en-GB" sz="2400" dirty="0">
                <a:solidFill>
                  <a:srgbClr val="002060"/>
                </a:solidFill>
              </a:rPr>
              <a:t>Mapping of</a:t>
            </a:r>
            <a:r>
              <a:rPr lang="en-GB" sz="2400" dirty="0">
                <a:solidFill>
                  <a:schemeClr val="bg2"/>
                </a:solidFill>
              </a:rPr>
              <a:t> </a:t>
            </a:r>
            <a:r>
              <a:rPr lang="en-GB" sz="2400" b="1" dirty="0">
                <a:solidFill>
                  <a:schemeClr val="bg2"/>
                </a:solidFill>
              </a:rPr>
              <a:t>stakeholders</a:t>
            </a:r>
            <a:r>
              <a:rPr lang="en-GB" sz="2400" dirty="0">
                <a:solidFill>
                  <a:schemeClr val="bg2"/>
                </a:solidFill>
              </a:rPr>
              <a:t> </a:t>
            </a:r>
            <a:r>
              <a:rPr lang="en-GB" sz="2400" dirty="0">
                <a:solidFill>
                  <a:srgbClr val="002060"/>
                </a:solidFill>
              </a:rPr>
              <a:t>and </a:t>
            </a:r>
            <a:r>
              <a:rPr lang="en-GB" sz="2400" b="1" dirty="0">
                <a:solidFill>
                  <a:schemeClr val="bg2"/>
                </a:solidFill>
              </a:rPr>
              <a:t>revenue streams</a:t>
            </a:r>
          </a:p>
          <a:p>
            <a:r>
              <a:rPr lang="en-US" sz="2400" dirty="0"/>
              <a:t>Recommendations to MSG and </a:t>
            </a:r>
            <a:r>
              <a:rPr lang="en-US" sz="2400" b="1" dirty="0">
                <a:solidFill>
                  <a:schemeClr val="bg2"/>
                </a:solidFill>
              </a:rPr>
              <a:t>reporting templates</a:t>
            </a:r>
            <a:r>
              <a:rPr lang="en-US" sz="2400" dirty="0">
                <a:solidFill>
                  <a:schemeClr val="bg2"/>
                </a:solidFill>
              </a:rPr>
              <a:t> </a:t>
            </a:r>
            <a:r>
              <a:rPr lang="en-US" sz="2400" dirty="0"/>
              <a:t>for entities</a:t>
            </a:r>
            <a:endParaRPr lang="en-GB" sz="2400" dirty="0">
              <a:solidFill>
                <a:srgbClr val="002060"/>
              </a:solidFill>
            </a:endParaRPr>
          </a:p>
        </p:txBody>
      </p:sp>
      <p:sp>
        <p:nvSpPr>
          <p:cNvPr id="8" name="TextBox 7">
            <a:extLst>
              <a:ext uri="{FF2B5EF4-FFF2-40B4-BE49-F238E27FC236}">
                <a16:creationId xmlns:a16="http://schemas.microsoft.com/office/drawing/2014/main" id="{504038D7-7451-EC5B-D077-3ABCCAB172A5}"/>
              </a:ext>
            </a:extLst>
          </p:cNvPr>
          <p:cNvSpPr txBox="1"/>
          <p:nvPr/>
        </p:nvSpPr>
        <p:spPr>
          <a:xfrm>
            <a:off x="936531" y="5576922"/>
            <a:ext cx="8664669" cy="461665"/>
          </a:xfrm>
          <a:prstGeom prst="rect">
            <a:avLst/>
          </a:prstGeom>
          <a:noFill/>
        </p:spPr>
        <p:txBody>
          <a:bodyPr wrap="square">
            <a:spAutoFit/>
          </a:bodyPr>
          <a:lstStyle/>
          <a:p>
            <a:pPr marL="0" indent="0">
              <a:buNone/>
            </a:pPr>
            <a:r>
              <a:rPr lang="en-US" sz="1200" dirty="0">
                <a:solidFill>
                  <a:srgbClr val="797979"/>
                </a:solidFill>
              </a:rPr>
              <a:t>Source: PwC (2015), </a:t>
            </a:r>
            <a:r>
              <a:rPr lang="en-US" sz="1200" dirty="0">
                <a:hlinkClick r:id="rId3"/>
              </a:rPr>
              <a:t>Rapport de l’Auditeur Independent sur l’Etude de Cadrage de la Couverture de l’Exploitation Minière Artisanale a l’est de la République Démocratique du Congo</a:t>
            </a:r>
            <a:r>
              <a:rPr lang="en-US" sz="1200" dirty="0"/>
              <a:t>.</a:t>
            </a:r>
          </a:p>
        </p:txBody>
      </p:sp>
      <p:pic>
        <p:nvPicPr>
          <p:cNvPr id="18" name="Picture 17">
            <a:extLst>
              <a:ext uri="{FF2B5EF4-FFF2-40B4-BE49-F238E27FC236}">
                <a16:creationId xmlns:a16="http://schemas.microsoft.com/office/drawing/2014/main" id="{68FA7506-BBF9-2E32-A537-E640A9655BD3}"/>
              </a:ext>
            </a:extLst>
          </p:cNvPr>
          <p:cNvPicPr>
            <a:picLocks noChangeAspect="1"/>
          </p:cNvPicPr>
          <p:nvPr/>
        </p:nvPicPr>
        <p:blipFill>
          <a:blip r:embed="rId4"/>
          <a:srcRect/>
          <a:stretch/>
        </p:blipFill>
        <p:spPr>
          <a:xfrm>
            <a:off x="8470999" y="2244500"/>
            <a:ext cx="3084509" cy="3084509"/>
          </a:xfrm>
          <a:prstGeom prst="rect">
            <a:avLst/>
          </a:prstGeom>
        </p:spPr>
      </p:pic>
    </p:spTree>
    <p:extLst>
      <p:ext uri="{BB962C8B-B14F-4D97-AF65-F5344CB8AC3E}">
        <p14:creationId xmlns:p14="http://schemas.microsoft.com/office/powerpoint/2010/main" val="888677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C4D057-7C46-EA8A-32B8-23AC885CC030}"/>
              </a:ext>
            </a:extLst>
          </p:cNvPr>
          <p:cNvSpPr/>
          <p:nvPr/>
        </p:nvSpPr>
        <p:spPr>
          <a:xfrm>
            <a:off x="636492" y="2604654"/>
            <a:ext cx="11577305" cy="27156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Rectangle 12">
            <a:extLst>
              <a:ext uri="{FF2B5EF4-FFF2-40B4-BE49-F238E27FC236}">
                <a16:creationId xmlns:a16="http://schemas.microsoft.com/office/drawing/2014/main" id="{FE602A1F-BA1A-F1F7-6D4C-15012E05778C}"/>
              </a:ext>
            </a:extLst>
          </p:cNvPr>
          <p:cNvSpPr/>
          <p:nvPr/>
        </p:nvSpPr>
        <p:spPr>
          <a:xfrm>
            <a:off x="0" y="1896169"/>
            <a:ext cx="3568700"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4" name="TextBox 13">
            <a:extLst>
              <a:ext uri="{FF2B5EF4-FFF2-40B4-BE49-F238E27FC236}">
                <a16:creationId xmlns:a16="http://schemas.microsoft.com/office/drawing/2014/main" id="{82E44391-B757-DB9C-82EC-488EDD21553A}"/>
              </a:ext>
            </a:extLst>
          </p:cNvPr>
          <p:cNvSpPr txBox="1"/>
          <p:nvPr/>
        </p:nvSpPr>
        <p:spPr>
          <a:xfrm>
            <a:off x="1063531" y="1988802"/>
            <a:ext cx="3940269" cy="523220"/>
          </a:xfrm>
          <a:prstGeom prst="rect">
            <a:avLst/>
          </a:prstGeom>
          <a:noFill/>
        </p:spPr>
        <p:txBody>
          <a:bodyPr wrap="square" rtlCol="0">
            <a:spAutoFit/>
          </a:bodyPr>
          <a:lstStyle/>
          <a:p>
            <a:r>
              <a:rPr lang="en-GB" sz="2800" dirty="0">
                <a:solidFill>
                  <a:srgbClr val="FFFFFF"/>
                </a:solidFill>
                <a:latin typeface="Franklin Gothic Medium" panose="020B0603020102020204" pitchFamily="34" charset="0"/>
              </a:rPr>
              <a:t>KEY ASPECTS</a:t>
            </a:r>
            <a:endParaRPr lang="en-NO" sz="2800" dirty="0">
              <a:solidFill>
                <a:srgbClr val="FFFFFF"/>
              </a:solidFill>
              <a:latin typeface="Franklin Gothic Medium" panose="020B0603020102020204" pitchFamily="34" charset="0"/>
            </a:endParaRPr>
          </a:p>
        </p:txBody>
      </p:sp>
      <p:sp>
        <p:nvSpPr>
          <p:cNvPr id="15" name="Title 4">
            <a:extLst>
              <a:ext uri="{FF2B5EF4-FFF2-40B4-BE49-F238E27FC236}">
                <a16:creationId xmlns:a16="http://schemas.microsoft.com/office/drawing/2014/main" id="{539DA43A-BAF1-43C5-ABB1-7C95B7D0B3D0}"/>
              </a:ext>
            </a:extLst>
          </p:cNvPr>
          <p:cNvSpPr txBox="1">
            <a:spLocks/>
          </p:cNvSpPr>
          <p:nvPr/>
        </p:nvSpPr>
        <p:spPr>
          <a:xfrm>
            <a:off x="1063531" y="3100388"/>
            <a:ext cx="4067269" cy="671512"/>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5600" b="1" i="0" kern="1200" baseline="0">
                <a:solidFill>
                  <a:srgbClr val="132856"/>
                </a:solidFill>
                <a:latin typeface="Franklin Gothic Demi" panose="020B0603020102020204" pitchFamily="34" charset="0"/>
                <a:ea typeface="+mj-ea"/>
                <a:cs typeface="+mj-cs"/>
              </a:defRPr>
            </a:lvl1pPr>
          </a:lstStyle>
          <a:p>
            <a:r>
              <a:rPr lang="en-GB" sz="4000" dirty="0">
                <a:solidFill>
                  <a:srgbClr val="FFFFFF"/>
                </a:solidFill>
              </a:rPr>
              <a:t>Community consultation and consent</a:t>
            </a:r>
            <a:endParaRPr lang="en-NO" sz="4000" dirty="0">
              <a:solidFill>
                <a:srgbClr val="FFFFFF"/>
              </a:solidFill>
            </a:endParaRPr>
          </a:p>
        </p:txBody>
      </p:sp>
      <p:pic>
        <p:nvPicPr>
          <p:cNvPr id="3" name="Picture 2">
            <a:extLst>
              <a:ext uri="{FF2B5EF4-FFF2-40B4-BE49-F238E27FC236}">
                <a16:creationId xmlns:a16="http://schemas.microsoft.com/office/drawing/2014/main" id="{C8F02ADE-DFCF-4B1B-78B6-0D7B740D3ECA}"/>
              </a:ext>
            </a:extLst>
          </p:cNvPr>
          <p:cNvPicPr>
            <a:picLocks noChangeAspect="1"/>
          </p:cNvPicPr>
          <p:nvPr/>
        </p:nvPicPr>
        <p:blipFill>
          <a:blip r:embed="rId2"/>
          <a:srcRect l="24218" r="24218"/>
          <a:stretch/>
        </p:blipFill>
        <p:spPr>
          <a:xfrm>
            <a:off x="6855892" y="0"/>
            <a:ext cx="5357905" cy="6858000"/>
          </a:xfrm>
          <a:prstGeom prst="rect">
            <a:avLst/>
          </a:prstGeom>
        </p:spPr>
      </p:pic>
    </p:spTree>
    <p:extLst>
      <p:ext uri="{BB962C8B-B14F-4D97-AF65-F5344CB8AC3E}">
        <p14:creationId xmlns:p14="http://schemas.microsoft.com/office/powerpoint/2010/main" val="2777917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F379-EEC0-A4FD-A41B-03FB9F82F5BA}"/>
              </a:ext>
            </a:extLst>
          </p:cNvPr>
          <p:cNvSpPr>
            <a:spLocks noGrp="1"/>
          </p:cNvSpPr>
          <p:nvPr>
            <p:ph type="title"/>
          </p:nvPr>
        </p:nvSpPr>
        <p:spPr>
          <a:xfrm>
            <a:off x="642812" y="1311543"/>
            <a:ext cx="10905753" cy="671660"/>
          </a:xfrm>
        </p:spPr>
        <p:txBody>
          <a:bodyPr/>
          <a:lstStyle/>
          <a:p>
            <a:r>
              <a:rPr lang="en-GB" dirty="0"/>
              <a:t>Summary</a:t>
            </a:r>
            <a:endParaRPr lang="en-US" dirty="0"/>
          </a:p>
        </p:txBody>
      </p:sp>
      <p:sp>
        <p:nvSpPr>
          <p:cNvPr id="3" name="Content Placeholder 2">
            <a:extLst>
              <a:ext uri="{FF2B5EF4-FFF2-40B4-BE49-F238E27FC236}">
                <a16:creationId xmlns:a16="http://schemas.microsoft.com/office/drawing/2014/main" id="{36A982C9-AEE5-ED88-9E3C-79D69D09B197}"/>
              </a:ext>
            </a:extLst>
          </p:cNvPr>
          <p:cNvSpPr>
            <a:spLocks noGrp="1"/>
          </p:cNvSpPr>
          <p:nvPr>
            <p:ph idx="1"/>
          </p:nvPr>
        </p:nvSpPr>
        <p:spPr>
          <a:xfrm>
            <a:off x="642813" y="2349295"/>
            <a:ext cx="5732587" cy="3581400"/>
          </a:xfrm>
        </p:spPr>
        <p:txBody>
          <a:bodyPr>
            <a:noAutofit/>
          </a:bodyPr>
          <a:lstStyle/>
          <a:p>
            <a:r>
              <a:rPr lang="en-GB" sz="2800" dirty="0"/>
              <a:t>Some countries require companies to consult </a:t>
            </a:r>
            <a:r>
              <a:rPr lang="en-GB" sz="2800" b="1" dirty="0">
                <a:solidFill>
                  <a:srgbClr val="00C3F0"/>
                </a:solidFill>
              </a:rPr>
              <a:t>affected communities </a:t>
            </a:r>
            <a:r>
              <a:rPr lang="en-GB" sz="2800" dirty="0"/>
              <a:t>or obtain free, prior and informed consent (</a:t>
            </a:r>
            <a:r>
              <a:rPr lang="en-GB" sz="2800" b="1" dirty="0">
                <a:solidFill>
                  <a:srgbClr val="00C3F0"/>
                </a:solidFill>
              </a:rPr>
              <a:t>FPIC</a:t>
            </a:r>
            <a:r>
              <a:rPr lang="en-GB" sz="2800" dirty="0"/>
              <a:t>)</a:t>
            </a:r>
            <a:endParaRPr lang="en-GB" sz="2800" b="1" dirty="0">
              <a:solidFill>
                <a:srgbClr val="00C3F0"/>
              </a:solidFill>
            </a:endParaRPr>
          </a:p>
          <a:p>
            <a:r>
              <a:rPr lang="en-GB" sz="2800" dirty="0"/>
              <a:t>The </a:t>
            </a:r>
            <a:r>
              <a:rPr lang="en-GB" sz="2800" b="1" dirty="0">
                <a:solidFill>
                  <a:srgbClr val="00C3F0"/>
                </a:solidFill>
              </a:rPr>
              <a:t>energy transition </a:t>
            </a:r>
            <a:r>
              <a:rPr lang="en-GB" sz="2800" dirty="0"/>
              <a:t>creates tensions between need for rapid development and time needed for meaningful community consultation</a:t>
            </a:r>
          </a:p>
        </p:txBody>
      </p:sp>
      <p:sp>
        <p:nvSpPr>
          <p:cNvPr id="4" name="TextBox 3">
            <a:extLst>
              <a:ext uri="{FF2B5EF4-FFF2-40B4-BE49-F238E27FC236}">
                <a16:creationId xmlns:a16="http://schemas.microsoft.com/office/drawing/2014/main" id="{C7B8468C-1A39-6562-CE39-57E7A9645A53}"/>
              </a:ext>
            </a:extLst>
          </p:cNvPr>
          <p:cNvSpPr txBox="1"/>
          <p:nvPr/>
        </p:nvSpPr>
        <p:spPr>
          <a:xfrm>
            <a:off x="812800" y="477087"/>
            <a:ext cx="5071165" cy="369332"/>
          </a:xfrm>
          <a:prstGeom prst="rect">
            <a:avLst/>
          </a:prstGeom>
          <a:noFill/>
        </p:spPr>
        <p:txBody>
          <a:bodyPr wrap="square" lIns="180000" rtlCol="0">
            <a:spAutoFit/>
          </a:bodyPr>
          <a:lstStyle/>
          <a:p>
            <a:r>
              <a:rPr lang="en-NO">
                <a:solidFill>
                  <a:schemeClr val="bg1"/>
                </a:solidFill>
                <a:latin typeface="Franklin Gothic Medium" panose="020B0603020102020204" pitchFamily="34" charset="0"/>
              </a:rPr>
              <a:t>COMMUNITY CONSULTATION AND CONSENT</a:t>
            </a:r>
            <a:endParaRPr lang="en-NO" dirty="0">
              <a:solidFill>
                <a:schemeClr val="bg1"/>
              </a:solidFill>
              <a:latin typeface="Franklin Gothic Medium" panose="020B0603020102020204" pitchFamily="34" charset="0"/>
            </a:endParaRPr>
          </a:p>
        </p:txBody>
      </p:sp>
      <p:pic>
        <p:nvPicPr>
          <p:cNvPr id="6" name="Picture 5">
            <a:extLst>
              <a:ext uri="{FF2B5EF4-FFF2-40B4-BE49-F238E27FC236}">
                <a16:creationId xmlns:a16="http://schemas.microsoft.com/office/drawing/2014/main" id="{6D6A345B-4384-5FA8-A2DC-BD2702529E8E}"/>
              </a:ext>
            </a:extLst>
          </p:cNvPr>
          <p:cNvPicPr>
            <a:picLocks noChangeAspect="1"/>
          </p:cNvPicPr>
          <p:nvPr/>
        </p:nvPicPr>
        <p:blipFill>
          <a:blip r:embed="rId3"/>
          <a:srcRect l="24218" r="24218"/>
          <a:stretch/>
        </p:blipFill>
        <p:spPr>
          <a:xfrm>
            <a:off x="6855892" y="0"/>
            <a:ext cx="5357905" cy="6858000"/>
          </a:xfrm>
          <a:prstGeom prst="rect">
            <a:avLst/>
          </a:prstGeom>
        </p:spPr>
      </p:pic>
    </p:spTree>
    <p:extLst>
      <p:ext uri="{BB962C8B-B14F-4D97-AF65-F5344CB8AC3E}">
        <p14:creationId xmlns:p14="http://schemas.microsoft.com/office/powerpoint/2010/main" val="2548940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F379-EEC0-A4FD-A41B-03FB9F82F5BA}"/>
              </a:ext>
            </a:extLst>
          </p:cNvPr>
          <p:cNvSpPr>
            <a:spLocks noGrp="1"/>
          </p:cNvSpPr>
          <p:nvPr>
            <p:ph type="title"/>
          </p:nvPr>
        </p:nvSpPr>
        <p:spPr>
          <a:xfrm>
            <a:off x="642812" y="1311543"/>
            <a:ext cx="10905753" cy="671660"/>
          </a:xfrm>
        </p:spPr>
        <p:txBody>
          <a:bodyPr/>
          <a:lstStyle/>
          <a:p>
            <a:r>
              <a:rPr lang="en-GB" dirty="0"/>
              <a:t>Rationale</a:t>
            </a:r>
            <a:endParaRPr lang="en-US" dirty="0"/>
          </a:p>
        </p:txBody>
      </p:sp>
      <p:sp>
        <p:nvSpPr>
          <p:cNvPr id="3" name="Content Placeholder 2">
            <a:extLst>
              <a:ext uri="{FF2B5EF4-FFF2-40B4-BE49-F238E27FC236}">
                <a16:creationId xmlns:a16="http://schemas.microsoft.com/office/drawing/2014/main" id="{36A982C9-AEE5-ED88-9E3C-79D69D09B197}"/>
              </a:ext>
            </a:extLst>
          </p:cNvPr>
          <p:cNvSpPr>
            <a:spLocks noGrp="1"/>
          </p:cNvSpPr>
          <p:nvPr>
            <p:ph idx="1"/>
          </p:nvPr>
        </p:nvSpPr>
        <p:spPr>
          <a:xfrm>
            <a:off x="642813" y="2349295"/>
            <a:ext cx="5357905" cy="3581400"/>
          </a:xfrm>
        </p:spPr>
        <p:txBody>
          <a:bodyPr vert="horz" lIns="91440" tIns="45720" rIns="91440" bIns="45720" rtlCol="0" anchor="t">
            <a:noAutofit/>
          </a:bodyPr>
          <a:lstStyle/>
          <a:p>
            <a:pPr marL="383540" indent="-383540"/>
            <a:r>
              <a:rPr lang="en-GB" dirty="0"/>
              <a:t>Impacted communities are </a:t>
            </a:r>
            <a:r>
              <a:rPr lang="en-GB" b="1" dirty="0">
                <a:solidFill>
                  <a:srgbClr val="00C3F0"/>
                </a:solidFill>
              </a:rPr>
              <a:t>informed</a:t>
            </a:r>
            <a:r>
              <a:rPr lang="en-GB" dirty="0"/>
              <a:t> about projects, can </a:t>
            </a:r>
            <a:r>
              <a:rPr lang="en-GB" b="1" dirty="0">
                <a:solidFill>
                  <a:srgbClr val="00C3F0"/>
                </a:solidFill>
              </a:rPr>
              <a:t>share views</a:t>
            </a:r>
            <a:r>
              <a:rPr lang="en-GB" dirty="0"/>
              <a:t>, and have their </a:t>
            </a:r>
            <a:r>
              <a:rPr lang="en-GB" b="1" dirty="0">
                <a:solidFill>
                  <a:srgbClr val="00C3F0"/>
                </a:solidFill>
              </a:rPr>
              <a:t>concerns addressed</a:t>
            </a:r>
            <a:endParaRPr lang="en-US"/>
          </a:p>
          <a:p>
            <a:pPr marL="383540" indent="-383540"/>
            <a:r>
              <a:rPr lang="en-GB" sz="2800" dirty="0"/>
              <a:t>Identify and address weaknesses in </a:t>
            </a:r>
            <a:r>
              <a:rPr lang="en-GB" sz="2800" b="1" dirty="0">
                <a:solidFill>
                  <a:srgbClr val="00C3F0"/>
                </a:solidFill>
              </a:rPr>
              <a:t>license allocation process</a:t>
            </a:r>
          </a:p>
        </p:txBody>
      </p:sp>
      <p:sp>
        <p:nvSpPr>
          <p:cNvPr id="4" name="TextBox 3">
            <a:extLst>
              <a:ext uri="{FF2B5EF4-FFF2-40B4-BE49-F238E27FC236}">
                <a16:creationId xmlns:a16="http://schemas.microsoft.com/office/drawing/2014/main" id="{C7B8468C-1A39-6562-CE39-57E7A9645A53}"/>
              </a:ext>
            </a:extLst>
          </p:cNvPr>
          <p:cNvSpPr txBox="1"/>
          <p:nvPr/>
        </p:nvSpPr>
        <p:spPr>
          <a:xfrm>
            <a:off x="812800" y="477087"/>
            <a:ext cx="5071165" cy="369332"/>
          </a:xfrm>
          <a:prstGeom prst="rect">
            <a:avLst/>
          </a:prstGeom>
          <a:noFill/>
        </p:spPr>
        <p:txBody>
          <a:bodyPr wrap="square" lIns="180000" rtlCol="0">
            <a:spAutoFit/>
          </a:bodyPr>
          <a:lstStyle/>
          <a:p>
            <a:r>
              <a:rPr lang="en-NO">
                <a:solidFill>
                  <a:schemeClr val="bg1"/>
                </a:solidFill>
                <a:latin typeface="Franklin Gothic Medium" panose="020B0603020102020204" pitchFamily="34" charset="0"/>
              </a:rPr>
              <a:t>COMMUNITY CONSULTATION AND CONSENT</a:t>
            </a:r>
            <a:endParaRPr lang="en-NO" dirty="0">
              <a:solidFill>
                <a:schemeClr val="bg1"/>
              </a:solidFill>
              <a:latin typeface="Franklin Gothic Medium" panose="020B0603020102020204" pitchFamily="34" charset="0"/>
            </a:endParaRPr>
          </a:p>
        </p:txBody>
      </p:sp>
      <p:pic>
        <p:nvPicPr>
          <p:cNvPr id="6" name="Picture 5">
            <a:extLst>
              <a:ext uri="{FF2B5EF4-FFF2-40B4-BE49-F238E27FC236}">
                <a16:creationId xmlns:a16="http://schemas.microsoft.com/office/drawing/2014/main" id="{7E26828B-9B2F-1E72-89A3-BF8E58824C98}"/>
              </a:ext>
            </a:extLst>
          </p:cNvPr>
          <p:cNvPicPr>
            <a:picLocks noChangeAspect="1"/>
          </p:cNvPicPr>
          <p:nvPr/>
        </p:nvPicPr>
        <p:blipFill>
          <a:blip r:embed="rId3"/>
          <a:srcRect l="24218" r="24218"/>
          <a:stretch/>
        </p:blipFill>
        <p:spPr>
          <a:xfrm>
            <a:off x="6855892" y="0"/>
            <a:ext cx="5357905" cy="6858000"/>
          </a:xfrm>
          <a:prstGeom prst="rect">
            <a:avLst/>
          </a:prstGeom>
        </p:spPr>
      </p:pic>
    </p:spTree>
    <p:extLst>
      <p:ext uri="{BB962C8B-B14F-4D97-AF65-F5344CB8AC3E}">
        <p14:creationId xmlns:p14="http://schemas.microsoft.com/office/powerpoint/2010/main" val="2728466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8C3F22-A804-F82E-EF4B-1BF0168ED1D5}"/>
              </a:ext>
            </a:extLst>
          </p:cNvPr>
          <p:cNvSpPr txBox="1"/>
          <p:nvPr/>
        </p:nvSpPr>
        <p:spPr>
          <a:xfrm>
            <a:off x="923831" y="2422678"/>
            <a:ext cx="5616669" cy="3908762"/>
          </a:xfrm>
          <a:prstGeom prst="rect">
            <a:avLst/>
          </a:prstGeom>
          <a:noFill/>
        </p:spPr>
        <p:txBody>
          <a:bodyPr wrap="square">
            <a:spAutoFit/>
          </a:bodyPr>
          <a:lstStyle/>
          <a:p>
            <a:r>
              <a:rPr lang="en-US" sz="2400" dirty="0">
                <a:solidFill>
                  <a:srgbClr val="002157"/>
                </a:solidFill>
              </a:rPr>
              <a:t>Where the process for awarding or transferring a license mandates consultations with impacted communities, countries and companies are expected to include a description of </a:t>
            </a:r>
            <a:r>
              <a:rPr lang="en-US" sz="2400" b="1" dirty="0">
                <a:solidFill>
                  <a:srgbClr val="00C3F0"/>
                </a:solidFill>
              </a:rPr>
              <a:t>how the consultation process was conducted</a:t>
            </a:r>
            <a:r>
              <a:rPr lang="en-US" sz="2400" dirty="0">
                <a:solidFill>
                  <a:srgbClr val="002157"/>
                </a:solidFill>
              </a:rPr>
              <a:t>. </a:t>
            </a:r>
          </a:p>
          <a:p>
            <a:endParaRPr lang="en-US" sz="2400" dirty="0">
              <a:solidFill>
                <a:srgbClr val="002157"/>
              </a:solidFill>
            </a:endParaRPr>
          </a:p>
          <a:p>
            <a:r>
              <a:rPr lang="en-US" sz="2000" dirty="0">
                <a:solidFill>
                  <a:srgbClr val="002157"/>
                </a:solidFill>
              </a:rPr>
              <a:t>This could include the number of people consulted, disaggregated by gender, and a summary of how views on the project’s impacts were collected and considered.</a:t>
            </a:r>
          </a:p>
        </p:txBody>
      </p:sp>
      <p:cxnSp>
        <p:nvCxnSpPr>
          <p:cNvPr id="2" name="Straight Connector 1">
            <a:extLst>
              <a:ext uri="{FF2B5EF4-FFF2-40B4-BE49-F238E27FC236}">
                <a16:creationId xmlns:a16="http://schemas.microsoft.com/office/drawing/2014/main" id="{B0977547-8734-5A20-7A06-1C929CE0D582}"/>
              </a:ext>
            </a:extLst>
          </p:cNvPr>
          <p:cNvCxnSpPr>
            <a:cxnSpLocks/>
          </p:cNvCxnSpPr>
          <p:nvPr/>
        </p:nvCxnSpPr>
        <p:spPr>
          <a:xfrm>
            <a:off x="4836804" y="3891777"/>
            <a:ext cx="1135256"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48D6E3C-468C-AC53-FAF0-D21971F9ACAD}"/>
              </a:ext>
            </a:extLst>
          </p:cNvPr>
          <p:cNvSpPr/>
          <p:nvPr/>
        </p:nvSpPr>
        <p:spPr>
          <a:xfrm>
            <a:off x="0" y="1388169"/>
            <a:ext cx="4775200" cy="7084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TextBox 10">
            <a:extLst>
              <a:ext uri="{FF2B5EF4-FFF2-40B4-BE49-F238E27FC236}">
                <a16:creationId xmlns:a16="http://schemas.microsoft.com/office/drawing/2014/main" id="{B8F03084-62D3-C537-1FE7-3066F3D53375}"/>
              </a:ext>
            </a:extLst>
          </p:cNvPr>
          <p:cNvSpPr txBox="1"/>
          <p:nvPr/>
        </p:nvSpPr>
        <p:spPr>
          <a:xfrm>
            <a:off x="923831" y="1480802"/>
            <a:ext cx="3940269" cy="523220"/>
          </a:xfrm>
          <a:prstGeom prst="rect">
            <a:avLst/>
          </a:prstGeom>
          <a:noFill/>
        </p:spPr>
        <p:txBody>
          <a:bodyPr wrap="square" rtlCol="0">
            <a:spAutoFit/>
          </a:bodyPr>
          <a:lstStyle/>
          <a:p>
            <a:r>
              <a:rPr lang="en-NO" sz="2800">
                <a:solidFill>
                  <a:srgbClr val="FFFFFF"/>
                </a:solidFill>
                <a:latin typeface="Franklin Gothic Medium" panose="020B0603020102020204" pitchFamily="34" charset="0"/>
              </a:rPr>
              <a:t>Requirement 2.2(a)(ii) </a:t>
            </a:r>
          </a:p>
        </p:txBody>
      </p:sp>
      <p:sp>
        <p:nvSpPr>
          <p:cNvPr id="3" name="TextBox 2">
            <a:extLst>
              <a:ext uri="{FF2B5EF4-FFF2-40B4-BE49-F238E27FC236}">
                <a16:creationId xmlns:a16="http://schemas.microsoft.com/office/drawing/2014/main" id="{11492A8A-44B3-7D27-851C-5E5946217A64}"/>
              </a:ext>
            </a:extLst>
          </p:cNvPr>
          <p:cNvSpPr txBox="1"/>
          <p:nvPr/>
        </p:nvSpPr>
        <p:spPr>
          <a:xfrm>
            <a:off x="812800" y="477087"/>
            <a:ext cx="5071165" cy="369332"/>
          </a:xfrm>
          <a:prstGeom prst="rect">
            <a:avLst/>
          </a:prstGeom>
          <a:noFill/>
        </p:spPr>
        <p:txBody>
          <a:bodyPr wrap="square" lIns="180000" rtlCol="0">
            <a:spAutoFit/>
          </a:bodyPr>
          <a:lstStyle/>
          <a:p>
            <a:r>
              <a:rPr lang="en-NO">
                <a:solidFill>
                  <a:schemeClr val="bg1"/>
                </a:solidFill>
                <a:latin typeface="Franklin Gothic Medium" panose="020B0603020102020204" pitchFamily="34" charset="0"/>
              </a:rPr>
              <a:t>COMMUNITY CONSULTATION AND CONSENT</a:t>
            </a:r>
            <a:endParaRPr lang="en-NO" dirty="0">
              <a:solidFill>
                <a:schemeClr val="bg1"/>
              </a:solidFill>
              <a:latin typeface="Franklin Gothic Medium" panose="020B0603020102020204" pitchFamily="34" charset="0"/>
            </a:endParaRPr>
          </a:p>
        </p:txBody>
      </p:sp>
      <p:pic>
        <p:nvPicPr>
          <p:cNvPr id="5" name="Picture 4">
            <a:extLst>
              <a:ext uri="{FF2B5EF4-FFF2-40B4-BE49-F238E27FC236}">
                <a16:creationId xmlns:a16="http://schemas.microsoft.com/office/drawing/2014/main" id="{F27E8CC2-2B5D-089D-F1D2-4A9352D93915}"/>
              </a:ext>
            </a:extLst>
          </p:cNvPr>
          <p:cNvPicPr>
            <a:picLocks noChangeAspect="1"/>
          </p:cNvPicPr>
          <p:nvPr/>
        </p:nvPicPr>
        <p:blipFill>
          <a:blip r:embed="rId3"/>
          <a:srcRect l="24218" r="24218"/>
          <a:stretch/>
        </p:blipFill>
        <p:spPr>
          <a:xfrm>
            <a:off x="6855892" y="0"/>
            <a:ext cx="5357905" cy="6858000"/>
          </a:xfrm>
          <a:prstGeom prst="rect">
            <a:avLst/>
          </a:prstGeom>
        </p:spPr>
      </p:pic>
    </p:spTree>
    <p:extLst>
      <p:ext uri="{BB962C8B-B14F-4D97-AF65-F5344CB8AC3E}">
        <p14:creationId xmlns:p14="http://schemas.microsoft.com/office/powerpoint/2010/main" val="913675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7F85EB-3B58-E315-4B5B-A2C7295D7615}"/>
              </a:ext>
            </a:extLst>
          </p:cNvPr>
          <p:cNvSpPr/>
          <p:nvPr/>
        </p:nvSpPr>
        <p:spPr>
          <a:xfrm>
            <a:off x="636492" y="2604654"/>
            <a:ext cx="11644407" cy="3669146"/>
          </a:xfrm>
          <a:prstGeom prst="rect">
            <a:avLst/>
          </a:prstGeom>
          <a:solidFill>
            <a:schemeClr val="bg1">
              <a:alpha val="103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3" name="Rectangle 2">
            <a:extLst>
              <a:ext uri="{FF2B5EF4-FFF2-40B4-BE49-F238E27FC236}">
                <a16:creationId xmlns:a16="http://schemas.microsoft.com/office/drawing/2014/main" id="{5812C351-6BF9-00B9-70A4-F7FA47A81C9C}"/>
              </a:ext>
            </a:extLst>
          </p:cNvPr>
          <p:cNvSpPr/>
          <p:nvPr/>
        </p:nvSpPr>
        <p:spPr>
          <a:xfrm>
            <a:off x="0" y="1896169"/>
            <a:ext cx="3568700" cy="7084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5" name="TextBox 4">
            <a:extLst>
              <a:ext uri="{FF2B5EF4-FFF2-40B4-BE49-F238E27FC236}">
                <a16:creationId xmlns:a16="http://schemas.microsoft.com/office/drawing/2014/main" id="{DBCE437F-DB86-6B23-EE3A-08BD4C9CD686}"/>
              </a:ext>
            </a:extLst>
          </p:cNvPr>
          <p:cNvSpPr txBox="1"/>
          <p:nvPr/>
        </p:nvSpPr>
        <p:spPr>
          <a:xfrm>
            <a:off x="936531" y="1988802"/>
            <a:ext cx="3940269" cy="523220"/>
          </a:xfrm>
          <a:prstGeom prst="rect">
            <a:avLst/>
          </a:prstGeom>
          <a:noFill/>
        </p:spPr>
        <p:txBody>
          <a:bodyPr wrap="square" rtlCol="0">
            <a:spAutoFit/>
          </a:bodyPr>
          <a:lstStyle/>
          <a:p>
            <a:r>
              <a:rPr lang="en-GB" sz="2800" dirty="0">
                <a:solidFill>
                  <a:srgbClr val="FFFFFF"/>
                </a:solidFill>
                <a:latin typeface="Franklin Gothic Medium" panose="020B0603020102020204" pitchFamily="34" charset="0"/>
              </a:rPr>
              <a:t>CASE STUDY</a:t>
            </a:r>
            <a:endParaRPr lang="en-NO" sz="2800" dirty="0">
              <a:solidFill>
                <a:srgbClr val="FFFFFF"/>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C7B8468C-1A39-6562-CE39-57E7A9645A53}"/>
              </a:ext>
            </a:extLst>
          </p:cNvPr>
          <p:cNvSpPr txBox="1"/>
          <p:nvPr/>
        </p:nvSpPr>
        <p:spPr>
          <a:xfrm>
            <a:off x="812800" y="477087"/>
            <a:ext cx="5071165" cy="369332"/>
          </a:xfrm>
          <a:prstGeom prst="rect">
            <a:avLst/>
          </a:prstGeom>
          <a:noFill/>
        </p:spPr>
        <p:txBody>
          <a:bodyPr wrap="square" lIns="180000" rtlCol="0">
            <a:spAutoFit/>
          </a:bodyPr>
          <a:lstStyle/>
          <a:p>
            <a:r>
              <a:rPr lang="en-NO">
                <a:solidFill>
                  <a:schemeClr val="bg1"/>
                </a:solidFill>
                <a:latin typeface="Franklin Gothic Medium" panose="020B0603020102020204" pitchFamily="34" charset="0"/>
              </a:rPr>
              <a:t>COMMUNITY CONSULTATION AND CONSENT</a:t>
            </a:r>
            <a:endParaRPr lang="en-NO" dirty="0">
              <a:solidFill>
                <a:schemeClr val="bg1"/>
              </a:solidFill>
              <a:latin typeface="Franklin Gothic Medium" panose="020B0603020102020204" pitchFamily="34" charset="0"/>
            </a:endParaRPr>
          </a:p>
        </p:txBody>
      </p:sp>
      <p:sp>
        <p:nvSpPr>
          <p:cNvPr id="6" name="Title 1">
            <a:extLst>
              <a:ext uri="{FF2B5EF4-FFF2-40B4-BE49-F238E27FC236}">
                <a16:creationId xmlns:a16="http://schemas.microsoft.com/office/drawing/2014/main" id="{95469F41-0C8D-C167-DD32-7703A0CBC6CF}"/>
              </a:ext>
            </a:extLst>
          </p:cNvPr>
          <p:cNvSpPr>
            <a:spLocks noGrp="1"/>
          </p:cNvSpPr>
          <p:nvPr>
            <p:ph type="title"/>
          </p:nvPr>
        </p:nvSpPr>
        <p:spPr>
          <a:xfrm>
            <a:off x="936531" y="2891664"/>
            <a:ext cx="10479889" cy="708486"/>
          </a:xfrm>
        </p:spPr>
        <p:txBody>
          <a:bodyPr/>
          <a:lstStyle/>
          <a:p>
            <a:r>
              <a:rPr lang="en-GB" dirty="0">
                <a:solidFill>
                  <a:schemeClr val="tx2"/>
                </a:solidFill>
              </a:rPr>
              <a:t>Regulations and legislation</a:t>
            </a:r>
          </a:p>
        </p:txBody>
      </p:sp>
      <p:sp>
        <p:nvSpPr>
          <p:cNvPr id="7" name="Content Placeholder 2">
            <a:extLst>
              <a:ext uri="{FF2B5EF4-FFF2-40B4-BE49-F238E27FC236}">
                <a16:creationId xmlns:a16="http://schemas.microsoft.com/office/drawing/2014/main" id="{6208C404-2CCA-DE8C-1660-1DADC04AA71D}"/>
              </a:ext>
            </a:extLst>
          </p:cNvPr>
          <p:cNvSpPr>
            <a:spLocks noGrp="1"/>
          </p:cNvSpPr>
          <p:nvPr>
            <p:ph idx="1"/>
          </p:nvPr>
        </p:nvSpPr>
        <p:spPr>
          <a:xfrm>
            <a:off x="936532" y="3654404"/>
            <a:ext cx="8334468" cy="1678581"/>
          </a:xfrm>
        </p:spPr>
        <p:txBody>
          <a:bodyPr>
            <a:noAutofit/>
          </a:bodyPr>
          <a:lstStyle/>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GB" sz="2800" b="0" i="0" u="none" strike="noStrike" kern="1200" cap="none" spc="0" normalizeH="0" baseline="0" noProof="0" dirty="0">
                <a:ln>
                  <a:noFill/>
                </a:ln>
                <a:solidFill>
                  <a:srgbClr val="132856"/>
                </a:solidFill>
                <a:effectLst/>
                <a:uLnTx/>
                <a:uFillTx/>
                <a:latin typeface="Franklin Gothic Book" panose="020B0503020102020204"/>
                <a:ea typeface="+mn-ea"/>
                <a:cs typeface="+mn-cs"/>
              </a:rPr>
              <a:t>Convention 169 of the International </a:t>
            </a:r>
            <a:r>
              <a:rPr kumimoji="0" lang="en-GB" sz="2800" b="0" i="0" u="none" strike="noStrike" kern="1200" cap="none" spc="0" normalizeH="0" baseline="0" noProof="0" dirty="0" err="1">
                <a:ln>
                  <a:noFill/>
                </a:ln>
                <a:solidFill>
                  <a:srgbClr val="132856"/>
                </a:solidFill>
                <a:effectLst/>
                <a:uLnTx/>
                <a:uFillTx/>
                <a:latin typeface="Franklin Gothic Book" panose="020B0503020102020204"/>
                <a:ea typeface="+mn-ea"/>
                <a:cs typeface="+mn-cs"/>
              </a:rPr>
              <a:t>Labor</a:t>
            </a:r>
            <a:r>
              <a:rPr kumimoji="0" lang="en-GB" sz="2800" b="0" i="0" u="none" strike="noStrike" kern="1200" cap="none" spc="0" normalizeH="0" baseline="0" noProof="0" dirty="0">
                <a:ln>
                  <a:noFill/>
                </a:ln>
                <a:solidFill>
                  <a:srgbClr val="132856"/>
                </a:solidFill>
                <a:effectLst/>
                <a:uLnTx/>
                <a:uFillTx/>
                <a:latin typeface="Franklin Gothic Book" panose="020B0503020102020204"/>
                <a:ea typeface="+mn-ea"/>
                <a:cs typeface="+mn-cs"/>
              </a:rPr>
              <a:t> Organization (ILO) protects right of Indigenous peoples to be consulted </a:t>
            </a: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GB" sz="2800" b="0" i="0" u="none" strike="noStrike" kern="1200" cap="none" spc="0" normalizeH="0" baseline="0" noProof="0" dirty="0">
                <a:ln>
                  <a:noFill/>
                </a:ln>
                <a:solidFill>
                  <a:srgbClr val="002060"/>
                </a:solidFill>
                <a:effectLst/>
                <a:uLnTx/>
                <a:uFillTx/>
                <a:latin typeface="Franklin Gothic Book" panose="020B0503020102020204"/>
                <a:ea typeface="+mn-ea"/>
                <a:cs typeface="+mn-cs"/>
              </a:rPr>
              <a:t>Colombia issued a presidential directive on procedure for developing a consultative process </a:t>
            </a:r>
          </a:p>
        </p:txBody>
      </p:sp>
      <p:pic>
        <p:nvPicPr>
          <p:cNvPr id="12" name="Picture 11">
            <a:extLst>
              <a:ext uri="{FF2B5EF4-FFF2-40B4-BE49-F238E27FC236}">
                <a16:creationId xmlns:a16="http://schemas.microsoft.com/office/drawing/2014/main" id="{DE9F8179-05D0-CC73-5C20-05B1ADC1C65C}"/>
              </a:ext>
            </a:extLst>
          </p:cNvPr>
          <p:cNvPicPr>
            <a:picLocks noChangeAspect="1"/>
          </p:cNvPicPr>
          <p:nvPr/>
        </p:nvPicPr>
        <p:blipFill>
          <a:blip r:embed="rId3"/>
          <a:srcRect/>
          <a:stretch/>
        </p:blipFill>
        <p:spPr>
          <a:xfrm>
            <a:off x="8639067" y="1525015"/>
            <a:ext cx="2900676" cy="3878079"/>
          </a:xfrm>
          <a:prstGeom prst="rect">
            <a:avLst/>
          </a:prstGeom>
        </p:spPr>
      </p:pic>
    </p:spTree>
    <p:extLst>
      <p:ext uri="{BB962C8B-B14F-4D97-AF65-F5344CB8AC3E}">
        <p14:creationId xmlns:p14="http://schemas.microsoft.com/office/powerpoint/2010/main" val="2091608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7F85EB-3B58-E315-4B5B-A2C7295D7615}"/>
              </a:ext>
            </a:extLst>
          </p:cNvPr>
          <p:cNvSpPr/>
          <p:nvPr/>
        </p:nvSpPr>
        <p:spPr>
          <a:xfrm>
            <a:off x="636492" y="2604654"/>
            <a:ext cx="11644407" cy="3669146"/>
          </a:xfrm>
          <a:prstGeom prst="rect">
            <a:avLst/>
          </a:prstGeom>
          <a:solidFill>
            <a:schemeClr val="bg1">
              <a:alpha val="103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3" name="Rectangle 2">
            <a:extLst>
              <a:ext uri="{FF2B5EF4-FFF2-40B4-BE49-F238E27FC236}">
                <a16:creationId xmlns:a16="http://schemas.microsoft.com/office/drawing/2014/main" id="{5812C351-6BF9-00B9-70A4-F7FA47A81C9C}"/>
              </a:ext>
            </a:extLst>
          </p:cNvPr>
          <p:cNvSpPr/>
          <p:nvPr/>
        </p:nvSpPr>
        <p:spPr>
          <a:xfrm>
            <a:off x="0" y="1896169"/>
            <a:ext cx="5778500" cy="7084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5" name="TextBox 4">
            <a:extLst>
              <a:ext uri="{FF2B5EF4-FFF2-40B4-BE49-F238E27FC236}">
                <a16:creationId xmlns:a16="http://schemas.microsoft.com/office/drawing/2014/main" id="{DBCE437F-DB86-6B23-EE3A-08BD4C9CD686}"/>
              </a:ext>
            </a:extLst>
          </p:cNvPr>
          <p:cNvSpPr txBox="1"/>
          <p:nvPr/>
        </p:nvSpPr>
        <p:spPr>
          <a:xfrm>
            <a:off x="936531" y="1988802"/>
            <a:ext cx="5680169" cy="523220"/>
          </a:xfrm>
          <a:prstGeom prst="rect">
            <a:avLst/>
          </a:prstGeom>
          <a:noFill/>
        </p:spPr>
        <p:txBody>
          <a:bodyPr wrap="square" rtlCol="0">
            <a:spAutoFit/>
          </a:bodyPr>
          <a:lstStyle/>
          <a:p>
            <a:r>
              <a:rPr lang="en-NO" sz="2800">
                <a:solidFill>
                  <a:srgbClr val="FFFFFF"/>
                </a:solidFill>
                <a:latin typeface="Franklin Gothic Medium" panose="020B0603020102020204" pitchFamily="34" charset="0"/>
              </a:rPr>
              <a:t>COMPANY POLICIES</a:t>
            </a:r>
            <a:r>
              <a:rPr lang="en-GB" sz="2800" dirty="0">
                <a:solidFill>
                  <a:srgbClr val="FFFFFF"/>
                </a:solidFill>
                <a:latin typeface="Franklin Gothic Medium" panose="020B0603020102020204" pitchFamily="34" charset="0"/>
              </a:rPr>
              <a:t> ON FPIC</a:t>
            </a:r>
            <a:endParaRPr lang="en-NO" sz="2800" dirty="0">
              <a:solidFill>
                <a:srgbClr val="FFFFFF"/>
              </a:solidFill>
              <a:latin typeface="Franklin Gothic Medium" panose="020B0603020102020204" pitchFamily="34" charset="0"/>
            </a:endParaRPr>
          </a:p>
        </p:txBody>
      </p:sp>
      <p:sp>
        <p:nvSpPr>
          <p:cNvPr id="7" name="Content Placeholder 2">
            <a:extLst>
              <a:ext uri="{FF2B5EF4-FFF2-40B4-BE49-F238E27FC236}">
                <a16:creationId xmlns:a16="http://schemas.microsoft.com/office/drawing/2014/main" id="{6208C404-2CCA-DE8C-1660-1DADC04AA71D}"/>
              </a:ext>
            </a:extLst>
          </p:cNvPr>
          <p:cNvSpPr>
            <a:spLocks noGrp="1"/>
          </p:cNvSpPr>
          <p:nvPr>
            <p:ph idx="1"/>
          </p:nvPr>
        </p:nvSpPr>
        <p:spPr>
          <a:xfrm>
            <a:off x="936532" y="2907746"/>
            <a:ext cx="10810968" cy="3473167"/>
          </a:xfrm>
        </p:spPr>
        <p:txBody>
          <a:bodyPr>
            <a:noAutofit/>
          </a:bodyPr>
          <a:lstStyle/>
          <a:p>
            <a:r>
              <a:rPr lang="en-US" sz="2500" b="1" dirty="0" err="1">
                <a:latin typeface="+mn-lt"/>
              </a:rPr>
              <a:t>Ecopetrol</a:t>
            </a:r>
            <a:r>
              <a:rPr lang="en-US" sz="2500" dirty="0">
                <a:latin typeface="+mn-lt"/>
              </a:rPr>
              <a:t> </a:t>
            </a:r>
            <a:r>
              <a:rPr lang="en-US" sz="2500" dirty="0">
                <a:latin typeface="+mn-lt"/>
                <a:hlinkClick r:id="rId3"/>
              </a:rPr>
              <a:t>publishes</a:t>
            </a:r>
            <a:r>
              <a:rPr lang="en-US" sz="2500" dirty="0">
                <a:latin typeface="+mn-lt"/>
              </a:rPr>
              <a:t> information on its consultations processes </a:t>
            </a:r>
          </a:p>
          <a:p>
            <a:r>
              <a:rPr lang="nb-NO" sz="2500" b="1" i="0" strike="noStrike" dirty="0" err="1">
                <a:solidFill>
                  <a:schemeClr val="tx2"/>
                </a:solidFill>
                <a:effectLst/>
                <a:latin typeface="Franklin Gothic Book" panose="020B0503020102020204" pitchFamily="34" charset="0"/>
              </a:rPr>
              <a:t>Shell’s</a:t>
            </a:r>
            <a:r>
              <a:rPr lang="nb-NO" sz="2500" b="0" i="0" strike="noStrike" dirty="0">
                <a:solidFill>
                  <a:schemeClr val="tx2"/>
                </a:solidFill>
                <a:effectLst/>
                <a:latin typeface="Franklin Gothic Book" panose="020B0503020102020204" pitchFamily="34" charset="0"/>
              </a:rPr>
              <a:t> statements </a:t>
            </a:r>
            <a:r>
              <a:rPr lang="nb-NO" sz="2500" b="0" i="0" strike="noStrike" dirty="0" err="1">
                <a:solidFill>
                  <a:schemeClr val="tx2"/>
                </a:solidFill>
                <a:effectLst/>
                <a:latin typeface="Franklin Gothic Book" panose="020B0503020102020204" pitchFamily="34" charset="0"/>
              </a:rPr>
              <a:t>on</a:t>
            </a:r>
            <a:r>
              <a:rPr lang="nb-NO" sz="2500" b="0" i="0" strike="noStrike" dirty="0">
                <a:solidFill>
                  <a:schemeClr val="tx2"/>
                </a:solidFill>
                <a:effectLst/>
                <a:latin typeface="Franklin Gothic Book" panose="020B0503020102020204" pitchFamily="34" charset="0"/>
              </a:rPr>
              <a:t> </a:t>
            </a:r>
            <a:r>
              <a:rPr lang="nb-NO" sz="2500" dirty="0">
                <a:solidFill>
                  <a:schemeClr val="tx2"/>
                </a:solidFill>
                <a:latin typeface="Franklin Gothic Book" panose="020B0503020102020204" pitchFamily="34" charset="0"/>
                <a:hlinkClick r:id="rId4"/>
              </a:rPr>
              <a:t>Indigenous Peoples</a:t>
            </a:r>
            <a:r>
              <a:rPr lang="nb-NO" sz="2500" dirty="0">
                <a:solidFill>
                  <a:schemeClr val="tx2"/>
                </a:solidFill>
                <a:latin typeface="Franklin Gothic Book" panose="020B0503020102020204" pitchFamily="34" charset="0"/>
              </a:rPr>
              <a:t> and </a:t>
            </a:r>
            <a:r>
              <a:rPr lang="nb-NO" sz="2500" dirty="0">
                <a:solidFill>
                  <a:schemeClr val="tx2"/>
                </a:solidFill>
                <a:latin typeface="Franklin Gothic Book" panose="020B0503020102020204" pitchFamily="34" charset="0"/>
                <a:hlinkClick r:id="rId5"/>
              </a:rPr>
              <a:t>working with communities </a:t>
            </a:r>
            <a:endParaRPr lang="nb-NO" sz="2500" dirty="0">
              <a:solidFill>
                <a:schemeClr val="tx2"/>
              </a:solidFill>
              <a:latin typeface="Franklin Gothic Book" panose="020B0503020102020204" pitchFamily="34" charset="0"/>
            </a:endParaRPr>
          </a:p>
          <a:p>
            <a:r>
              <a:rPr lang="nb-NO" sz="2500" b="1" i="0" strike="noStrike" dirty="0" err="1">
                <a:solidFill>
                  <a:schemeClr val="tx2"/>
                </a:solidFill>
                <a:effectLst/>
                <a:latin typeface="Franklin Gothic Book" panose="020B0503020102020204" pitchFamily="34" charset="0"/>
              </a:rPr>
              <a:t>BHP’s</a:t>
            </a:r>
            <a:r>
              <a:rPr lang="nb-NO" sz="2500" dirty="0">
                <a:latin typeface="Franklin Gothic Book" panose="020B0503020102020204" pitchFamily="34" charset="0"/>
              </a:rPr>
              <a:t> </a:t>
            </a:r>
            <a:r>
              <a:rPr lang="nb-NO" sz="2500" dirty="0">
                <a:latin typeface="Franklin Gothic Book" panose="020B0503020102020204" pitchFamily="34" charset="0"/>
                <a:hlinkClick r:id="rId6"/>
              </a:rPr>
              <a:t>Indigenous Peoples Policy Statement </a:t>
            </a:r>
            <a:endParaRPr lang="nb-NO" sz="2500" dirty="0">
              <a:latin typeface="Franklin Gothic Book" panose="020B0503020102020204" pitchFamily="34" charset="0"/>
            </a:endParaRPr>
          </a:p>
          <a:p>
            <a:r>
              <a:rPr lang="nb-NO" sz="2500" b="1" i="0" strike="noStrike" dirty="0">
                <a:solidFill>
                  <a:schemeClr val="tx2"/>
                </a:solidFill>
                <a:effectLst/>
                <a:latin typeface="Franklin Gothic Book" panose="020B0503020102020204" pitchFamily="34" charset="0"/>
              </a:rPr>
              <a:t>Anglo </a:t>
            </a:r>
            <a:r>
              <a:rPr lang="nb-NO" sz="2500" b="1" i="0" strike="noStrike" dirty="0" err="1">
                <a:solidFill>
                  <a:schemeClr val="tx2"/>
                </a:solidFill>
                <a:effectLst/>
                <a:latin typeface="Franklin Gothic Book" panose="020B0503020102020204" pitchFamily="34" charset="0"/>
              </a:rPr>
              <a:t>American’s</a:t>
            </a:r>
            <a:r>
              <a:rPr lang="nb-NO" sz="2500" b="1" i="0" strike="noStrike" dirty="0">
                <a:solidFill>
                  <a:schemeClr val="tx2"/>
                </a:solidFill>
                <a:effectLst/>
                <a:latin typeface="Franklin Gothic Book" panose="020B0503020102020204" pitchFamily="34" charset="0"/>
              </a:rPr>
              <a:t> </a:t>
            </a:r>
            <a:r>
              <a:rPr lang="nb-NO" sz="2500" b="0" i="0" strike="noStrike" dirty="0">
                <a:solidFill>
                  <a:schemeClr val="tx2"/>
                </a:solidFill>
                <a:effectLst/>
                <a:latin typeface="Franklin Gothic Book" panose="020B0503020102020204" pitchFamily="34" charset="0"/>
                <a:hlinkClick r:id="rId7"/>
              </a:rPr>
              <a:t>Task 7 – Obtain and retain agreement free</a:t>
            </a:r>
            <a:r>
              <a:rPr lang="nb-NO" sz="2500" dirty="0">
                <a:solidFill>
                  <a:schemeClr val="tx2"/>
                </a:solidFill>
                <a:latin typeface="Franklin Gothic Book" panose="020B0503020102020204" pitchFamily="34" charset="0"/>
                <a:hlinkClick r:id="rId7"/>
              </a:rPr>
              <a:t>, prior and informed consent</a:t>
            </a:r>
            <a:endParaRPr lang="nb-NO" sz="2500" dirty="0">
              <a:solidFill>
                <a:schemeClr val="tx2"/>
              </a:solidFill>
              <a:latin typeface="Franklin Gothic Book" panose="020B0503020102020204" pitchFamily="34" charset="0"/>
            </a:endParaRPr>
          </a:p>
          <a:p>
            <a:r>
              <a:rPr lang="nb-NO" sz="2500" b="1" i="0" strike="noStrike" dirty="0" err="1">
                <a:solidFill>
                  <a:schemeClr val="tx2"/>
                </a:solidFill>
                <a:effectLst/>
                <a:latin typeface="Franklin Gothic Book" panose="020B0503020102020204" pitchFamily="34" charset="0"/>
              </a:rPr>
              <a:t>Repsol’s</a:t>
            </a:r>
            <a:r>
              <a:rPr lang="nb-NO" sz="2500" b="1" i="0" strike="noStrike" dirty="0">
                <a:solidFill>
                  <a:schemeClr val="tx2"/>
                </a:solidFill>
                <a:effectLst/>
                <a:latin typeface="Franklin Gothic Book" panose="020B0503020102020204" pitchFamily="34" charset="0"/>
              </a:rPr>
              <a:t> </a:t>
            </a:r>
            <a:r>
              <a:rPr lang="nb-NO" sz="2500" b="0" i="0" strike="noStrike" dirty="0">
                <a:solidFill>
                  <a:schemeClr val="tx2"/>
                </a:solidFill>
                <a:effectLst/>
                <a:latin typeface="Franklin Gothic Book" panose="020B0503020102020204" pitchFamily="34" charset="0"/>
                <a:hlinkClick r:id="rId8"/>
              </a:rPr>
              <a:t>Human Rights and Community Relations Policy</a:t>
            </a:r>
            <a:endParaRPr lang="nb-NO" sz="2500" b="0" i="0" strike="noStrike" dirty="0">
              <a:solidFill>
                <a:schemeClr val="tx2"/>
              </a:solidFill>
              <a:effectLst/>
              <a:latin typeface="Franklin Gothic Book" panose="020B0503020102020204" pitchFamily="34" charset="0"/>
            </a:endParaRPr>
          </a:p>
          <a:p>
            <a:endParaRPr lang="en-US" sz="2500" dirty="0"/>
          </a:p>
        </p:txBody>
      </p:sp>
      <p:sp>
        <p:nvSpPr>
          <p:cNvPr id="10" name="TextBox 9">
            <a:extLst>
              <a:ext uri="{FF2B5EF4-FFF2-40B4-BE49-F238E27FC236}">
                <a16:creationId xmlns:a16="http://schemas.microsoft.com/office/drawing/2014/main" id="{82D2F285-9C8B-E581-293E-5AE1DFAF89CA}"/>
              </a:ext>
            </a:extLst>
          </p:cNvPr>
          <p:cNvSpPr txBox="1"/>
          <p:nvPr/>
        </p:nvSpPr>
        <p:spPr>
          <a:xfrm>
            <a:off x="812800" y="477087"/>
            <a:ext cx="5071165" cy="369332"/>
          </a:xfrm>
          <a:prstGeom prst="rect">
            <a:avLst/>
          </a:prstGeom>
          <a:noFill/>
        </p:spPr>
        <p:txBody>
          <a:bodyPr wrap="square" lIns="180000" rtlCol="0">
            <a:spAutoFit/>
          </a:bodyPr>
          <a:lstStyle/>
          <a:p>
            <a:r>
              <a:rPr lang="en-NO">
                <a:solidFill>
                  <a:schemeClr val="bg1"/>
                </a:solidFill>
                <a:latin typeface="Franklin Gothic Medium" panose="020B0603020102020204" pitchFamily="34" charset="0"/>
              </a:rPr>
              <a:t>COMMUNITY CONSULTATION AND CONSENT</a:t>
            </a:r>
            <a:endParaRPr lang="en-NO" dirty="0">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1110907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C4D057-7C46-EA8A-32B8-23AC885CC030}"/>
              </a:ext>
            </a:extLst>
          </p:cNvPr>
          <p:cNvSpPr/>
          <p:nvPr/>
        </p:nvSpPr>
        <p:spPr>
          <a:xfrm>
            <a:off x="636492" y="2604654"/>
            <a:ext cx="11577305" cy="271566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Rectangle 12">
            <a:extLst>
              <a:ext uri="{FF2B5EF4-FFF2-40B4-BE49-F238E27FC236}">
                <a16:creationId xmlns:a16="http://schemas.microsoft.com/office/drawing/2014/main" id="{FE602A1F-BA1A-F1F7-6D4C-15012E05778C}"/>
              </a:ext>
            </a:extLst>
          </p:cNvPr>
          <p:cNvSpPr/>
          <p:nvPr/>
        </p:nvSpPr>
        <p:spPr>
          <a:xfrm>
            <a:off x="0" y="1896169"/>
            <a:ext cx="3568700"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4" name="TextBox 13">
            <a:extLst>
              <a:ext uri="{FF2B5EF4-FFF2-40B4-BE49-F238E27FC236}">
                <a16:creationId xmlns:a16="http://schemas.microsoft.com/office/drawing/2014/main" id="{82E44391-B757-DB9C-82EC-488EDD21553A}"/>
              </a:ext>
            </a:extLst>
          </p:cNvPr>
          <p:cNvSpPr txBox="1"/>
          <p:nvPr/>
        </p:nvSpPr>
        <p:spPr>
          <a:xfrm>
            <a:off x="1063531" y="1988802"/>
            <a:ext cx="3940269" cy="523220"/>
          </a:xfrm>
          <a:prstGeom prst="rect">
            <a:avLst/>
          </a:prstGeom>
          <a:noFill/>
        </p:spPr>
        <p:txBody>
          <a:bodyPr wrap="square" rtlCol="0">
            <a:spAutoFit/>
          </a:bodyPr>
          <a:lstStyle/>
          <a:p>
            <a:r>
              <a:rPr lang="en-GB" sz="2800" dirty="0">
                <a:solidFill>
                  <a:srgbClr val="FFFFFF"/>
                </a:solidFill>
                <a:latin typeface="Franklin Gothic Medium" panose="020B0603020102020204" pitchFamily="34" charset="0"/>
              </a:rPr>
              <a:t>KEY ASPECTS</a:t>
            </a:r>
            <a:endParaRPr lang="en-NO" sz="2800" dirty="0">
              <a:solidFill>
                <a:srgbClr val="FFFFFF"/>
              </a:solidFill>
              <a:latin typeface="Franklin Gothic Medium" panose="020B0603020102020204" pitchFamily="34" charset="0"/>
            </a:endParaRPr>
          </a:p>
        </p:txBody>
      </p:sp>
      <p:sp>
        <p:nvSpPr>
          <p:cNvPr id="15" name="Title 4">
            <a:extLst>
              <a:ext uri="{FF2B5EF4-FFF2-40B4-BE49-F238E27FC236}">
                <a16:creationId xmlns:a16="http://schemas.microsoft.com/office/drawing/2014/main" id="{539DA43A-BAF1-43C5-ABB1-7C95B7D0B3D0}"/>
              </a:ext>
            </a:extLst>
          </p:cNvPr>
          <p:cNvSpPr txBox="1">
            <a:spLocks/>
          </p:cNvSpPr>
          <p:nvPr/>
        </p:nvSpPr>
        <p:spPr>
          <a:xfrm>
            <a:off x="1063531" y="3100387"/>
            <a:ext cx="4422869" cy="2016289"/>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5600" b="1" i="0" kern="1200" baseline="0">
                <a:solidFill>
                  <a:srgbClr val="132856"/>
                </a:solidFill>
                <a:latin typeface="Franklin Gothic Demi" panose="020B0603020102020204" pitchFamily="34" charset="0"/>
                <a:ea typeface="+mj-ea"/>
                <a:cs typeface="+mj-cs"/>
              </a:defRPr>
            </a:lvl1pPr>
          </a:lstStyle>
          <a:p>
            <a:r>
              <a:rPr lang="en-GB" sz="4000" dirty="0">
                <a:solidFill>
                  <a:srgbClr val="FFFFFF"/>
                </a:solidFill>
              </a:rPr>
              <a:t>Benefits to communities</a:t>
            </a:r>
            <a:endParaRPr lang="en-NO" sz="4000" dirty="0">
              <a:solidFill>
                <a:srgbClr val="FFFFFF"/>
              </a:solidFill>
            </a:endParaRPr>
          </a:p>
        </p:txBody>
      </p:sp>
      <p:pic>
        <p:nvPicPr>
          <p:cNvPr id="4" name="Picture 3">
            <a:extLst>
              <a:ext uri="{FF2B5EF4-FFF2-40B4-BE49-F238E27FC236}">
                <a16:creationId xmlns:a16="http://schemas.microsoft.com/office/drawing/2014/main" id="{88CA43D8-6D8C-314B-9F15-CDBD62B0C619}"/>
              </a:ext>
            </a:extLst>
          </p:cNvPr>
          <p:cNvPicPr>
            <a:picLocks noChangeAspect="1"/>
          </p:cNvPicPr>
          <p:nvPr/>
        </p:nvPicPr>
        <p:blipFill rotWithShape="1">
          <a:blip r:embed="rId2"/>
          <a:srcRect l="43535" t="1679" r="9352"/>
          <a:stretch/>
        </p:blipFill>
        <p:spPr>
          <a:xfrm>
            <a:off x="6855892" y="0"/>
            <a:ext cx="5357905" cy="6858000"/>
          </a:xfrm>
          <a:prstGeom prst="rect">
            <a:avLst/>
          </a:prstGeom>
        </p:spPr>
      </p:pic>
    </p:spTree>
    <p:extLst>
      <p:ext uri="{BB962C8B-B14F-4D97-AF65-F5344CB8AC3E}">
        <p14:creationId xmlns:p14="http://schemas.microsoft.com/office/powerpoint/2010/main" val="35238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F379-EEC0-A4FD-A41B-03FB9F82F5BA}"/>
              </a:ext>
            </a:extLst>
          </p:cNvPr>
          <p:cNvSpPr>
            <a:spLocks noGrp="1"/>
          </p:cNvSpPr>
          <p:nvPr>
            <p:ph type="title"/>
          </p:nvPr>
        </p:nvSpPr>
        <p:spPr>
          <a:xfrm>
            <a:off x="642812" y="1311543"/>
            <a:ext cx="10905753" cy="671660"/>
          </a:xfrm>
        </p:spPr>
        <p:txBody>
          <a:bodyPr/>
          <a:lstStyle/>
          <a:p>
            <a:r>
              <a:rPr lang="en-GB" dirty="0"/>
              <a:t>Summary</a:t>
            </a:r>
            <a:endParaRPr lang="en-US" dirty="0"/>
          </a:p>
        </p:txBody>
      </p:sp>
      <p:sp>
        <p:nvSpPr>
          <p:cNvPr id="3" name="Content Placeholder 2">
            <a:extLst>
              <a:ext uri="{FF2B5EF4-FFF2-40B4-BE49-F238E27FC236}">
                <a16:creationId xmlns:a16="http://schemas.microsoft.com/office/drawing/2014/main" id="{36A982C9-AEE5-ED88-9E3C-79D69D09B197}"/>
              </a:ext>
            </a:extLst>
          </p:cNvPr>
          <p:cNvSpPr>
            <a:spLocks noGrp="1"/>
          </p:cNvSpPr>
          <p:nvPr>
            <p:ph idx="1"/>
          </p:nvPr>
        </p:nvSpPr>
        <p:spPr>
          <a:xfrm>
            <a:off x="642813" y="2234995"/>
            <a:ext cx="5592887" cy="3581400"/>
          </a:xfrm>
        </p:spPr>
        <p:txBody>
          <a:bodyPr>
            <a:noAutofit/>
          </a:bodyPr>
          <a:lstStyle/>
          <a:p>
            <a:r>
              <a:rPr lang="en-GB" sz="2800" dirty="0"/>
              <a:t>Benefits from the extractive sector are often </a:t>
            </a:r>
            <a:r>
              <a:rPr lang="en-GB" sz="2800" b="1" dirty="0">
                <a:solidFill>
                  <a:schemeClr val="accent4"/>
                </a:solidFill>
              </a:rPr>
              <a:t>not equally distributed </a:t>
            </a:r>
            <a:r>
              <a:rPr lang="en-GB" sz="2800" dirty="0"/>
              <a:t>between different social groups</a:t>
            </a:r>
          </a:p>
          <a:p>
            <a:r>
              <a:rPr lang="en-GB" sz="2800" dirty="0"/>
              <a:t>Negative impacts of extraction have been known to </a:t>
            </a:r>
            <a:r>
              <a:rPr lang="en-GB" sz="2800" b="1" dirty="0">
                <a:solidFill>
                  <a:schemeClr val="accent4"/>
                </a:solidFill>
              </a:rPr>
              <a:t>adversely affect women and marginalised groups </a:t>
            </a:r>
            <a:r>
              <a:rPr lang="en-GB" sz="2800" dirty="0"/>
              <a:t>living near extractive activities</a:t>
            </a:r>
          </a:p>
          <a:p>
            <a:pPr marL="0" indent="0">
              <a:buNone/>
            </a:pPr>
            <a:endParaRPr lang="en-GB" sz="2800" dirty="0"/>
          </a:p>
        </p:txBody>
      </p:sp>
      <p:sp>
        <p:nvSpPr>
          <p:cNvPr id="4" name="TextBox 3">
            <a:extLst>
              <a:ext uri="{FF2B5EF4-FFF2-40B4-BE49-F238E27FC236}">
                <a16:creationId xmlns:a16="http://schemas.microsoft.com/office/drawing/2014/main" id="{C7B8468C-1A39-6562-CE39-57E7A9645A53}"/>
              </a:ext>
            </a:extLst>
          </p:cNvPr>
          <p:cNvSpPr txBox="1"/>
          <p:nvPr/>
        </p:nvSpPr>
        <p:spPr>
          <a:xfrm>
            <a:off x="812800" y="477087"/>
            <a:ext cx="5071165" cy="369332"/>
          </a:xfrm>
          <a:prstGeom prst="rect">
            <a:avLst/>
          </a:prstGeom>
          <a:noFill/>
        </p:spPr>
        <p:txBody>
          <a:bodyPr wrap="square" lIns="180000" rtlCol="0">
            <a:spAutoFit/>
          </a:bodyPr>
          <a:lstStyle/>
          <a:p>
            <a:r>
              <a:rPr lang="en-GB" dirty="0">
                <a:solidFill>
                  <a:schemeClr val="accent4"/>
                </a:solidFill>
                <a:latin typeface="Franklin Gothic Medium" panose="020B0603020102020204" pitchFamily="34" charset="0"/>
              </a:rPr>
              <a:t>BENEFITS TO COMMUNITIES</a:t>
            </a:r>
            <a:endParaRPr lang="en-NO" dirty="0">
              <a:solidFill>
                <a:schemeClr val="accent4"/>
              </a:solidFill>
              <a:latin typeface="Franklin Gothic Medium" panose="020B0603020102020204" pitchFamily="34" charset="0"/>
            </a:endParaRPr>
          </a:p>
        </p:txBody>
      </p:sp>
      <p:pic>
        <p:nvPicPr>
          <p:cNvPr id="7" name="Picture 6">
            <a:extLst>
              <a:ext uri="{FF2B5EF4-FFF2-40B4-BE49-F238E27FC236}">
                <a16:creationId xmlns:a16="http://schemas.microsoft.com/office/drawing/2014/main" id="{C78B50E9-EA9A-B86E-A495-0496FAFD536A}"/>
              </a:ext>
            </a:extLst>
          </p:cNvPr>
          <p:cNvPicPr>
            <a:picLocks noChangeAspect="1"/>
          </p:cNvPicPr>
          <p:nvPr/>
        </p:nvPicPr>
        <p:blipFill rotWithShape="1">
          <a:blip r:embed="rId2"/>
          <a:srcRect l="43535" t="1679" r="9352"/>
          <a:stretch/>
        </p:blipFill>
        <p:spPr>
          <a:xfrm>
            <a:off x="6855892" y="0"/>
            <a:ext cx="5357905" cy="6858000"/>
          </a:xfrm>
          <a:prstGeom prst="rect">
            <a:avLst/>
          </a:prstGeom>
        </p:spPr>
      </p:pic>
    </p:spTree>
    <p:extLst>
      <p:ext uri="{BB962C8B-B14F-4D97-AF65-F5344CB8AC3E}">
        <p14:creationId xmlns:p14="http://schemas.microsoft.com/office/powerpoint/2010/main" val="3281271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F379-EEC0-A4FD-A41B-03FB9F82F5BA}"/>
              </a:ext>
            </a:extLst>
          </p:cNvPr>
          <p:cNvSpPr>
            <a:spLocks noGrp="1"/>
          </p:cNvSpPr>
          <p:nvPr>
            <p:ph type="title"/>
          </p:nvPr>
        </p:nvSpPr>
        <p:spPr>
          <a:xfrm>
            <a:off x="642812" y="1311543"/>
            <a:ext cx="10905753" cy="671660"/>
          </a:xfrm>
        </p:spPr>
        <p:txBody>
          <a:bodyPr/>
          <a:lstStyle/>
          <a:p>
            <a:r>
              <a:rPr lang="en-GB" dirty="0"/>
              <a:t>Rationale</a:t>
            </a:r>
            <a:endParaRPr lang="en-US" dirty="0"/>
          </a:p>
        </p:txBody>
      </p:sp>
      <p:sp>
        <p:nvSpPr>
          <p:cNvPr id="3" name="Content Placeholder 2">
            <a:extLst>
              <a:ext uri="{FF2B5EF4-FFF2-40B4-BE49-F238E27FC236}">
                <a16:creationId xmlns:a16="http://schemas.microsoft.com/office/drawing/2014/main" id="{36A982C9-AEE5-ED88-9E3C-79D69D09B197}"/>
              </a:ext>
            </a:extLst>
          </p:cNvPr>
          <p:cNvSpPr>
            <a:spLocks noGrp="1"/>
          </p:cNvSpPr>
          <p:nvPr>
            <p:ph idx="1"/>
          </p:nvPr>
        </p:nvSpPr>
        <p:spPr>
          <a:xfrm>
            <a:off x="642813" y="2234995"/>
            <a:ext cx="6050087" cy="3581400"/>
          </a:xfrm>
        </p:spPr>
        <p:txBody>
          <a:bodyPr>
            <a:noAutofit/>
          </a:bodyPr>
          <a:lstStyle/>
          <a:p>
            <a:pPr marL="0" indent="0">
              <a:buNone/>
            </a:pPr>
            <a:r>
              <a:rPr lang="en-GB" sz="2800" dirty="0"/>
              <a:t>Disaggregated data (e.g. gender) </a:t>
            </a:r>
            <a:br>
              <a:rPr lang="en-GB" sz="2800" dirty="0"/>
            </a:br>
            <a:r>
              <a:rPr lang="en-GB" sz="2800" dirty="0"/>
              <a:t>can help:</a:t>
            </a:r>
          </a:p>
          <a:p>
            <a:r>
              <a:rPr lang="en-GB" sz="2800" dirty="0"/>
              <a:t>Analyse the </a:t>
            </a:r>
            <a:r>
              <a:rPr lang="en-GB" sz="2800" b="1" dirty="0">
                <a:solidFill>
                  <a:schemeClr val="accent4"/>
                </a:solidFill>
              </a:rPr>
              <a:t>efficiency</a:t>
            </a:r>
            <a:r>
              <a:rPr lang="en-GB" sz="2800" dirty="0"/>
              <a:t> of revenue allocation policies and regulations</a:t>
            </a:r>
          </a:p>
          <a:p>
            <a:r>
              <a:rPr lang="en-GB" sz="2800" dirty="0"/>
              <a:t>Build </a:t>
            </a:r>
            <a:r>
              <a:rPr lang="en-GB" sz="2800" b="1" dirty="0">
                <a:solidFill>
                  <a:schemeClr val="accent4"/>
                </a:solidFill>
              </a:rPr>
              <a:t>credibility</a:t>
            </a:r>
            <a:r>
              <a:rPr lang="en-GB" sz="2800" dirty="0"/>
              <a:t> with local communities by addressing emerging priorities</a:t>
            </a:r>
          </a:p>
          <a:p>
            <a:r>
              <a:rPr lang="en-GB" sz="2800" dirty="0"/>
              <a:t>Support data-driven </a:t>
            </a:r>
            <a:r>
              <a:rPr lang="en-GB" sz="2800" b="1" dirty="0">
                <a:solidFill>
                  <a:schemeClr val="accent4"/>
                </a:solidFill>
              </a:rPr>
              <a:t>advocacy efforts</a:t>
            </a:r>
          </a:p>
        </p:txBody>
      </p:sp>
      <p:sp>
        <p:nvSpPr>
          <p:cNvPr id="5" name="TextBox 4">
            <a:extLst>
              <a:ext uri="{FF2B5EF4-FFF2-40B4-BE49-F238E27FC236}">
                <a16:creationId xmlns:a16="http://schemas.microsoft.com/office/drawing/2014/main" id="{7419F56B-EAE7-1275-BBC3-DA3011C03B2F}"/>
              </a:ext>
            </a:extLst>
          </p:cNvPr>
          <p:cNvSpPr txBox="1"/>
          <p:nvPr/>
        </p:nvSpPr>
        <p:spPr>
          <a:xfrm>
            <a:off x="812800" y="477087"/>
            <a:ext cx="5071165" cy="369332"/>
          </a:xfrm>
          <a:prstGeom prst="rect">
            <a:avLst/>
          </a:prstGeom>
          <a:noFill/>
        </p:spPr>
        <p:txBody>
          <a:bodyPr wrap="square" lIns="180000" rtlCol="0">
            <a:spAutoFit/>
          </a:bodyPr>
          <a:lstStyle/>
          <a:p>
            <a:r>
              <a:rPr lang="en-GB" dirty="0">
                <a:solidFill>
                  <a:schemeClr val="accent4"/>
                </a:solidFill>
                <a:latin typeface="Franklin Gothic Medium" panose="020B0603020102020204" pitchFamily="34" charset="0"/>
              </a:rPr>
              <a:t>BENEFITS TO COMMUNITIES</a:t>
            </a:r>
            <a:endParaRPr lang="en-NO" dirty="0">
              <a:solidFill>
                <a:schemeClr val="accent4"/>
              </a:solidFill>
              <a:latin typeface="Franklin Gothic Medium" panose="020B0603020102020204" pitchFamily="34" charset="0"/>
            </a:endParaRPr>
          </a:p>
        </p:txBody>
      </p:sp>
      <p:pic>
        <p:nvPicPr>
          <p:cNvPr id="7" name="Picture 6">
            <a:extLst>
              <a:ext uri="{FF2B5EF4-FFF2-40B4-BE49-F238E27FC236}">
                <a16:creationId xmlns:a16="http://schemas.microsoft.com/office/drawing/2014/main" id="{3BA47E48-807A-1566-7423-7B2503806326}"/>
              </a:ext>
            </a:extLst>
          </p:cNvPr>
          <p:cNvPicPr>
            <a:picLocks noChangeAspect="1"/>
          </p:cNvPicPr>
          <p:nvPr/>
        </p:nvPicPr>
        <p:blipFill rotWithShape="1">
          <a:blip r:embed="rId3"/>
          <a:srcRect l="43535" t="1679" r="9352"/>
          <a:stretch/>
        </p:blipFill>
        <p:spPr>
          <a:xfrm>
            <a:off x="6855892" y="0"/>
            <a:ext cx="5357905" cy="6858000"/>
          </a:xfrm>
          <a:prstGeom prst="rect">
            <a:avLst/>
          </a:prstGeom>
        </p:spPr>
      </p:pic>
    </p:spTree>
    <p:extLst>
      <p:ext uri="{BB962C8B-B14F-4D97-AF65-F5344CB8AC3E}">
        <p14:creationId xmlns:p14="http://schemas.microsoft.com/office/powerpoint/2010/main" val="8674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9C1515-AE84-522C-AE11-FF1DDFC9D4A4}"/>
              </a:ext>
            </a:extLst>
          </p:cNvPr>
          <p:cNvSpPr/>
          <p:nvPr/>
        </p:nvSpPr>
        <p:spPr>
          <a:xfrm>
            <a:off x="636492" y="2604654"/>
            <a:ext cx="11555507" cy="2715667"/>
          </a:xfrm>
          <a:prstGeom prst="rect">
            <a:avLst/>
          </a:prstGeom>
          <a:gradFill>
            <a:gsLst>
              <a:gs pos="0">
                <a:srgbClr val="FFFFFF"/>
              </a:gs>
              <a:gs pos="78000">
                <a:schemeClr val="tx2">
                  <a:lumMod val="20000"/>
                  <a:lumOff val="80000"/>
                  <a:alpha val="39326"/>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Rectangle 10">
            <a:extLst>
              <a:ext uri="{FF2B5EF4-FFF2-40B4-BE49-F238E27FC236}">
                <a16:creationId xmlns:a16="http://schemas.microsoft.com/office/drawing/2014/main" id="{581EE888-D6B6-DEE9-8285-77F23B46E60C}"/>
              </a:ext>
            </a:extLst>
          </p:cNvPr>
          <p:cNvSpPr/>
          <p:nvPr/>
        </p:nvSpPr>
        <p:spPr>
          <a:xfrm>
            <a:off x="0" y="1896169"/>
            <a:ext cx="3388659"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2" name="TextBox 11">
            <a:extLst>
              <a:ext uri="{FF2B5EF4-FFF2-40B4-BE49-F238E27FC236}">
                <a16:creationId xmlns:a16="http://schemas.microsoft.com/office/drawing/2014/main" id="{1336608A-560C-25A6-27FB-BAE99D0DE5CC}"/>
              </a:ext>
            </a:extLst>
          </p:cNvPr>
          <p:cNvSpPr txBox="1"/>
          <p:nvPr/>
        </p:nvSpPr>
        <p:spPr>
          <a:xfrm>
            <a:off x="392689" y="1988802"/>
            <a:ext cx="2722543" cy="523220"/>
          </a:xfrm>
          <a:prstGeom prst="rect">
            <a:avLst/>
          </a:prstGeom>
          <a:noFill/>
        </p:spPr>
        <p:txBody>
          <a:bodyPr wrap="square" rtlCol="0">
            <a:spAutoFit/>
          </a:bodyPr>
          <a:lstStyle/>
          <a:p>
            <a:pPr algn="r"/>
            <a:r>
              <a:rPr lang="en-NO" sz="2800" dirty="0">
                <a:solidFill>
                  <a:srgbClr val="FFFFFF"/>
                </a:solidFill>
                <a:latin typeface="Franklin Gothic Medium" panose="020B0603020102020204" pitchFamily="34" charset="0"/>
              </a:rPr>
              <a:t>REFLECTION</a:t>
            </a:r>
          </a:p>
        </p:txBody>
      </p:sp>
      <p:sp>
        <p:nvSpPr>
          <p:cNvPr id="3" name="Title 1">
            <a:extLst>
              <a:ext uri="{FF2B5EF4-FFF2-40B4-BE49-F238E27FC236}">
                <a16:creationId xmlns:a16="http://schemas.microsoft.com/office/drawing/2014/main" id="{C422CEDF-8711-7EA8-058E-40A559936215}"/>
              </a:ext>
            </a:extLst>
          </p:cNvPr>
          <p:cNvSpPr txBox="1">
            <a:spLocks/>
          </p:cNvSpPr>
          <p:nvPr/>
        </p:nvSpPr>
        <p:spPr>
          <a:xfrm>
            <a:off x="642812" y="1194997"/>
            <a:ext cx="10905753" cy="1409657"/>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000" b="1" i="0" kern="1200" baseline="0">
                <a:solidFill>
                  <a:srgbClr val="132856"/>
                </a:solidFill>
                <a:latin typeface="Franklin Gothic Demi" panose="020B0603020102020204" pitchFamily="34" charset="0"/>
                <a:ea typeface="+mj-ea"/>
                <a:cs typeface="+mj-cs"/>
              </a:defRPr>
            </a:lvl1pPr>
          </a:lstStyle>
          <a:p>
            <a:endParaRPr lang="en-NO" dirty="0"/>
          </a:p>
        </p:txBody>
      </p:sp>
      <p:sp>
        <p:nvSpPr>
          <p:cNvPr id="5" name="Title 4">
            <a:extLst>
              <a:ext uri="{FF2B5EF4-FFF2-40B4-BE49-F238E27FC236}">
                <a16:creationId xmlns:a16="http://schemas.microsoft.com/office/drawing/2014/main" id="{43FBB7E1-8DB9-4D3B-AF2D-87ED9F7752E4}"/>
              </a:ext>
            </a:extLst>
          </p:cNvPr>
          <p:cNvSpPr>
            <a:spLocks noGrp="1"/>
          </p:cNvSpPr>
          <p:nvPr>
            <p:ph type="title" idx="4294967295"/>
          </p:nvPr>
        </p:nvSpPr>
        <p:spPr>
          <a:xfrm>
            <a:off x="1063531" y="3100388"/>
            <a:ext cx="5851525" cy="671512"/>
          </a:xfrm>
        </p:spPr>
        <p:txBody>
          <a:bodyPr>
            <a:noAutofit/>
          </a:bodyPr>
          <a:lstStyle/>
          <a:p>
            <a:r>
              <a:rPr lang="en-GB" sz="4000" dirty="0"/>
              <a:t>Why is transparency on social and environmental aspects important?</a:t>
            </a:r>
            <a:br>
              <a:rPr lang="en-GB" sz="4000" dirty="0"/>
            </a:br>
            <a:endParaRPr lang="en-NO" sz="4000" dirty="0"/>
          </a:p>
        </p:txBody>
      </p:sp>
      <p:pic>
        <p:nvPicPr>
          <p:cNvPr id="10" name="Graphic 9" descr="Questions outline">
            <a:extLst>
              <a:ext uri="{FF2B5EF4-FFF2-40B4-BE49-F238E27FC236}">
                <a16:creationId xmlns:a16="http://schemas.microsoft.com/office/drawing/2014/main" id="{0991CF85-39E6-EB01-7E41-B4D1CAAA5E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7932" y="1582316"/>
            <a:ext cx="4432825" cy="4432825"/>
          </a:xfrm>
          <a:prstGeom prst="rect">
            <a:avLst/>
          </a:prstGeom>
        </p:spPr>
      </p:pic>
    </p:spTree>
    <p:extLst>
      <p:ext uri="{BB962C8B-B14F-4D97-AF65-F5344CB8AC3E}">
        <p14:creationId xmlns:p14="http://schemas.microsoft.com/office/powerpoint/2010/main" val="424285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0922937-DAB4-553A-1F9A-69FC6D48B05D}"/>
              </a:ext>
            </a:extLst>
          </p:cNvPr>
          <p:cNvCxnSpPr>
            <a:cxnSpLocks/>
          </p:cNvCxnSpPr>
          <p:nvPr/>
        </p:nvCxnSpPr>
        <p:spPr>
          <a:xfrm>
            <a:off x="3144482" y="3072911"/>
            <a:ext cx="171961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8BD5FDF-2A18-941D-1F99-31A808AC9A3E}"/>
              </a:ext>
            </a:extLst>
          </p:cNvPr>
          <p:cNvSpPr txBox="1"/>
          <p:nvPr/>
        </p:nvSpPr>
        <p:spPr>
          <a:xfrm>
            <a:off x="923831" y="2638578"/>
            <a:ext cx="5172169" cy="3539430"/>
          </a:xfrm>
          <a:prstGeom prst="rect">
            <a:avLst/>
          </a:prstGeom>
          <a:noFill/>
        </p:spPr>
        <p:txBody>
          <a:bodyPr wrap="square">
            <a:spAutoFit/>
          </a:bodyPr>
          <a:lstStyle/>
          <a:p>
            <a:r>
              <a:rPr lang="en-US" sz="2800" dirty="0">
                <a:solidFill>
                  <a:srgbClr val="002157"/>
                </a:solidFill>
              </a:rPr>
              <a:t>Countries are encouraged to report on  […] how extractive </a:t>
            </a:r>
            <a:r>
              <a:rPr lang="en-US" sz="2800" b="1" dirty="0">
                <a:solidFill>
                  <a:schemeClr val="accent4"/>
                </a:solidFill>
              </a:rPr>
              <a:t>revenues earmarked</a:t>
            </a:r>
            <a:r>
              <a:rPr lang="en-US" sz="2800" dirty="0">
                <a:solidFill>
                  <a:srgbClr val="002157"/>
                </a:solidFill>
              </a:rPr>
              <a:t> for specific </a:t>
            </a:r>
            <a:r>
              <a:rPr lang="en-US" sz="2800" dirty="0" err="1">
                <a:solidFill>
                  <a:srgbClr val="002157"/>
                </a:solidFill>
              </a:rPr>
              <a:t>programmes</a:t>
            </a:r>
            <a:r>
              <a:rPr lang="en-US" sz="2800" dirty="0">
                <a:solidFill>
                  <a:srgbClr val="002157"/>
                </a:solidFill>
              </a:rPr>
              <a:t> or investments at the subnational level are managed, as well as how those </a:t>
            </a:r>
            <a:r>
              <a:rPr lang="en-US" sz="2800" dirty="0" err="1">
                <a:solidFill>
                  <a:srgbClr val="002157"/>
                </a:solidFill>
              </a:rPr>
              <a:t>programmes</a:t>
            </a:r>
            <a:r>
              <a:rPr lang="en-US" sz="2800" dirty="0">
                <a:solidFill>
                  <a:srgbClr val="002157"/>
                </a:solidFill>
              </a:rPr>
              <a:t> </a:t>
            </a:r>
            <a:r>
              <a:rPr lang="en-US" sz="2800" b="1" dirty="0">
                <a:solidFill>
                  <a:schemeClr val="accent4"/>
                </a:solidFill>
              </a:rPr>
              <a:t>address women and other </a:t>
            </a:r>
            <a:r>
              <a:rPr lang="en-US" sz="2800" b="1" dirty="0" err="1">
                <a:solidFill>
                  <a:schemeClr val="accent4"/>
                </a:solidFill>
              </a:rPr>
              <a:t>marginalised</a:t>
            </a:r>
            <a:r>
              <a:rPr lang="en-US" sz="2800" b="1" dirty="0">
                <a:solidFill>
                  <a:schemeClr val="accent4"/>
                </a:solidFill>
              </a:rPr>
              <a:t> groups</a:t>
            </a:r>
            <a:r>
              <a:rPr lang="en-US" sz="2800" dirty="0">
                <a:solidFill>
                  <a:srgbClr val="002157"/>
                </a:solidFill>
              </a:rPr>
              <a:t>.</a:t>
            </a:r>
          </a:p>
        </p:txBody>
      </p:sp>
      <p:sp>
        <p:nvSpPr>
          <p:cNvPr id="10" name="Rectangle 9">
            <a:extLst>
              <a:ext uri="{FF2B5EF4-FFF2-40B4-BE49-F238E27FC236}">
                <a16:creationId xmlns:a16="http://schemas.microsoft.com/office/drawing/2014/main" id="{D48D6E3C-468C-AC53-FAF0-D21971F9ACAD}"/>
              </a:ext>
            </a:extLst>
          </p:cNvPr>
          <p:cNvSpPr/>
          <p:nvPr/>
        </p:nvSpPr>
        <p:spPr>
          <a:xfrm>
            <a:off x="0" y="1604069"/>
            <a:ext cx="4775200" cy="70848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TextBox 10">
            <a:extLst>
              <a:ext uri="{FF2B5EF4-FFF2-40B4-BE49-F238E27FC236}">
                <a16:creationId xmlns:a16="http://schemas.microsoft.com/office/drawing/2014/main" id="{B8F03084-62D3-C537-1FE7-3066F3D53375}"/>
              </a:ext>
            </a:extLst>
          </p:cNvPr>
          <p:cNvSpPr txBox="1"/>
          <p:nvPr/>
        </p:nvSpPr>
        <p:spPr>
          <a:xfrm>
            <a:off x="923831" y="1696702"/>
            <a:ext cx="3940269" cy="523220"/>
          </a:xfrm>
          <a:prstGeom prst="rect">
            <a:avLst/>
          </a:prstGeom>
          <a:noFill/>
        </p:spPr>
        <p:txBody>
          <a:bodyPr wrap="square" rtlCol="0">
            <a:spAutoFit/>
          </a:bodyPr>
          <a:lstStyle/>
          <a:p>
            <a:r>
              <a:rPr lang="en-NO" sz="2800">
                <a:solidFill>
                  <a:srgbClr val="FFFFFF"/>
                </a:solidFill>
                <a:latin typeface="Franklin Gothic Medium" panose="020B0603020102020204" pitchFamily="34" charset="0"/>
              </a:rPr>
              <a:t>Requirement 5.2(c) </a:t>
            </a:r>
            <a:endParaRPr lang="en-NO" sz="2800" dirty="0">
              <a:solidFill>
                <a:srgbClr val="FFFFFF"/>
              </a:solidFill>
              <a:latin typeface="Franklin Gothic Medium" panose="020B0603020102020204" pitchFamily="34" charset="0"/>
            </a:endParaRPr>
          </a:p>
        </p:txBody>
      </p:sp>
      <p:sp>
        <p:nvSpPr>
          <p:cNvPr id="3" name="TextBox 2">
            <a:extLst>
              <a:ext uri="{FF2B5EF4-FFF2-40B4-BE49-F238E27FC236}">
                <a16:creationId xmlns:a16="http://schemas.microsoft.com/office/drawing/2014/main" id="{8F3BA1AF-194C-4C8A-B656-AF44352E56FD}"/>
              </a:ext>
            </a:extLst>
          </p:cNvPr>
          <p:cNvSpPr txBox="1"/>
          <p:nvPr/>
        </p:nvSpPr>
        <p:spPr>
          <a:xfrm>
            <a:off x="812800" y="477087"/>
            <a:ext cx="5071165" cy="369332"/>
          </a:xfrm>
          <a:prstGeom prst="rect">
            <a:avLst/>
          </a:prstGeom>
          <a:noFill/>
        </p:spPr>
        <p:txBody>
          <a:bodyPr wrap="square" lIns="180000" rtlCol="0">
            <a:spAutoFit/>
          </a:bodyPr>
          <a:lstStyle/>
          <a:p>
            <a:r>
              <a:rPr lang="en-GB" dirty="0">
                <a:solidFill>
                  <a:schemeClr val="accent4"/>
                </a:solidFill>
                <a:latin typeface="Franklin Gothic Medium" panose="020B0603020102020204" pitchFamily="34" charset="0"/>
              </a:rPr>
              <a:t>BENEFITS TO COMMUNITIES</a:t>
            </a:r>
            <a:endParaRPr lang="en-NO" dirty="0">
              <a:solidFill>
                <a:schemeClr val="accent4"/>
              </a:solidFill>
              <a:latin typeface="Franklin Gothic Medium" panose="020B0603020102020204" pitchFamily="34" charset="0"/>
            </a:endParaRPr>
          </a:p>
        </p:txBody>
      </p:sp>
      <p:pic>
        <p:nvPicPr>
          <p:cNvPr id="5" name="Picture 4">
            <a:extLst>
              <a:ext uri="{FF2B5EF4-FFF2-40B4-BE49-F238E27FC236}">
                <a16:creationId xmlns:a16="http://schemas.microsoft.com/office/drawing/2014/main" id="{DE1C5709-9172-C2D4-FAA8-7056B102224B}"/>
              </a:ext>
            </a:extLst>
          </p:cNvPr>
          <p:cNvPicPr>
            <a:picLocks noChangeAspect="1"/>
          </p:cNvPicPr>
          <p:nvPr/>
        </p:nvPicPr>
        <p:blipFill rotWithShape="1">
          <a:blip r:embed="rId3"/>
          <a:srcRect l="43535" t="1679" r="9352"/>
          <a:stretch/>
        </p:blipFill>
        <p:spPr>
          <a:xfrm>
            <a:off x="6855892" y="0"/>
            <a:ext cx="5357905" cy="6858000"/>
          </a:xfrm>
          <a:prstGeom prst="rect">
            <a:avLst/>
          </a:prstGeom>
        </p:spPr>
      </p:pic>
    </p:spTree>
    <p:extLst>
      <p:ext uri="{BB962C8B-B14F-4D97-AF65-F5344CB8AC3E}">
        <p14:creationId xmlns:p14="http://schemas.microsoft.com/office/powerpoint/2010/main" val="895524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3884AB-5C61-0CC4-D0DF-507C2228E7EE}"/>
              </a:ext>
            </a:extLst>
          </p:cNvPr>
          <p:cNvCxnSpPr>
            <a:cxnSpLocks/>
          </p:cNvCxnSpPr>
          <p:nvPr/>
        </p:nvCxnSpPr>
        <p:spPr>
          <a:xfrm>
            <a:off x="3144482" y="3362926"/>
            <a:ext cx="171961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8BD5FDF-2A18-941D-1F99-31A808AC9A3E}"/>
              </a:ext>
            </a:extLst>
          </p:cNvPr>
          <p:cNvSpPr txBox="1"/>
          <p:nvPr/>
        </p:nvSpPr>
        <p:spPr>
          <a:xfrm>
            <a:off x="923831" y="2930678"/>
            <a:ext cx="5172169" cy="2246769"/>
          </a:xfrm>
          <a:prstGeom prst="rect">
            <a:avLst/>
          </a:prstGeom>
          <a:noFill/>
        </p:spPr>
        <p:txBody>
          <a:bodyPr wrap="square">
            <a:spAutoFit/>
          </a:bodyPr>
          <a:lstStyle/>
          <a:p>
            <a:r>
              <a:rPr lang="en-US" sz="2800" dirty="0">
                <a:solidFill>
                  <a:srgbClr val="002157"/>
                </a:solidFill>
              </a:rPr>
              <a:t>Countries are encouraged to […] provide </a:t>
            </a:r>
            <a:r>
              <a:rPr lang="en-US" sz="2800" b="1" dirty="0">
                <a:solidFill>
                  <a:schemeClr val="accent4"/>
                </a:solidFill>
              </a:rPr>
              <a:t>gender disaggregated data </a:t>
            </a:r>
            <a:r>
              <a:rPr lang="en-US" sz="2800" dirty="0">
                <a:solidFill>
                  <a:srgbClr val="002157"/>
                </a:solidFill>
              </a:rPr>
              <a:t>on the beneficiaries of social and environmental expenditures and transfers.</a:t>
            </a:r>
          </a:p>
        </p:txBody>
      </p:sp>
      <p:sp>
        <p:nvSpPr>
          <p:cNvPr id="10" name="Rectangle 9">
            <a:extLst>
              <a:ext uri="{FF2B5EF4-FFF2-40B4-BE49-F238E27FC236}">
                <a16:creationId xmlns:a16="http://schemas.microsoft.com/office/drawing/2014/main" id="{D48D6E3C-468C-AC53-FAF0-D21971F9ACAD}"/>
              </a:ext>
            </a:extLst>
          </p:cNvPr>
          <p:cNvSpPr/>
          <p:nvPr/>
        </p:nvSpPr>
        <p:spPr>
          <a:xfrm>
            <a:off x="0" y="1896169"/>
            <a:ext cx="4775200" cy="70848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TextBox 10">
            <a:extLst>
              <a:ext uri="{FF2B5EF4-FFF2-40B4-BE49-F238E27FC236}">
                <a16:creationId xmlns:a16="http://schemas.microsoft.com/office/drawing/2014/main" id="{B8F03084-62D3-C537-1FE7-3066F3D53375}"/>
              </a:ext>
            </a:extLst>
          </p:cNvPr>
          <p:cNvSpPr txBox="1"/>
          <p:nvPr/>
        </p:nvSpPr>
        <p:spPr>
          <a:xfrm>
            <a:off x="923831" y="1988802"/>
            <a:ext cx="3940269" cy="523220"/>
          </a:xfrm>
          <a:prstGeom prst="rect">
            <a:avLst/>
          </a:prstGeom>
          <a:noFill/>
        </p:spPr>
        <p:txBody>
          <a:bodyPr wrap="square" rtlCol="0">
            <a:spAutoFit/>
          </a:bodyPr>
          <a:lstStyle/>
          <a:p>
            <a:r>
              <a:rPr lang="en-NO" sz="2800">
                <a:solidFill>
                  <a:srgbClr val="FFFFFF"/>
                </a:solidFill>
                <a:latin typeface="Franklin Gothic Medium" panose="020B0603020102020204" pitchFamily="34" charset="0"/>
              </a:rPr>
              <a:t>Requirement 6.1(d)</a:t>
            </a:r>
            <a:endParaRPr lang="en-NO" sz="2800" dirty="0">
              <a:solidFill>
                <a:srgbClr val="FFFFFF"/>
              </a:solidFill>
              <a:latin typeface="Franklin Gothic Medium" panose="020B0603020102020204" pitchFamily="34" charset="0"/>
            </a:endParaRPr>
          </a:p>
        </p:txBody>
      </p:sp>
      <p:sp>
        <p:nvSpPr>
          <p:cNvPr id="3" name="TextBox 2">
            <a:extLst>
              <a:ext uri="{FF2B5EF4-FFF2-40B4-BE49-F238E27FC236}">
                <a16:creationId xmlns:a16="http://schemas.microsoft.com/office/drawing/2014/main" id="{E8529D27-464E-EA4A-FFC0-72E5E139216D}"/>
              </a:ext>
            </a:extLst>
          </p:cNvPr>
          <p:cNvSpPr txBox="1"/>
          <p:nvPr/>
        </p:nvSpPr>
        <p:spPr>
          <a:xfrm>
            <a:off x="812800" y="477087"/>
            <a:ext cx="5071165" cy="369332"/>
          </a:xfrm>
          <a:prstGeom prst="rect">
            <a:avLst/>
          </a:prstGeom>
          <a:noFill/>
        </p:spPr>
        <p:txBody>
          <a:bodyPr wrap="square" lIns="180000" rtlCol="0">
            <a:spAutoFit/>
          </a:bodyPr>
          <a:lstStyle/>
          <a:p>
            <a:r>
              <a:rPr lang="en-GB" dirty="0">
                <a:solidFill>
                  <a:schemeClr val="accent4"/>
                </a:solidFill>
                <a:latin typeface="Franklin Gothic Medium" panose="020B0603020102020204" pitchFamily="34" charset="0"/>
              </a:rPr>
              <a:t>BENEFITS TO COMMUNITIES</a:t>
            </a:r>
            <a:endParaRPr lang="en-NO" dirty="0">
              <a:solidFill>
                <a:schemeClr val="accent4"/>
              </a:solidFill>
              <a:latin typeface="Franklin Gothic Medium" panose="020B0603020102020204" pitchFamily="34" charset="0"/>
            </a:endParaRPr>
          </a:p>
        </p:txBody>
      </p:sp>
      <p:pic>
        <p:nvPicPr>
          <p:cNvPr id="6" name="Picture 5">
            <a:extLst>
              <a:ext uri="{FF2B5EF4-FFF2-40B4-BE49-F238E27FC236}">
                <a16:creationId xmlns:a16="http://schemas.microsoft.com/office/drawing/2014/main" id="{8486F8AD-BCA6-18A6-D93C-9AB9578570D2}"/>
              </a:ext>
            </a:extLst>
          </p:cNvPr>
          <p:cNvPicPr>
            <a:picLocks noChangeAspect="1"/>
          </p:cNvPicPr>
          <p:nvPr/>
        </p:nvPicPr>
        <p:blipFill rotWithShape="1">
          <a:blip r:embed="rId2"/>
          <a:srcRect l="43535" t="1679" r="9352"/>
          <a:stretch/>
        </p:blipFill>
        <p:spPr>
          <a:xfrm>
            <a:off x="6855892" y="0"/>
            <a:ext cx="5357905" cy="6858000"/>
          </a:xfrm>
          <a:prstGeom prst="rect">
            <a:avLst/>
          </a:prstGeom>
        </p:spPr>
      </p:pic>
    </p:spTree>
    <p:extLst>
      <p:ext uri="{BB962C8B-B14F-4D97-AF65-F5344CB8AC3E}">
        <p14:creationId xmlns:p14="http://schemas.microsoft.com/office/powerpoint/2010/main" val="3883296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7F85EB-3B58-E315-4B5B-A2C7295D7615}"/>
              </a:ext>
            </a:extLst>
          </p:cNvPr>
          <p:cNvSpPr/>
          <p:nvPr/>
        </p:nvSpPr>
        <p:spPr>
          <a:xfrm>
            <a:off x="636492" y="2604654"/>
            <a:ext cx="11644407" cy="3669146"/>
          </a:xfrm>
          <a:prstGeom prst="rect">
            <a:avLst/>
          </a:prstGeom>
          <a:solidFill>
            <a:schemeClr val="accent4">
              <a:alpha val="1517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b="1"/>
          </a:p>
        </p:txBody>
      </p:sp>
      <p:sp>
        <p:nvSpPr>
          <p:cNvPr id="3" name="Rectangle 2">
            <a:extLst>
              <a:ext uri="{FF2B5EF4-FFF2-40B4-BE49-F238E27FC236}">
                <a16:creationId xmlns:a16="http://schemas.microsoft.com/office/drawing/2014/main" id="{5812C351-6BF9-00B9-70A4-F7FA47A81C9C}"/>
              </a:ext>
            </a:extLst>
          </p:cNvPr>
          <p:cNvSpPr/>
          <p:nvPr/>
        </p:nvSpPr>
        <p:spPr>
          <a:xfrm>
            <a:off x="0" y="1896169"/>
            <a:ext cx="3568700" cy="70848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5" name="TextBox 4">
            <a:extLst>
              <a:ext uri="{FF2B5EF4-FFF2-40B4-BE49-F238E27FC236}">
                <a16:creationId xmlns:a16="http://schemas.microsoft.com/office/drawing/2014/main" id="{DBCE437F-DB86-6B23-EE3A-08BD4C9CD686}"/>
              </a:ext>
            </a:extLst>
          </p:cNvPr>
          <p:cNvSpPr txBox="1"/>
          <p:nvPr/>
        </p:nvSpPr>
        <p:spPr>
          <a:xfrm>
            <a:off x="936531" y="1988802"/>
            <a:ext cx="3940269" cy="523220"/>
          </a:xfrm>
          <a:prstGeom prst="rect">
            <a:avLst/>
          </a:prstGeom>
          <a:noFill/>
        </p:spPr>
        <p:txBody>
          <a:bodyPr wrap="square" rtlCol="0">
            <a:spAutoFit/>
          </a:bodyPr>
          <a:lstStyle/>
          <a:p>
            <a:r>
              <a:rPr lang="en-GB" sz="2800" dirty="0">
                <a:solidFill>
                  <a:srgbClr val="FFFFFF"/>
                </a:solidFill>
                <a:latin typeface="Franklin Gothic Medium" panose="020B0603020102020204" pitchFamily="34" charset="0"/>
              </a:rPr>
              <a:t>CASE STUDY</a:t>
            </a:r>
            <a:endParaRPr lang="en-NO" sz="2800" dirty="0">
              <a:solidFill>
                <a:srgbClr val="FFFFFF"/>
              </a:solidFill>
              <a:latin typeface="Franklin Gothic Medium" panose="020B0603020102020204" pitchFamily="34" charset="0"/>
            </a:endParaRPr>
          </a:p>
        </p:txBody>
      </p:sp>
      <p:sp>
        <p:nvSpPr>
          <p:cNvPr id="6" name="Title 1">
            <a:extLst>
              <a:ext uri="{FF2B5EF4-FFF2-40B4-BE49-F238E27FC236}">
                <a16:creationId xmlns:a16="http://schemas.microsoft.com/office/drawing/2014/main" id="{95469F41-0C8D-C167-DD32-7703A0CBC6CF}"/>
              </a:ext>
            </a:extLst>
          </p:cNvPr>
          <p:cNvSpPr>
            <a:spLocks noGrp="1"/>
          </p:cNvSpPr>
          <p:nvPr>
            <p:ph type="title"/>
          </p:nvPr>
        </p:nvSpPr>
        <p:spPr>
          <a:xfrm>
            <a:off x="936531" y="2891664"/>
            <a:ext cx="10479889" cy="708486"/>
          </a:xfrm>
        </p:spPr>
        <p:txBody>
          <a:bodyPr/>
          <a:lstStyle/>
          <a:p>
            <a:r>
              <a:rPr lang="en-GB" dirty="0"/>
              <a:t>Tracing mining revenues in Mali</a:t>
            </a:r>
            <a:endParaRPr lang="en-GB" dirty="0">
              <a:solidFill>
                <a:schemeClr val="tx2"/>
              </a:solidFill>
            </a:endParaRPr>
          </a:p>
        </p:txBody>
      </p:sp>
      <p:sp>
        <p:nvSpPr>
          <p:cNvPr id="7" name="Content Placeholder 2">
            <a:extLst>
              <a:ext uri="{FF2B5EF4-FFF2-40B4-BE49-F238E27FC236}">
                <a16:creationId xmlns:a16="http://schemas.microsoft.com/office/drawing/2014/main" id="{6208C404-2CCA-DE8C-1660-1DADC04AA71D}"/>
              </a:ext>
            </a:extLst>
          </p:cNvPr>
          <p:cNvSpPr>
            <a:spLocks noGrp="1"/>
          </p:cNvSpPr>
          <p:nvPr>
            <p:ph idx="1"/>
          </p:nvPr>
        </p:nvSpPr>
        <p:spPr>
          <a:xfrm>
            <a:off x="936532" y="3654404"/>
            <a:ext cx="6660031" cy="1678581"/>
          </a:xfrm>
        </p:spPr>
        <p:txBody>
          <a:bodyPr>
            <a:noAutofit/>
          </a:bodyPr>
          <a:lstStyle/>
          <a:p>
            <a:pPr marL="0" indent="0">
              <a:buNone/>
            </a:pPr>
            <a:r>
              <a:rPr lang="en-US" sz="2800" dirty="0"/>
              <a:t>A </a:t>
            </a:r>
            <a:r>
              <a:rPr lang="en-US" sz="2800" dirty="0">
                <a:hlinkClick r:id="rId3"/>
              </a:rPr>
              <a:t>study</a:t>
            </a:r>
            <a:r>
              <a:rPr lang="en-US" sz="2800" dirty="0"/>
              <a:t> by ITIE Mali examines revenue allocations by region, </a:t>
            </a:r>
            <a:r>
              <a:rPr lang="en-US" sz="2800" dirty="0" err="1"/>
              <a:t>emphasising</a:t>
            </a:r>
            <a:r>
              <a:rPr lang="en-US" sz="2800" dirty="0"/>
              <a:t> those allocated to youth, infrastructure services for women and women’s </a:t>
            </a:r>
            <a:r>
              <a:rPr lang="en-US" sz="2800" dirty="0" err="1"/>
              <a:t>organisations</a:t>
            </a:r>
            <a:r>
              <a:rPr lang="en-US" sz="2800" dirty="0"/>
              <a:t> (Requirement 5.2).</a:t>
            </a:r>
          </a:p>
        </p:txBody>
      </p:sp>
      <p:pic>
        <p:nvPicPr>
          <p:cNvPr id="9" name="Picture 8">
            <a:extLst>
              <a:ext uri="{FF2B5EF4-FFF2-40B4-BE49-F238E27FC236}">
                <a16:creationId xmlns:a16="http://schemas.microsoft.com/office/drawing/2014/main" id="{1F62B5A0-60E1-F260-60E3-25298D0B3A42}"/>
              </a:ext>
            </a:extLst>
          </p:cNvPr>
          <p:cNvPicPr>
            <a:picLocks noChangeAspect="1"/>
          </p:cNvPicPr>
          <p:nvPr/>
        </p:nvPicPr>
        <p:blipFill>
          <a:blip r:embed="rId4"/>
          <a:srcRect/>
          <a:stretch/>
        </p:blipFill>
        <p:spPr>
          <a:xfrm>
            <a:off x="7699155" y="2087485"/>
            <a:ext cx="3909183" cy="3669146"/>
          </a:xfrm>
          <a:prstGeom prst="rect">
            <a:avLst/>
          </a:prstGeom>
        </p:spPr>
      </p:pic>
      <p:sp>
        <p:nvSpPr>
          <p:cNvPr id="10" name="TextBox 9">
            <a:extLst>
              <a:ext uri="{FF2B5EF4-FFF2-40B4-BE49-F238E27FC236}">
                <a16:creationId xmlns:a16="http://schemas.microsoft.com/office/drawing/2014/main" id="{AF140EEB-E709-DCFA-63AA-FD65E1712E12}"/>
              </a:ext>
            </a:extLst>
          </p:cNvPr>
          <p:cNvSpPr txBox="1"/>
          <p:nvPr/>
        </p:nvSpPr>
        <p:spPr>
          <a:xfrm>
            <a:off x="812800" y="477087"/>
            <a:ext cx="5071165" cy="369332"/>
          </a:xfrm>
          <a:prstGeom prst="rect">
            <a:avLst/>
          </a:prstGeom>
          <a:noFill/>
        </p:spPr>
        <p:txBody>
          <a:bodyPr wrap="square" lIns="180000" rtlCol="0">
            <a:spAutoFit/>
          </a:bodyPr>
          <a:lstStyle/>
          <a:p>
            <a:r>
              <a:rPr lang="en-GB" dirty="0">
                <a:solidFill>
                  <a:schemeClr val="accent4"/>
                </a:solidFill>
                <a:latin typeface="Franklin Gothic Medium" panose="020B0603020102020204" pitchFamily="34" charset="0"/>
              </a:rPr>
              <a:t>BENEFITS TO COMMUNITIES</a:t>
            </a:r>
            <a:endParaRPr lang="en-NO" dirty="0">
              <a:solidFill>
                <a:schemeClr val="accent4"/>
              </a:solidFill>
              <a:latin typeface="Franklin Gothic Medium" panose="020B0603020102020204" pitchFamily="34" charset="0"/>
            </a:endParaRPr>
          </a:p>
        </p:txBody>
      </p:sp>
    </p:spTree>
    <p:extLst>
      <p:ext uri="{BB962C8B-B14F-4D97-AF65-F5344CB8AC3E}">
        <p14:creationId xmlns:p14="http://schemas.microsoft.com/office/powerpoint/2010/main" val="3251807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C4D057-7C46-EA8A-32B8-23AC885CC030}"/>
              </a:ext>
            </a:extLst>
          </p:cNvPr>
          <p:cNvSpPr/>
          <p:nvPr/>
        </p:nvSpPr>
        <p:spPr>
          <a:xfrm>
            <a:off x="636492" y="2604654"/>
            <a:ext cx="11577305" cy="2715667"/>
          </a:xfrm>
          <a:prstGeom prst="rect">
            <a:avLst/>
          </a:prstGeom>
          <a:solidFill>
            <a:srgbClr val="89AA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Rectangle 12">
            <a:extLst>
              <a:ext uri="{FF2B5EF4-FFF2-40B4-BE49-F238E27FC236}">
                <a16:creationId xmlns:a16="http://schemas.microsoft.com/office/drawing/2014/main" id="{FE602A1F-BA1A-F1F7-6D4C-15012E05778C}"/>
              </a:ext>
            </a:extLst>
          </p:cNvPr>
          <p:cNvSpPr/>
          <p:nvPr/>
        </p:nvSpPr>
        <p:spPr>
          <a:xfrm>
            <a:off x="0" y="1896169"/>
            <a:ext cx="3568700"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4" name="TextBox 13">
            <a:extLst>
              <a:ext uri="{FF2B5EF4-FFF2-40B4-BE49-F238E27FC236}">
                <a16:creationId xmlns:a16="http://schemas.microsoft.com/office/drawing/2014/main" id="{82E44391-B757-DB9C-82EC-488EDD21553A}"/>
              </a:ext>
            </a:extLst>
          </p:cNvPr>
          <p:cNvSpPr txBox="1"/>
          <p:nvPr/>
        </p:nvSpPr>
        <p:spPr>
          <a:xfrm>
            <a:off x="1063531" y="1988802"/>
            <a:ext cx="3940269" cy="523220"/>
          </a:xfrm>
          <a:prstGeom prst="rect">
            <a:avLst/>
          </a:prstGeom>
          <a:noFill/>
        </p:spPr>
        <p:txBody>
          <a:bodyPr wrap="square" rtlCol="0">
            <a:spAutoFit/>
          </a:bodyPr>
          <a:lstStyle/>
          <a:p>
            <a:r>
              <a:rPr lang="en-GB" sz="2800" dirty="0">
                <a:solidFill>
                  <a:srgbClr val="FFFFFF"/>
                </a:solidFill>
                <a:latin typeface="Franklin Gothic Medium" panose="020B0603020102020204" pitchFamily="34" charset="0"/>
              </a:rPr>
              <a:t>KEY ASPECTS</a:t>
            </a:r>
            <a:endParaRPr lang="en-NO" sz="2800" dirty="0">
              <a:solidFill>
                <a:srgbClr val="FFFFFF"/>
              </a:solidFill>
              <a:latin typeface="Franklin Gothic Medium" panose="020B0603020102020204" pitchFamily="34" charset="0"/>
            </a:endParaRPr>
          </a:p>
        </p:txBody>
      </p:sp>
      <p:sp>
        <p:nvSpPr>
          <p:cNvPr id="15" name="Title 4">
            <a:extLst>
              <a:ext uri="{FF2B5EF4-FFF2-40B4-BE49-F238E27FC236}">
                <a16:creationId xmlns:a16="http://schemas.microsoft.com/office/drawing/2014/main" id="{539DA43A-BAF1-43C5-ABB1-7C95B7D0B3D0}"/>
              </a:ext>
            </a:extLst>
          </p:cNvPr>
          <p:cNvSpPr txBox="1">
            <a:spLocks/>
          </p:cNvSpPr>
          <p:nvPr/>
        </p:nvSpPr>
        <p:spPr>
          <a:xfrm>
            <a:off x="1063531" y="3100387"/>
            <a:ext cx="4422869" cy="2016289"/>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5600" b="1" i="0" kern="1200" baseline="0">
                <a:solidFill>
                  <a:srgbClr val="132856"/>
                </a:solidFill>
                <a:latin typeface="Franklin Gothic Demi" panose="020B0603020102020204" pitchFamily="34" charset="0"/>
                <a:ea typeface="+mj-ea"/>
                <a:cs typeface="+mj-cs"/>
              </a:defRPr>
            </a:lvl1pPr>
          </a:lstStyle>
          <a:p>
            <a:r>
              <a:rPr lang="en-GB" sz="4000" dirty="0">
                <a:solidFill>
                  <a:srgbClr val="FFFFFF"/>
                </a:solidFill>
              </a:rPr>
              <a:t>Environmental, social and impact assessments</a:t>
            </a:r>
            <a:endParaRPr lang="en-NO" sz="4000" dirty="0">
              <a:solidFill>
                <a:srgbClr val="FFFFFF"/>
              </a:solidFill>
            </a:endParaRPr>
          </a:p>
        </p:txBody>
      </p:sp>
      <p:pic>
        <p:nvPicPr>
          <p:cNvPr id="6" name="Picture 5">
            <a:extLst>
              <a:ext uri="{FF2B5EF4-FFF2-40B4-BE49-F238E27FC236}">
                <a16:creationId xmlns:a16="http://schemas.microsoft.com/office/drawing/2014/main" id="{5CA3022E-0E19-779F-F520-B9FBCDCE2EE9}"/>
              </a:ext>
            </a:extLst>
          </p:cNvPr>
          <p:cNvPicPr>
            <a:picLocks noChangeAspect="1"/>
          </p:cNvPicPr>
          <p:nvPr/>
        </p:nvPicPr>
        <p:blipFill>
          <a:blip r:embed="rId2"/>
          <a:srcRect l="23984" r="23984"/>
          <a:stretch/>
        </p:blipFill>
        <p:spPr>
          <a:xfrm>
            <a:off x="6855892" y="0"/>
            <a:ext cx="5357904" cy="6858000"/>
          </a:xfrm>
          <a:prstGeom prst="rect">
            <a:avLst/>
          </a:prstGeom>
        </p:spPr>
      </p:pic>
    </p:spTree>
    <p:extLst>
      <p:ext uri="{BB962C8B-B14F-4D97-AF65-F5344CB8AC3E}">
        <p14:creationId xmlns:p14="http://schemas.microsoft.com/office/powerpoint/2010/main" val="560199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F379-EEC0-A4FD-A41B-03FB9F82F5BA}"/>
              </a:ext>
            </a:extLst>
          </p:cNvPr>
          <p:cNvSpPr>
            <a:spLocks noGrp="1"/>
          </p:cNvSpPr>
          <p:nvPr>
            <p:ph type="title"/>
          </p:nvPr>
        </p:nvSpPr>
        <p:spPr>
          <a:xfrm>
            <a:off x="642812" y="1311543"/>
            <a:ext cx="10905753" cy="671660"/>
          </a:xfrm>
        </p:spPr>
        <p:txBody>
          <a:bodyPr/>
          <a:lstStyle/>
          <a:p>
            <a:r>
              <a:rPr lang="en-GB" dirty="0"/>
              <a:t>Summary</a:t>
            </a:r>
            <a:endParaRPr lang="en-US" dirty="0"/>
          </a:p>
        </p:txBody>
      </p:sp>
      <p:sp>
        <p:nvSpPr>
          <p:cNvPr id="3" name="Content Placeholder 2">
            <a:extLst>
              <a:ext uri="{FF2B5EF4-FFF2-40B4-BE49-F238E27FC236}">
                <a16:creationId xmlns:a16="http://schemas.microsoft.com/office/drawing/2014/main" id="{36A982C9-AEE5-ED88-9E3C-79D69D09B197}"/>
              </a:ext>
            </a:extLst>
          </p:cNvPr>
          <p:cNvSpPr>
            <a:spLocks noGrp="1"/>
          </p:cNvSpPr>
          <p:nvPr>
            <p:ph idx="1"/>
          </p:nvPr>
        </p:nvSpPr>
        <p:spPr>
          <a:xfrm>
            <a:off x="642813" y="2234995"/>
            <a:ext cx="5135687" cy="3581400"/>
          </a:xfrm>
        </p:spPr>
        <p:txBody>
          <a:bodyPr>
            <a:noAutofit/>
          </a:bodyPr>
          <a:lstStyle/>
          <a:p>
            <a:pPr marL="0" indent="0">
              <a:buNone/>
            </a:pPr>
            <a:r>
              <a:rPr lang="en-GB" sz="2800" dirty="0"/>
              <a:t>Impact assessments of oil, gas and mining projects are often public documents, they can be </a:t>
            </a:r>
            <a:r>
              <a:rPr lang="en-GB" sz="2800" b="1" dirty="0">
                <a:solidFill>
                  <a:srgbClr val="89AA2E"/>
                </a:solidFill>
              </a:rPr>
              <a:t>challenging to access</a:t>
            </a:r>
            <a:r>
              <a:rPr lang="en-GB" sz="2800" dirty="0"/>
              <a:t>, especially for communities affected by extractive activities. </a:t>
            </a:r>
          </a:p>
        </p:txBody>
      </p:sp>
      <p:sp>
        <p:nvSpPr>
          <p:cNvPr id="4" name="TextBox 3">
            <a:extLst>
              <a:ext uri="{FF2B5EF4-FFF2-40B4-BE49-F238E27FC236}">
                <a16:creationId xmlns:a16="http://schemas.microsoft.com/office/drawing/2014/main" id="{C7B8468C-1A39-6562-CE39-57E7A9645A53}"/>
              </a:ext>
            </a:extLst>
          </p:cNvPr>
          <p:cNvSpPr txBox="1"/>
          <p:nvPr/>
        </p:nvSpPr>
        <p:spPr>
          <a:xfrm>
            <a:off x="812800" y="477087"/>
            <a:ext cx="5943600" cy="369332"/>
          </a:xfrm>
          <a:prstGeom prst="rect">
            <a:avLst/>
          </a:prstGeom>
          <a:noFill/>
        </p:spPr>
        <p:txBody>
          <a:bodyPr wrap="square" lIns="180000" rtlCol="0">
            <a:spAutoFit/>
          </a:bodyPr>
          <a:lstStyle/>
          <a:p>
            <a:r>
              <a:rPr lang="en-NO">
                <a:solidFill>
                  <a:srgbClr val="89AA2E"/>
                </a:solidFill>
                <a:latin typeface="Franklin Gothic Medium" panose="020B0603020102020204" pitchFamily="34" charset="0"/>
              </a:rPr>
              <a:t>ENVIRONMENTAL, SOCIAL AND IMPACT ASSESSMENTS</a:t>
            </a:r>
          </a:p>
        </p:txBody>
      </p:sp>
      <p:pic>
        <p:nvPicPr>
          <p:cNvPr id="7" name="Picture 6">
            <a:extLst>
              <a:ext uri="{FF2B5EF4-FFF2-40B4-BE49-F238E27FC236}">
                <a16:creationId xmlns:a16="http://schemas.microsoft.com/office/drawing/2014/main" id="{38F3F791-CF15-5B6B-1D8A-D2C3A4912DFE}"/>
              </a:ext>
            </a:extLst>
          </p:cNvPr>
          <p:cNvPicPr>
            <a:picLocks noChangeAspect="1"/>
          </p:cNvPicPr>
          <p:nvPr/>
        </p:nvPicPr>
        <p:blipFill>
          <a:blip r:embed="rId3"/>
          <a:srcRect l="23984" r="23984"/>
          <a:stretch/>
        </p:blipFill>
        <p:spPr>
          <a:xfrm>
            <a:off x="6855892" y="0"/>
            <a:ext cx="5357904" cy="6858000"/>
          </a:xfrm>
          <a:prstGeom prst="rect">
            <a:avLst/>
          </a:prstGeom>
        </p:spPr>
      </p:pic>
    </p:spTree>
    <p:extLst>
      <p:ext uri="{BB962C8B-B14F-4D97-AF65-F5344CB8AC3E}">
        <p14:creationId xmlns:p14="http://schemas.microsoft.com/office/powerpoint/2010/main" val="2678069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F379-EEC0-A4FD-A41B-03FB9F82F5BA}"/>
              </a:ext>
            </a:extLst>
          </p:cNvPr>
          <p:cNvSpPr>
            <a:spLocks noGrp="1"/>
          </p:cNvSpPr>
          <p:nvPr>
            <p:ph type="title"/>
          </p:nvPr>
        </p:nvSpPr>
        <p:spPr>
          <a:xfrm>
            <a:off x="642812" y="1311543"/>
            <a:ext cx="10905753" cy="671660"/>
          </a:xfrm>
        </p:spPr>
        <p:txBody>
          <a:bodyPr/>
          <a:lstStyle/>
          <a:p>
            <a:r>
              <a:rPr lang="en-GB" dirty="0"/>
              <a:t>Rationale</a:t>
            </a:r>
            <a:endParaRPr lang="en-US" dirty="0"/>
          </a:p>
        </p:txBody>
      </p:sp>
      <p:sp>
        <p:nvSpPr>
          <p:cNvPr id="3" name="Content Placeholder 2">
            <a:extLst>
              <a:ext uri="{FF2B5EF4-FFF2-40B4-BE49-F238E27FC236}">
                <a16:creationId xmlns:a16="http://schemas.microsoft.com/office/drawing/2014/main" id="{36A982C9-AEE5-ED88-9E3C-79D69D09B197}"/>
              </a:ext>
            </a:extLst>
          </p:cNvPr>
          <p:cNvSpPr>
            <a:spLocks noGrp="1"/>
          </p:cNvSpPr>
          <p:nvPr>
            <p:ph idx="1"/>
          </p:nvPr>
        </p:nvSpPr>
        <p:spPr>
          <a:xfrm>
            <a:off x="642813" y="2234995"/>
            <a:ext cx="5357904" cy="3581400"/>
          </a:xfrm>
        </p:spPr>
        <p:txBody>
          <a:bodyPr>
            <a:noAutofit/>
          </a:bodyPr>
          <a:lstStyle/>
          <a:p>
            <a:pPr marL="0" indent="0">
              <a:buFont typeface="Franklin Gothic Book" panose="020B0503020102020204" pitchFamily="34" charset="0"/>
              <a:buNone/>
            </a:pPr>
            <a:r>
              <a:rPr lang="en-GB" sz="2800" dirty="0"/>
              <a:t>Data can help:</a:t>
            </a:r>
          </a:p>
          <a:p>
            <a:r>
              <a:rPr lang="en-GB" sz="2800" dirty="0"/>
              <a:t>Analyse the </a:t>
            </a:r>
            <a:r>
              <a:rPr lang="en-GB" sz="2800" b="1" dirty="0">
                <a:solidFill>
                  <a:srgbClr val="89AA2E"/>
                </a:solidFill>
              </a:rPr>
              <a:t>implementation</a:t>
            </a:r>
            <a:r>
              <a:rPr lang="en-GB" sz="2800" dirty="0"/>
              <a:t> of environmental, social and gender regulations;</a:t>
            </a:r>
          </a:p>
          <a:p>
            <a:r>
              <a:rPr lang="en-GB" sz="2800" dirty="0"/>
              <a:t>Build </a:t>
            </a:r>
            <a:r>
              <a:rPr lang="en-GB" sz="2800" b="1" dirty="0">
                <a:solidFill>
                  <a:srgbClr val="89AA2E"/>
                </a:solidFill>
              </a:rPr>
              <a:t>credibility</a:t>
            </a:r>
            <a:r>
              <a:rPr lang="en-GB" sz="2800" dirty="0"/>
              <a:t> with local communities by addressing emerging priorities</a:t>
            </a:r>
          </a:p>
          <a:p>
            <a:r>
              <a:rPr lang="en-GB" sz="2800" dirty="0"/>
              <a:t>Support data-driven </a:t>
            </a:r>
            <a:r>
              <a:rPr lang="en-GB" sz="2800" b="1" dirty="0">
                <a:solidFill>
                  <a:srgbClr val="89AA2E"/>
                </a:solidFill>
              </a:rPr>
              <a:t>advocacy efforts</a:t>
            </a:r>
          </a:p>
        </p:txBody>
      </p:sp>
      <p:sp>
        <p:nvSpPr>
          <p:cNvPr id="4" name="TextBox 3">
            <a:extLst>
              <a:ext uri="{FF2B5EF4-FFF2-40B4-BE49-F238E27FC236}">
                <a16:creationId xmlns:a16="http://schemas.microsoft.com/office/drawing/2014/main" id="{C7B8468C-1A39-6562-CE39-57E7A9645A53}"/>
              </a:ext>
            </a:extLst>
          </p:cNvPr>
          <p:cNvSpPr txBox="1"/>
          <p:nvPr/>
        </p:nvSpPr>
        <p:spPr>
          <a:xfrm>
            <a:off x="812800" y="477087"/>
            <a:ext cx="5943600" cy="369332"/>
          </a:xfrm>
          <a:prstGeom prst="rect">
            <a:avLst/>
          </a:prstGeom>
          <a:noFill/>
        </p:spPr>
        <p:txBody>
          <a:bodyPr wrap="square" lIns="180000" rtlCol="0">
            <a:spAutoFit/>
          </a:bodyPr>
          <a:lstStyle/>
          <a:p>
            <a:r>
              <a:rPr lang="en-NO">
                <a:solidFill>
                  <a:srgbClr val="89AA2E"/>
                </a:solidFill>
                <a:latin typeface="Franklin Gothic Medium" panose="020B0603020102020204" pitchFamily="34" charset="0"/>
              </a:rPr>
              <a:t>ENVIRONMENTAL, SOCIAL AND IMPACT ASSESSMENTS</a:t>
            </a:r>
          </a:p>
        </p:txBody>
      </p:sp>
      <p:pic>
        <p:nvPicPr>
          <p:cNvPr id="6" name="Picture 5">
            <a:extLst>
              <a:ext uri="{FF2B5EF4-FFF2-40B4-BE49-F238E27FC236}">
                <a16:creationId xmlns:a16="http://schemas.microsoft.com/office/drawing/2014/main" id="{B59F0341-5E58-CE53-D559-DB7262C24DCD}"/>
              </a:ext>
            </a:extLst>
          </p:cNvPr>
          <p:cNvPicPr>
            <a:picLocks noChangeAspect="1"/>
          </p:cNvPicPr>
          <p:nvPr/>
        </p:nvPicPr>
        <p:blipFill>
          <a:blip r:embed="rId3"/>
          <a:srcRect l="23984" r="23984"/>
          <a:stretch/>
        </p:blipFill>
        <p:spPr>
          <a:xfrm>
            <a:off x="6855892" y="0"/>
            <a:ext cx="5357904" cy="6858000"/>
          </a:xfrm>
          <a:prstGeom prst="rect">
            <a:avLst/>
          </a:prstGeom>
        </p:spPr>
      </p:pic>
    </p:spTree>
    <p:extLst>
      <p:ext uri="{BB962C8B-B14F-4D97-AF65-F5344CB8AC3E}">
        <p14:creationId xmlns:p14="http://schemas.microsoft.com/office/powerpoint/2010/main" val="3159176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2B96619-F7BD-79FE-6860-E0739FE8A317}"/>
              </a:ext>
            </a:extLst>
          </p:cNvPr>
          <p:cNvCxnSpPr>
            <a:cxnSpLocks/>
          </p:cNvCxnSpPr>
          <p:nvPr/>
        </p:nvCxnSpPr>
        <p:spPr>
          <a:xfrm>
            <a:off x="1017202" y="3798014"/>
            <a:ext cx="1280673"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8BD5FDF-2A18-941D-1F99-31A808AC9A3E}"/>
              </a:ext>
            </a:extLst>
          </p:cNvPr>
          <p:cNvSpPr txBox="1"/>
          <p:nvPr/>
        </p:nvSpPr>
        <p:spPr>
          <a:xfrm>
            <a:off x="923831" y="2943378"/>
            <a:ext cx="5172169" cy="3108543"/>
          </a:xfrm>
          <a:prstGeom prst="rect">
            <a:avLst/>
          </a:prstGeom>
          <a:noFill/>
        </p:spPr>
        <p:txBody>
          <a:bodyPr wrap="square">
            <a:spAutoFit/>
          </a:bodyPr>
          <a:lstStyle/>
          <a:p>
            <a:r>
              <a:rPr lang="en-US" sz="2800" dirty="0">
                <a:solidFill>
                  <a:srgbClr val="002157"/>
                </a:solidFill>
              </a:rPr>
              <a:t>Countries and companies are required to disclose an overview of […] information on </a:t>
            </a:r>
            <a:r>
              <a:rPr lang="en-US" sz="2800" b="1" dirty="0">
                <a:solidFill>
                  <a:srgbClr val="89AA2E"/>
                </a:solidFill>
              </a:rPr>
              <a:t>rules regarding environmental permits and licenses</a:t>
            </a:r>
            <a:r>
              <a:rPr lang="en-US" sz="2800" dirty="0">
                <a:solidFill>
                  <a:srgbClr val="002157"/>
                </a:solidFill>
              </a:rPr>
              <a:t>, including social, gender and environmental impact assessments.</a:t>
            </a:r>
          </a:p>
        </p:txBody>
      </p:sp>
      <p:sp>
        <p:nvSpPr>
          <p:cNvPr id="10" name="Rectangle 9">
            <a:extLst>
              <a:ext uri="{FF2B5EF4-FFF2-40B4-BE49-F238E27FC236}">
                <a16:creationId xmlns:a16="http://schemas.microsoft.com/office/drawing/2014/main" id="{D48D6E3C-468C-AC53-FAF0-D21971F9ACAD}"/>
              </a:ext>
            </a:extLst>
          </p:cNvPr>
          <p:cNvSpPr/>
          <p:nvPr/>
        </p:nvSpPr>
        <p:spPr>
          <a:xfrm>
            <a:off x="0" y="1908869"/>
            <a:ext cx="4775200" cy="708485"/>
          </a:xfrm>
          <a:prstGeom prst="rect">
            <a:avLst/>
          </a:prstGeom>
          <a:solidFill>
            <a:srgbClr val="89AA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TextBox 10">
            <a:extLst>
              <a:ext uri="{FF2B5EF4-FFF2-40B4-BE49-F238E27FC236}">
                <a16:creationId xmlns:a16="http://schemas.microsoft.com/office/drawing/2014/main" id="{B8F03084-62D3-C537-1FE7-3066F3D53375}"/>
              </a:ext>
            </a:extLst>
          </p:cNvPr>
          <p:cNvSpPr txBox="1"/>
          <p:nvPr/>
        </p:nvSpPr>
        <p:spPr>
          <a:xfrm>
            <a:off x="923831" y="2001502"/>
            <a:ext cx="3940269" cy="523220"/>
          </a:xfrm>
          <a:prstGeom prst="rect">
            <a:avLst/>
          </a:prstGeom>
          <a:noFill/>
        </p:spPr>
        <p:txBody>
          <a:bodyPr wrap="square" rtlCol="0">
            <a:spAutoFit/>
          </a:bodyPr>
          <a:lstStyle/>
          <a:p>
            <a:r>
              <a:rPr lang="en-NO" sz="2800">
                <a:solidFill>
                  <a:srgbClr val="FFFFFF"/>
                </a:solidFill>
                <a:latin typeface="Franklin Gothic Medium" panose="020B0603020102020204" pitchFamily="34" charset="0"/>
              </a:rPr>
              <a:t>Requirement 6.4(a) </a:t>
            </a:r>
            <a:endParaRPr lang="en-NO" sz="2800" dirty="0">
              <a:solidFill>
                <a:srgbClr val="FFFFFF"/>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6DD6B11E-7383-D524-99A3-F95AF8005F93}"/>
              </a:ext>
            </a:extLst>
          </p:cNvPr>
          <p:cNvSpPr txBox="1"/>
          <p:nvPr/>
        </p:nvSpPr>
        <p:spPr>
          <a:xfrm>
            <a:off x="812800" y="477087"/>
            <a:ext cx="5943600" cy="369332"/>
          </a:xfrm>
          <a:prstGeom prst="rect">
            <a:avLst/>
          </a:prstGeom>
          <a:noFill/>
        </p:spPr>
        <p:txBody>
          <a:bodyPr wrap="square" lIns="180000" rtlCol="0">
            <a:spAutoFit/>
          </a:bodyPr>
          <a:lstStyle/>
          <a:p>
            <a:r>
              <a:rPr lang="en-NO">
                <a:solidFill>
                  <a:srgbClr val="89AA2E"/>
                </a:solidFill>
                <a:latin typeface="Franklin Gothic Medium" panose="020B0603020102020204" pitchFamily="34" charset="0"/>
              </a:rPr>
              <a:t>ENVIRONMENTAL, SOCIAL AND IMPACT ASSESSMENTS</a:t>
            </a:r>
          </a:p>
        </p:txBody>
      </p:sp>
      <p:pic>
        <p:nvPicPr>
          <p:cNvPr id="7" name="Picture 6">
            <a:extLst>
              <a:ext uri="{FF2B5EF4-FFF2-40B4-BE49-F238E27FC236}">
                <a16:creationId xmlns:a16="http://schemas.microsoft.com/office/drawing/2014/main" id="{E7E00A7E-5CE3-7070-BE32-5367019D379A}"/>
              </a:ext>
            </a:extLst>
          </p:cNvPr>
          <p:cNvPicPr>
            <a:picLocks noChangeAspect="1"/>
          </p:cNvPicPr>
          <p:nvPr/>
        </p:nvPicPr>
        <p:blipFill>
          <a:blip r:embed="rId2"/>
          <a:srcRect l="23984" r="23984"/>
          <a:stretch/>
        </p:blipFill>
        <p:spPr>
          <a:xfrm>
            <a:off x="6855892" y="0"/>
            <a:ext cx="5357904" cy="6858000"/>
          </a:xfrm>
          <a:prstGeom prst="rect">
            <a:avLst/>
          </a:prstGeom>
        </p:spPr>
      </p:pic>
    </p:spTree>
    <p:extLst>
      <p:ext uri="{BB962C8B-B14F-4D97-AF65-F5344CB8AC3E}">
        <p14:creationId xmlns:p14="http://schemas.microsoft.com/office/powerpoint/2010/main" val="1675581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D40C4AB-D5EB-699C-E864-04DD2AB25958}"/>
              </a:ext>
            </a:extLst>
          </p:cNvPr>
          <p:cNvCxnSpPr>
            <a:cxnSpLocks/>
          </p:cNvCxnSpPr>
          <p:nvPr/>
        </p:nvCxnSpPr>
        <p:spPr>
          <a:xfrm>
            <a:off x="1023581" y="3794325"/>
            <a:ext cx="1244419"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8BD5FDF-2A18-941D-1F99-31A808AC9A3E}"/>
              </a:ext>
            </a:extLst>
          </p:cNvPr>
          <p:cNvSpPr txBox="1"/>
          <p:nvPr/>
        </p:nvSpPr>
        <p:spPr>
          <a:xfrm>
            <a:off x="923831" y="2943378"/>
            <a:ext cx="5172169" cy="2677656"/>
          </a:xfrm>
          <a:prstGeom prst="rect">
            <a:avLst/>
          </a:prstGeom>
          <a:noFill/>
        </p:spPr>
        <p:txBody>
          <a:bodyPr wrap="square">
            <a:spAutoFit/>
          </a:bodyPr>
          <a:lstStyle/>
          <a:p>
            <a:r>
              <a:rPr lang="en-US" sz="2800" dirty="0">
                <a:solidFill>
                  <a:srgbClr val="002157"/>
                </a:solidFill>
              </a:rPr>
              <a:t>Countries and companies are required to ensure that environmental, social and gender </a:t>
            </a:r>
            <a:r>
              <a:rPr lang="en-US" sz="2800" b="1" dirty="0">
                <a:solidFill>
                  <a:srgbClr val="89AA2E"/>
                </a:solidFill>
              </a:rPr>
              <a:t>impact assessments </a:t>
            </a:r>
            <a:r>
              <a:rPr lang="en-US" sz="2800" dirty="0">
                <a:solidFill>
                  <a:srgbClr val="002157"/>
                </a:solidFill>
              </a:rPr>
              <a:t>and </a:t>
            </a:r>
            <a:r>
              <a:rPr lang="en-US" sz="2800" b="1" dirty="0">
                <a:solidFill>
                  <a:srgbClr val="89AA2E"/>
                </a:solidFill>
              </a:rPr>
              <a:t>monitoring reports </a:t>
            </a:r>
            <a:r>
              <a:rPr lang="en-US" sz="2800" dirty="0">
                <a:solidFill>
                  <a:srgbClr val="002157"/>
                </a:solidFill>
              </a:rPr>
              <a:t>[…] are accessible to the public.  </a:t>
            </a:r>
          </a:p>
        </p:txBody>
      </p:sp>
      <p:sp>
        <p:nvSpPr>
          <p:cNvPr id="10" name="Rectangle 9">
            <a:extLst>
              <a:ext uri="{FF2B5EF4-FFF2-40B4-BE49-F238E27FC236}">
                <a16:creationId xmlns:a16="http://schemas.microsoft.com/office/drawing/2014/main" id="{D48D6E3C-468C-AC53-FAF0-D21971F9ACAD}"/>
              </a:ext>
            </a:extLst>
          </p:cNvPr>
          <p:cNvSpPr/>
          <p:nvPr/>
        </p:nvSpPr>
        <p:spPr>
          <a:xfrm>
            <a:off x="0" y="1908869"/>
            <a:ext cx="4775200" cy="708485"/>
          </a:xfrm>
          <a:prstGeom prst="rect">
            <a:avLst/>
          </a:prstGeom>
          <a:solidFill>
            <a:srgbClr val="89AA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TextBox 10">
            <a:extLst>
              <a:ext uri="{FF2B5EF4-FFF2-40B4-BE49-F238E27FC236}">
                <a16:creationId xmlns:a16="http://schemas.microsoft.com/office/drawing/2014/main" id="{B8F03084-62D3-C537-1FE7-3066F3D53375}"/>
              </a:ext>
            </a:extLst>
          </p:cNvPr>
          <p:cNvSpPr txBox="1"/>
          <p:nvPr/>
        </p:nvSpPr>
        <p:spPr>
          <a:xfrm>
            <a:off x="923831" y="2001502"/>
            <a:ext cx="3940269" cy="523220"/>
          </a:xfrm>
          <a:prstGeom prst="rect">
            <a:avLst/>
          </a:prstGeom>
          <a:noFill/>
        </p:spPr>
        <p:txBody>
          <a:bodyPr wrap="square" rtlCol="0">
            <a:spAutoFit/>
          </a:bodyPr>
          <a:lstStyle/>
          <a:p>
            <a:r>
              <a:rPr lang="en-NO" sz="2800" dirty="0">
                <a:solidFill>
                  <a:srgbClr val="FFFFFF"/>
                </a:solidFill>
                <a:latin typeface="Franklin Gothic Medium" panose="020B0603020102020204" pitchFamily="34" charset="0"/>
              </a:rPr>
              <a:t>Requirement 6.4(b) </a:t>
            </a:r>
          </a:p>
        </p:txBody>
      </p:sp>
      <p:sp>
        <p:nvSpPr>
          <p:cNvPr id="4" name="TextBox 3">
            <a:extLst>
              <a:ext uri="{FF2B5EF4-FFF2-40B4-BE49-F238E27FC236}">
                <a16:creationId xmlns:a16="http://schemas.microsoft.com/office/drawing/2014/main" id="{6DD6B11E-7383-D524-99A3-F95AF8005F93}"/>
              </a:ext>
            </a:extLst>
          </p:cNvPr>
          <p:cNvSpPr txBox="1"/>
          <p:nvPr/>
        </p:nvSpPr>
        <p:spPr>
          <a:xfrm>
            <a:off x="812800" y="477087"/>
            <a:ext cx="5943600" cy="369332"/>
          </a:xfrm>
          <a:prstGeom prst="rect">
            <a:avLst/>
          </a:prstGeom>
          <a:noFill/>
        </p:spPr>
        <p:txBody>
          <a:bodyPr wrap="square" lIns="180000" rtlCol="0">
            <a:spAutoFit/>
          </a:bodyPr>
          <a:lstStyle/>
          <a:p>
            <a:r>
              <a:rPr lang="en-NO" dirty="0">
                <a:solidFill>
                  <a:srgbClr val="89AA2E"/>
                </a:solidFill>
                <a:latin typeface="Franklin Gothic Medium" panose="020B0603020102020204" pitchFamily="34" charset="0"/>
              </a:rPr>
              <a:t>ENVIRONMENTAL, SOCIAL AND IMPACT ASSESSMENTS</a:t>
            </a:r>
          </a:p>
        </p:txBody>
      </p:sp>
      <p:pic>
        <p:nvPicPr>
          <p:cNvPr id="2" name="Picture 1">
            <a:extLst>
              <a:ext uri="{FF2B5EF4-FFF2-40B4-BE49-F238E27FC236}">
                <a16:creationId xmlns:a16="http://schemas.microsoft.com/office/drawing/2014/main" id="{8D22699C-2BF6-27F1-E3C0-19A6639429B9}"/>
              </a:ext>
            </a:extLst>
          </p:cNvPr>
          <p:cNvPicPr>
            <a:picLocks noChangeAspect="1"/>
          </p:cNvPicPr>
          <p:nvPr/>
        </p:nvPicPr>
        <p:blipFill>
          <a:blip r:embed="rId2"/>
          <a:srcRect l="23984" r="23984"/>
          <a:stretch/>
        </p:blipFill>
        <p:spPr>
          <a:xfrm>
            <a:off x="6855892" y="0"/>
            <a:ext cx="5357904" cy="6858000"/>
          </a:xfrm>
          <a:prstGeom prst="rect">
            <a:avLst/>
          </a:prstGeom>
        </p:spPr>
      </p:pic>
    </p:spTree>
    <p:extLst>
      <p:ext uri="{BB962C8B-B14F-4D97-AF65-F5344CB8AC3E}">
        <p14:creationId xmlns:p14="http://schemas.microsoft.com/office/powerpoint/2010/main" val="1348349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D40C4AB-D5EB-699C-E864-04DD2AB25958}"/>
              </a:ext>
            </a:extLst>
          </p:cNvPr>
          <p:cNvCxnSpPr>
            <a:cxnSpLocks/>
          </p:cNvCxnSpPr>
          <p:nvPr/>
        </p:nvCxnSpPr>
        <p:spPr>
          <a:xfrm>
            <a:off x="3382077" y="3369263"/>
            <a:ext cx="1718375"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8BD5FDF-2A18-941D-1F99-31A808AC9A3E}"/>
              </a:ext>
            </a:extLst>
          </p:cNvPr>
          <p:cNvSpPr txBox="1"/>
          <p:nvPr/>
        </p:nvSpPr>
        <p:spPr>
          <a:xfrm>
            <a:off x="923831" y="2943378"/>
            <a:ext cx="5172169" cy="2246769"/>
          </a:xfrm>
          <a:prstGeom prst="rect">
            <a:avLst/>
          </a:prstGeom>
          <a:noFill/>
        </p:spPr>
        <p:txBody>
          <a:bodyPr wrap="square">
            <a:spAutoFit/>
          </a:bodyPr>
          <a:lstStyle/>
          <a:p>
            <a:r>
              <a:rPr lang="en-US" sz="2800" dirty="0">
                <a:solidFill>
                  <a:srgbClr val="002157"/>
                </a:solidFill>
              </a:rPr>
              <a:t>Companies are encouraged to disclose further information about their </a:t>
            </a:r>
            <a:r>
              <a:rPr lang="en-US" sz="2800" b="1" dirty="0">
                <a:solidFill>
                  <a:srgbClr val="89AA2E"/>
                </a:solidFill>
              </a:rPr>
              <a:t>social, gender and environmental management and impact</a:t>
            </a:r>
            <a:r>
              <a:rPr lang="en-US" sz="2800" dirty="0">
                <a:solidFill>
                  <a:srgbClr val="002157"/>
                </a:solidFill>
              </a:rPr>
              <a:t>.</a:t>
            </a:r>
          </a:p>
        </p:txBody>
      </p:sp>
      <p:sp>
        <p:nvSpPr>
          <p:cNvPr id="10" name="Rectangle 9">
            <a:extLst>
              <a:ext uri="{FF2B5EF4-FFF2-40B4-BE49-F238E27FC236}">
                <a16:creationId xmlns:a16="http://schemas.microsoft.com/office/drawing/2014/main" id="{D48D6E3C-468C-AC53-FAF0-D21971F9ACAD}"/>
              </a:ext>
            </a:extLst>
          </p:cNvPr>
          <p:cNvSpPr/>
          <p:nvPr/>
        </p:nvSpPr>
        <p:spPr>
          <a:xfrm>
            <a:off x="0" y="1908869"/>
            <a:ext cx="4775200" cy="708485"/>
          </a:xfrm>
          <a:prstGeom prst="rect">
            <a:avLst/>
          </a:prstGeom>
          <a:solidFill>
            <a:srgbClr val="89AA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TextBox 10">
            <a:extLst>
              <a:ext uri="{FF2B5EF4-FFF2-40B4-BE49-F238E27FC236}">
                <a16:creationId xmlns:a16="http://schemas.microsoft.com/office/drawing/2014/main" id="{B8F03084-62D3-C537-1FE7-3066F3D53375}"/>
              </a:ext>
            </a:extLst>
          </p:cNvPr>
          <p:cNvSpPr txBox="1"/>
          <p:nvPr/>
        </p:nvSpPr>
        <p:spPr>
          <a:xfrm>
            <a:off x="923831" y="2001502"/>
            <a:ext cx="3940269" cy="523220"/>
          </a:xfrm>
          <a:prstGeom prst="rect">
            <a:avLst/>
          </a:prstGeom>
          <a:noFill/>
        </p:spPr>
        <p:txBody>
          <a:bodyPr wrap="square" rtlCol="0">
            <a:spAutoFit/>
          </a:bodyPr>
          <a:lstStyle/>
          <a:p>
            <a:r>
              <a:rPr lang="en-NO" sz="2800" dirty="0">
                <a:solidFill>
                  <a:srgbClr val="FFFFFF"/>
                </a:solidFill>
                <a:latin typeface="Franklin Gothic Medium" panose="020B0603020102020204" pitchFamily="34" charset="0"/>
              </a:rPr>
              <a:t>Requirement 6.4(c) </a:t>
            </a:r>
          </a:p>
        </p:txBody>
      </p:sp>
      <p:sp>
        <p:nvSpPr>
          <p:cNvPr id="4" name="TextBox 3">
            <a:extLst>
              <a:ext uri="{FF2B5EF4-FFF2-40B4-BE49-F238E27FC236}">
                <a16:creationId xmlns:a16="http://schemas.microsoft.com/office/drawing/2014/main" id="{6DD6B11E-7383-D524-99A3-F95AF8005F93}"/>
              </a:ext>
            </a:extLst>
          </p:cNvPr>
          <p:cNvSpPr txBox="1"/>
          <p:nvPr/>
        </p:nvSpPr>
        <p:spPr>
          <a:xfrm>
            <a:off x="812800" y="477087"/>
            <a:ext cx="5943600" cy="369332"/>
          </a:xfrm>
          <a:prstGeom prst="rect">
            <a:avLst/>
          </a:prstGeom>
          <a:noFill/>
        </p:spPr>
        <p:txBody>
          <a:bodyPr wrap="square" lIns="180000" rtlCol="0">
            <a:spAutoFit/>
          </a:bodyPr>
          <a:lstStyle/>
          <a:p>
            <a:r>
              <a:rPr lang="en-NO" dirty="0">
                <a:solidFill>
                  <a:srgbClr val="89AA2E"/>
                </a:solidFill>
                <a:latin typeface="Franklin Gothic Medium" panose="020B0603020102020204" pitchFamily="34" charset="0"/>
              </a:rPr>
              <a:t>ENVIRONMENTAL, SOCIAL AND IMPACT ASSESSMENTS</a:t>
            </a:r>
          </a:p>
        </p:txBody>
      </p:sp>
      <p:pic>
        <p:nvPicPr>
          <p:cNvPr id="2" name="Picture 1">
            <a:extLst>
              <a:ext uri="{FF2B5EF4-FFF2-40B4-BE49-F238E27FC236}">
                <a16:creationId xmlns:a16="http://schemas.microsoft.com/office/drawing/2014/main" id="{8D22699C-2BF6-27F1-E3C0-19A6639429B9}"/>
              </a:ext>
            </a:extLst>
          </p:cNvPr>
          <p:cNvPicPr>
            <a:picLocks noChangeAspect="1"/>
          </p:cNvPicPr>
          <p:nvPr/>
        </p:nvPicPr>
        <p:blipFill>
          <a:blip r:embed="rId2"/>
          <a:srcRect l="23984" r="23984"/>
          <a:stretch/>
        </p:blipFill>
        <p:spPr>
          <a:xfrm>
            <a:off x="6855892" y="0"/>
            <a:ext cx="5357904" cy="6858000"/>
          </a:xfrm>
          <a:prstGeom prst="rect">
            <a:avLst/>
          </a:prstGeom>
        </p:spPr>
      </p:pic>
    </p:spTree>
    <p:extLst>
      <p:ext uri="{BB962C8B-B14F-4D97-AF65-F5344CB8AC3E}">
        <p14:creationId xmlns:p14="http://schemas.microsoft.com/office/powerpoint/2010/main" val="2917267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EF81F1-E96B-8E2B-4659-9156FFE79E2D}"/>
              </a:ext>
            </a:extLst>
          </p:cNvPr>
          <p:cNvSpPr>
            <a:spLocks noGrp="1"/>
          </p:cNvSpPr>
          <p:nvPr>
            <p:ph type="body" sz="quarter" idx="10"/>
          </p:nvPr>
        </p:nvSpPr>
        <p:spPr/>
        <p:txBody>
          <a:bodyPr/>
          <a:lstStyle/>
          <a:p>
            <a:r>
              <a:rPr lang="en-NO" dirty="0"/>
              <a:t>CASE STUDY</a:t>
            </a:r>
          </a:p>
        </p:txBody>
      </p:sp>
      <p:sp>
        <p:nvSpPr>
          <p:cNvPr id="3" name="Text Placeholder 2">
            <a:extLst>
              <a:ext uri="{FF2B5EF4-FFF2-40B4-BE49-F238E27FC236}">
                <a16:creationId xmlns:a16="http://schemas.microsoft.com/office/drawing/2014/main" id="{0280EAB1-C3A4-7FF0-AD80-DA0BB5E3393A}"/>
              </a:ext>
            </a:extLst>
          </p:cNvPr>
          <p:cNvSpPr>
            <a:spLocks noGrp="1"/>
          </p:cNvSpPr>
          <p:nvPr>
            <p:ph type="body" sz="quarter" idx="11"/>
          </p:nvPr>
        </p:nvSpPr>
        <p:spPr/>
        <p:txBody>
          <a:bodyPr/>
          <a:lstStyle/>
          <a:p>
            <a:r>
              <a:rPr lang="en-NO" dirty="0"/>
              <a:t>Mongolia</a:t>
            </a:r>
          </a:p>
        </p:txBody>
      </p:sp>
      <p:sp>
        <p:nvSpPr>
          <p:cNvPr id="4" name="Text Placeholder 3">
            <a:extLst>
              <a:ext uri="{FF2B5EF4-FFF2-40B4-BE49-F238E27FC236}">
                <a16:creationId xmlns:a16="http://schemas.microsoft.com/office/drawing/2014/main" id="{AB88E4CE-428D-4222-FC7F-FAED875CDE9B}"/>
              </a:ext>
            </a:extLst>
          </p:cNvPr>
          <p:cNvSpPr>
            <a:spLocks noGrp="1"/>
          </p:cNvSpPr>
          <p:nvPr>
            <p:ph type="body" sz="quarter" idx="12"/>
          </p:nvPr>
        </p:nvSpPr>
        <p:spPr>
          <a:xfrm>
            <a:off x="1003243" y="3755796"/>
            <a:ext cx="7429557" cy="2329120"/>
          </a:xfrm>
        </p:spPr>
        <p:txBody>
          <a:bodyPr/>
          <a:lstStyle/>
          <a:p>
            <a:pPr>
              <a:buFont typeface="Wingdings" pitchFamily="2" charset="2"/>
              <a:buChar char="§"/>
            </a:pPr>
            <a:r>
              <a:rPr lang="en-US" sz="2400" dirty="0">
                <a:hlinkClick r:id="rId3"/>
              </a:rPr>
              <a:t>Environmental Information Centre website</a:t>
            </a:r>
            <a:r>
              <a:rPr lang="en-US" sz="2400" dirty="0"/>
              <a:t>: </a:t>
            </a:r>
            <a:br>
              <a:rPr lang="en-US" sz="2400" dirty="0"/>
            </a:br>
            <a:r>
              <a:rPr lang="en-US" sz="2400" dirty="0"/>
              <a:t>database of approved environmental </a:t>
            </a:r>
            <a:br>
              <a:rPr lang="en-US" sz="2400" dirty="0"/>
            </a:br>
            <a:r>
              <a:rPr lang="en-US" sz="2400" dirty="0"/>
              <a:t>impact assessments and environmental audit reports</a:t>
            </a:r>
          </a:p>
          <a:p>
            <a:pPr>
              <a:buFont typeface="Wingdings" pitchFamily="2" charset="2"/>
              <a:buChar char="§"/>
            </a:pPr>
            <a:r>
              <a:rPr lang="en-US" sz="2400" dirty="0">
                <a:hlinkClick r:id="rId4"/>
              </a:rPr>
              <a:t>Mongolia’s EITI reporting</a:t>
            </a:r>
            <a:r>
              <a:rPr lang="en-US" dirty="0"/>
              <a:t>: O</a:t>
            </a:r>
            <a:r>
              <a:rPr lang="en-US" sz="2400" dirty="0"/>
              <a:t>verviews of EIAs and environmental remediation plans and contributions to environmental rehabilitation funds.</a:t>
            </a:r>
          </a:p>
        </p:txBody>
      </p:sp>
      <p:sp>
        <p:nvSpPr>
          <p:cNvPr id="5" name="Text Placeholder 4">
            <a:extLst>
              <a:ext uri="{FF2B5EF4-FFF2-40B4-BE49-F238E27FC236}">
                <a16:creationId xmlns:a16="http://schemas.microsoft.com/office/drawing/2014/main" id="{E40701DB-5C2B-D27F-AE91-8B85EAD24AD6}"/>
              </a:ext>
            </a:extLst>
          </p:cNvPr>
          <p:cNvSpPr>
            <a:spLocks noGrp="1"/>
          </p:cNvSpPr>
          <p:nvPr>
            <p:ph type="body" sz="quarter" idx="13"/>
          </p:nvPr>
        </p:nvSpPr>
        <p:spPr/>
        <p:txBody>
          <a:bodyPr>
            <a:normAutofit fontScale="92500"/>
          </a:bodyPr>
          <a:lstStyle/>
          <a:p>
            <a:r>
              <a:rPr lang="en-NO" dirty="0">
                <a:solidFill>
                  <a:srgbClr val="89AA2E"/>
                </a:solidFill>
                <a:latin typeface="Franklin Gothic Medium" panose="020B0603020102020204" pitchFamily="34" charset="0"/>
              </a:rPr>
              <a:t>ENVIRONMENTAL, SOCIAL AND IMPACT ASSESSMENTS</a:t>
            </a:r>
          </a:p>
        </p:txBody>
      </p:sp>
      <p:pic>
        <p:nvPicPr>
          <p:cNvPr id="8" name="Picture 7">
            <a:extLst>
              <a:ext uri="{FF2B5EF4-FFF2-40B4-BE49-F238E27FC236}">
                <a16:creationId xmlns:a16="http://schemas.microsoft.com/office/drawing/2014/main" id="{F97DEF30-A5AD-0FD7-0370-23E13B2463CE}"/>
              </a:ext>
            </a:extLst>
          </p:cNvPr>
          <p:cNvPicPr>
            <a:picLocks noChangeAspect="1"/>
          </p:cNvPicPr>
          <p:nvPr/>
        </p:nvPicPr>
        <p:blipFill>
          <a:blip r:embed="rId5"/>
          <a:srcRect/>
          <a:stretch/>
        </p:blipFill>
        <p:spPr>
          <a:xfrm>
            <a:off x="6683011" y="1603130"/>
            <a:ext cx="4872497" cy="2344314"/>
          </a:xfrm>
          <a:prstGeom prst="rect">
            <a:avLst/>
          </a:prstGeom>
        </p:spPr>
      </p:pic>
      <p:pic>
        <p:nvPicPr>
          <p:cNvPr id="9" name="Picture 8">
            <a:extLst>
              <a:ext uri="{FF2B5EF4-FFF2-40B4-BE49-F238E27FC236}">
                <a16:creationId xmlns:a16="http://schemas.microsoft.com/office/drawing/2014/main" id="{EC101585-BFF6-98ED-FBCB-AEC23924268B}"/>
              </a:ext>
            </a:extLst>
          </p:cNvPr>
          <p:cNvPicPr>
            <a:picLocks noChangeAspect="1"/>
          </p:cNvPicPr>
          <p:nvPr/>
        </p:nvPicPr>
        <p:blipFill>
          <a:blip r:embed="rId6"/>
          <a:stretch>
            <a:fillRect/>
          </a:stretch>
        </p:blipFill>
        <p:spPr>
          <a:xfrm>
            <a:off x="8432800" y="3736108"/>
            <a:ext cx="3240017" cy="2106591"/>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38458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Questions outline">
            <a:extLst>
              <a:ext uri="{FF2B5EF4-FFF2-40B4-BE49-F238E27FC236}">
                <a16:creationId xmlns:a16="http://schemas.microsoft.com/office/drawing/2014/main" id="{57CD1DB3-9604-4DE1-4551-CBE966B346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7932" y="1582316"/>
            <a:ext cx="4432825" cy="4432825"/>
          </a:xfrm>
          <a:prstGeom prst="rect">
            <a:avLst/>
          </a:prstGeom>
        </p:spPr>
      </p:pic>
      <p:sp>
        <p:nvSpPr>
          <p:cNvPr id="2" name="Title 1">
            <a:extLst>
              <a:ext uri="{FF2B5EF4-FFF2-40B4-BE49-F238E27FC236}">
                <a16:creationId xmlns:a16="http://schemas.microsoft.com/office/drawing/2014/main" id="{123EF379-EEC0-A4FD-A41B-03FB9F82F5BA}"/>
              </a:ext>
            </a:extLst>
          </p:cNvPr>
          <p:cNvSpPr>
            <a:spLocks noGrp="1"/>
          </p:cNvSpPr>
          <p:nvPr>
            <p:ph type="title"/>
          </p:nvPr>
        </p:nvSpPr>
        <p:spPr>
          <a:xfrm>
            <a:off x="642812" y="1311543"/>
            <a:ext cx="10905753" cy="671660"/>
          </a:xfrm>
        </p:spPr>
        <p:txBody>
          <a:bodyPr/>
          <a:lstStyle/>
          <a:p>
            <a:r>
              <a:rPr lang="en-GB" dirty="0"/>
              <a:t>Why is transparency on social and environmental aspects important?</a:t>
            </a:r>
            <a:br>
              <a:rPr lang="en-GB" dirty="0"/>
            </a:br>
            <a:endParaRPr lang="en-US" dirty="0"/>
          </a:p>
        </p:txBody>
      </p:sp>
      <p:sp>
        <p:nvSpPr>
          <p:cNvPr id="3" name="Content Placeholder 2">
            <a:extLst>
              <a:ext uri="{FF2B5EF4-FFF2-40B4-BE49-F238E27FC236}">
                <a16:creationId xmlns:a16="http://schemas.microsoft.com/office/drawing/2014/main" id="{36A982C9-AEE5-ED88-9E3C-79D69D09B197}"/>
              </a:ext>
            </a:extLst>
          </p:cNvPr>
          <p:cNvSpPr>
            <a:spLocks noGrp="1"/>
          </p:cNvSpPr>
          <p:nvPr>
            <p:ph idx="1"/>
          </p:nvPr>
        </p:nvSpPr>
        <p:spPr>
          <a:xfrm>
            <a:off x="642813" y="2772831"/>
            <a:ext cx="8467733" cy="3581400"/>
          </a:xfrm>
        </p:spPr>
        <p:txBody>
          <a:bodyPr>
            <a:normAutofit/>
          </a:bodyPr>
          <a:lstStyle/>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3000" b="0" i="0" u="none" strike="noStrike" kern="1200" cap="none" spc="0" normalizeH="0" baseline="0" noProof="0" dirty="0">
                <a:ln>
                  <a:noFill/>
                </a:ln>
                <a:solidFill>
                  <a:srgbClr val="132856"/>
                </a:solidFill>
                <a:effectLst/>
                <a:uLnTx/>
                <a:uFillTx/>
                <a:latin typeface="Franklin Gothic Book" panose="020B0503020102020204"/>
                <a:ea typeface="+mn-ea"/>
                <a:cs typeface="+mn-cs"/>
              </a:rPr>
              <a:t>Provide complete picture of </a:t>
            </a:r>
            <a:r>
              <a:rPr kumimoji="0" lang="en-US" sz="3000" b="1" i="0" u="none" strike="noStrike" kern="1200" cap="none" spc="0" normalizeH="0" baseline="0" noProof="0" dirty="0">
                <a:ln>
                  <a:noFill/>
                </a:ln>
                <a:solidFill>
                  <a:srgbClr val="0090BF"/>
                </a:solidFill>
                <a:effectLst/>
                <a:uLnTx/>
                <a:uFillTx/>
                <a:latin typeface="Franklin Gothic Book" panose="020B0503020102020204"/>
                <a:ea typeface="+mn-ea"/>
                <a:cs typeface="+mn-cs"/>
              </a:rPr>
              <a:t>mandatory &amp; voluntary payments</a:t>
            </a: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3000" b="0" i="0" u="none" strike="noStrike" kern="1200" cap="none" spc="0" normalizeH="0" baseline="0" noProof="0" dirty="0">
                <a:ln>
                  <a:noFill/>
                </a:ln>
                <a:solidFill>
                  <a:srgbClr val="132856"/>
                </a:solidFill>
                <a:effectLst/>
                <a:uLnTx/>
                <a:uFillTx/>
                <a:latin typeface="Franklin Gothic Book" panose="020B0503020102020204"/>
                <a:ea typeface="+mn-ea"/>
                <a:cs typeface="+mn-cs"/>
              </a:rPr>
              <a:t>Ensure effective social &amp; environmental </a:t>
            </a:r>
            <a:r>
              <a:rPr kumimoji="0" lang="en-US" sz="3000" b="1" i="0" u="none" strike="noStrike" kern="1200" cap="none" spc="0" normalizeH="0" baseline="0" noProof="0" dirty="0">
                <a:ln>
                  <a:noFill/>
                </a:ln>
                <a:solidFill>
                  <a:srgbClr val="0090BF"/>
                </a:solidFill>
                <a:effectLst/>
                <a:uLnTx/>
                <a:uFillTx/>
                <a:latin typeface="Franklin Gothic Book" panose="020B0503020102020204"/>
                <a:ea typeface="+mn-ea"/>
                <a:cs typeface="+mn-cs"/>
              </a:rPr>
              <a:t>expenditures</a:t>
            </a:r>
            <a:r>
              <a:rPr kumimoji="0" lang="en-US" sz="3000" b="0" i="0" u="none" strike="noStrike" kern="1200" cap="none" spc="0" normalizeH="0" baseline="0" noProof="0" dirty="0">
                <a:ln>
                  <a:noFill/>
                </a:ln>
                <a:solidFill>
                  <a:srgbClr val="132856"/>
                </a:solidFill>
                <a:effectLst/>
                <a:uLnTx/>
                <a:uFillTx/>
                <a:latin typeface="Franklin Gothic Book" panose="020B0503020102020204"/>
                <a:ea typeface="+mn-ea"/>
                <a:cs typeface="+mn-cs"/>
              </a:rPr>
              <a:t> that reach </a:t>
            </a:r>
            <a:r>
              <a:rPr kumimoji="0" lang="en-US" sz="3000" b="1" i="0" u="none" strike="noStrike" kern="1200" cap="none" spc="0" normalizeH="0" baseline="0" noProof="0" dirty="0">
                <a:ln>
                  <a:noFill/>
                </a:ln>
                <a:solidFill>
                  <a:srgbClr val="0090BF"/>
                </a:solidFill>
                <a:effectLst/>
                <a:uLnTx/>
                <a:uFillTx/>
                <a:latin typeface="Franklin Gothic Book" panose="020B0503020102020204"/>
                <a:ea typeface="+mn-ea"/>
                <a:cs typeface="+mn-cs"/>
              </a:rPr>
              <a:t>intended beneficiaries</a:t>
            </a:r>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3000" b="0" i="0" u="none" strike="noStrike" kern="1200" cap="none" spc="0" normalizeH="0" baseline="0" noProof="0" dirty="0">
                <a:ln>
                  <a:noFill/>
                </a:ln>
                <a:solidFill>
                  <a:srgbClr val="132856"/>
                </a:solidFill>
                <a:effectLst/>
                <a:uLnTx/>
                <a:uFillTx/>
                <a:latin typeface="Franklin Gothic Book" panose="020B0503020102020204"/>
                <a:ea typeface="+mn-ea"/>
                <a:cs typeface="+mn-cs"/>
              </a:rPr>
              <a:t>Demonstrate </a:t>
            </a:r>
            <a:r>
              <a:rPr kumimoji="0" lang="en-US" sz="3000" b="1" i="0" u="none" strike="noStrike" kern="1200" cap="none" spc="0" normalizeH="0" baseline="0" noProof="0" dirty="0">
                <a:ln>
                  <a:noFill/>
                </a:ln>
                <a:solidFill>
                  <a:srgbClr val="0090BF"/>
                </a:solidFill>
                <a:effectLst/>
                <a:uLnTx/>
                <a:uFillTx/>
                <a:latin typeface="Franklin Gothic Book" panose="020B0503020102020204"/>
                <a:ea typeface="+mn-ea"/>
                <a:cs typeface="+mn-cs"/>
              </a:rPr>
              <a:t>company contributions</a:t>
            </a:r>
          </a:p>
          <a:p>
            <a:endParaRPr lang="en-US" dirty="0"/>
          </a:p>
        </p:txBody>
      </p:sp>
      <p:sp>
        <p:nvSpPr>
          <p:cNvPr id="4" name="TextBox 3">
            <a:extLst>
              <a:ext uri="{FF2B5EF4-FFF2-40B4-BE49-F238E27FC236}">
                <a16:creationId xmlns:a16="http://schemas.microsoft.com/office/drawing/2014/main" id="{C7B8468C-1A39-6562-CE39-57E7A9645A53}"/>
              </a:ext>
            </a:extLst>
          </p:cNvPr>
          <p:cNvSpPr txBox="1"/>
          <p:nvPr/>
        </p:nvSpPr>
        <p:spPr>
          <a:xfrm>
            <a:off x="800100" y="489787"/>
            <a:ext cx="1919953" cy="369332"/>
          </a:xfrm>
          <a:prstGeom prst="rect">
            <a:avLst/>
          </a:prstGeom>
          <a:noFill/>
        </p:spPr>
        <p:txBody>
          <a:bodyPr wrap="square" lIns="180000" rtlCol="0">
            <a:spAutoFit/>
          </a:bodyPr>
          <a:lstStyle/>
          <a:p>
            <a:r>
              <a:rPr lang="en-NO" dirty="0">
                <a:solidFill>
                  <a:schemeClr val="bg2"/>
                </a:solidFill>
                <a:latin typeface="Franklin Gothic Medium" panose="020B0603020102020204" pitchFamily="34" charset="0"/>
              </a:rPr>
              <a:t>REFLECTION</a:t>
            </a:r>
          </a:p>
        </p:txBody>
      </p:sp>
    </p:spTree>
    <p:extLst>
      <p:ext uri="{BB962C8B-B14F-4D97-AF65-F5344CB8AC3E}">
        <p14:creationId xmlns:p14="http://schemas.microsoft.com/office/powerpoint/2010/main" val="250393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C6EBEA-AADB-B661-804D-B47B00C6DB3C}"/>
              </a:ext>
            </a:extLst>
          </p:cNvPr>
          <p:cNvSpPr>
            <a:spLocks noGrp="1"/>
          </p:cNvSpPr>
          <p:nvPr>
            <p:ph type="body" sz="quarter" idx="10"/>
          </p:nvPr>
        </p:nvSpPr>
        <p:spPr>
          <a:xfrm>
            <a:off x="1892595" y="2033070"/>
            <a:ext cx="5633685" cy="571584"/>
          </a:xfrm>
        </p:spPr>
        <p:txBody>
          <a:bodyPr/>
          <a:lstStyle/>
          <a:p>
            <a:r>
              <a:rPr lang="en-NO" dirty="0"/>
              <a:t>TOOLKIT</a:t>
            </a:r>
          </a:p>
        </p:txBody>
      </p:sp>
      <p:sp>
        <p:nvSpPr>
          <p:cNvPr id="3" name="Text Placeholder 2">
            <a:extLst>
              <a:ext uri="{FF2B5EF4-FFF2-40B4-BE49-F238E27FC236}">
                <a16:creationId xmlns:a16="http://schemas.microsoft.com/office/drawing/2014/main" id="{0AAFC176-5CC5-F0F0-419B-49A092ED019B}"/>
              </a:ext>
            </a:extLst>
          </p:cNvPr>
          <p:cNvSpPr>
            <a:spLocks noGrp="1"/>
          </p:cNvSpPr>
          <p:nvPr>
            <p:ph type="body" sz="quarter" idx="11"/>
          </p:nvPr>
        </p:nvSpPr>
        <p:spPr>
          <a:xfrm>
            <a:off x="1003243" y="2971701"/>
            <a:ext cx="6078041" cy="1281646"/>
          </a:xfrm>
        </p:spPr>
        <p:txBody>
          <a:bodyPr>
            <a:normAutofit/>
          </a:bodyPr>
          <a:lstStyle/>
          <a:p>
            <a:r>
              <a:rPr lang="en-GB" dirty="0"/>
              <a:t>Gender impact assessments</a:t>
            </a:r>
            <a:endParaRPr lang="en-NO" dirty="0"/>
          </a:p>
        </p:txBody>
      </p:sp>
      <p:sp>
        <p:nvSpPr>
          <p:cNvPr id="4" name="Text Placeholder 3">
            <a:extLst>
              <a:ext uri="{FF2B5EF4-FFF2-40B4-BE49-F238E27FC236}">
                <a16:creationId xmlns:a16="http://schemas.microsoft.com/office/drawing/2014/main" id="{F9E91C13-9C9E-840C-E991-ADD5002919E7}"/>
              </a:ext>
            </a:extLst>
          </p:cNvPr>
          <p:cNvSpPr>
            <a:spLocks noGrp="1"/>
          </p:cNvSpPr>
          <p:nvPr>
            <p:ph type="body" sz="quarter" idx="12"/>
          </p:nvPr>
        </p:nvSpPr>
        <p:spPr>
          <a:xfrm>
            <a:off x="1003243" y="4253346"/>
            <a:ext cx="6523037" cy="1466969"/>
          </a:xfrm>
        </p:spPr>
        <p:txBody>
          <a:bodyPr/>
          <a:lstStyle/>
          <a:p>
            <a:pPr marL="0" indent="0">
              <a:buNone/>
            </a:pPr>
            <a:r>
              <a:rPr lang="en-US" sz="3200" dirty="0"/>
              <a:t>A </a:t>
            </a:r>
            <a:r>
              <a:rPr lang="en-US" sz="3200" dirty="0">
                <a:hlinkClick r:id="rId3"/>
              </a:rPr>
              <a:t>toolkit</a:t>
            </a:r>
            <a:r>
              <a:rPr lang="en-US" sz="3200" dirty="0"/>
              <a:t> by IMPACT offers strategic tools and steps to support gender impact assessments on ASM</a:t>
            </a:r>
          </a:p>
          <a:p>
            <a:pPr marL="0" indent="0">
              <a:buNone/>
            </a:pPr>
            <a:endParaRPr lang="en-NO" sz="3200" dirty="0"/>
          </a:p>
        </p:txBody>
      </p:sp>
      <p:sp>
        <p:nvSpPr>
          <p:cNvPr id="5" name="Text Placeholder 4">
            <a:extLst>
              <a:ext uri="{FF2B5EF4-FFF2-40B4-BE49-F238E27FC236}">
                <a16:creationId xmlns:a16="http://schemas.microsoft.com/office/drawing/2014/main" id="{92BA6988-E26E-9B86-123F-0EF8C8910B19}"/>
              </a:ext>
            </a:extLst>
          </p:cNvPr>
          <p:cNvSpPr>
            <a:spLocks noGrp="1"/>
          </p:cNvSpPr>
          <p:nvPr>
            <p:ph type="body" sz="quarter" idx="13"/>
          </p:nvPr>
        </p:nvSpPr>
        <p:spPr/>
        <p:txBody>
          <a:bodyPr>
            <a:normAutofit fontScale="92500"/>
          </a:bodyPr>
          <a:lstStyle/>
          <a:p>
            <a:r>
              <a:rPr lang="en-NO" dirty="0">
                <a:solidFill>
                  <a:srgbClr val="89AA2E"/>
                </a:solidFill>
                <a:latin typeface="Franklin Gothic Medium" panose="020B0603020102020204" pitchFamily="34" charset="0"/>
              </a:rPr>
              <a:t>ENVIRONMENTAL, SOCIAL AND IMPACT ASSESSMENTS</a:t>
            </a:r>
          </a:p>
        </p:txBody>
      </p:sp>
      <p:pic>
        <p:nvPicPr>
          <p:cNvPr id="6" name="Picture 5">
            <a:extLst>
              <a:ext uri="{FF2B5EF4-FFF2-40B4-BE49-F238E27FC236}">
                <a16:creationId xmlns:a16="http://schemas.microsoft.com/office/drawing/2014/main" id="{1D53249B-E58D-EFDD-E8C9-6E6257729276}"/>
              </a:ext>
            </a:extLst>
          </p:cNvPr>
          <p:cNvPicPr>
            <a:picLocks noChangeAspect="1"/>
          </p:cNvPicPr>
          <p:nvPr/>
        </p:nvPicPr>
        <p:blipFill>
          <a:blip r:embed="rId4"/>
          <a:srcRect/>
          <a:stretch/>
        </p:blipFill>
        <p:spPr>
          <a:xfrm>
            <a:off x="7081284" y="1806746"/>
            <a:ext cx="6741735" cy="3913569"/>
          </a:xfrm>
          <a:prstGeom prst="rect">
            <a:avLst/>
          </a:prstGeom>
        </p:spPr>
      </p:pic>
    </p:spTree>
    <p:extLst>
      <p:ext uri="{BB962C8B-B14F-4D97-AF65-F5344CB8AC3E}">
        <p14:creationId xmlns:p14="http://schemas.microsoft.com/office/powerpoint/2010/main" val="3029025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5989-9240-F362-9BE6-12EE9D899DE0}"/>
              </a:ext>
            </a:extLst>
          </p:cNvPr>
          <p:cNvSpPr>
            <a:spLocks noGrp="1"/>
          </p:cNvSpPr>
          <p:nvPr>
            <p:ph type="title"/>
          </p:nvPr>
        </p:nvSpPr>
        <p:spPr>
          <a:xfrm>
            <a:off x="642812" y="2540471"/>
            <a:ext cx="3602617" cy="1409657"/>
          </a:xfrm>
        </p:spPr>
        <p:txBody>
          <a:bodyPr/>
          <a:lstStyle/>
          <a:p>
            <a:r>
              <a:rPr lang="en-GB" dirty="0"/>
              <a:t>Consult our guidance at </a:t>
            </a:r>
            <a:r>
              <a:rPr lang="en-GB" dirty="0" err="1">
                <a:hlinkClick r:id="rId3"/>
              </a:rPr>
              <a:t>eiti.org</a:t>
            </a:r>
            <a:r>
              <a:rPr lang="en-GB" dirty="0">
                <a:hlinkClick r:id="rId3"/>
              </a:rPr>
              <a:t>/guide</a:t>
            </a:r>
            <a:endParaRPr lang="en-NO" dirty="0"/>
          </a:p>
        </p:txBody>
      </p:sp>
      <p:grpSp>
        <p:nvGrpSpPr>
          <p:cNvPr id="7" name="Group 6">
            <a:extLst>
              <a:ext uri="{FF2B5EF4-FFF2-40B4-BE49-F238E27FC236}">
                <a16:creationId xmlns:a16="http://schemas.microsoft.com/office/drawing/2014/main" id="{87B8DAF0-289E-05A2-3247-4E9E4C6911EE}"/>
              </a:ext>
            </a:extLst>
          </p:cNvPr>
          <p:cNvGrpSpPr/>
          <p:nvPr/>
        </p:nvGrpSpPr>
        <p:grpSpPr>
          <a:xfrm>
            <a:off x="4346681" y="1600200"/>
            <a:ext cx="8708905" cy="5014927"/>
            <a:chOff x="3775180" y="1181947"/>
            <a:chExt cx="8937172" cy="5198641"/>
          </a:xfrm>
        </p:grpSpPr>
        <p:pic>
          <p:nvPicPr>
            <p:cNvPr id="11" name="Picture 10">
              <a:extLst>
                <a:ext uri="{FF2B5EF4-FFF2-40B4-BE49-F238E27FC236}">
                  <a16:creationId xmlns:a16="http://schemas.microsoft.com/office/drawing/2014/main" id="{139D4CAC-E792-5172-A1F4-47B877E4213D}"/>
                </a:ext>
              </a:extLst>
            </p:cNvPr>
            <p:cNvPicPr>
              <a:picLocks noChangeAspect="1"/>
            </p:cNvPicPr>
            <p:nvPr/>
          </p:nvPicPr>
          <p:blipFill>
            <a:blip r:embed="rId4"/>
            <a:srcRect/>
            <a:stretch/>
          </p:blipFill>
          <p:spPr>
            <a:xfrm>
              <a:off x="3775180" y="1181947"/>
              <a:ext cx="8937172" cy="5198641"/>
            </a:xfrm>
            <a:prstGeom prst="rect">
              <a:avLst/>
            </a:prstGeom>
          </p:spPr>
        </p:pic>
        <p:pic>
          <p:nvPicPr>
            <p:cNvPr id="15" name="Graphic 14" descr="Cursor with solid fill">
              <a:extLst>
                <a:ext uri="{FF2B5EF4-FFF2-40B4-BE49-F238E27FC236}">
                  <a16:creationId xmlns:a16="http://schemas.microsoft.com/office/drawing/2014/main" id="{015C70F4-5A90-5B4A-A2EB-9AF3BE807B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83179" y="1465615"/>
              <a:ext cx="914400" cy="914400"/>
            </a:xfrm>
            <a:prstGeom prst="rect">
              <a:avLst/>
            </a:prstGeom>
          </p:spPr>
        </p:pic>
        <p:sp>
          <p:nvSpPr>
            <p:cNvPr id="16" name="Rectangle 15">
              <a:extLst>
                <a:ext uri="{FF2B5EF4-FFF2-40B4-BE49-F238E27FC236}">
                  <a16:creationId xmlns:a16="http://schemas.microsoft.com/office/drawing/2014/main" id="{8DD87F79-E2D2-5020-D78A-4F6765C52D80}"/>
                </a:ext>
              </a:extLst>
            </p:cNvPr>
            <p:cNvSpPr/>
            <p:nvPr/>
          </p:nvSpPr>
          <p:spPr>
            <a:xfrm>
              <a:off x="7790407" y="1530672"/>
              <a:ext cx="287395" cy="182474"/>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grpSp>
    </p:spTree>
    <p:extLst>
      <p:ext uri="{BB962C8B-B14F-4D97-AF65-F5344CB8AC3E}">
        <p14:creationId xmlns:p14="http://schemas.microsoft.com/office/powerpoint/2010/main" val="1298691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2830745"/>
            <a:ext cx="10905753" cy="1196510"/>
          </a:xfrm>
        </p:spPr>
        <p:txBody>
          <a:bodyPr/>
          <a:lstStyle/>
          <a:p>
            <a:r>
              <a:rPr lang="en-GB" sz="5400"/>
              <a:t>Questions?</a:t>
            </a:r>
          </a:p>
        </p:txBody>
      </p:sp>
      <p:pic>
        <p:nvPicPr>
          <p:cNvPr id="4" name="Picture 3">
            <a:extLst>
              <a:ext uri="{FF2B5EF4-FFF2-40B4-BE49-F238E27FC236}">
                <a16:creationId xmlns:a16="http://schemas.microsoft.com/office/drawing/2014/main" id="{73A78783-C597-B19B-8846-71BF15733AB7}"/>
              </a:ext>
            </a:extLst>
          </p:cNvPr>
          <p:cNvPicPr>
            <a:picLocks noChangeAspect="1"/>
          </p:cNvPicPr>
          <p:nvPr/>
        </p:nvPicPr>
        <p:blipFill>
          <a:blip r:embed="rId3"/>
          <a:stretch>
            <a:fillRect/>
          </a:stretch>
        </p:blipFill>
        <p:spPr>
          <a:xfrm>
            <a:off x="6096000" y="1806155"/>
            <a:ext cx="4913764" cy="4366000"/>
          </a:xfrm>
          <a:prstGeom prst="rect">
            <a:avLst/>
          </a:prstGeom>
        </p:spPr>
      </p:pic>
    </p:spTree>
    <p:extLst>
      <p:ext uri="{BB962C8B-B14F-4D97-AF65-F5344CB8AC3E}">
        <p14:creationId xmlns:p14="http://schemas.microsoft.com/office/powerpoint/2010/main" val="967521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9ACA09-AF16-AC40-89B1-D389F8A118EB}"/>
              </a:ext>
            </a:extLst>
          </p:cNvPr>
          <p:cNvSpPr>
            <a:spLocks noGrp="1"/>
          </p:cNvSpPr>
          <p:nvPr>
            <p:ph type="body" sz="quarter" idx="13"/>
          </p:nvPr>
        </p:nvSpPr>
        <p:spPr/>
        <p:txBody>
          <a:bodyPr/>
          <a:lstStyle/>
          <a:p>
            <a:endParaRPr lang="nb-NO"/>
          </a:p>
        </p:txBody>
      </p:sp>
      <p:sp>
        <p:nvSpPr>
          <p:cNvPr id="3" name="TextBox 2">
            <a:extLst>
              <a:ext uri="{FF2B5EF4-FFF2-40B4-BE49-F238E27FC236}">
                <a16:creationId xmlns:a16="http://schemas.microsoft.com/office/drawing/2014/main" id="{C786EC50-5FE3-A04B-AA6D-D0943ED21E59}"/>
              </a:ext>
            </a:extLst>
          </p:cNvPr>
          <p:cNvSpPr txBox="1"/>
          <p:nvPr/>
        </p:nvSpPr>
        <p:spPr>
          <a:xfrm>
            <a:off x="4646097" y="5320482"/>
            <a:ext cx="6902468" cy="824841"/>
          </a:xfrm>
          <a:prstGeom prst="rect">
            <a:avLst/>
          </a:prstGeom>
          <a:noFill/>
        </p:spPr>
        <p:txBody>
          <a:bodyPr wrap="square" rtlCol="0" anchor="b">
            <a:spAutoFit/>
          </a:bodyPr>
          <a:lstStyle/>
          <a:p>
            <a:pPr algn="r"/>
            <a:endParaRPr lang="en-GB" sz="1400" b="0">
              <a:solidFill>
                <a:srgbClr val="FFFFFF"/>
              </a:solidFill>
              <a:latin typeface="+mn-lt"/>
            </a:endParaRP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lang="en-GB" sz="1100" b="1" i="0" spc="100" baseline="0">
                <a:solidFill>
                  <a:srgbClr val="FFFFFF"/>
                </a:solidFill>
                <a:latin typeface="Franklin Gothic Demi" panose="020B0603020102020204" pitchFamily="34" charset="0"/>
              </a:rPr>
              <a:t>E-MAIL</a:t>
            </a:r>
            <a:r>
              <a:rPr lang="en-GB" sz="1400" b="1" i="0">
                <a:solidFill>
                  <a:srgbClr val="FFFFFF"/>
                </a:solidFill>
                <a:latin typeface="Franklin Gothic Demi" panose="020B0603020102020204" pitchFamily="34" charset="0"/>
              </a:rPr>
              <a:t> </a:t>
            </a:r>
            <a:r>
              <a:rPr kumimoji="0" lang="en-GB" sz="1400" b="0" i="0" u="none" strike="noStrike" kern="0" cap="none" spc="0" normalizeH="0" baseline="0" noProof="0" err="1">
                <a:ln>
                  <a:noFill/>
                </a:ln>
                <a:solidFill>
                  <a:srgbClr val="FFFFFF"/>
                </a:solidFill>
                <a:effectLst/>
                <a:uLnTx/>
                <a:uFillTx/>
                <a:latin typeface="+mn-lt"/>
                <a:ea typeface="ＭＳ Ｐゴシック" charset="0"/>
                <a:cs typeface="ＭＳ Ｐゴシック" charset="0"/>
              </a:rPr>
              <a:t>secretariat@eiti.org</a:t>
            </a:r>
            <a:r>
              <a:rPr kumimoji="0" lang="en-GB" sz="1400" b="0" i="0" u="none" strike="noStrike" kern="0" cap="none" spc="0" normalizeH="0" baseline="0" noProof="0">
                <a:ln>
                  <a:noFill/>
                </a:ln>
                <a:solidFill>
                  <a:srgbClr val="FFFFFF"/>
                </a:solidFill>
                <a:effectLst/>
                <a:uLnTx/>
                <a:uFillTx/>
                <a:latin typeface="+mn-lt"/>
                <a:ea typeface="ＭＳ Ｐゴシック" charset="0"/>
                <a:cs typeface="ＭＳ Ｐゴシック" charset="0"/>
              </a:rPr>
              <a:t> </a:t>
            </a:r>
            <a:r>
              <a:rPr lang="en-GB" sz="1100" b="1" i="0" spc="100" baseline="0">
                <a:solidFill>
                  <a:srgbClr val="FFFFFF"/>
                </a:solidFill>
                <a:latin typeface="Franklin Gothic Demi" panose="020B0603020102020204" pitchFamily="34" charset="0"/>
              </a:rPr>
              <a:t>PHONE</a:t>
            </a:r>
            <a:r>
              <a:rPr kumimoji="0" lang="en-GB" sz="1400" b="0" i="0" u="none" strike="noStrike" kern="0" cap="none" spc="0" normalizeH="0" baseline="0" noProof="0">
                <a:ln>
                  <a:noFill/>
                </a:ln>
                <a:solidFill>
                  <a:srgbClr val="FFFFFF"/>
                </a:solidFill>
                <a:effectLst/>
                <a:uLnTx/>
                <a:uFillTx/>
                <a:latin typeface="+mn-lt"/>
                <a:ea typeface="ＭＳ Ｐゴシック" charset="0"/>
                <a:cs typeface="ＭＳ Ｐゴシック" charset="0"/>
              </a:rPr>
              <a:t> +47 22 20 08 00 </a:t>
            </a: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lang="en-GB" sz="1100" b="1" i="0" spc="100" baseline="0">
                <a:solidFill>
                  <a:srgbClr val="FFFFFF"/>
                </a:solidFill>
                <a:latin typeface="Franklin Gothic Demi" panose="020B0603020102020204" pitchFamily="34" charset="0"/>
              </a:rPr>
              <a:t>ADDRESS</a:t>
            </a:r>
            <a:r>
              <a:rPr lang="en-GB" sz="1400" b="1" i="0">
                <a:solidFill>
                  <a:srgbClr val="FFFFFF"/>
                </a:solidFill>
                <a:latin typeface="Franklin Gothic Demi" panose="020B0603020102020204" pitchFamily="34" charset="0"/>
              </a:rPr>
              <a:t> </a:t>
            </a:r>
            <a:r>
              <a:rPr kumimoji="0" lang="en-GB" sz="1400" b="0" i="0" u="none" strike="noStrike" kern="0" cap="none" spc="0" normalizeH="0" baseline="0" noProof="0">
                <a:ln>
                  <a:noFill/>
                </a:ln>
                <a:solidFill>
                  <a:srgbClr val="FFFFFF"/>
                </a:solidFill>
                <a:effectLst/>
                <a:uLnTx/>
                <a:uFillTx/>
                <a:latin typeface="+mn-lt"/>
                <a:ea typeface="ＭＳ Ｐゴシック" charset="0"/>
                <a:cs typeface="ＭＳ Ｐゴシック" charset="0"/>
              </a:rPr>
              <a:t>EITI International Secretariat, </a:t>
            </a:r>
            <a:r>
              <a:rPr kumimoji="0" lang="en-GB" sz="1400" b="0" i="0" u="none" strike="noStrike" kern="0" cap="none" spc="0" normalizeH="0" baseline="0" noProof="0" err="1">
                <a:ln>
                  <a:noFill/>
                </a:ln>
                <a:solidFill>
                  <a:srgbClr val="FFFFFF"/>
                </a:solidFill>
                <a:effectLst/>
                <a:uLnTx/>
                <a:uFillTx/>
                <a:latin typeface="+mn-lt"/>
                <a:ea typeface="ＭＳ Ｐゴシック" charset="0"/>
                <a:cs typeface="ＭＳ Ｐゴシック" charset="0"/>
              </a:rPr>
              <a:t>Rådhusgata</a:t>
            </a:r>
            <a:r>
              <a:rPr kumimoji="0" lang="en-GB" sz="1400" b="0" i="0" u="none" strike="noStrike" kern="0" cap="none" spc="0" normalizeH="0" baseline="0" noProof="0">
                <a:ln>
                  <a:noFill/>
                </a:ln>
                <a:solidFill>
                  <a:srgbClr val="FFFFFF"/>
                </a:solidFill>
                <a:effectLst/>
                <a:uLnTx/>
                <a:uFillTx/>
                <a:latin typeface="+mn-lt"/>
                <a:ea typeface="ＭＳ Ｐゴシック" charset="0"/>
                <a:cs typeface="ＭＳ Ｐゴシック" charset="0"/>
              </a:rPr>
              <a:t> 26, 0151 Oslo, Norway</a:t>
            </a:r>
            <a:endParaRPr lang="en-GB" sz="1400" b="0">
              <a:solidFill>
                <a:srgbClr val="FFFFFF"/>
              </a:solidFill>
              <a:latin typeface="+mn-lt"/>
            </a:endParaRPr>
          </a:p>
        </p:txBody>
      </p:sp>
    </p:spTree>
    <p:extLst>
      <p:ext uri="{BB962C8B-B14F-4D97-AF65-F5344CB8AC3E}">
        <p14:creationId xmlns:p14="http://schemas.microsoft.com/office/powerpoint/2010/main" val="3210438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F379-EEC0-A4FD-A41B-03FB9F82F5BA}"/>
              </a:ext>
            </a:extLst>
          </p:cNvPr>
          <p:cNvSpPr>
            <a:spLocks noGrp="1"/>
          </p:cNvSpPr>
          <p:nvPr>
            <p:ph type="title"/>
          </p:nvPr>
        </p:nvSpPr>
        <p:spPr>
          <a:xfrm>
            <a:off x="642812" y="1311543"/>
            <a:ext cx="10905753" cy="671660"/>
          </a:xfrm>
        </p:spPr>
        <p:txBody>
          <a:bodyPr/>
          <a:lstStyle/>
          <a:p>
            <a:r>
              <a:rPr lang="en-GB" dirty="0"/>
              <a:t>Social and environmental </a:t>
            </a:r>
            <a:endParaRPr lang="en-US" dirty="0"/>
          </a:p>
        </p:txBody>
      </p:sp>
      <p:sp>
        <p:nvSpPr>
          <p:cNvPr id="3" name="Content Placeholder 2">
            <a:extLst>
              <a:ext uri="{FF2B5EF4-FFF2-40B4-BE49-F238E27FC236}">
                <a16:creationId xmlns:a16="http://schemas.microsoft.com/office/drawing/2014/main" id="{36A982C9-AEE5-ED88-9E3C-79D69D09B197}"/>
              </a:ext>
            </a:extLst>
          </p:cNvPr>
          <p:cNvSpPr>
            <a:spLocks noGrp="1"/>
          </p:cNvSpPr>
          <p:nvPr>
            <p:ph idx="1"/>
          </p:nvPr>
        </p:nvSpPr>
        <p:spPr>
          <a:xfrm>
            <a:off x="642813" y="2349295"/>
            <a:ext cx="6537916" cy="3581400"/>
          </a:xfrm>
        </p:spPr>
        <p:txBody>
          <a:bodyPr>
            <a:noAutofit/>
          </a:bodyPr>
          <a:lstStyle/>
          <a:p>
            <a:pPr marL="0" indent="0">
              <a:buNone/>
            </a:pPr>
            <a:r>
              <a:rPr lang="en-GB" sz="3000" dirty="0"/>
              <a:t>Strengthened provisions to promote:</a:t>
            </a:r>
          </a:p>
          <a:p>
            <a:r>
              <a:rPr lang="en-GB" sz="3000" dirty="0"/>
              <a:t>Greater </a:t>
            </a:r>
            <a:r>
              <a:rPr lang="en-GB" sz="3000" b="1" dirty="0">
                <a:solidFill>
                  <a:srgbClr val="0090BF"/>
                </a:solidFill>
              </a:rPr>
              <a:t>diversity </a:t>
            </a:r>
            <a:r>
              <a:rPr lang="en-GB" sz="3000" dirty="0">
                <a:solidFill>
                  <a:srgbClr val="002157"/>
                </a:solidFill>
              </a:rPr>
              <a:t>in decision-making</a:t>
            </a:r>
          </a:p>
          <a:p>
            <a:r>
              <a:rPr lang="en-GB" sz="3000" dirty="0"/>
              <a:t>Disclosures on </a:t>
            </a:r>
            <a:r>
              <a:rPr lang="en-GB" sz="3000" b="1" dirty="0">
                <a:solidFill>
                  <a:srgbClr val="0090BF"/>
                </a:solidFill>
              </a:rPr>
              <a:t>social &amp; environmental issues</a:t>
            </a:r>
            <a:endParaRPr lang="en-GB" sz="3000" dirty="0"/>
          </a:p>
          <a:p>
            <a:endParaRPr lang="en-GB" sz="3000" dirty="0">
              <a:solidFill>
                <a:srgbClr val="002060"/>
              </a:solidFill>
            </a:endParaRPr>
          </a:p>
          <a:p>
            <a:pPr marL="0" indent="0">
              <a:buNone/>
            </a:pPr>
            <a:r>
              <a:rPr lang="en-GB" sz="3000" dirty="0">
                <a:solidFill>
                  <a:srgbClr val="002060"/>
                </a:solidFill>
              </a:rPr>
              <a:t>Requirements: 2.1, 2.2, 5.2, 6.1, 6.4</a:t>
            </a:r>
          </a:p>
        </p:txBody>
      </p:sp>
      <p:pic>
        <p:nvPicPr>
          <p:cNvPr id="5" name="Picture 4">
            <a:extLst>
              <a:ext uri="{FF2B5EF4-FFF2-40B4-BE49-F238E27FC236}">
                <a16:creationId xmlns:a16="http://schemas.microsoft.com/office/drawing/2014/main" id="{FF9CF53C-6C42-B08A-C723-53147180D1E6}"/>
              </a:ext>
            </a:extLst>
          </p:cNvPr>
          <p:cNvPicPr>
            <a:picLocks noChangeAspect="1"/>
          </p:cNvPicPr>
          <p:nvPr/>
        </p:nvPicPr>
        <p:blipFill>
          <a:blip r:embed="rId3"/>
          <a:srcRect/>
          <a:stretch/>
        </p:blipFill>
        <p:spPr>
          <a:xfrm>
            <a:off x="7949629" y="1424163"/>
            <a:ext cx="3297746" cy="4693473"/>
          </a:xfrm>
          <a:prstGeom prst="rect">
            <a:avLst/>
          </a:prstGeom>
          <a:effectLst>
            <a:outerShdw blurRad="50800" dist="38100" dir="5400000" algn="t" rotWithShape="0">
              <a:prstClr val="black">
                <a:alpha val="40000"/>
              </a:prstClr>
            </a:outerShdw>
          </a:effectLst>
        </p:spPr>
      </p:pic>
      <p:sp>
        <p:nvSpPr>
          <p:cNvPr id="6" name="TextBox 5">
            <a:extLst>
              <a:ext uri="{FF2B5EF4-FFF2-40B4-BE49-F238E27FC236}">
                <a16:creationId xmlns:a16="http://schemas.microsoft.com/office/drawing/2014/main" id="{3BA54C46-7CFC-A849-7481-EEFC64C4DB27}"/>
              </a:ext>
            </a:extLst>
          </p:cNvPr>
          <p:cNvSpPr txBox="1"/>
          <p:nvPr/>
        </p:nvSpPr>
        <p:spPr>
          <a:xfrm>
            <a:off x="800100" y="489787"/>
            <a:ext cx="1919953" cy="369332"/>
          </a:xfrm>
          <a:prstGeom prst="rect">
            <a:avLst/>
          </a:prstGeom>
          <a:noFill/>
        </p:spPr>
        <p:txBody>
          <a:bodyPr wrap="square" lIns="180000" rtlCol="0">
            <a:spAutoFit/>
          </a:bodyPr>
          <a:lstStyle/>
          <a:p>
            <a:r>
              <a:rPr lang="en-NO" dirty="0">
                <a:solidFill>
                  <a:schemeClr val="bg2"/>
                </a:solidFill>
                <a:latin typeface="Franklin Gothic Medium" panose="020B0603020102020204" pitchFamily="34" charset="0"/>
              </a:rPr>
              <a:t>REFLECTION</a:t>
            </a:r>
          </a:p>
        </p:txBody>
      </p:sp>
    </p:spTree>
    <p:extLst>
      <p:ext uri="{BB962C8B-B14F-4D97-AF65-F5344CB8AC3E}">
        <p14:creationId xmlns:p14="http://schemas.microsoft.com/office/powerpoint/2010/main" val="2619664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250DCA6-D40D-8B7A-61A8-010916E219D9}"/>
              </a:ext>
            </a:extLst>
          </p:cNvPr>
          <p:cNvPicPr>
            <a:picLocks noChangeAspect="1"/>
          </p:cNvPicPr>
          <p:nvPr/>
        </p:nvPicPr>
        <p:blipFill>
          <a:blip r:embed="rId3"/>
          <a:srcRect l="21875" r="21875"/>
          <a:stretch/>
        </p:blipFill>
        <p:spPr>
          <a:xfrm>
            <a:off x="3519522" y="2308303"/>
            <a:ext cx="2576166" cy="3022649"/>
          </a:xfrm>
          <a:prstGeom prst="rect">
            <a:avLst/>
          </a:prstGeom>
        </p:spPr>
      </p:pic>
      <p:sp>
        <p:nvSpPr>
          <p:cNvPr id="2" name="Title 1">
            <a:extLst>
              <a:ext uri="{FF2B5EF4-FFF2-40B4-BE49-F238E27FC236}">
                <a16:creationId xmlns:a16="http://schemas.microsoft.com/office/drawing/2014/main" id="{E12D70FB-8269-8823-FC65-CBB6183AC0D4}"/>
              </a:ext>
            </a:extLst>
          </p:cNvPr>
          <p:cNvSpPr>
            <a:spLocks noGrp="1"/>
          </p:cNvSpPr>
          <p:nvPr>
            <p:ph type="title"/>
          </p:nvPr>
        </p:nvSpPr>
        <p:spPr>
          <a:xfrm>
            <a:off x="642812" y="1295357"/>
            <a:ext cx="10905753" cy="671660"/>
          </a:xfrm>
        </p:spPr>
        <p:txBody>
          <a:bodyPr/>
          <a:lstStyle/>
          <a:p>
            <a:r>
              <a:rPr lang="en-GB" dirty="0"/>
              <a:t>Key aspects</a:t>
            </a:r>
            <a:endParaRPr lang="en-NO" dirty="0"/>
          </a:p>
        </p:txBody>
      </p:sp>
      <p:pic>
        <p:nvPicPr>
          <p:cNvPr id="14" name="Picture 13" descr="A person holding a pipe&#10;&#10;Description automatically generated with medium confidence">
            <a:extLst>
              <a:ext uri="{FF2B5EF4-FFF2-40B4-BE49-F238E27FC236}">
                <a16:creationId xmlns:a16="http://schemas.microsoft.com/office/drawing/2014/main" id="{793F7F27-2E43-BABB-FE38-F3B294650F05}"/>
              </a:ext>
            </a:extLst>
          </p:cNvPr>
          <p:cNvPicPr>
            <a:picLocks noChangeAspect="1"/>
          </p:cNvPicPr>
          <p:nvPr/>
        </p:nvPicPr>
        <p:blipFill rotWithShape="1">
          <a:blip r:embed="rId4"/>
          <a:srcRect l="21193" t="1600" r="19603"/>
          <a:stretch/>
        </p:blipFill>
        <p:spPr>
          <a:xfrm>
            <a:off x="760787" y="2308303"/>
            <a:ext cx="2576166" cy="2866776"/>
          </a:xfrm>
          <a:prstGeom prst="rect">
            <a:avLst/>
          </a:prstGeom>
        </p:spPr>
      </p:pic>
      <p:pic>
        <p:nvPicPr>
          <p:cNvPr id="19" name="Picture 18">
            <a:extLst>
              <a:ext uri="{FF2B5EF4-FFF2-40B4-BE49-F238E27FC236}">
                <a16:creationId xmlns:a16="http://schemas.microsoft.com/office/drawing/2014/main" id="{5BC04B3C-821E-6886-627B-5C79D762D93D}"/>
              </a:ext>
            </a:extLst>
          </p:cNvPr>
          <p:cNvPicPr>
            <a:picLocks noChangeAspect="1"/>
          </p:cNvPicPr>
          <p:nvPr/>
        </p:nvPicPr>
        <p:blipFill rotWithShape="1">
          <a:blip r:embed="rId5"/>
          <a:srcRect l="42741" t="4180" r="10735" b="13667"/>
          <a:stretch/>
        </p:blipFill>
        <p:spPr>
          <a:xfrm>
            <a:off x="6278257" y="2308303"/>
            <a:ext cx="2576166" cy="2790170"/>
          </a:xfrm>
          <a:prstGeom prst="rect">
            <a:avLst/>
          </a:prstGeom>
        </p:spPr>
      </p:pic>
      <p:pic>
        <p:nvPicPr>
          <p:cNvPr id="30" name="Picture 29">
            <a:extLst>
              <a:ext uri="{FF2B5EF4-FFF2-40B4-BE49-F238E27FC236}">
                <a16:creationId xmlns:a16="http://schemas.microsoft.com/office/drawing/2014/main" id="{3AA48C7C-8885-82A7-398A-3E23EC94D198}"/>
              </a:ext>
            </a:extLst>
          </p:cNvPr>
          <p:cNvPicPr>
            <a:picLocks noChangeAspect="1"/>
          </p:cNvPicPr>
          <p:nvPr/>
        </p:nvPicPr>
        <p:blipFill>
          <a:blip r:embed="rId6"/>
          <a:srcRect l="19254" r="19254"/>
          <a:stretch/>
        </p:blipFill>
        <p:spPr>
          <a:xfrm>
            <a:off x="9036992" y="2308303"/>
            <a:ext cx="2576166" cy="2790170"/>
          </a:xfrm>
          <a:prstGeom prst="rect">
            <a:avLst/>
          </a:prstGeom>
        </p:spPr>
      </p:pic>
      <p:sp>
        <p:nvSpPr>
          <p:cNvPr id="5" name="Rectangle 4">
            <a:extLst>
              <a:ext uri="{FF2B5EF4-FFF2-40B4-BE49-F238E27FC236}">
                <a16:creationId xmlns:a16="http://schemas.microsoft.com/office/drawing/2014/main" id="{4E613702-5776-6306-0090-FD79119B32C4}"/>
              </a:ext>
            </a:extLst>
          </p:cNvPr>
          <p:cNvSpPr/>
          <p:nvPr/>
        </p:nvSpPr>
        <p:spPr>
          <a:xfrm>
            <a:off x="760787" y="4672361"/>
            <a:ext cx="2576166" cy="132790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FFFFFF"/>
                </a:solidFill>
              </a:rPr>
              <a:t>ARTISANAL &amp; </a:t>
            </a:r>
            <a:br>
              <a:rPr lang="en-GB" sz="1600" b="1" dirty="0">
                <a:solidFill>
                  <a:srgbClr val="FFFFFF"/>
                </a:solidFill>
              </a:rPr>
            </a:br>
            <a:r>
              <a:rPr lang="en-GB" sz="1600" b="1" dirty="0">
                <a:solidFill>
                  <a:srgbClr val="FFFFFF"/>
                </a:solidFill>
              </a:rPr>
              <a:t>SMALL-SCALE MINING</a:t>
            </a:r>
          </a:p>
        </p:txBody>
      </p:sp>
      <p:sp>
        <p:nvSpPr>
          <p:cNvPr id="8" name="Rectangle 7">
            <a:extLst>
              <a:ext uri="{FF2B5EF4-FFF2-40B4-BE49-F238E27FC236}">
                <a16:creationId xmlns:a16="http://schemas.microsoft.com/office/drawing/2014/main" id="{B993FD87-FED2-D59D-8F83-82A609E55D78}"/>
              </a:ext>
            </a:extLst>
          </p:cNvPr>
          <p:cNvSpPr/>
          <p:nvPr/>
        </p:nvSpPr>
        <p:spPr>
          <a:xfrm>
            <a:off x="3519522" y="4672361"/>
            <a:ext cx="2576166" cy="13279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FFFFFF"/>
                </a:solidFill>
              </a:rPr>
              <a:t>COMMUNITY CONSULTATION &amp; CONSENT</a:t>
            </a:r>
          </a:p>
        </p:txBody>
      </p:sp>
      <p:sp>
        <p:nvSpPr>
          <p:cNvPr id="11" name="Rectangle 10">
            <a:extLst>
              <a:ext uri="{FF2B5EF4-FFF2-40B4-BE49-F238E27FC236}">
                <a16:creationId xmlns:a16="http://schemas.microsoft.com/office/drawing/2014/main" id="{E9A73085-2D81-2146-BA0C-A9399BD301FD}"/>
              </a:ext>
            </a:extLst>
          </p:cNvPr>
          <p:cNvSpPr/>
          <p:nvPr/>
        </p:nvSpPr>
        <p:spPr>
          <a:xfrm>
            <a:off x="6278257" y="4672361"/>
            <a:ext cx="2576166" cy="132790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FFFFFF"/>
                </a:solidFill>
              </a:rPr>
              <a:t>BENEFITS TO COMMUNITIES</a:t>
            </a:r>
          </a:p>
        </p:txBody>
      </p:sp>
      <p:sp>
        <p:nvSpPr>
          <p:cNvPr id="15" name="Rectangle 14">
            <a:extLst>
              <a:ext uri="{FF2B5EF4-FFF2-40B4-BE49-F238E27FC236}">
                <a16:creationId xmlns:a16="http://schemas.microsoft.com/office/drawing/2014/main" id="{A10A8BB5-1C65-A57F-CCE2-AF46BCAEFA1B}"/>
              </a:ext>
            </a:extLst>
          </p:cNvPr>
          <p:cNvSpPr/>
          <p:nvPr/>
        </p:nvSpPr>
        <p:spPr>
          <a:xfrm>
            <a:off x="9036992" y="4672361"/>
            <a:ext cx="2576166" cy="1327909"/>
          </a:xfrm>
          <a:prstGeom prst="rect">
            <a:avLst/>
          </a:prstGeom>
          <a:solidFill>
            <a:srgbClr val="89AA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FFFFFF"/>
                </a:solidFill>
              </a:rPr>
              <a:t>IMPACT</a:t>
            </a:r>
            <a:br>
              <a:rPr lang="en-GB" sz="1600" b="1" dirty="0">
                <a:solidFill>
                  <a:srgbClr val="FFFFFF"/>
                </a:solidFill>
              </a:rPr>
            </a:br>
            <a:r>
              <a:rPr lang="en-GB" sz="1600" b="1" dirty="0">
                <a:solidFill>
                  <a:srgbClr val="FFFFFF"/>
                </a:solidFill>
              </a:rPr>
              <a:t>ASSESSMENTS</a:t>
            </a:r>
          </a:p>
        </p:txBody>
      </p:sp>
    </p:spTree>
    <p:extLst>
      <p:ext uri="{BB962C8B-B14F-4D97-AF65-F5344CB8AC3E}">
        <p14:creationId xmlns:p14="http://schemas.microsoft.com/office/powerpoint/2010/main" val="394095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C4D057-7C46-EA8A-32B8-23AC885CC030}"/>
              </a:ext>
            </a:extLst>
          </p:cNvPr>
          <p:cNvSpPr/>
          <p:nvPr/>
        </p:nvSpPr>
        <p:spPr>
          <a:xfrm>
            <a:off x="636492" y="2604654"/>
            <a:ext cx="11644407" cy="27156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Rectangle 12">
            <a:extLst>
              <a:ext uri="{FF2B5EF4-FFF2-40B4-BE49-F238E27FC236}">
                <a16:creationId xmlns:a16="http://schemas.microsoft.com/office/drawing/2014/main" id="{FE602A1F-BA1A-F1F7-6D4C-15012E05778C}"/>
              </a:ext>
            </a:extLst>
          </p:cNvPr>
          <p:cNvSpPr/>
          <p:nvPr/>
        </p:nvSpPr>
        <p:spPr>
          <a:xfrm>
            <a:off x="0" y="1896169"/>
            <a:ext cx="3568700" cy="7084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4" name="TextBox 13">
            <a:extLst>
              <a:ext uri="{FF2B5EF4-FFF2-40B4-BE49-F238E27FC236}">
                <a16:creationId xmlns:a16="http://schemas.microsoft.com/office/drawing/2014/main" id="{82E44391-B757-DB9C-82EC-488EDD21553A}"/>
              </a:ext>
            </a:extLst>
          </p:cNvPr>
          <p:cNvSpPr txBox="1"/>
          <p:nvPr/>
        </p:nvSpPr>
        <p:spPr>
          <a:xfrm>
            <a:off x="1063531" y="1988802"/>
            <a:ext cx="3940269" cy="523220"/>
          </a:xfrm>
          <a:prstGeom prst="rect">
            <a:avLst/>
          </a:prstGeom>
          <a:noFill/>
        </p:spPr>
        <p:txBody>
          <a:bodyPr wrap="square" rtlCol="0">
            <a:spAutoFit/>
          </a:bodyPr>
          <a:lstStyle/>
          <a:p>
            <a:r>
              <a:rPr lang="en-GB" sz="2800" dirty="0">
                <a:solidFill>
                  <a:srgbClr val="FFFFFF"/>
                </a:solidFill>
                <a:latin typeface="Franklin Gothic Medium" panose="020B0603020102020204" pitchFamily="34" charset="0"/>
              </a:rPr>
              <a:t>KEY ASPECTS</a:t>
            </a:r>
            <a:endParaRPr lang="en-NO" sz="2800" dirty="0">
              <a:solidFill>
                <a:srgbClr val="FFFFFF"/>
              </a:solidFill>
              <a:latin typeface="Franklin Gothic Medium" panose="020B0603020102020204" pitchFamily="34" charset="0"/>
            </a:endParaRPr>
          </a:p>
        </p:txBody>
      </p:sp>
      <p:sp>
        <p:nvSpPr>
          <p:cNvPr id="15" name="Title 4">
            <a:extLst>
              <a:ext uri="{FF2B5EF4-FFF2-40B4-BE49-F238E27FC236}">
                <a16:creationId xmlns:a16="http://schemas.microsoft.com/office/drawing/2014/main" id="{539DA43A-BAF1-43C5-ABB1-7C95B7D0B3D0}"/>
              </a:ext>
            </a:extLst>
          </p:cNvPr>
          <p:cNvSpPr txBox="1">
            <a:spLocks/>
          </p:cNvSpPr>
          <p:nvPr/>
        </p:nvSpPr>
        <p:spPr>
          <a:xfrm>
            <a:off x="1063531" y="3100388"/>
            <a:ext cx="4067269" cy="671512"/>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5600" b="1" i="0" kern="1200" baseline="0">
                <a:solidFill>
                  <a:srgbClr val="132856"/>
                </a:solidFill>
                <a:latin typeface="Franklin Gothic Demi" panose="020B0603020102020204" pitchFamily="34" charset="0"/>
                <a:ea typeface="+mj-ea"/>
                <a:cs typeface="+mj-cs"/>
              </a:defRPr>
            </a:lvl1pPr>
          </a:lstStyle>
          <a:p>
            <a:r>
              <a:rPr lang="en-GB" sz="4000" dirty="0">
                <a:solidFill>
                  <a:srgbClr val="FFFFFF"/>
                </a:solidFill>
              </a:rPr>
              <a:t>Artisanal and small-scale mining</a:t>
            </a:r>
            <a:endParaRPr lang="en-NO" sz="4000" dirty="0">
              <a:solidFill>
                <a:srgbClr val="FFFFFF"/>
              </a:solidFill>
            </a:endParaRPr>
          </a:p>
        </p:txBody>
      </p:sp>
      <p:pic>
        <p:nvPicPr>
          <p:cNvPr id="18" name="Picture 17" descr="A person holding a pipe&#10;&#10;Description automatically generated with medium confidence">
            <a:extLst>
              <a:ext uri="{FF2B5EF4-FFF2-40B4-BE49-F238E27FC236}">
                <a16:creationId xmlns:a16="http://schemas.microsoft.com/office/drawing/2014/main" id="{1598E6E9-A43D-887F-E702-5294B5207E27}"/>
              </a:ext>
            </a:extLst>
          </p:cNvPr>
          <p:cNvPicPr>
            <a:picLocks noChangeAspect="1"/>
          </p:cNvPicPr>
          <p:nvPr/>
        </p:nvPicPr>
        <p:blipFill rotWithShape="1">
          <a:blip r:embed="rId3"/>
          <a:srcRect l="29191" t="1600" r="19603"/>
          <a:stretch/>
        </p:blipFill>
        <p:spPr>
          <a:xfrm>
            <a:off x="6883400" y="0"/>
            <a:ext cx="5330397" cy="6858000"/>
          </a:xfrm>
          <a:prstGeom prst="rect">
            <a:avLst/>
          </a:prstGeom>
        </p:spPr>
      </p:pic>
    </p:spTree>
    <p:extLst>
      <p:ext uri="{BB962C8B-B14F-4D97-AF65-F5344CB8AC3E}">
        <p14:creationId xmlns:p14="http://schemas.microsoft.com/office/powerpoint/2010/main" val="462092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F379-EEC0-A4FD-A41B-03FB9F82F5BA}"/>
              </a:ext>
            </a:extLst>
          </p:cNvPr>
          <p:cNvSpPr>
            <a:spLocks noGrp="1"/>
          </p:cNvSpPr>
          <p:nvPr>
            <p:ph type="title"/>
          </p:nvPr>
        </p:nvSpPr>
        <p:spPr>
          <a:xfrm>
            <a:off x="642812" y="1311543"/>
            <a:ext cx="10905753" cy="671660"/>
          </a:xfrm>
        </p:spPr>
        <p:txBody>
          <a:bodyPr/>
          <a:lstStyle/>
          <a:p>
            <a:r>
              <a:rPr lang="en-GB" dirty="0"/>
              <a:t>Summary</a:t>
            </a:r>
            <a:endParaRPr lang="en-US" dirty="0"/>
          </a:p>
        </p:txBody>
      </p:sp>
      <p:sp>
        <p:nvSpPr>
          <p:cNvPr id="3" name="Content Placeholder 2">
            <a:extLst>
              <a:ext uri="{FF2B5EF4-FFF2-40B4-BE49-F238E27FC236}">
                <a16:creationId xmlns:a16="http://schemas.microsoft.com/office/drawing/2014/main" id="{36A982C9-AEE5-ED88-9E3C-79D69D09B197}"/>
              </a:ext>
            </a:extLst>
          </p:cNvPr>
          <p:cNvSpPr>
            <a:spLocks noGrp="1"/>
          </p:cNvSpPr>
          <p:nvPr>
            <p:ph idx="1"/>
          </p:nvPr>
        </p:nvSpPr>
        <p:spPr>
          <a:xfrm>
            <a:off x="642813" y="2349295"/>
            <a:ext cx="5630987" cy="3581400"/>
          </a:xfrm>
        </p:spPr>
        <p:txBody>
          <a:bodyPr>
            <a:noAutofit/>
          </a:bodyPr>
          <a:lstStyle/>
          <a:p>
            <a:r>
              <a:rPr lang="en-GB" sz="3000" dirty="0"/>
              <a:t>Primarily an </a:t>
            </a:r>
            <a:r>
              <a:rPr lang="en-GB" sz="3000" b="1" dirty="0">
                <a:solidFill>
                  <a:srgbClr val="0090BD"/>
                </a:solidFill>
              </a:rPr>
              <a:t>informal sector</a:t>
            </a:r>
            <a:r>
              <a:rPr lang="en-GB" sz="3000" dirty="0"/>
              <a:t>, despite economic significance</a:t>
            </a:r>
          </a:p>
          <a:p>
            <a:r>
              <a:rPr lang="en-GB" sz="3000" dirty="0"/>
              <a:t>True </a:t>
            </a:r>
            <a:r>
              <a:rPr lang="en-GB" sz="3000" b="1" dirty="0">
                <a:solidFill>
                  <a:srgbClr val="0090BD"/>
                </a:solidFill>
              </a:rPr>
              <a:t>value of sector</a:t>
            </a:r>
            <a:r>
              <a:rPr lang="en-GB" sz="3000" dirty="0"/>
              <a:t> is overlooked</a:t>
            </a:r>
          </a:p>
          <a:p>
            <a:r>
              <a:rPr lang="en-GB" sz="3000" dirty="0"/>
              <a:t>Demand for </a:t>
            </a:r>
            <a:r>
              <a:rPr lang="en-GB" sz="3000" b="1" dirty="0">
                <a:solidFill>
                  <a:srgbClr val="0090BD"/>
                </a:solidFill>
              </a:rPr>
              <a:t>critical minerals </a:t>
            </a:r>
            <a:r>
              <a:rPr lang="en-GB" sz="3000" dirty="0">
                <a:solidFill>
                  <a:srgbClr val="002157"/>
                </a:solidFill>
              </a:rPr>
              <a:t>heightens corruptions risks</a:t>
            </a:r>
            <a:endParaRPr lang="en-GB" sz="3000" dirty="0"/>
          </a:p>
          <a:p>
            <a:endParaRPr lang="en-GB" sz="3000" dirty="0">
              <a:solidFill>
                <a:srgbClr val="002060"/>
              </a:solidFill>
            </a:endParaRPr>
          </a:p>
        </p:txBody>
      </p:sp>
      <p:sp>
        <p:nvSpPr>
          <p:cNvPr id="4" name="TextBox 3">
            <a:extLst>
              <a:ext uri="{FF2B5EF4-FFF2-40B4-BE49-F238E27FC236}">
                <a16:creationId xmlns:a16="http://schemas.microsoft.com/office/drawing/2014/main" id="{C7B8468C-1A39-6562-CE39-57E7A9645A53}"/>
              </a:ext>
            </a:extLst>
          </p:cNvPr>
          <p:cNvSpPr txBox="1"/>
          <p:nvPr/>
        </p:nvSpPr>
        <p:spPr>
          <a:xfrm>
            <a:off x="812800" y="477087"/>
            <a:ext cx="5071165" cy="369332"/>
          </a:xfrm>
          <a:prstGeom prst="rect">
            <a:avLst/>
          </a:prstGeom>
          <a:noFill/>
        </p:spPr>
        <p:txBody>
          <a:bodyPr wrap="square" lIns="180000" rtlCol="0">
            <a:spAutoFit/>
          </a:bodyPr>
          <a:lstStyle/>
          <a:p>
            <a:r>
              <a:rPr lang="en-NO">
                <a:solidFill>
                  <a:schemeClr val="tx2"/>
                </a:solidFill>
                <a:latin typeface="Franklin Gothic Medium" panose="020B0603020102020204" pitchFamily="34" charset="0"/>
              </a:rPr>
              <a:t>ARTISANAL AND SMALL-SCALE MINING</a:t>
            </a:r>
            <a:endParaRPr lang="en-NO" dirty="0">
              <a:solidFill>
                <a:schemeClr val="tx2"/>
              </a:solidFill>
              <a:latin typeface="Franklin Gothic Medium" panose="020B0603020102020204" pitchFamily="34" charset="0"/>
            </a:endParaRPr>
          </a:p>
        </p:txBody>
      </p:sp>
      <p:pic>
        <p:nvPicPr>
          <p:cNvPr id="12" name="Picture 11" descr="A person holding a pipe&#10;&#10;Description automatically generated with medium confidence">
            <a:extLst>
              <a:ext uri="{FF2B5EF4-FFF2-40B4-BE49-F238E27FC236}">
                <a16:creationId xmlns:a16="http://schemas.microsoft.com/office/drawing/2014/main" id="{78171B2B-891F-9AAA-C38E-28C85C1BEF12}"/>
              </a:ext>
            </a:extLst>
          </p:cNvPr>
          <p:cNvPicPr>
            <a:picLocks noChangeAspect="1"/>
          </p:cNvPicPr>
          <p:nvPr/>
        </p:nvPicPr>
        <p:blipFill rotWithShape="1">
          <a:blip r:embed="rId3"/>
          <a:srcRect l="29191" t="1600" r="19603"/>
          <a:stretch/>
        </p:blipFill>
        <p:spPr>
          <a:xfrm>
            <a:off x="6883400" y="0"/>
            <a:ext cx="5330397" cy="6858000"/>
          </a:xfrm>
          <a:prstGeom prst="rect">
            <a:avLst/>
          </a:prstGeom>
        </p:spPr>
      </p:pic>
    </p:spTree>
    <p:extLst>
      <p:ext uri="{BB962C8B-B14F-4D97-AF65-F5344CB8AC3E}">
        <p14:creationId xmlns:p14="http://schemas.microsoft.com/office/powerpoint/2010/main" val="590487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F379-EEC0-A4FD-A41B-03FB9F82F5BA}"/>
              </a:ext>
            </a:extLst>
          </p:cNvPr>
          <p:cNvSpPr>
            <a:spLocks noGrp="1"/>
          </p:cNvSpPr>
          <p:nvPr>
            <p:ph type="title"/>
          </p:nvPr>
        </p:nvSpPr>
        <p:spPr>
          <a:xfrm>
            <a:off x="642812" y="1311543"/>
            <a:ext cx="10905753" cy="671660"/>
          </a:xfrm>
        </p:spPr>
        <p:txBody>
          <a:bodyPr/>
          <a:lstStyle/>
          <a:p>
            <a:r>
              <a:rPr lang="en-GB" dirty="0"/>
              <a:t>Rationale</a:t>
            </a:r>
            <a:endParaRPr lang="en-US" dirty="0"/>
          </a:p>
        </p:txBody>
      </p:sp>
      <p:sp>
        <p:nvSpPr>
          <p:cNvPr id="3" name="Content Placeholder 2">
            <a:extLst>
              <a:ext uri="{FF2B5EF4-FFF2-40B4-BE49-F238E27FC236}">
                <a16:creationId xmlns:a16="http://schemas.microsoft.com/office/drawing/2014/main" id="{36A982C9-AEE5-ED88-9E3C-79D69D09B197}"/>
              </a:ext>
            </a:extLst>
          </p:cNvPr>
          <p:cNvSpPr>
            <a:spLocks noGrp="1"/>
          </p:cNvSpPr>
          <p:nvPr>
            <p:ph idx="1"/>
          </p:nvPr>
        </p:nvSpPr>
        <p:spPr>
          <a:xfrm>
            <a:off x="642813" y="2349295"/>
            <a:ext cx="5630987" cy="3581400"/>
          </a:xfrm>
        </p:spPr>
        <p:txBody>
          <a:bodyPr>
            <a:noAutofit/>
          </a:bodyPr>
          <a:lstStyle/>
          <a:p>
            <a:r>
              <a:rPr lang="en-GB" sz="3000" dirty="0"/>
              <a:t>Provide understanding of ASM’s </a:t>
            </a:r>
            <a:r>
              <a:rPr lang="en-GB" sz="3000" b="1" dirty="0">
                <a:solidFill>
                  <a:srgbClr val="0090BD"/>
                </a:solidFill>
              </a:rPr>
              <a:t>economic contribution</a:t>
            </a:r>
          </a:p>
          <a:p>
            <a:r>
              <a:rPr lang="en-GB" sz="3000" dirty="0"/>
              <a:t>Clarify </a:t>
            </a:r>
            <a:r>
              <a:rPr lang="en-GB" sz="3000" b="1" dirty="0">
                <a:solidFill>
                  <a:srgbClr val="0090BD"/>
                </a:solidFill>
              </a:rPr>
              <a:t>regulatory framework</a:t>
            </a:r>
          </a:p>
          <a:p>
            <a:r>
              <a:rPr lang="en-GB" sz="3000" dirty="0"/>
              <a:t>Support </a:t>
            </a:r>
            <a:r>
              <a:rPr lang="en-GB" sz="3000" b="1" dirty="0">
                <a:solidFill>
                  <a:srgbClr val="0090BD"/>
                </a:solidFill>
              </a:rPr>
              <a:t>anti-corruption </a:t>
            </a:r>
            <a:r>
              <a:rPr lang="en-GB" sz="3000" dirty="0"/>
              <a:t>efforts</a:t>
            </a:r>
          </a:p>
          <a:p>
            <a:r>
              <a:rPr lang="en-GB" sz="3000" dirty="0"/>
              <a:t>Support </a:t>
            </a:r>
            <a:r>
              <a:rPr lang="en-GB" sz="3000" b="1" dirty="0">
                <a:solidFill>
                  <a:srgbClr val="0090BD"/>
                </a:solidFill>
              </a:rPr>
              <a:t>reforms</a:t>
            </a:r>
            <a:r>
              <a:rPr lang="en-GB" sz="3000" dirty="0"/>
              <a:t> and formalisation plans</a:t>
            </a:r>
          </a:p>
          <a:p>
            <a:endParaRPr lang="en-GB" sz="3000" dirty="0">
              <a:solidFill>
                <a:srgbClr val="002060"/>
              </a:solidFill>
            </a:endParaRPr>
          </a:p>
        </p:txBody>
      </p:sp>
      <p:sp>
        <p:nvSpPr>
          <p:cNvPr id="4" name="TextBox 3">
            <a:extLst>
              <a:ext uri="{FF2B5EF4-FFF2-40B4-BE49-F238E27FC236}">
                <a16:creationId xmlns:a16="http://schemas.microsoft.com/office/drawing/2014/main" id="{C7B8468C-1A39-6562-CE39-57E7A9645A53}"/>
              </a:ext>
            </a:extLst>
          </p:cNvPr>
          <p:cNvSpPr txBox="1"/>
          <p:nvPr/>
        </p:nvSpPr>
        <p:spPr>
          <a:xfrm>
            <a:off x="812800" y="477087"/>
            <a:ext cx="5071165" cy="369332"/>
          </a:xfrm>
          <a:prstGeom prst="rect">
            <a:avLst/>
          </a:prstGeom>
          <a:noFill/>
        </p:spPr>
        <p:txBody>
          <a:bodyPr wrap="square" lIns="180000" rtlCol="0">
            <a:spAutoFit/>
          </a:bodyPr>
          <a:lstStyle/>
          <a:p>
            <a:r>
              <a:rPr lang="en-NO">
                <a:solidFill>
                  <a:schemeClr val="tx2"/>
                </a:solidFill>
                <a:latin typeface="Franklin Gothic Medium" panose="020B0603020102020204" pitchFamily="34" charset="0"/>
              </a:rPr>
              <a:t>ARTISANAL AND SMALL-SCALE MINING</a:t>
            </a:r>
            <a:endParaRPr lang="en-NO" dirty="0">
              <a:solidFill>
                <a:schemeClr val="tx2"/>
              </a:solidFill>
              <a:latin typeface="Franklin Gothic Medium" panose="020B0603020102020204" pitchFamily="34" charset="0"/>
            </a:endParaRPr>
          </a:p>
        </p:txBody>
      </p:sp>
      <p:pic>
        <p:nvPicPr>
          <p:cNvPr id="12" name="Picture 11" descr="A person holding a pipe&#10;&#10;Description automatically generated with medium confidence">
            <a:extLst>
              <a:ext uri="{FF2B5EF4-FFF2-40B4-BE49-F238E27FC236}">
                <a16:creationId xmlns:a16="http://schemas.microsoft.com/office/drawing/2014/main" id="{78171B2B-891F-9AAA-C38E-28C85C1BEF12}"/>
              </a:ext>
            </a:extLst>
          </p:cNvPr>
          <p:cNvPicPr>
            <a:picLocks noChangeAspect="1"/>
          </p:cNvPicPr>
          <p:nvPr/>
        </p:nvPicPr>
        <p:blipFill rotWithShape="1">
          <a:blip r:embed="rId3"/>
          <a:srcRect l="29191" t="1600" r="19603"/>
          <a:stretch/>
        </p:blipFill>
        <p:spPr>
          <a:xfrm>
            <a:off x="6883400" y="0"/>
            <a:ext cx="5330397" cy="6858000"/>
          </a:xfrm>
          <a:prstGeom prst="rect">
            <a:avLst/>
          </a:prstGeom>
        </p:spPr>
      </p:pic>
    </p:spTree>
    <p:extLst>
      <p:ext uri="{BB962C8B-B14F-4D97-AF65-F5344CB8AC3E}">
        <p14:creationId xmlns:p14="http://schemas.microsoft.com/office/powerpoint/2010/main" val="648690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B8468C-1A39-6562-CE39-57E7A9645A53}"/>
              </a:ext>
            </a:extLst>
          </p:cNvPr>
          <p:cNvSpPr txBox="1"/>
          <p:nvPr/>
        </p:nvSpPr>
        <p:spPr>
          <a:xfrm>
            <a:off x="812800" y="477087"/>
            <a:ext cx="5071165" cy="369332"/>
          </a:xfrm>
          <a:prstGeom prst="rect">
            <a:avLst/>
          </a:prstGeom>
          <a:noFill/>
        </p:spPr>
        <p:txBody>
          <a:bodyPr wrap="square" lIns="180000" rtlCol="0">
            <a:spAutoFit/>
          </a:bodyPr>
          <a:lstStyle/>
          <a:p>
            <a:r>
              <a:rPr lang="en-NO">
                <a:solidFill>
                  <a:schemeClr val="tx2"/>
                </a:solidFill>
                <a:latin typeface="Franklin Gothic Medium" panose="020B0603020102020204" pitchFamily="34" charset="0"/>
              </a:rPr>
              <a:t>ARTISANAL AND SMALL-SCALE MINING</a:t>
            </a:r>
            <a:endParaRPr lang="en-NO" dirty="0">
              <a:solidFill>
                <a:schemeClr val="tx2"/>
              </a:solidFill>
              <a:latin typeface="Franklin Gothic Medium" panose="020B0603020102020204" pitchFamily="34" charset="0"/>
            </a:endParaRPr>
          </a:p>
        </p:txBody>
      </p:sp>
      <p:pic>
        <p:nvPicPr>
          <p:cNvPr id="12" name="Picture 11" descr="A person holding a pipe&#10;&#10;Description automatically generated with medium confidence">
            <a:extLst>
              <a:ext uri="{FF2B5EF4-FFF2-40B4-BE49-F238E27FC236}">
                <a16:creationId xmlns:a16="http://schemas.microsoft.com/office/drawing/2014/main" id="{78171B2B-891F-9AAA-C38E-28C85C1BEF12}"/>
              </a:ext>
            </a:extLst>
          </p:cNvPr>
          <p:cNvPicPr>
            <a:picLocks noChangeAspect="1"/>
          </p:cNvPicPr>
          <p:nvPr/>
        </p:nvPicPr>
        <p:blipFill rotWithShape="1">
          <a:blip r:embed="rId3"/>
          <a:srcRect l="29191" t="1600" r="19603"/>
          <a:stretch/>
        </p:blipFill>
        <p:spPr>
          <a:xfrm>
            <a:off x="6883400" y="0"/>
            <a:ext cx="5330397" cy="6858000"/>
          </a:xfrm>
          <a:prstGeom prst="rect">
            <a:avLst/>
          </a:prstGeom>
        </p:spPr>
      </p:pic>
      <p:sp>
        <p:nvSpPr>
          <p:cNvPr id="10" name="Rectangle 9">
            <a:extLst>
              <a:ext uri="{FF2B5EF4-FFF2-40B4-BE49-F238E27FC236}">
                <a16:creationId xmlns:a16="http://schemas.microsoft.com/office/drawing/2014/main" id="{D48D6E3C-468C-AC53-FAF0-D21971F9ACAD}"/>
              </a:ext>
            </a:extLst>
          </p:cNvPr>
          <p:cNvSpPr/>
          <p:nvPr/>
        </p:nvSpPr>
        <p:spPr>
          <a:xfrm>
            <a:off x="0" y="1896169"/>
            <a:ext cx="4343400" cy="70848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TextBox 10">
            <a:extLst>
              <a:ext uri="{FF2B5EF4-FFF2-40B4-BE49-F238E27FC236}">
                <a16:creationId xmlns:a16="http://schemas.microsoft.com/office/drawing/2014/main" id="{B8F03084-62D3-C537-1FE7-3066F3D53375}"/>
              </a:ext>
            </a:extLst>
          </p:cNvPr>
          <p:cNvSpPr txBox="1"/>
          <p:nvPr/>
        </p:nvSpPr>
        <p:spPr>
          <a:xfrm>
            <a:off x="936531" y="1988802"/>
            <a:ext cx="3940269" cy="523220"/>
          </a:xfrm>
          <a:prstGeom prst="rect">
            <a:avLst/>
          </a:prstGeom>
          <a:noFill/>
        </p:spPr>
        <p:txBody>
          <a:bodyPr wrap="square" rtlCol="0">
            <a:spAutoFit/>
          </a:bodyPr>
          <a:lstStyle/>
          <a:p>
            <a:r>
              <a:rPr lang="en-NO" sz="2800">
                <a:solidFill>
                  <a:srgbClr val="FFFFFF"/>
                </a:solidFill>
                <a:latin typeface="Franklin Gothic Medium" panose="020B0603020102020204" pitchFamily="34" charset="0"/>
              </a:rPr>
              <a:t>Requirement 2.1(f) </a:t>
            </a:r>
            <a:endParaRPr lang="en-NO" sz="2800" dirty="0">
              <a:solidFill>
                <a:srgbClr val="FFFFFF"/>
              </a:solidFill>
              <a:latin typeface="Franklin Gothic Medium" panose="020B0603020102020204" pitchFamily="34" charset="0"/>
            </a:endParaRPr>
          </a:p>
        </p:txBody>
      </p:sp>
      <p:cxnSp>
        <p:nvCxnSpPr>
          <p:cNvPr id="2" name="Straight Connector 1">
            <a:extLst>
              <a:ext uri="{FF2B5EF4-FFF2-40B4-BE49-F238E27FC236}">
                <a16:creationId xmlns:a16="http://schemas.microsoft.com/office/drawing/2014/main" id="{FED3BE45-D3C0-431A-0310-BDB9F3BD0FEE}"/>
              </a:ext>
            </a:extLst>
          </p:cNvPr>
          <p:cNvCxnSpPr>
            <a:cxnSpLocks/>
          </p:cNvCxnSpPr>
          <p:nvPr/>
        </p:nvCxnSpPr>
        <p:spPr>
          <a:xfrm>
            <a:off x="3111190" y="3780264"/>
            <a:ext cx="176561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CD31861-01EE-5390-F95E-458F37874732}"/>
              </a:ext>
            </a:extLst>
          </p:cNvPr>
          <p:cNvSpPr txBox="1"/>
          <p:nvPr/>
        </p:nvSpPr>
        <p:spPr>
          <a:xfrm>
            <a:off x="936531" y="2930678"/>
            <a:ext cx="5032469" cy="3108543"/>
          </a:xfrm>
          <a:prstGeom prst="rect">
            <a:avLst/>
          </a:prstGeom>
          <a:noFill/>
        </p:spPr>
        <p:txBody>
          <a:bodyPr wrap="square">
            <a:spAutoFit/>
          </a:bodyPr>
          <a:lstStyle/>
          <a:p>
            <a:r>
              <a:rPr lang="en-US" sz="2800" dirty="0">
                <a:solidFill>
                  <a:srgbClr val="002157"/>
                </a:solidFill>
              </a:rPr>
              <a:t>Where applicable, implementing countries are encouraged to </a:t>
            </a:r>
            <a:r>
              <a:rPr lang="en-US" sz="2800" b="1" dirty="0">
                <a:solidFill>
                  <a:srgbClr val="0090BD"/>
                </a:solidFill>
              </a:rPr>
              <a:t>disclose</a:t>
            </a:r>
            <a:r>
              <a:rPr lang="en-US" sz="2800" dirty="0">
                <a:solidFill>
                  <a:srgbClr val="002157"/>
                </a:solidFill>
              </a:rPr>
              <a:t> </a:t>
            </a:r>
            <a:r>
              <a:rPr lang="en-US" sz="2800" b="1" dirty="0">
                <a:solidFill>
                  <a:srgbClr val="0090BD"/>
                </a:solidFill>
              </a:rPr>
              <a:t>policies </a:t>
            </a:r>
            <a:r>
              <a:rPr lang="en-US" sz="2800" dirty="0">
                <a:solidFill>
                  <a:srgbClr val="002157"/>
                </a:solidFill>
              </a:rPr>
              <a:t>related to the </a:t>
            </a:r>
            <a:r>
              <a:rPr lang="en-US" sz="2800" b="1" dirty="0">
                <a:solidFill>
                  <a:srgbClr val="0090BD"/>
                </a:solidFill>
              </a:rPr>
              <a:t>artisanal and small-scale mining </a:t>
            </a:r>
            <a:r>
              <a:rPr lang="en-US" sz="2800" dirty="0">
                <a:solidFill>
                  <a:srgbClr val="002157"/>
                </a:solidFill>
              </a:rPr>
              <a:t>sector, as well as information on planned or ongoing reforms.</a:t>
            </a:r>
            <a:endParaRPr lang="nb-NO" sz="2800" i="1" dirty="0">
              <a:solidFill>
                <a:srgbClr val="002157"/>
              </a:solidFill>
            </a:endParaRPr>
          </a:p>
        </p:txBody>
      </p:sp>
    </p:spTree>
    <p:extLst>
      <p:ext uri="{BB962C8B-B14F-4D97-AF65-F5344CB8AC3E}">
        <p14:creationId xmlns:p14="http://schemas.microsoft.com/office/powerpoint/2010/main" val="3558818173"/>
      </p:ext>
    </p:extLst>
  </p:cSld>
  <p:clrMapOvr>
    <a:masterClrMapping/>
  </p:clrMapOvr>
</p:sld>
</file>

<file path=ppt/theme/theme1.xml><?xml version="1.0" encoding="utf-8"?>
<a:theme xmlns:a="http://schemas.openxmlformats.org/drawingml/2006/main" name="EITItheme1">
  <a:themeElements>
    <a:clrScheme name="Custom 1">
      <a:dk1>
        <a:srgbClr val="000100"/>
      </a:dk1>
      <a:lt1>
        <a:srgbClr val="165B89"/>
      </a:lt1>
      <a:dk2>
        <a:srgbClr val="122954"/>
      </a:dk2>
      <a:lt2>
        <a:srgbClr val="15C2EE"/>
      </a:lt2>
      <a:accent1>
        <a:srgbClr val="1CC0EE"/>
      </a:accent1>
      <a:accent2>
        <a:srgbClr val="6C5239"/>
      </a:accent2>
      <a:accent3>
        <a:srgbClr val="2C8536"/>
      </a:accent3>
      <a:accent4>
        <a:srgbClr val="F5A60A"/>
      </a:accent4>
      <a:accent5>
        <a:srgbClr val="D24329"/>
      </a:accent5>
      <a:accent6>
        <a:srgbClr val="78325C"/>
      </a:accent6>
      <a:hlink>
        <a:srgbClr val="1AC2ED"/>
      </a:hlink>
      <a:folHlink>
        <a:srgbClr val="12295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822F89D2-8C55-8B4B-88BB-245ADC139331}" vid="{7C9ED5B2-BBF2-DF45-8D59-C876243C56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BB3B790D4CD34F81FC0BEB718ECEB9" ma:contentTypeVersion="16" ma:contentTypeDescription="Create a new document." ma:contentTypeScope="" ma:versionID="2b3c60c549791b94e1de36215c3a607c">
  <xsd:schema xmlns:xsd="http://www.w3.org/2001/XMLSchema" xmlns:xs="http://www.w3.org/2001/XMLSchema" xmlns:p="http://schemas.microsoft.com/office/2006/metadata/properties" xmlns:ns2="d9eb0d81-beec-4074-bc6f-8be11319408c" xmlns:ns3="ec4d7596-7f32-41a8-9a95-4275d9a1ea6b" targetNamespace="http://schemas.microsoft.com/office/2006/metadata/properties" ma:root="true" ma:fieldsID="d2eef05631ed337cff00ecc2bca7ad97" ns2:_="" ns3:_="">
    <xsd:import namespace="d9eb0d81-beec-4074-bc6f-8be11319408c"/>
    <xsd:import namespace="ec4d7596-7f32-41a8-9a95-4275d9a1ea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eb0d81-beec-4074-bc6f-8be1131940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b58f297-623d-4bc9-82bf-53ab639f8509"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4d7596-7f32-41a8-9a95-4275d9a1ea6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52dc68c-65b9-457f-ba02-173d769ec880}" ma:internalName="TaxCatchAll" ma:showField="CatchAllData" ma:web="ec4d7596-7f32-41a8-9a95-4275d9a1ea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c4d7596-7f32-41a8-9a95-4275d9a1ea6b" xsi:nil="true"/>
    <lcf76f155ced4ddcb4097134ff3c332f xmlns="d9eb0d81-beec-4074-bc6f-8be11319408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0EE5556-E5CE-4DFE-AE03-F9F623CE72CB}">
  <ds:schemaRefs>
    <ds:schemaRef ds:uri="d9eb0d81-beec-4074-bc6f-8be11319408c"/>
    <ds:schemaRef ds:uri="ec4d7596-7f32-41a8-9a95-4275d9a1ea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8BC80A8-A295-46CA-AF22-82C68DB35933}">
  <ds:schemaRefs>
    <ds:schemaRef ds:uri="http://schemas.microsoft.com/sharepoint/v3/contenttype/forms"/>
  </ds:schemaRefs>
</ds:datastoreItem>
</file>

<file path=customXml/itemProps3.xml><?xml version="1.0" encoding="utf-8"?>
<ds:datastoreItem xmlns:ds="http://schemas.openxmlformats.org/officeDocument/2006/customXml" ds:itemID="{52BB9246-1D15-49BF-90DE-50031989DE62}">
  <ds:schemaRefs>
    <ds:schemaRef ds:uri="d9eb0d81-beec-4074-bc6f-8be11319408c"/>
    <ds:schemaRef ds:uri="ec4d7596-7f32-41a8-9a95-4275d9a1ea6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EITItheme1</Template>
  <TotalTime>2020</TotalTime>
  <Words>2660</Words>
  <Application>Microsoft Office PowerPoint</Application>
  <PresentationFormat>Widescreen</PresentationFormat>
  <Paragraphs>215</Paragraphs>
  <Slides>33</Slides>
  <Notes>23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EITItheme1</vt:lpstr>
      <vt:lpstr>PowerPoint Presentation</vt:lpstr>
      <vt:lpstr>Why is transparency on social and environmental aspects important? </vt:lpstr>
      <vt:lpstr>Why is transparency on social and environmental aspects important? </vt:lpstr>
      <vt:lpstr>Social and environmental </vt:lpstr>
      <vt:lpstr>Key aspects</vt:lpstr>
      <vt:lpstr>PowerPoint Presentation</vt:lpstr>
      <vt:lpstr>Summary</vt:lpstr>
      <vt:lpstr>Rationale</vt:lpstr>
      <vt:lpstr>PowerPoint Presentation</vt:lpstr>
      <vt:lpstr>Democratic Republic of the Congo </vt:lpstr>
      <vt:lpstr>PowerPoint Presentation</vt:lpstr>
      <vt:lpstr>Summary</vt:lpstr>
      <vt:lpstr>Rationale</vt:lpstr>
      <vt:lpstr>PowerPoint Presentation</vt:lpstr>
      <vt:lpstr>Regulations and legislation</vt:lpstr>
      <vt:lpstr>PowerPoint Presentation</vt:lpstr>
      <vt:lpstr>PowerPoint Presentation</vt:lpstr>
      <vt:lpstr>Summary</vt:lpstr>
      <vt:lpstr>Rationale</vt:lpstr>
      <vt:lpstr>PowerPoint Presentation</vt:lpstr>
      <vt:lpstr>PowerPoint Presentation</vt:lpstr>
      <vt:lpstr>Tracing mining revenues in Mali</vt:lpstr>
      <vt:lpstr>PowerPoint Presentation</vt:lpstr>
      <vt:lpstr>Summary</vt:lpstr>
      <vt:lpstr>Rationale</vt:lpstr>
      <vt:lpstr>PowerPoint Presentation</vt:lpstr>
      <vt:lpstr>PowerPoint Presentation</vt:lpstr>
      <vt:lpstr>PowerPoint Presentation</vt:lpstr>
      <vt:lpstr>PowerPoint Presentation</vt:lpstr>
      <vt:lpstr>PowerPoint Presentation</vt:lpstr>
      <vt:lpstr>Consult our guidance at eiti.org/guide</vt:lpstr>
      <vt:lpstr>Questions?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Leila Pilliard</dc:creator>
  <cp:keywords/>
  <dc:description/>
  <cp:lastModifiedBy>Leila Pilliard</cp:lastModifiedBy>
  <cp:revision>28</cp:revision>
  <cp:lastPrinted>2023-06-23T10:13:05Z</cp:lastPrinted>
  <dcterms:created xsi:type="dcterms:W3CDTF">2020-01-10T14:54:35Z</dcterms:created>
  <dcterms:modified xsi:type="dcterms:W3CDTF">2024-05-23T09:54:24Z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0x010100F6BB3B790D4CD34F81FC0BEB718ECEB9</vt:lpwstr>
  </property>
  <property fmtid="{D5CDD505-2E9C-101B-9397-08002B2CF9AE}" pid="3" name="MediaServiceImageTags">
    <vt:lpwstr/>
  </property>
</Properties>
</file>