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6"/>
  </p:notesMasterIdLst>
  <p:handoutMasterIdLst>
    <p:handoutMasterId r:id="rId57"/>
  </p:handoutMasterIdLst>
  <p:sldIdLst>
    <p:sldId id="268" r:id="rId5"/>
    <p:sldId id="1946" r:id="rId6"/>
    <p:sldId id="2054" r:id="rId7"/>
    <p:sldId id="2147478536" r:id="rId8"/>
    <p:sldId id="2147478537" r:id="rId9"/>
    <p:sldId id="325" r:id="rId10"/>
    <p:sldId id="2147478515" r:id="rId11"/>
    <p:sldId id="2147478467" r:id="rId12"/>
    <p:sldId id="2147478468" r:id="rId13"/>
    <p:sldId id="2147478470" r:id="rId14"/>
    <p:sldId id="2147478471" r:id="rId15"/>
    <p:sldId id="2147478472" r:id="rId16"/>
    <p:sldId id="2147478473" r:id="rId17"/>
    <p:sldId id="2147478474" r:id="rId18"/>
    <p:sldId id="2147478475" r:id="rId19"/>
    <p:sldId id="2147478538" r:id="rId20"/>
    <p:sldId id="2147478539" r:id="rId21"/>
    <p:sldId id="2147478476" r:id="rId22"/>
    <p:sldId id="2030" r:id="rId23"/>
    <p:sldId id="2031" r:id="rId24"/>
    <p:sldId id="2032" r:id="rId25"/>
    <p:sldId id="2034" r:id="rId26"/>
    <p:sldId id="2147478509" r:id="rId27"/>
    <p:sldId id="2147478477" r:id="rId28"/>
    <p:sldId id="2147478478" r:id="rId29"/>
    <p:sldId id="2147478480" r:id="rId30"/>
    <p:sldId id="2147478481" r:id="rId31"/>
    <p:sldId id="2147478482" r:id="rId32"/>
    <p:sldId id="2027" r:id="rId33"/>
    <p:sldId id="2147478484" r:id="rId34"/>
    <p:sldId id="2147478485" r:id="rId35"/>
    <p:sldId id="2147478486" r:id="rId36"/>
    <p:sldId id="2037" r:id="rId37"/>
    <p:sldId id="2038" r:id="rId38"/>
    <p:sldId id="2147478487" r:id="rId39"/>
    <p:sldId id="2147478510" r:id="rId40"/>
    <p:sldId id="2147478511" r:id="rId41"/>
    <p:sldId id="2147478512" r:id="rId42"/>
    <p:sldId id="2147478513" r:id="rId43"/>
    <p:sldId id="2147478490" r:id="rId44"/>
    <p:sldId id="2147478491" r:id="rId45"/>
    <p:sldId id="2047" r:id="rId46"/>
    <p:sldId id="2050" r:id="rId47"/>
    <p:sldId id="2049" r:id="rId48"/>
    <p:sldId id="2048" r:id="rId49"/>
    <p:sldId id="2051" r:id="rId50"/>
    <p:sldId id="2052" r:id="rId51"/>
    <p:sldId id="2147478542" r:id="rId52"/>
    <p:sldId id="2147478522" r:id="rId53"/>
    <p:sldId id="2147478543" r:id="rId54"/>
    <p:sldId id="2147478540" r:id="rId55"/>
  </p:sldIdLst>
  <p:sldSz cx="12192000" cy="6858000"/>
  <p:notesSz cx="6797675"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98DC0A-8207-A48E-14DE-57342D551FE4}" name="Alice Perepyolkina" initials="AP" userId="S::aperepyolkina@eiti.org::9eb36148-eb14-49ae-9288-be309ffd3eb1" providerId="AD"/>
  <p188:author id="{93936516-F14B-4F31-8078-4E6356CBBBF0}" name="Sebastian Sahla" initials="SS" userId="S::ssahla@eiti.org::7d1b455b-48a2-4fe3-9b75-163f0c643988" providerId="AD"/>
  <p188:author id="{B7343220-D39C-2832-D875-EDD48B5ED051}" name="Leila Pilliard" initials="LP" userId="S::LPilliard@eiti.org::22dc6cf7-23f1-4fb6-bfda-23a269820100" providerId="AD"/>
  <p188:author id="{AB5B9BC3-C5EA-B5F3-1C04-2F6B25392797}" name="Edwin Wuadom Warden" initials="EWW" userId="S::EWarden@eiti.org::0631b0cd-48f9-4aa4-b50f-875a7be10e5e" providerId="AD"/>
  <p188:author id="{57315ACE-87CD-A4F6-7279-C3A8273BB71E}" name="Leila Pilliard" initials="LP" userId="S::lpilliard@eiti.org::22dc6cf7-23f1-4fb6-bfda-23a2698201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57"/>
    <a:srgbClr val="89AA2E"/>
    <a:srgbClr val="0090BF"/>
    <a:srgbClr val="005B8C"/>
    <a:srgbClr val="FFFFFF"/>
    <a:srgbClr val="EBEBEB"/>
    <a:srgbClr val="00C3F0"/>
    <a:srgbClr val="797979"/>
    <a:srgbClr val="0090BD"/>
    <a:srgbClr val="2C85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2177" autoAdjust="0"/>
  </p:normalViewPr>
  <p:slideViewPr>
    <p:cSldViewPr snapToGrid="0">
      <p:cViewPr varScale="1">
        <p:scale>
          <a:sx n="117" d="100"/>
          <a:sy n="117" d="100"/>
        </p:scale>
        <p:origin x="904"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7F45FF-B50E-BC64-5543-B4EE6A6D8E0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3940EF-6D6E-C37C-8B43-21B2611B042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3C7FF2F-92CD-9644-8092-FB04B2C2819D}" type="datetimeFigureOut">
              <a:rPr lang="en-US" smtClean="0"/>
              <a:t>5/28/24</a:t>
            </a:fld>
            <a:endParaRPr lang="en-US"/>
          </a:p>
        </p:txBody>
      </p:sp>
      <p:sp>
        <p:nvSpPr>
          <p:cNvPr id="4" name="Footer Placeholder 3">
            <a:extLst>
              <a:ext uri="{FF2B5EF4-FFF2-40B4-BE49-F238E27FC236}">
                <a16:creationId xmlns:a16="http://schemas.microsoft.com/office/drawing/2014/main" id="{58317E65-1532-701D-E7BA-F153DAC53A9D}"/>
              </a:ext>
            </a:extLst>
          </p:cNvPr>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52C5C3-9E4F-363F-6FDF-0741E74AA881}"/>
              </a:ext>
            </a:extLst>
          </p:cNvPr>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23C9B0C6-90D5-4E4D-9246-DF4C2877315D}" type="slidenum">
              <a:rPr lang="en-US" smtClean="0"/>
              <a:t>‹#›</a:t>
            </a:fld>
            <a:endParaRPr lang="en-US"/>
          </a:p>
        </p:txBody>
      </p:sp>
    </p:spTree>
    <p:extLst>
      <p:ext uri="{BB962C8B-B14F-4D97-AF65-F5344CB8AC3E}">
        <p14:creationId xmlns:p14="http://schemas.microsoft.com/office/powerpoint/2010/main" val="2594240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nb-NO"/>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AF0F0302-BE9E-8A47-8FBA-EF4A5D6A0C17}" type="slidenum">
              <a:rPr lang="nb-NO" smtClean="0"/>
              <a:t>‹#›</a:t>
            </a:fld>
            <a:endParaRPr lang="nb-NO"/>
          </a:p>
        </p:txBody>
      </p:sp>
    </p:spTree>
    <p:extLst>
      <p:ext uri="{BB962C8B-B14F-4D97-AF65-F5344CB8AC3E}">
        <p14:creationId xmlns:p14="http://schemas.microsoft.com/office/powerpoint/2010/main" val="162132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ea.org/reports/the-role-of-critical-minerals-in-clean-energy-transitions/executive-summary"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mneguidelines.oecd.org/Interconnected-supply-chains-a-comprehensive-look-at-due-diligence-challenges-and-opportunities-sourcing-cobalt-and-copper-from-the-DRC.pdf" TargetMode="External"/><Relationship Id="rId5" Type="http://schemas.openxmlformats.org/officeDocument/2006/relationships/hyperlink" Target="https://www.iisd.org/story/green-conflict-minerals/" TargetMode="External"/><Relationship Id="rId4" Type="http://schemas.openxmlformats.org/officeDocument/2006/relationships/hyperlink" Target="https://www.cobaltinstitute.org/cobalt-mining-in-the-democratic-republic-of-congo/"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iti.org/contracts-licenses" TargetMode="External"/><Relationship Id="rId7" Type="http://schemas.openxmlformats.org/officeDocument/2006/relationships/hyperlink" Target="https://eiti.org/social-and-economic-spendin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iti.org/revenue-allocation" TargetMode="External"/><Relationship Id="rId5" Type="http://schemas.openxmlformats.org/officeDocument/2006/relationships/hyperlink" Target="https://eiti.org/revenue-collection" TargetMode="External"/><Relationship Id="rId4" Type="http://schemas.openxmlformats.org/officeDocument/2006/relationships/hyperlink" Target="https://eiti.org/product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a:t>
            </a:fld>
            <a:endParaRPr lang="nb-NO"/>
          </a:p>
        </p:txBody>
      </p:sp>
    </p:spTree>
    <p:extLst>
      <p:ext uri="{BB962C8B-B14F-4D97-AF65-F5344CB8AC3E}">
        <p14:creationId xmlns:p14="http://schemas.microsoft.com/office/powerpoint/2010/main" val="367918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3540" indent="-383540"/>
            <a:r>
              <a:rPr lang="en-GB" sz="1200" b="1"/>
              <a:t>Summary</a:t>
            </a:r>
            <a:r>
              <a:rPr lang="en-GB" sz="1200"/>
              <a:t> </a:t>
            </a:r>
          </a:p>
          <a:p>
            <a:pPr marL="383540" indent="-383540"/>
            <a:r>
              <a:rPr lang="en-GB" sz="1200"/>
              <a:t>Disclosure of related </a:t>
            </a:r>
            <a:r>
              <a:rPr lang="en-GB" sz="1200" b="1">
                <a:solidFill>
                  <a:srgbClr val="0090BF"/>
                </a:solidFill>
              </a:rPr>
              <a:t>anti-corruption laws </a:t>
            </a:r>
          </a:p>
          <a:p>
            <a:pPr marL="383540" indent="-383540"/>
            <a:r>
              <a:rPr lang="en-GB" sz="1200"/>
              <a:t>Explanation of </a:t>
            </a:r>
            <a:r>
              <a:rPr lang="en-GB" sz="1200" b="1">
                <a:solidFill>
                  <a:srgbClr val="0090BF"/>
                </a:solidFill>
              </a:rPr>
              <a:t>deviations from laws  </a:t>
            </a:r>
          </a:p>
          <a:p>
            <a:pPr marL="383540" indent="-383540"/>
            <a:r>
              <a:rPr lang="en-GB" sz="1200"/>
              <a:t>Rationale for adopting certain </a:t>
            </a:r>
            <a:r>
              <a:rPr lang="en-GB" sz="1200" b="1">
                <a:solidFill>
                  <a:srgbClr val="0090BF"/>
                </a:solidFill>
              </a:rPr>
              <a:t>methods for awarding licenses </a:t>
            </a:r>
            <a:r>
              <a:rPr lang="en-GB" sz="1200"/>
              <a:t>(e.g. for </a:t>
            </a:r>
            <a:r>
              <a:rPr lang="en-GB" sz="1200">
                <a:solidFill>
                  <a:srgbClr val="002157"/>
                </a:solidFill>
              </a:rPr>
              <a:t>fast-tracked approvals)</a:t>
            </a:r>
          </a:p>
          <a:p>
            <a:pPr marL="383540" indent="-383540"/>
            <a:r>
              <a:rPr lang="en-GB" sz="1200"/>
              <a:t>Linking </a:t>
            </a:r>
            <a:r>
              <a:rPr lang="en-GB" sz="1200" b="1">
                <a:solidFill>
                  <a:srgbClr val="0090BF"/>
                </a:solidFill>
              </a:rPr>
              <a:t>license information </a:t>
            </a:r>
            <a:r>
              <a:rPr lang="en-GB" sz="1200"/>
              <a:t>with </a:t>
            </a:r>
            <a:r>
              <a:rPr lang="en-GB" sz="1200" b="1">
                <a:solidFill>
                  <a:srgbClr val="0090BF"/>
                </a:solidFill>
              </a:rPr>
              <a:t>beneficial ownership </a:t>
            </a:r>
            <a:r>
              <a:rPr lang="en-GB" sz="1200">
                <a:solidFill>
                  <a:srgbClr val="002157"/>
                </a:solidFill>
              </a:rPr>
              <a:t>data</a:t>
            </a:r>
            <a:r>
              <a:rPr lang="en-GB" sz="1200" b="1">
                <a:solidFill>
                  <a:srgbClr val="0090BF"/>
                </a:solidFill>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pPr marL="457200" lvl="1" indent="0" algn="l" fontAlgn="base">
              <a:buFont typeface="+mj-lt"/>
              <a:buNone/>
            </a:pPr>
            <a:endParaRPr lang="en-GB" b="0" i="0">
              <a:solidFill>
                <a:srgbClr val="374151"/>
              </a:solidFill>
              <a:effectLst/>
              <a:latin typeface="Söhne"/>
            </a:endParaRPr>
          </a:p>
          <a:p>
            <a:pPr marL="742950" lvl="1" indent="-285750" algn="l" fontAlgn="base">
              <a:buFont typeface="+mj-lt"/>
              <a:buAutoNum type="arabicPeriod"/>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10</a:t>
            </a:fld>
            <a:endParaRPr lang="nb-NO"/>
          </a:p>
        </p:txBody>
      </p:sp>
    </p:spTree>
    <p:extLst>
      <p:ext uri="{BB962C8B-B14F-4D97-AF65-F5344CB8AC3E}">
        <p14:creationId xmlns:p14="http://schemas.microsoft.com/office/powerpoint/2010/main" val="2725745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The 2023 EITI Standard requires the disclosure of national energy transition commitments, policies and plans relevant to the extractive industries. This could include, for example, relevant nationally determined contributions, policies to phase down or phase out fossil fuels, transition mineral strategies, or just transition plans.</a:t>
            </a:r>
          </a:p>
          <a:p>
            <a:pPr>
              <a:spcBef>
                <a:spcPts val="1200"/>
              </a:spcBef>
              <a:spcAft>
                <a:spcPts val="1200"/>
              </a:spcAft>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This information can shed light on the relationship between government policy on climate, energy and extractives and support better alignment and coordination.</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869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1200"/>
              </a:spcBef>
              <a:spcAft>
                <a:spcPts val="1200"/>
              </a:spcAft>
              <a:buAutoNum type="alphaLcParenR"/>
            </a:pPr>
            <a:r>
              <a:rPr lang="en-GB" b="0" i="0">
                <a:solidFill>
                  <a:srgbClr val="000000"/>
                </a:solidFill>
                <a:effectLst/>
                <a:latin typeface="Metropolis"/>
              </a:rPr>
              <a:t>Implementing countries are required to disclose information related to all contract and license awards and transfers taking place during the accounting period covered by the most recent EITI disclosures, including for companies whose payments fall below the agreed materiality threshold. This must include: </a:t>
            </a:r>
          </a:p>
          <a:p>
            <a:pPr marL="0" indent="0">
              <a:spcBef>
                <a:spcPts val="1200"/>
              </a:spcBef>
              <a:spcAft>
                <a:spcPts val="1200"/>
              </a:spcAft>
              <a:buNone/>
            </a:pPr>
            <a:endParaRPr lang="en-GB" b="0" i="0">
              <a:solidFill>
                <a:srgbClr val="000000"/>
              </a:solidFill>
              <a:effectLst/>
              <a:latin typeface="Metropolis"/>
            </a:endParaRPr>
          </a:p>
          <a:p>
            <a:pPr marL="0" indent="0">
              <a:spcBef>
                <a:spcPts val="1200"/>
              </a:spcBef>
              <a:spcAft>
                <a:spcPts val="1200"/>
              </a:spcAft>
              <a:buNone/>
            </a:pPr>
            <a:r>
              <a:rPr lang="en-GB" b="0" i="0">
                <a:solidFill>
                  <a:srgbClr val="000000"/>
                </a:solidFill>
                <a:effectLst/>
                <a:latin typeface="inherit"/>
              </a:rPr>
              <a:t>iv. Any material deviations from the applicable legal and regulatory framework governing license transfers and awards, </a:t>
            </a:r>
            <a:r>
              <a:rPr lang="en-GB" b="1" i="0">
                <a:solidFill>
                  <a:srgbClr val="FF0000"/>
                </a:solidFill>
                <a:effectLst/>
                <a:latin typeface="inherit"/>
              </a:rPr>
              <a:t>including an explanation of the methodology adopted for the assessment.</a:t>
            </a:r>
          </a:p>
          <a:p>
            <a:br>
              <a:rPr lang="en-GB"/>
            </a:b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527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spcAft>
                <a:spcPts val="1200"/>
              </a:spcAft>
              <a:buNone/>
            </a:pPr>
            <a:r>
              <a:rPr lang="en-GB" sz="1200">
                <a:solidFill>
                  <a:srgbClr val="002157"/>
                </a:solidFill>
                <a:latin typeface="Franklin Gothic Book" panose="020B0503020102020204"/>
              </a:rPr>
              <a:t>2.2 a: This includes instances where governments use expedited or “fast-tracked” awards or transfer processes. The multi-stakeholder group must clearly document the rationale for this choice; the award or transfer processes to which these processes applied; the procedures and criteria used; the institutions involved; and the outcomes of the award and transfer processes. countries are required to disclose information related to… </a:t>
            </a:r>
            <a:r>
              <a:rPr lang="en-GB" sz="1200" b="1">
                <a:solidFill>
                  <a:srgbClr val="0090BF"/>
                </a:solidFill>
              </a:rPr>
              <a:t>any material deviations </a:t>
            </a:r>
            <a:r>
              <a:rPr lang="en-GB" sz="1200">
                <a:solidFill>
                  <a:srgbClr val="002157"/>
                </a:solidFill>
                <a:latin typeface="Franklin Gothic Book" panose="020B0503020102020204"/>
              </a:rPr>
              <a:t>from the applicable legal and regulatory framework governing license transfers and awards</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336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1200"/>
              </a:spcBef>
              <a:spcAft>
                <a:spcPts val="1200"/>
              </a:spcAft>
              <a:buAutoNum type="alphaLcParenR"/>
            </a:pPr>
            <a:r>
              <a:rPr lang="en-GB" b="0" i="0">
                <a:solidFill>
                  <a:srgbClr val="000000"/>
                </a:solidFill>
                <a:effectLst/>
                <a:latin typeface="Metropolis"/>
              </a:rPr>
              <a:t>Implementing countries are required to disclose information related to all contract and license awards and transfers taking place during the accounting period covered by the most recent EITI disclosures, including for companies whose payments fall below the agreed materiality threshold. This must include: </a:t>
            </a:r>
            <a:br>
              <a:rPr lang="en-GB" b="0" i="0">
                <a:solidFill>
                  <a:srgbClr val="000000"/>
                </a:solidFill>
                <a:effectLst/>
                <a:latin typeface="Metropolis"/>
              </a:rPr>
            </a:br>
            <a:endParaRPr lang="en-GB" b="0" i="0">
              <a:solidFill>
                <a:srgbClr val="000000"/>
              </a:solidFill>
              <a:effectLst/>
              <a:latin typeface="Metropolis"/>
            </a:endParaRPr>
          </a:p>
          <a:p>
            <a:pPr marL="228600" indent="-228600">
              <a:spcBef>
                <a:spcPts val="1200"/>
              </a:spcBef>
              <a:spcAft>
                <a:spcPts val="1200"/>
              </a:spcAft>
              <a:buAutoNum type="alphaLcParenR"/>
            </a:pPr>
            <a:r>
              <a:rPr lang="en-GB" sz="1200">
                <a:solidFill>
                  <a:srgbClr val="002157"/>
                </a:solidFill>
                <a:latin typeface="Franklin Gothic Book" panose="020B0503020102020204"/>
              </a:rPr>
              <a:t>2.2 a: This includes instances where governments use expedited or “fast-tracked” awards or transfer processes. The multi-stakeholder group must clearly document the rationale for this choice; the award or transfer processes to which these processes applied; the procedures and criteria used; the institutions involved; and the outcomes of the award and transfer processes. countries are required to disclose information related to… </a:t>
            </a:r>
            <a:r>
              <a:rPr lang="en-GB" sz="1200" b="1">
                <a:solidFill>
                  <a:srgbClr val="0090BF"/>
                </a:solidFill>
              </a:rPr>
              <a:t>any material deviations </a:t>
            </a:r>
            <a:r>
              <a:rPr lang="en-GB" sz="1200">
                <a:solidFill>
                  <a:srgbClr val="002157"/>
                </a:solidFill>
                <a:latin typeface="Franklin Gothic Book" panose="020B0503020102020204"/>
              </a:rPr>
              <a:t>from the applicable legal and regulatory framework governing license transfers and awards</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399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None/>
            </a:pPr>
            <a:r>
              <a:rPr lang="en-GB" b="0">
                <a:solidFill>
                  <a:srgbClr val="000000"/>
                </a:solidFill>
                <a:effectLst/>
                <a:latin typeface="inherit"/>
              </a:rPr>
              <a:t>2.3 d) Implementing countries are encouraged to link publicly available license registers to other government platforms that disclose or hold information in accordance with Requirement 2.5 on the legal and beneficial owners of oil, gas and mining companies.</a:t>
            </a:r>
          </a:p>
          <a:p>
            <a:br>
              <a:rPr lang="en-GB">
                <a:effectLst/>
              </a:rPr>
            </a:b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113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1200"/>
              </a:spcAft>
              <a:buFont typeface="Arial" panose="020B0604020202020204" pitchFamily="34" charset="0"/>
              <a:buChar char="•"/>
            </a:pPr>
            <a:r>
              <a:rPr lang="en-GB" sz="1800">
                <a:effectLst/>
                <a:latin typeface="Franklin Gothic Book" panose="020B0503020102020204" pitchFamily="34" charset="0"/>
                <a:ea typeface="Courier New" panose="02070309020205020404" pitchFamily="49" charset="0"/>
                <a:cs typeface="Courier New" panose="02070309020205020404" pitchFamily="49" charset="0"/>
              </a:rPr>
              <a:t>Mali is Africa's third-largest gold producer, experienced a 23% increase in industrial gold production in 2018 due to new discoveries.</a:t>
            </a:r>
            <a:endParaRPr lang="en-GB" sz="1800" u="sng">
              <a:solidFill>
                <a:srgbClr val="0563C1"/>
              </a:solidFill>
              <a:effectLst/>
              <a:latin typeface="Franklin Gothic Book" panose="020B0503020102020204" pitchFamily="34" charset="0"/>
              <a:ea typeface="Courier New" panose="02070309020205020404" pitchFamily="49" charset="0"/>
              <a:cs typeface="Courier New" panose="02070309020205020404" pitchFamily="49" charset="0"/>
            </a:endParaRPr>
          </a:p>
          <a:p>
            <a:pPr marL="285750" indent="-285750">
              <a:spcAft>
                <a:spcPts val="1200"/>
              </a:spcAft>
              <a:buFont typeface="Arial" panose="020B0604020202020204" pitchFamily="34" charset="0"/>
              <a:buChar char="•"/>
            </a:pPr>
            <a:r>
              <a:rPr lang="en-GB" sz="1800">
                <a:effectLst/>
                <a:latin typeface="Franklin Gothic Book" panose="020B0503020102020204" pitchFamily="34" charset="0"/>
                <a:ea typeface="Courier New" panose="02070309020205020404" pitchFamily="49" charset="0"/>
                <a:cs typeface="Courier New" panose="02070309020205020404" pitchFamily="49" charset="0"/>
              </a:rPr>
              <a:t>From 2010 to 2022, around 1,700 exploration licenses were granted in the country.</a:t>
            </a:r>
            <a:endParaRPr lang="en-NO" sz="1800">
              <a:effectLst/>
              <a:latin typeface="Franklin Gothic Book" panose="020B0503020102020204" pitchFamily="34" charset="0"/>
              <a:ea typeface="Courier New" panose="02070309020205020404" pitchFamily="49" charset="0"/>
              <a:cs typeface="Courier New" panose="02070309020205020404" pitchFamily="49" charset="0"/>
            </a:endParaRPr>
          </a:p>
          <a:p>
            <a:pPr marL="285750" indent="-285750">
              <a:spcAft>
                <a:spcPts val="1200"/>
              </a:spcAft>
              <a:buFont typeface="Arial" panose="020B0604020202020204" pitchFamily="34" charset="0"/>
              <a:buChar char="•"/>
            </a:pPr>
            <a:r>
              <a:rPr lang="en-GB" sz="3200">
                <a:effectLst/>
              </a:rPr>
              <a:t>The EITI International Secretariat conducted an analysis of license data systematically disclosed by Mali's Ministry of Mines, Energy and Water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3200">
                <a:effectLst/>
              </a:rPr>
              <a:t>The analysis </a:t>
            </a:r>
            <a:r>
              <a:rPr lang="en-GB" sz="3200">
                <a:solidFill>
                  <a:srgbClr val="002157"/>
                </a:solidFill>
                <a:latin typeface="Franklin Gothic Book" panose="020B0503020102020204"/>
              </a:rPr>
              <a:t>Illustrates how the period for awarding licensing (from the moment of application) has improved over time.</a:t>
            </a:r>
            <a:endParaRPr lang="en-GB" sz="3200">
              <a:effectLst/>
            </a:endParaRPr>
          </a:p>
          <a:p>
            <a:pPr marL="285750" indent="-285750">
              <a:spcAft>
                <a:spcPts val="1200"/>
              </a:spcAft>
              <a:buFont typeface="Arial" panose="020B0604020202020204" pitchFamily="34" charset="0"/>
              <a:buChar char="•"/>
            </a:pPr>
            <a:r>
              <a:rPr lang="en-GB" sz="1800">
                <a:effectLst/>
                <a:latin typeface="Franklin Gothic Book" panose="020B0503020102020204" pitchFamily="34" charset="0"/>
                <a:ea typeface="Courier New" panose="02070309020205020404" pitchFamily="49" charset="0"/>
                <a:cs typeface="Courier New" panose="02070309020205020404" pitchFamily="49" charset="0"/>
              </a:rPr>
              <a:t>This may suggest improvements in the efficiency of licensing processes. However, it also raises concerns about vulnerabilities in the process, particularly in instances where licenses were apparently awarded before their applications. </a:t>
            </a:r>
            <a:endParaRPr lang="en-GB" sz="2000">
              <a:solidFill>
                <a:srgbClr val="002157"/>
              </a:solidFill>
              <a:latin typeface="Franklin Gothic Book" panose="020B0503020102020204"/>
            </a:endParaRPr>
          </a:p>
          <a:p>
            <a:pPr marL="285750" indent="-285750">
              <a:buFont typeface="Arial" panose="020B0604020202020204" pitchFamily="34" charset="0"/>
              <a:buChar char="•"/>
            </a:pPr>
            <a:endParaRPr lang="en-GB" sz="2000">
              <a:solidFill>
                <a:srgbClr val="002157"/>
              </a:solidFill>
              <a:latin typeface="Franklin Gothic Book" panose="020B0503020102020204"/>
            </a:endParaRPr>
          </a:p>
          <a:p>
            <a:pPr marL="285750" indent="-285750">
              <a:buFont typeface="Arial" panose="020B0604020202020204" pitchFamily="34" charset="0"/>
              <a:buChar char="•"/>
            </a:pPr>
            <a:r>
              <a:rPr lang="en-GB" sz="2000">
                <a:solidFill>
                  <a:srgbClr val="002157"/>
                </a:solidFill>
                <a:latin typeface="Franklin Gothic Book" panose="020B0503020102020204"/>
              </a:rPr>
              <a:t>Investigations  of outliers can help understand </a:t>
            </a:r>
          </a:p>
          <a:p>
            <a:pPr marL="285750" indent="-285750">
              <a:buFont typeface="Arial" panose="020B0604020202020204" pitchFamily="34" charset="0"/>
              <a:buChar char="•"/>
            </a:pPr>
            <a:endParaRPr lang="en-GB" sz="2000">
              <a:solidFill>
                <a:srgbClr val="002157"/>
              </a:solidFill>
              <a:latin typeface="Franklin Gothic Book" panose="020B0503020102020204"/>
            </a:endParaRPr>
          </a:p>
          <a:p>
            <a:pPr marL="742950" lvl="1" indent="-285750">
              <a:buFont typeface="Arial" panose="020B0604020202020204" pitchFamily="34" charset="0"/>
              <a:buChar char="•"/>
            </a:pPr>
            <a:r>
              <a:rPr lang="en-GB" sz="2000">
                <a:solidFill>
                  <a:srgbClr val="002157"/>
                </a:solidFill>
                <a:latin typeface="Franklin Gothic Book" panose="020B0503020102020204"/>
              </a:rPr>
              <a:t>Potential risks associated with the </a:t>
            </a:r>
            <a:r>
              <a:rPr lang="en-GB" sz="2000" b="1">
                <a:solidFill>
                  <a:srgbClr val="0090BF"/>
                </a:solidFill>
              </a:rPr>
              <a:t>owners</a:t>
            </a:r>
            <a:r>
              <a:rPr lang="en-GB" sz="2000">
                <a:solidFill>
                  <a:srgbClr val="002157"/>
                </a:solidFill>
                <a:latin typeface="Franklin Gothic Book" panose="020B0503020102020204"/>
              </a:rPr>
              <a:t> </a:t>
            </a:r>
          </a:p>
          <a:p>
            <a:pPr marL="742950" lvl="1" indent="-285750">
              <a:buFont typeface="Arial" panose="020B0604020202020204" pitchFamily="34" charset="0"/>
              <a:buChar char="•"/>
            </a:pPr>
            <a:r>
              <a:rPr lang="en-GB" sz="2000">
                <a:solidFill>
                  <a:srgbClr val="002157"/>
                </a:solidFill>
                <a:latin typeface="Franklin Gothic Book" panose="020B0503020102020204"/>
              </a:rPr>
              <a:t>Whether the </a:t>
            </a:r>
            <a:r>
              <a:rPr lang="en-GB" sz="2000" b="1">
                <a:solidFill>
                  <a:srgbClr val="0090BF"/>
                </a:solidFill>
              </a:rPr>
              <a:t>practice</a:t>
            </a:r>
            <a:r>
              <a:rPr lang="en-GB" sz="2000">
                <a:solidFill>
                  <a:srgbClr val="002157"/>
                </a:solidFill>
                <a:latin typeface="Franklin Gothic Book" panose="020B0503020102020204"/>
              </a:rPr>
              <a:t> of license awards is consistent with the analysis of the rule</a:t>
            </a:r>
          </a:p>
          <a:p>
            <a:pPr marL="742950" lvl="1" indent="-285750">
              <a:buFont typeface="Arial" panose="020B0604020202020204" pitchFamily="34" charset="0"/>
              <a:buChar char="•"/>
            </a:pPr>
            <a:r>
              <a:rPr lang="en-GB" sz="2000" b="1">
                <a:solidFill>
                  <a:srgbClr val="0090BF"/>
                </a:solidFill>
              </a:rPr>
              <a:t>Compliance</a:t>
            </a:r>
            <a:r>
              <a:rPr lang="en-GB" sz="2000">
                <a:solidFill>
                  <a:srgbClr val="002157"/>
                </a:solidFill>
                <a:latin typeface="Franklin Gothic Book" panose="020B0503020102020204"/>
              </a:rPr>
              <a:t> risks </a:t>
            </a:r>
            <a:br>
              <a:rPr lang="en-GB" sz="2000">
                <a:solidFill>
                  <a:srgbClr val="002157"/>
                </a:solidFill>
                <a:latin typeface="Franklin Gothic Book" panose="020B0503020102020204"/>
              </a:rPr>
            </a:br>
            <a:endParaRPr lang="en-GB" sz="2000">
              <a:solidFill>
                <a:srgbClr val="002157"/>
              </a:solidFill>
              <a:latin typeface="Franklin Gothic Book" panose="020B0503020102020204"/>
            </a:endParaRPr>
          </a:p>
          <a:p>
            <a:pPr algn="l"/>
            <a:endParaRPr lang="en-GB" sz="2800" b="0" i="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a:effectLst/>
                <a:latin typeface="Franklin Gothic Book" panose="020B0503020102020204" pitchFamily="34" charset="0"/>
                <a:ea typeface="Courier New" panose="02070309020205020404" pitchFamily="49" charset="0"/>
                <a:cs typeface="Courier New" panose="02070309020205020404" pitchFamily="49" charset="0"/>
              </a:rPr>
              <a:t>These insights can be used to enhance oversight of licensing processes and ensure they adhere to established protocols, promoting transparency and accountability in Mali's extractive sector.</a:t>
            </a:r>
            <a:endParaRPr lang="en-NO" sz="2800">
              <a:effectLst/>
              <a:latin typeface="Franklin Gothic Book" panose="020B0503020102020204" pitchFamily="34" charset="0"/>
              <a:ea typeface="Courier New" panose="02070309020205020404" pitchFamily="49" charset="0"/>
              <a:cs typeface="Courier New" panose="02070309020205020404" pitchFamily="49" charset="0"/>
            </a:endParaRPr>
          </a:p>
          <a:p>
            <a:pPr algn="l"/>
            <a:endParaRPr lang="en-GB" sz="2800" b="0" i="0">
              <a:solidFill>
                <a:srgbClr val="000000"/>
              </a:solidFill>
              <a:effectLst/>
              <a:latin typeface="Times New Roman" panose="02020603050405020304" pitchFamily="18" charset="0"/>
            </a:endParaRPr>
          </a:p>
          <a:p>
            <a:pPr algn="l"/>
            <a:endParaRPr lang="en-GB" sz="2800" b="0" i="0">
              <a:solidFill>
                <a:srgbClr val="000000"/>
              </a:solidFill>
              <a:effectLst/>
              <a:latin typeface="Times New Roman" panose="02020603050405020304" pitchFamily="18" charset="0"/>
            </a:endParaRPr>
          </a:p>
          <a:p>
            <a:pPr algn="l"/>
            <a:endParaRPr lang="en-GB" sz="2800" b="0" i="0">
              <a:solidFill>
                <a:srgbClr val="000000"/>
              </a:solidFill>
              <a:effectLst/>
              <a:latin typeface="Times New Roman" panose="02020603050405020304" pitchFamily="18" charset="0"/>
            </a:endParaRPr>
          </a:p>
          <a:p>
            <a:pPr algn="l"/>
            <a:endParaRPr lang="en-GB" sz="2800" b="0" i="0">
              <a:solidFill>
                <a:srgbClr val="000000"/>
              </a:solidFill>
              <a:effectLst/>
              <a:latin typeface="Times New Roman" panose="02020603050405020304" pitchFamily="18" charset="0"/>
            </a:endParaRPr>
          </a:p>
          <a:p>
            <a:pPr algn="l"/>
            <a:r>
              <a:rPr lang="en-GB" sz="2800" b="0" i="0">
                <a:solidFill>
                  <a:srgbClr val="000000"/>
                </a:solidFill>
                <a:effectLst/>
                <a:latin typeface="Times New Roman" panose="02020603050405020304" pitchFamily="18" charset="0"/>
              </a:rPr>
              <a:t>--</a:t>
            </a:r>
          </a:p>
          <a:p>
            <a:pPr algn="l"/>
            <a:r>
              <a:rPr lang="en-GB" sz="2800" b="0" i="0">
                <a:solidFill>
                  <a:srgbClr val="000000"/>
                </a:solidFill>
                <a:effectLst/>
                <a:latin typeface="Times New Roman" panose="02020603050405020304" pitchFamily="18" charset="0"/>
              </a:rPr>
              <a:t>Key findings</a:t>
            </a:r>
          </a:p>
          <a:p>
            <a:pPr algn="l"/>
            <a:endParaRPr lang="en-GB" sz="2800" b="0" i="0">
              <a:solidFill>
                <a:srgbClr val="000000"/>
              </a:solidFill>
              <a:effectLst/>
              <a:latin typeface="Times New Roman" panose="02020603050405020304" pitchFamily="18" charset="0"/>
            </a:endParaRPr>
          </a:p>
          <a:p>
            <a:pPr algn="l"/>
            <a:r>
              <a:rPr lang="en-GB" sz="2800" b="0" i="0">
                <a:solidFill>
                  <a:srgbClr val="000000"/>
                </a:solidFill>
                <a:effectLst/>
                <a:latin typeface="Times New Roman" panose="02020603050405020304" pitchFamily="18" charset="0"/>
              </a:rPr>
              <a:t>The (monthly) average time taken to award prospection and exploration licenses (calculated as the difference between the dates of applications and of award) has declined over the 2010-2022 period, with a sharp decline from 2015 onwards.</a:t>
            </a:r>
          </a:p>
          <a:p>
            <a:pPr algn="l"/>
            <a:r>
              <a:rPr lang="en-GB" sz="2800" b="0" i="0">
                <a:solidFill>
                  <a:srgbClr val="000000"/>
                </a:solidFill>
                <a:effectLst/>
                <a:latin typeface="Times New Roman" panose="02020603050405020304" pitchFamily="18" charset="0"/>
              </a:rPr>
              <a:t>· The time for awarding prospection and exploration licenses has become more consistent for all such licenses over time, particularly since 2020 onwards.</a:t>
            </a:r>
          </a:p>
          <a:p>
            <a:pPr algn="l"/>
            <a:r>
              <a:rPr lang="en-GB" sz="2800" b="0" i="0">
                <a:solidFill>
                  <a:srgbClr val="000000"/>
                </a:solidFill>
                <a:effectLst/>
                <a:latin typeface="Times New Roman" panose="02020603050405020304" pitchFamily="18" charset="0"/>
              </a:rPr>
              <a:t>· The time for awarding prospection and exploration licenses does not appear to correlate to the type of prospection and exploration license awarded.</a:t>
            </a:r>
          </a:p>
          <a:p>
            <a:pPr algn="l"/>
            <a:r>
              <a:rPr lang="en-GB" sz="2800" b="0" i="0">
                <a:solidFill>
                  <a:srgbClr val="000000"/>
                </a:solidFill>
                <a:effectLst/>
                <a:latin typeface="Times New Roman" panose="02020603050405020304" pitchFamily="18" charset="0"/>
              </a:rPr>
              <a:t>· The average time for awarding prospection and exploration licenses continues to exceed the 45 day limit set in the 2019 Mining Code, including for licenses awarded since the implementation of the 2019 Mining Code in November 2020.</a:t>
            </a:r>
          </a:p>
          <a:p>
            <a:pPr algn="l"/>
            <a:r>
              <a:rPr lang="en-GB" sz="2800" b="0" i="0">
                <a:solidFill>
                  <a:srgbClr val="000000"/>
                </a:solidFill>
                <a:effectLst/>
                <a:latin typeface="Times New Roman" panose="02020603050405020304" pitchFamily="18" charset="0"/>
              </a:rPr>
              <a:t>· There are several (older) prospection and exploration licenses whose date of award is recorded as pre-dating the date of application.</a:t>
            </a:r>
          </a:p>
          <a:p>
            <a:endParaRPr lang="en-NO"/>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16</a:t>
            </a:fld>
            <a:endParaRPr lang="nb-NO"/>
          </a:p>
        </p:txBody>
      </p:sp>
    </p:spTree>
    <p:extLst>
      <p:ext uri="{BB962C8B-B14F-4D97-AF65-F5344CB8AC3E}">
        <p14:creationId xmlns:p14="http://schemas.microsoft.com/office/powerpoint/2010/main" val="1388515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GB" sz="1800"/>
              <a:t>The Philippines is one of the world’s top producers of nickel, an important transition mineral that is expected to see growing demand due to its use in a range of low-carbon technologies. </a:t>
            </a:r>
            <a:endParaRPr lang="en-US" sz="1800"/>
          </a:p>
          <a:p>
            <a:pPr marL="285750" indent="-285750">
              <a:buFont typeface="Arial"/>
              <a:buChar char="•"/>
            </a:pPr>
            <a:r>
              <a:rPr lang="en-GB" sz="1800"/>
              <a:t>To better understand potential corruption risks related to nickel extraction, the Philippines EITI commissioned an integrity study with support from USAID in 2023. </a:t>
            </a:r>
            <a:endParaRPr lang="en-US" sz="1800"/>
          </a:p>
          <a:p>
            <a:pPr marL="285750" indent="-285750">
              <a:buFont typeface="Arial"/>
              <a:buChar char="•"/>
            </a:pPr>
            <a:r>
              <a:rPr lang="en-GB" sz="1800"/>
              <a:t>The study used a corruption diagnostic tool, developed by NRGI, to conduct an in-depth investigation of integrity risks, including in the licensing and contracting procedures for large-scale nickel mines. </a:t>
            </a:r>
            <a:endParaRPr lang="en-US" sz="1800"/>
          </a:p>
          <a:p>
            <a:pPr marL="285750" indent="-285750">
              <a:buFont typeface="Arial"/>
              <a:buChar char="•"/>
            </a:pPr>
            <a:r>
              <a:rPr lang="en-GB" sz="1800"/>
              <a:t>It provided recommendations for mitigating governance and corruption risks, as well as an action plan for the Philippines EITI to address priority risks and strengthen its anti-corruption work.</a:t>
            </a:r>
            <a:endParaRPr lang="nb-NO" sz="1800"/>
          </a:p>
          <a:p>
            <a:endParaRPr lang="en-US" sz="1800">
              <a:ea typeface="Calibri"/>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17</a:t>
            </a:fld>
            <a:endParaRPr lang="nb-NO"/>
          </a:p>
        </p:txBody>
      </p:sp>
    </p:spTree>
    <p:extLst>
      <p:ext uri="{BB962C8B-B14F-4D97-AF65-F5344CB8AC3E}">
        <p14:creationId xmlns:p14="http://schemas.microsoft.com/office/powerpoint/2010/main" val="3138375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O" b="1">
                <a:latin typeface="Franklin Gothic Medium"/>
              </a:rPr>
              <a:t>Summary</a:t>
            </a:r>
            <a:endParaRPr lang="en-GB" b="1">
              <a:latin typeface="Franklin Gothic Medium"/>
            </a:endParaRPr>
          </a:p>
          <a:p>
            <a:pPr marL="0" indent="0">
              <a:buNone/>
            </a:pPr>
            <a:r>
              <a:rPr lang="en-GB"/>
              <a:t>Encouraged disclosures: </a:t>
            </a:r>
          </a:p>
          <a:p>
            <a:pPr>
              <a:buFont typeface="Wingdings" pitchFamily="2" charset="2"/>
              <a:buChar char="§"/>
            </a:pPr>
            <a:r>
              <a:rPr lang="en-GB" sz="1200"/>
              <a:t>Material </a:t>
            </a:r>
            <a:r>
              <a:rPr lang="en-GB" sz="1200" b="1">
                <a:solidFill>
                  <a:srgbClr val="0090BF"/>
                </a:solidFill>
              </a:rPr>
              <a:t>exploration contracts </a:t>
            </a:r>
          </a:p>
          <a:p>
            <a:pPr>
              <a:buFont typeface="Wingdings" pitchFamily="2" charset="2"/>
              <a:buChar char="§"/>
            </a:pPr>
            <a:r>
              <a:rPr lang="en-GB" sz="1200"/>
              <a:t>Terms of </a:t>
            </a:r>
            <a:r>
              <a:rPr lang="en-GB" sz="1200" b="1">
                <a:solidFill>
                  <a:srgbClr val="0090BF"/>
                </a:solidFill>
              </a:rPr>
              <a:t>sale of state’s share </a:t>
            </a:r>
            <a:r>
              <a:rPr lang="en-GB" sz="1200"/>
              <a:t>of production or other </a:t>
            </a:r>
            <a:r>
              <a:rPr lang="en-GB" sz="1200" b="1">
                <a:solidFill>
                  <a:srgbClr val="0090BF"/>
                </a:solidFill>
              </a:rPr>
              <a:t>in-kind revenues</a:t>
            </a:r>
          </a:p>
          <a:p>
            <a:pPr>
              <a:buClr>
                <a:srgbClr val="002157"/>
              </a:buClr>
              <a:buFont typeface="Wingdings" pitchFamily="2" charset="2"/>
              <a:buChar char="§"/>
            </a:pPr>
            <a:r>
              <a:rPr lang="en-GB" sz="1200" b="1">
                <a:solidFill>
                  <a:srgbClr val="0090BF"/>
                </a:solidFill>
              </a:rPr>
              <a:t>Infrastructure and barter provisions </a:t>
            </a:r>
            <a:r>
              <a:rPr lang="en-GB" sz="1200"/>
              <a:t>in contracts (including resource-backed </a:t>
            </a:r>
            <a:br>
              <a:rPr lang="en-GB" sz="1200"/>
            </a:br>
            <a:r>
              <a:rPr lang="en-GB" sz="1200"/>
              <a:t>loans)</a:t>
            </a:r>
          </a:p>
          <a:p>
            <a:pPr marL="0" indent="0">
              <a:buNone/>
            </a:pPr>
            <a:r>
              <a:rPr lang="en-GB"/>
              <a:t>Expected disclosures: </a:t>
            </a:r>
          </a:p>
          <a:p>
            <a:pPr>
              <a:buFont typeface="Wingdings" pitchFamily="2" charset="2"/>
              <a:buChar char="§"/>
            </a:pPr>
            <a:r>
              <a:rPr lang="en-GB" sz="1200"/>
              <a:t>Agreements mandating </a:t>
            </a:r>
            <a:r>
              <a:rPr lang="en-GB" sz="1200" b="1">
                <a:solidFill>
                  <a:srgbClr val="0090BF"/>
                </a:solidFill>
              </a:rPr>
              <a:t>social and environmental payments</a:t>
            </a:r>
            <a:endParaRPr lang="en-GB" sz="1200"/>
          </a:p>
          <a:p>
            <a:pPr marL="0" indent="0">
              <a:buNone/>
            </a:pPr>
            <a:endParaRPr lang="en-NO"/>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pPr marL="457200" lvl="1" indent="0" algn="l" fontAlgn="base">
              <a:buFont typeface="+mj-lt"/>
              <a:buNone/>
            </a:pPr>
            <a:endParaRPr lang="en-GB" b="0" i="0">
              <a:solidFill>
                <a:srgbClr val="374151"/>
              </a:solidFill>
              <a:effectLst/>
              <a:latin typeface="Söhne"/>
            </a:endParaRPr>
          </a:p>
          <a:p>
            <a:pPr marL="742950" lvl="1" indent="-285750" algn="l" fontAlgn="base">
              <a:buFont typeface="+mj-lt"/>
              <a:buAutoNum type="arabicPeriod"/>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822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GB" b="0" i="0">
                <a:solidFill>
                  <a:srgbClr val="000000"/>
                </a:solidFill>
                <a:effectLst/>
                <a:latin typeface="Metropolis"/>
              </a:rPr>
              <a:t>Implementing countries are encouraged to publicly disclose any contracts and licenses that provide the terms attached to the exploitation of oil, gas and minerals, as well as material exploration contracts. </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870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58">
              <a:spcBef>
                <a:spcPts val="1267"/>
              </a:spcBef>
              <a:spcAft>
                <a:spcPts val="1267"/>
              </a:spcAft>
              <a:defRPr/>
            </a:pPr>
            <a:r>
              <a:rPr lang="en-GB" sz="1600" dirty="0">
                <a:solidFill>
                  <a:srgbClr val="000000"/>
                </a:solidFill>
                <a:latin typeface="Calibri"/>
                <a:cs typeface="Calibri"/>
              </a:rPr>
              <a:t>Scene setting... </a:t>
            </a:r>
            <a:endParaRPr lang="en-US" dirty="0"/>
          </a:p>
          <a:p>
            <a:pPr>
              <a:spcBef>
                <a:spcPts val="1267"/>
              </a:spcBef>
              <a:spcAft>
                <a:spcPts val="1267"/>
              </a:spcAft>
            </a:pPr>
            <a:endParaRPr lang="en-GB" sz="1600">
              <a:latin typeface="Franklin Gothic Book" panose="020B0503020102020204" pitchFamily="34" charset="0"/>
              <a:ea typeface="Calibri" panose="020F0502020204030204" pitchFamily="34" charset="0"/>
              <a:cs typeface="Arial" panose="020B0604020202020204" pitchFamily="34" charset="0"/>
            </a:endParaRPr>
          </a:p>
          <a:p>
            <a:pPr>
              <a:spcBef>
                <a:spcPts val="1267"/>
              </a:spcBef>
              <a:spcAft>
                <a:spcPts val="1267"/>
              </a:spcAft>
            </a:pPr>
            <a:r>
              <a:rPr lang="en-GB" sz="1600" dirty="0">
                <a:latin typeface="Franklin Gothic Book"/>
                <a:ea typeface="Calibri"/>
                <a:cs typeface="Arial" panose="020B0604020202020204" pitchFamily="34" charset="0"/>
              </a:rPr>
              <a:t>Corruption is a pressing challenge for many resource-rich countries. The lack of transparency and accountability has created opportunities for corrupt individuals, officials, companies and entities to exploit natural resources revenues for their own benefit. The statistics are alarming: Africa loses approximately $88.6 billion annually in illicit financial flows, equivalent to 3.7 percent of Africa’s GDP, as per the UN (United Nations) Conference on Trade and Development. </a:t>
            </a:r>
            <a:endParaRPr lang="en-GB" sz="1600" dirty="0">
              <a:latin typeface="Franklin Gothic Book" panose="020B0503020102020204" pitchFamily="34" charset="0"/>
              <a:ea typeface="Calibri" panose="020F0502020204030204" pitchFamily="34" charset="0"/>
              <a:cs typeface="Arial" panose="020B0604020202020204" pitchFamily="34" charset="0"/>
            </a:endParaRPr>
          </a:p>
          <a:p>
            <a:pPr>
              <a:spcBef>
                <a:spcPts val="1267"/>
              </a:spcBef>
              <a:spcAft>
                <a:spcPts val="1267"/>
              </a:spcAft>
            </a:pPr>
            <a:endParaRPr lang="en-GB" sz="1600">
              <a:latin typeface="Franklin Gothic Book" panose="020B0503020102020204" pitchFamily="34" charset="0"/>
              <a:ea typeface="Calibri" panose="020F0502020204030204" pitchFamily="34" charset="0"/>
              <a:cs typeface="Arial" panose="020B0604020202020204" pitchFamily="34" charset="0"/>
            </a:endParaRPr>
          </a:p>
          <a:p>
            <a:r>
              <a:rPr lang="en-US" sz="1600" dirty="0"/>
              <a:t>The prevalence of extractive sector corruption has led the EITI to face some tough questions: Why hasn’t the EITI prevented extractive sector corruption from cropping up in its member countries? Why didn’t its reports expose these scandals? What role can the EITI realistically play in fighting corruption?</a:t>
            </a:r>
            <a:endParaRPr lang="en-US" sz="1600" dirty="0">
              <a:ea typeface="Calibri"/>
              <a:cs typeface="Calibri"/>
            </a:endParaRPr>
          </a:p>
          <a:p>
            <a:endParaRPr lang="es-AR" sz="1600"/>
          </a:p>
          <a:p>
            <a:pPr>
              <a:spcBef>
                <a:spcPts val="1267"/>
              </a:spcBef>
              <a:spcAft>
                <a:spcPts val="1267"/>
              </a:spcAft>
            </a:pPr>
            <a:endParaRPr lang="en-US" sz="1600">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a:t>
            </a:fld>
            <a:endParaRPr lang="nb-NO"/>
          </a:p>
        </p:txBody>
      </p:sp>
    </p:spTree>
    <p:extLst>
      <p:ext uri="{BB962C8B-B14F-4D97-AF65-F5344CB8AC3E}">
        <p14:creationId xmlns:p14="http://schemas.microsoft.com/office/powerpoint/2010/main" val="3350883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917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306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992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*Estimated gains in revenue had the government switched the 1993 PSCs to the terms of the 2005 fiscal regime. USD 16 - 28 bn</a:t>
            </a:r>
            <a:endParaRPr lang="en-GB" dirty="0"/>
          </a:p>
          <a:p>
            <a:br>
              <a:rPr lang="en-GB" b="1" dirty="0">
                <a:cs typeface="+mn-lt"/>
              </a:rPr>
            </a:br>
            <a:r>
              <a:rPr lang="en-GB" b="1" dirty="0"/>
              <a:t>Key message: </a:t>
            </a:r>
            <a:r>
              <a:rPr lang="en-GB" dirty="0"/>
              <a:t>Natural resource income, in the form of taxes, royalties, production shares and bonuses, makes up a significant portion of revenue in some countries. Making revenue information public can help to inform fiscal policies and strengthen tax administration to support development. </a:t>
            </a:r>
            <a:endParaRPr lang="en-US" dirty="0">
              <a:cs typeface="Calibri"/>
            </a:endParaRPr>
          </a:p>
          <a:p>
            <a:endParaRPr lang="en-GB" dirty="0"/>
          </a:p>
          <a:p>
            <a:r>
              <a:rPr lang="en-GB" b="1" dirty="0"/>
              <a:t>Nigeria:</a:t>
            </a:r>
            <a:br>
              <a:rPr lang="en-GB" b="1" dirty="0"/>
            </a:br>
            <a:endParaRPr lang="en-GB" dirty="0"/>
          </a:p>
          <a:p>
            <a:r>
              <a:rPr lang="en-GB" dirty="0"/>
              <a:t>When Nigeria ventured into offshore oil extraction in the 1990s, the government incentivised exploration and production activities by awarding licenses through Production Sharing Contracts (PSCs). These contracts featured low tax and royalty rates. While they represented a small portion of Nigeria’s oil industry at the time, they make up a 45% share of total production today. </a:t>
            </a:r>
            <a:endParaRPr lang="en-US" dirty="0"/>
          </a:p>
          <a:p>
            <a:br>
              <a:rPr lang="en-US" dirty="0"/>
            </a:br>
            <a:r>
              <a:rPr lang="en-GB" dirty="0"/>
              <a:t>Nigeria’s 1993 law governing these PSCs stipulates that the contracts ought to have been reviewed when oil prices exceeded USD 20 per barrel (which occurred in 2004), as well as 15 years after the law came into force. Yet, these reviews were not enforced.</a:t>
            </a:r>
            <a:endParaRPr lang="en-US" dirty="0"/>
          </a:p>
          <a:p>
            <a:endParaRPr lang="en-GB" dirty="0"/>
          </a:p>
          <a:p>
            <a:r>
              <a:rPr lang="en-GB" dirty="0"/>
              <a:t>Nigeria EITI undertook financial modelling to estimate the oil revenue loss that resulted from not triggering the 15-year review of the 1993 PSCs. The startling conclusion of the study – that the loss of revenue was in the order of USD 16 billion to 28 billion – contributed to an amendment of the PSC Act in November 2019, introducing increased royalty rates, periodic reviews and stringent penalties for non-compliance.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24</a:t>
            </a:fld>
            <a:endParaRPr lang="nb-NO"/>
          </a:p>
        </p:txBody>
      </p:sp>
    </p:spTree>
    <p:extLst>
      <p:ext uri="{BB962C8B-B14F-4D97-AF65-F5344CB8AC3E}">
        <p14:creationId xmlns:p14="http://schemas.microsoft.com/office/powerpoint/2010/main" val="2423361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25</a:t>
            </a:fld>
            <a:endParaRPr lang="nb-NO"/>
          </a:p>
        </p:txBody>
      </p:sp>
    </p:spTree>
    <p:extLst>
      <p:ext uri="{BB962C8B-B14F-4D97-AF65-F5344CB8AC3E}">
        <p14:creationId xmlns:p14="http://schemas.microsoft.com/office/powerpoint/2010/main" val="1479009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b="1">
                <a:latin typeface="Franklin Gothic Medium"/>
              </a:rPr>
              <a:t>Summary</a:t>
            </a:r>
            <a:endParaRPr lang="en-GB" b="1">
              <a:latin typeface="Franklin Gothic Medium"/>
            </a:endParaRPr>
          </a:p>
          <a:p>
            <a:r>
              <a:rPr lang="en-GB" sz="1200"/>
              <a:t>Encourages </a:t>
            </a:r>
            <a:r>
              <a:rPr lang="en-GB" sz="1400" b="1">
                <a:solidFill>
                  <a:srgbClr val="0090BF"/>
                </a:solidFill>
              </a:rPr>
              <a:t>threshold of 10% or lower </a:t>
            </a:r>
            <a:r>
              <a:rPr lang="en-GB" sz="1200"/>
              <a:t>for ownership disclosure</a:t>
            </a:r>
          </a:p>
          <a:p>
            <a:r>
              <a:rPr lang="en-GB" sz="1200"/>
              <a:t>Requires </a:t>
            </a:r>
            <a:r>
              <a:rPr lang="en-GB" sz="1400" b="1">
                <a:solidFill>
                  <a:srgbClr val="0090BF"/>
                </a:solidFill>
              </a:rPr>
              <a:t>zero threshold for politically exposed persons </a:t>
            </a:r>
          </a:p>
          <a:p>
            <a:r>
              <a:rPr lang="en-GB" sz="1200"/>
              <a:t>Encourages disclosure of </a:t>
            </a:r>
            <a:r>
              <a:rPr lang="en-GB" sz="1400" b="1">
                <a:solidFill>
                  <a:srgbClr val="0090BF"/>
                </a:solidFill>
              </a:rPr>
              <a:t>company structures</a:t>
            </a:r>
          </a:p>
          <a:p>
            <a:r>
              <a:rPr lang="en-GB" sz="1200"/>
              <a:t>Encourages </a:t>
            </a:r>
            <a:r>
              <a:rPr lang="en-GB" sz="1400" b="1">
                <a:solidFill>
                  <a:srgbClr val="0090BF"/>
                </a:solidFill>
              </a:rPr>
              <a:t>SOEs </a:t>
            </a:r>
            <a:r>
              <a:rPr lang="en-GB" sz="1200"/>
              <a:t>to disclose beneficial owners of their </a:t>
            </a:r>
            <a:r>
              <a:rPr lang="en-GB" sz="1400" b="1">
                <a:solidFill>
                  <a:srgbClr val="0090BF"/>
                </a:solidFill>
              </a:rPr>
              <a:t>agents or intermediaries</a:t>
            </a:r>
            <a:endParaRPr lang="en-GB" sz="1400" b="0" i="0">
              <a:solidFill>
                <a:srgbClr val="374151"/>
              </a:solidFill>
              <a:effectLst/>
              <a:latin typeface="Söhne"/>
            </a:endParaRPr>
          </a:p>
          <a:p>
            <a:endParaRPr lang="en-GB" sz="1400" b="0" i="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To avoid loopholes in BO disclosure which could be taken advantage of by non-legitimate companies, the new Requirement 2.5  encourages a threshold of 10% or lower for ownership disclosure, zero threshold for politically exposed persons and disclosure of company structures. There are also new requirements for SOEs specifically on how ownership or control is exerted. </a:t>
            </a:r>
            <a:r>
              <a:rPr lang="en-US" sz="1400" err="1">
                <a:effectLst/>
                <a:latin typeface="Franklin Gothic Book" panose="020B0503020102020204" pitchFamily="34" charset="0"/>
                <a:ea typeface="Calibri" panose="020F0502020204030204" pitchFamily="34" charset="0"/>
                <a:cs typeface="Times New Roman" panose="02020603050405020304" pitchFamily="18" charset="0"/>
              </a:rPr>
              <a:t>Recognising</a:t>
            </a:r>
            <a:r>
              <a:rPr lang="en-US" sz="1400">
                <a:effectLst/>
                <a:latin typeface="Franklin Gothic Book" panose="020B0503020102020204" pitchFamily="34" charset="0"/>
                <a:ea typeface="Calibri" panose="020F0502020204030204" pitchFamily="34" charset="0"/>
                <a:cs typeface="Times New Roman" panose="02020603050405020304" pitchFamily="18" charset="0"/>
              </a:rPr>
              <a:t> that many of the corruption cases involving SOEs are done through the use of third parties, Requirement 2.6 now encourages SOEs to disclose the beneficial owners of their agents or intermediaries.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b="1">
              <a:solidFill>
                <a:srgbClr val="0090BF"/>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981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In extractives, a high-risk sector for corruption, it has long been acknowledged that low thresholds are important for understanding ownership, for example of a small percentage stake in a very large extractives company.</a:t>
            </a:r>
          </a:p>
          <a:p>
            <a:r>
              <a:rPr lang="en-US" sz="1200"/>
              <a:t>Lower thresholds for reporting the beneficial owners of oil, gas and mining companies enable the public to have a more comprehensive view of who benefits from natural resources. </a:t>
            </a:r>
          </a:p>
          <a:p>
            <a:pPr marL="0" marR="0" lvl="0" indent="0" algn="l" defTabSz="914400" rtl="0" eaLnBrk="1" fontAlgn="auto" latinLnBrk="0" hangingPunct="1">
              <a:lnSpc>
                <a:spcPct val="100000"/>
              </a:lnSpc>
              <a:spcBef>
                <a:spcPts val="1200"/>
              </a:spcBef>
              <a:spcAft>
                <a:spcPts val="1200"/>
              </a:spcAft>
              <a:buClrTx/>
              <a:buSzTx/>
              <a:buFontTx/>
              <a:buNone/>
              <a:tabLst/>
              <a:defRPr/>
            </a:pPr>
            <a:endParaRPr lang="en-US" sz="10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To avoid loopholes in BO disclosure which could be taken advantage of by non-legitimate companies, the new Requirement 2.5  encourages a threshold of 10% or lower for ownership disclosure, zero threshold for politically exposed persons and disclosure of company structures. </a:t>
            </a:r>
            <a:endParaRPr lang="nb-NO" sz="1000">
              <a:effectLst/>
              <a:latin typeface="Franklin Gothic Book" panose="020B0503020102020204" pitchFamily="34" charset="0"/>
              <a:ea typeface="Cambria" panose="02040503050406030204" pitchFamily="18" charset="0"/>
              <a:cs typeface="Arial" panose="020B0604020202020204" pitchFamily="34" charset="0"/>
            </a:endParaRPr>
          </a:p>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81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148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299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GB"/>
              <a:t>Ghanaian CSO spotted wrongdoings by a mining company operating under restructured ownership in Ghana and incorporated in Australia. </a:t>
            </a:r>
            <a:endParaRPr lang="en-US"/>
          </a:p>
          <a:p>
            <a:pPr marL="285750" indent="-285750">
              <a:buFont typeface="Arial,Sans-Serif"/>
              <a:buChar char="•"/>
            </a:pPr>
            <a:endParaRPr lang="en-GB"/>
          </a:p>
          <a:p>
            <a:pPr marL="285750" indent="-285750">
              <a:buFont typeface="Arial,Sans-Serif"/>
              <a:buChar char="•"/>
            </a:pPr>
            <a:r>
              <a:rPr lang="en-GB"/>
              <a:t>Used Ghana’s BO register to identify beneficial owners of the company</a:t>
            </a:r>
            <a:endParaRPr lang="en-US"/>
          </a:p>
          <a:p>
            <a:pPr marL="285750" indent="-285750">
              <a:buFont typeface="Arial,Sans-Serif"/>
              <a:buChar char="•"/>
            </a:pPr>
            <a:endParaRPr lang="en-GB"/>
          </a:p>
          <a:p>
            <a:pPr marL="285750" indent="-285750">
              <a:buFont typeface="Arial,Sans-Serif"/>
              <a:buChar char="•"/>
            </a:pPr>
            <a:r>
              <a:rPr lang="en-GB"/>
              <a:t>Used Australia judicial records to establish evidence of criminal history of some beneficial owners  </a:t>
            </a:r>
            <a:endParaRPr lang="en-US"/>
          </a:p>
          <a:p>
            <a:pPr marL="285750" indent="-285750">
              <a:buFont typeface="Arial,Sans-Serif"/>
              <a:buChar char="•"/>
            </a:pPr>
            <a:endParaRPr lang="en-GB"/>
          </a:p>
          <a:p>
            <a:pPr marL="285750" indent="-285750">
              <a:buFont typeface="Arial,Sans-Serif"/>
              <a:buChar char="•"/>
            </a:pPr>
            <a:r>
              <a:rPr lang="en-GB"/>
              <a:t>CSO informed the relevant government entities, which later revoked the company’s mining license.</a:t>
            </a:r>
            <a:endParaRPr lang="nb-NO"/>
          </a:p>
          <a:p>
            <a:pPr marL="285750" indent="-285750">
              <a:buFont typeface="Arial,Sans-Serif"/>
              <a:buChar char="-"/>
            </a:pPr>
            <a:endParaRPr lang="en-GB"/>
          </a:p>
          <a:p>
            <a:pPr marL="285750" indent="-285750">
              <a:buFont typeface="Arial,Sans-Serif"/>
              <a:buChar char="-"/>
            </a:pPr>
            <a:r>
              <a:rPr lang="en-GB" b="1"/>
              <a:t>Using BO data to identify deviations from legal provisions</a:t>
            </a:r>
            <a:endParaRPr lang="en-US"/>
          </a:p>
          <a:p>
            <a:pPr marL="285750" indent="-285750">
              <a:buFont typeface="Arial,Sans-Serif"/>
              <a:buChar char="-"/>
            </a:pPr>
            <a:endParaRPr lang="en-GB"/>
          </a:p>
          <a:p>
            <a:pPr marL="285750" indent="-285750">
              <a:buFont typeface="Arial,Sans-Serif"/>
              <a:buChar char="-"/>
            </a:pPr>
            <a:r>
              <a:rPr lang="en-GB"/>
              <a:t>In 2022, the Ghanaian CSO NOPRA spotted wrongdoings by a mining company operating under restructured ownership in Ghana and incorporated in Australia. Using Ghana’s BO register, NOPRA (supported by the Opening Extractives program) could link the companies to Australia and provide evidence that some of the directors of the Ghanaian structure had a criminal past that should have prevented them owning a mining license in Ghana. The CSO informed the relevant government entities, which later revoked the company’s mining license.</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30</a:t>
            </a:fld>
            <a:endParaRPr lang="nb-NO"/>
          </a:p>
        </p:txBody>
      </p:sp>
    </p:spTree>
    <p:extLst>
      <p:ext uri="{BB962C8B-B14F-4D97-AF65-F5344CB8AC3E}">
        <p14:creationId xmlns:p14="http://schemas.microsoft.com/office/powerpoint/2010/main" val="204336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the audience to respond to this questions and summarise their replies. Potential replies that you could highlight: </a:t>
            </a:r>
          </a:p>
          <a:p>
            <a:pPr marL="228600" indent="-228600">
              <a:buAutoNum type="arabicPeriod"/>
            </a:pPr>
            <a:r>
              <a:rPr lang="en-GB"/>
              <a:t>Transparency enables detection/identification of risks or vulnerabilities to risks </a:t>
            </a:r>
          </a:p>
          <a:p>
            <a:pPr marL="228600" indent="-228600">
              <a:buAutoNum type="arabicPeriod"/>
            </a:pPr>
            <a:r>
              <a:rPr lang="en-GB"/>
              <a:t>Transparency empowers citizens to monitor corrupt practices</a:t>
            </a:r>
          </a:p>
          <a:p>
            <a:pPr marL="228600" indent="-228600">
              <a:buAutoNum type="arabicPeriod"/>
            </a:pPr>
            <a:r>
              <a:rPr lang="en-GB"/>
              <a:t>Transparency increases understanding of types of corruption risks, how they occur</a:t>
            </a:r>
          </a:p>
          <a:p>
            <a:pPr marL="228600" indent="-228600">
              <a:buAutoNum type="arabicPeriod"/>
            </a:pPr>
            <a:r>
              <a:rPr lang="en-GB"/>
              <a:t>Transparency deters corrupt </a:t>
            </a:r>
            <a:r>
              <a:rPr lang="en-GB" err="1"/>
              <a:t>behavior</a:t>
            </a:r>
            <a:endParaRPr lang="en-GB"/>
          </a:p>
          <a:p>
            <a:pPr marL="228600" indent="-228600">
              <a:buAutoNum type="arabicPeriod"/>
            </a:pPr>
            <a:r>
              <a:rPr lang="en-GB"/>
              <a:t>Transparency stimulates debates /policies that are essential to fight corruption </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3</a:t>
            </a:fld>
            <a:endParaRPr lang="nb-NO"/>
          </a:p>
        </p:txBody>
      </p:sp>
    </p:spTree>
    <p:extLst>
      <p:ext uri="{BB962C8B-B14F-4D97-AF65-F5344CB8AC3E}">
        <p14:creationId xmlns:p14="http://schemas.microsoft.com/office/powerpoint/2010/main" val="3222302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endParaRPr lang="en-GB">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31</a:t>
            </a:fld>
            <a:endParaRPr lang="nb-NO"/>
          </a:p>
        </p:txBody>
      </p:sp>
    </p:spTree>
    <p:extLst>
      <p:ext uri="{BB962C8B-B14F-4D97-AF65-F5344CB8AC3E}">
        <p14:creationId xmlns:p14="http://schemas.microsoft.com/office/powerpoint/2010/main" val="802691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b="1"/>
              <a:t>Summary</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To mitigate risks of corrupt speculation of reserves and potential revenue leakages, the 2023 EITI Standard encourages disclosure of proven economic oil, gas or mineral reserves and methods for verifying accuracy of production data as well as an estimate of production and export from artisanal mining (Requirement 3.1, 3.2, 3.3)   Project costs are also expected to be disclosed to understand how governments are managing revenue loss risks (Requirement 4.10)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r>
              <a:rPr lang="en-GB"/>
              <a:t>Requires disclosure of </a:t>
            </a:r>
            <a:r>
              <a:rPr lang="en-GB" b="1">
                <a:solidFill>
                  <a:srgbClr val="0090BF"/>
                </a:solidFill>
              </a:rPr>
              <a:t>sources</a:t>
            </a:r>
            <a:r>
              <a:rPr lang="en-GB"/>
              <a:t> and </a:t>
            </a:r>
            <a:r>
              <a:rPr lang="en-GB" b="1">
                <a:solidFill>
                  <a:srgbClr val="0090BF"/>
                </a:solidFill>
              </a:rPr>
              <a:t>methods </a:t>
            </a:r>
            <a:r>
              <a:rPr lang="en-GB"/>
              <a:t>for calculating production volumes and values</a:t>
            </a:r>
          </a:p>
          <a:p>
            <a:r>
              <a:rPr lang="en-GB"/>
              <a:t>Requires disclosure of </a:t>
            </a:r>
            <a:r>
              <a:rPr lang="en-GB" b="1">
                <a:solidFill>
                  <a:srgbClr val="0090BF"/>
                </a:solidFill>
              </a:rPr>
              <a:t>mechanisms</a:t>
            </a:r>
            <a:r>
              <a:rPr lang="en-GB"/>
              <a:t> for </a:t>
            </a:r>
            <a:r>
              <a:rPr lang="en-GB" b="1">
                <a:solidFill>
                  <a:srgbClr val="0090BF"/>
                </a:solidFill>
              </a:rPr>
              <a:t>verifying</a:t>
            </a:r>
            <a:r>
              <a:rPr lang="en-GB"/>
              <a:t> </a:t>
            </a:r>
            <a:r>
              <a:rPr lang="en-GB" b="1">
                <a:solidFill>
                  <a:srgbClr val="0090BF"/>
                </a:solidFill>
              </a:rPr>
              <a:t>accuracy</a:t>
            </a:r>
            <a:r>
              <a:rPr lang="en-GB"/>
              <a:t> of production data </a:t>
            </a:r>
          </a:p>
          <a:p>
            <a:r>
              <a:rPr lang="en-GB"/>
              <a:t>Encourages disclosure of proven economic oil, gas or mineral </a:t>
            </a:r>
            <a:r>
              <a:rPr lang="en-GB" b="1">
                <a:solidFill>
                  <a:srgbClr val="0090BF"/>
                </a:solidFill>
              </a:rPr>
              <a:t>reserves </a:t>
            </a:r>
          </a:p>
          <a:p>
            <a:r>
              <a:rPr lang="en-GB"/>
              <a:t>Encourages disclosure of estimated production and export from </a:t>
            </a:r>
            <a:r>
              <a:rPr lang="en-GB" b="1">
                <a:solidFill>
                  <a:srgbClr val="0090BF"/>
                </a:solidFill>
              </a:rPr>
              <a:t>artisanal mining</a:t>
            </a:r>
          </a:p>
          <a:p>
            <a:r>
              <a:rPr lang="en-GB"/>
              <a:t>Expects disclosure of </a:t>
            </a:r>
            <a:r>
              <a:rPr lang="en-GB" b="1">
                <a:solidFill>
                  <a:srgbClr val="0090BF"/>
                </a:solidFill>
              </a:rPr>
              <a:t>project costs</a:t>
            </a:r>
          </a:p>
          <a:p>
            <a:endParaRPr lang="en-GB" b="1">
              <a:solidFill>
                <a:srgbClr val="0090BF"/>
              </a:solidFill>
            </a:endParaRPr>
          </a:p>
          <a:p>
            <a:endParaRPr lang="en-GB" b="1">
              <a:solidFill>
                <a:srgbClr val="0090BF"/>
              </a:solidFill>
            </a:endParaRP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r>
              <a:rPr lang="en-GB" b="0" i="0">
                <a:solidFill>
                  <a:srgbClr val="000000"/>
                </a:solidFill>
                <a:effectLst/>
                <a:latin typeface="inherit"/>
              </a:rPr>
              <a:t>Production volumes and values data enhance financial transparency in the extractive sector, reducing opportunities for corruption by ensuring accurate reporting of revenues, taxes, and payments to governments.</a:t>
            </a: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r>
              <a:rPr lang="en-GB" b="0" i="0">
                <a:solidFill>
                  <a:srgbClr val="000000"/>
                </a:solidFill>
                <a:effectLst/>
                <a:latin typeface="inherit"/>
              </a:rPr>
              <a:t>Accessible data empowers the public, civil society, and local communities to monitor extractive activities, fostering accountability and identifying potential irregularities or corrupt practices.</a:t>
            </a: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r>
              <a:rPr lang="en-GB" b="0" i="0">
                <a:solidFill>
                  <a:srgbClr val="000000"/>
                </a:solidFill>
                <a:effectLst/>
                <a:latin typeface="inherit"/>
              </a:rPr>
              <a:t>Governments and companies can utilise production data for risk assessments, enabling targeted anti-corruption measures and contributing to effective resource governance within the extractive sector.</a:t>
            </a:r>
          </a:p>
          <a:p>
            <a:br>
              <a:rPr lang="en-GB" b="0" i="0">
                <a:solidFill>
                  <a:srgbClr val="000000"/>
                </a:solidFill>
                <a:effectLst/>
                <a:latin typeface="Inter"/>
              </a:rPr>
            </a:b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942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r>
              <a:rPr lang="en-GB" b="0">
                <a:solidFill>
                  <a:srgbClr val="000000"/>
                </a:solidFill>
                <a:effectLst/>
                <a:latin typeface="inherit"/>
              </a:rPr>
              <a:t>b) Implementing countries and companies are encouraged to disclose data on proven economic oil, gas or mineral reserves, where available.</a:t>
            </a:r>
          </a:p>
          <a:p>
            <a:br>
              <a:rPr lang="en-GB">
                <a:effectLst/>
              </a:rPr>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591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000000"/>
                </a:solidFill>
                <a:effectLst/>
                <a:latin typeface="Metropolis"/>
              </a:rPr>
              <a:t>a) Implementing countries are required to disclose timely production data, including production volumes and values by commodity. Data must be further disaggregated by project, where available. An estimate of production resulting from artisanal and small-scale activities must be disclosed where applicable and available</a:t>
            </a:r>
          </a:p>
          <a:p>
            <a:pPr algn="l" fontAlgn="base">
              <a:buFont typeface="Arial" panose="020B0604020202020204" pitchFamily="34" charset="0"/>
              <a:buChar char="•"/>
            </a:pPr>
            <a:r>
              <a:rPr lang="en-GB" b="0" i="0">
                <a:solidFill>
                  <a:srgbClr val="000000"/>
                </a:solidFill>
                <a:effectLst/>
                <a:latin typeface="Metropolis"/>
              </a:rPr>
              <a:t>b) The sources of and the methods for calculating production volumes and values must be disclosed. Implementing countries are required to disclose existing mechanisms to monitor and verify the accuracy of production data and document findings, including any weaknesses related to the comprehensiveness and reliability of publicly available production data.  </a:t>
            </a:r>
          </a:p>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811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a) Implementing countries are required to disclose timely export data, including export volumes and the value by commodity and by exporting company. </a:t>
            </a:r>
            <a:br>
              <a:rPr lang="en-GB" b="0" i="0">
                <a:solidFill>
                  <a:srgbClr val="000000"/>
                </a:solidFill>
                <a:effectLst/>
                <a:latin typeface="Metropolis"/>
              </a:rPr>
            </a:br>
            <a:br>
              <a:rPr lang="en-GB" b="0" i="0">
                <a:solidFill>
                  <a:srgbClr val="000000"/>
                </a:solidFill>
                <a:effectLst/>
                <a:latin typeface="Metropolis"/>
              </a:rPr>
            </a:br>
            <a:r>
              <a:rPr lang="en-GB" b="0" i="0">
                <a:solidFill>
                  <a:srgbClr val="000000"/>
                </a:solidFill>
                <a:effectLst/>
                <a:latin typeface="Metropolis"/>
              </a:rPr>
              <a:t>Implementing countries are expected to disaggregate export data by transaction. </a:t>
            </a:r>
            <a:br>
              <a:rPr lang="en-GB" b="0" i="0">
                <a:solidFill>
                  <a:srgbClr val="000000"/>
                </a:solidFill>
                <a:effectLst/>
                <a:latin typeface="Metropolis"/>
              </a:rPr>
            </a:br>
            <a:br>
              <a:rPr lang="en-GB" b="0" i="0">
                <a:solidFill>
                  <a:srgbClr val="000000"/>
                </a:solidFill>
                <a:effectLst/>
                <a:latin typeface="Metropolis"/>
              </a:rPr>
            </a:br>
            <a:r>
              <a:rPr lang="en-GB" b="0" i="0">
                <a:solidFill>
                  <a:srgbClr val="000000"/>
                </a:solidFill>
                <a:effectLst/>
                <a:latin typeface="Metropolis"/>
              </a:rPr>
              <a:t>An estimate of exports resulting from artisanal and small-scale activities must be disclosed where applicable and available.</a:t>
            </a:r>
          </a:p>
          <a:p>
            <a:pPr algn="l" fontAlgn="base">
              <a:buFont typeface="Arial" panose="020B0604020202020204" pitchFamily="34" charset="0"/>
              <a:buChar char="•"/>
            </a:pPr>
            <a:r>
              <a:rPr lang="en-GB" b="0" i="0">
                <a:solidFill>
                  <a:srgbClr val="000000"/>
                </a:solidFill>
                <a:effectLst/>
                <a:latin typeface="Metropolis"/>
              </a:rPr>
              <a:t>b) The sources of and the methods for calculating export volumes and values must be disclosed. Implementing countries must disclose existing mechanisms to monitor and verify the accuracy of export data and document findings, including any weaknesses related to the comprehensiveness and reliability of publicly available export data. This could involve analysing possible deviations between export values and market prices and/or import values reported by the destination country.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820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a) Implementing countries are required to disclose government policies and practices for monitoring oil, gas and mining project costs and managing revenue loss risks. This must include the disclosure of relevant laws, regulations and policies, as well as actions undertaken to monitor costs.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146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endParaRPr lang="en-GB" b="0" i="0">
              <a:solidFill>
                <a:srgbClr val="000000"/>
              </a:solidFill>
              <a:effectLst/>
              <a:latin typeface="Metropoli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22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000000"/>
                </a:solidFill>
                <a:effectLst/>
                <a:latin typeface="Metropolis"/>
              </a:rPr>
              <a:t>c) Companies and implementing countries are encouraged to disclose declared costs disaggregated by project, and by costs related to operating and capital expenditures. Operating expenditures declared in the reporting year may include amortisation or depreciation of costs incurred in prior years. Companies and implementing countries are encouraged to disclose costs incurred since the commencement of the project.</a:t>
            </a:r>
          </a:p>
          <a:p>
            <a:pPr algn="l" fontAlgn="base">
              <a:buFont typeface="Arial" panose="020B0604020202020204" pitchFamily="34" charset="0"/>
              <a:buChar char="•"/>
            </a:pPr>
            <a:endParaRPr lang="en-GB" b="0" i="0">
              <a:solidFill>
                <a:srgbClr val="000000"/>
              </a:solidFill>
              <a:effectLst/>
              <a:latin typeface="Metropoli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045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a:t>The analysis showed that even with high oil prices, revenues were not expected to return to the level seen in 2013-2014 due to changes in the fiscal regime. </a:t>
            </a:r>
          </a:p>
          <a:p>
            <a:endParaRPr lang="en-GB" sz="1200"/>
          </a:p>
          <a:p>
            <a:endParaRPr lang="en-GB" sz="1200"/>
          </a:p>
          <a:p>
            <a:pPr marL="285750" indent="-285750">
              <a:spcBef>
                <a:spcPts val="1200"/>
              </a:spcBef>
              <a:spcAft>
                <a:spcPts val="1200"/>
              </a:spcAft>
              <a:buFont typeface="Arial" panose="020B0604020202020204" pitchFamily="34" charset="0"/>
              <a:buChar char="•"/>
            </a:pPr>
            <a:endParaRPr lang="en-US" sz="1200">
              <a:effectLst/>
              <a:latin typeface="Franklin Gothic Book" panose="020B0503020102020204" pitchFamily="34" charset="0"/>
              <a:ea typeface="Cambria" panose="02040503050406030204" pitchFamily="18" charset="0"/>
              <a:cs typeface="Arial" panose="020B0604020202020204" pitchFamily="34" charset="0"/>
            </a:endParaRP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The energy transition will impact government revenues that are generated from both fossil fuel and minerals, particularly those needed for renewable energy technologies.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Governments will be expected to disclose their revenue forecasts or scenarios, as well as the assumptions that underlie these forecasts.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Companies are expected to disclose information about future production plans, when requested by the multi-stakeholder group.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These disclosures help citizens understand how prepared their country is to manage the energy transition and enable public debate about the sustainability of public revenues.</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40</a:t>
            </a:fld>
            <a:endParaRPr lang="nb-NO"/>
          </a:p>
        </p:txBody>
      </p:sp>
    </p:spTree>
    <p:extLst>
      <p:ext uri="{BB962C8B-B14F-4D97-AF65-F5344CB8AC3E}">
        <p14:creationId xmlns:p14="http://schemas.microsoft.com/office/powerpoint/2010/main" val="81143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Summary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The 2023 Standard strengthens the multi-stakeholder’s mandate to use the EITI process in engaging in anti-corruption issues in their country. MSGs are now required to include in their work plans objectives that reflect national priorities including issues related to corruption (Requirement 1.5)  and to conduct related activities (Requirement 1.4.vii). Requirement 7.1. further states that tackling corruption issues through public debate is a key objective of the requirement. Companies and SOEs are now expected to publish their anti-corruption policies, how they manage corruption risks and how they use BO data. They are further encouraged to engage in rigorous due diligence processes (Requirement 1.2 and 2.6). . All of these new provisions are expected to address perceived limitations on the MSGs mandate in engaging with corruption issues and to directly involve companies and SOEs in the efforts to prevent corruption through the EITI process.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83540" indent="-383540">
              <a:buFont typeface="Arial" panose="020B0604020202020204" pitchFamily="34" charset="0"/>
              <a:buChar char="•"/>
            </a:pPr>
            <a:r>
              <a:rPr lang="en-GB" sz="1200"/>
              <a:t>Country </a:t>
            </a:r>
            <a:r>
              <a:rPr lang="en-GB" sz="1200" b="1">
                <a:solidFill>
                  <a:srgbClr val="0090BF"/>
                </a:solidFill>
              </a:rPr>
              <a:t>work plans </a:t>
            </a:r>
            <a:r>
              <a:rPr lang="en-GB" sz="1200"/>
              <a:t>must reflect national priorities (e.g. </a:t>
            </a:r>
            <a:r>
              <a:rPr lang="en-GB" sz="1200" b="1">
                <a:solidFill>
                  <a:srgbClr val="0090BF"/>
                </a:solidFill>
              </a:rPr>
              <a:t>anti-corruption</a:t>
            </a:r>
            <a:r>
              <a:rPr lang="en-GB" sz="1200"/>
              <a:t>) and conduct related activities</a:t>
            </a:r>
          </a:p>
          <a:p>
            <a:pPr marL="383540" indent="-383540">
              <a:buFont typeface="Arial" panose="020B0604020202020204" pitchFamily="34" charset="0"/>
              <a:buChar char="•"/>
            </a:pPr>
            <a:r>
              <a:rPr lang="en-GB" sz="1200"/>
              <a:t>Companies and SOEs expected to publish </a:t>
            </a:r>
            <a:r>
              <a:rPr lang="en-GB" sz="1200" b="1">
                <a:solidFill>
                  <a:srgbClr val="0090BF"/>
                </a:solidFill>
              </a:rPr>
              <a:t>anti-corruption policies</a:t>
            </a:r>
            <a:r>
              <a:rPr lang="en-GB" sz="1200"/>
              <a:t>, how they manage </a:t>
            </a:r>
            <a:r>
              <a:rPr lang="en-GB" sz="1200" b="1">
                <a:solidFill>
                  <a:srgbClr val="0090BF"/>
                </a:solidFill>
              </a:rPr>
              <a:t>corruption risks </a:t>
            </a:r>
            <a:r>
              <a:rPr lang="en-GB" sz="1200"/>
              <a:t>and </a:t>
            </a:r>
            <a:r>
              <a:rPr lang="en-GB" sz="1200" b="1">
                <a:solidFill>
                  <a:srgbClr val="0090BF"/>
                </a:solidFill>
              </a:rPr>
              <a:t>use beneficial ownership data</a:t>
            </a:r>
          </a:p>
          <a:p>
            <a:pPr marL="383540" indent="-383540">
              <a:buFont typeface="Arial" panose="020B0604020202020204" pitchFamily="34" charset="0"/>
              <a:buChar char="•"/>
            </a:pPr>
            <a:r>
              <a:rPr lang="en-GB" sz="1200"/>
              <a:t>Companies and SOEs encouraged to engage in rigorous </a:t>
            </a:r>
            <a:r>
              <a:rPr lang="en-GB" sz="1200" b="1">
                <a:solidFill>
                  <a:srgbClr val="0090BF"/>
                </a:solidFill>
              </a:rPr>
              <a:t>due diligence </a:t>
            </a:r>
            <a:r>
              <a:rPr lang="en-GB" sz="1200"/>
              <a:t>processes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pPr marL="457200" lvl="1" indent="0" algn="l" fontAlgn="base">
              <a:buFont typeface="+mj-lt"/>
              <a:buNone/>
            </a:pPr>
            <a:endParaRPr lang="en-GB" b="0" i="0">
              <a:solidFill>
                <a:srgbClr val="374151"/>
              </a:solidFill>
              <a:effectLst/>
              <a:latin typeface="Söhne"/>
            </a:endParaRPr>
          </a:p>
          <a:p>
            <a:pPr marL="742950" lvl="1" indent="-285750" algn="l" fontAlgn="base">
              <a:buFont typeface="+mj-lt"/>
              <a:buAutoNum type="arabicPeriod"/>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70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LICENSES &amp; LICENSE ALLOCATION: </a:t>
            </a:r>
            <a:r>
              <a:rPr lang="en-US"/>
              <a:t>Exploration and production licenses are the industry’s most valuable prizes, and competition for them creates all kinds of corruption risks.</a:t>
            </a:r>
          </a:p>
          <a:p>
            <a:endParaRPr lang="en-US"/>
          </a:p>
          <a:p>
            <a:r>
              <a:rPr lang="en-US" b="1"/>
              <a:t>CONTRACTS: </a:t>
            </a:r>
            <a:r>
              <a:rPr lang="en-US"/>
              <a:t>contractual terms sit at the heart of some extractive sector corruption cases, with questions arising about whether the parties to the deal received an overly lucrative deal. With the contract in hand, anti-corruption actors can ask well-informed questions about whether the company received terms that deviate from industry or market norms. </a:t>
            </a:r>
          </a:p>
          <a:p>
            <a:endParaRPr lang="en-US"/>
          </a:p>
          <a:p>
            <a:r>
              <a:rPr lang="en-US" b="1"/>
              <a:t>BENEFICIAL OWNERSHIP: </a:t>
            </a:r>
            <a:r>
              <a:rPr lang="en-US"/>
              <a:t>Assuming the information is verified and reliable, regulators, law enforcement and oversight actors can use BO data to assess to holds the license. BO data can also inform public debate about conflict of interest policies and other important anti-corruption measures. Past corruption cases reveal how PEPs have used front companies to receive lucrative extractive sector licenses, and BO disclosure could be useful in detecting and deterring this kind of behavior.</a:t>
            </a:r>
          </a:p>
          <a:p>
            <a:endParaRPr lang="en-US"/>
          </a:p>
          <a:p>
            <a:r>
              <a:rPr lang="en-US" b="1"/>
              <a:t>SOEs: </a:t>
            </a:r>
            <a:r>
              <a:rPr lang="en-US"/>
              <a:t>SOEs receive huge amounts of funds, often operate apart from standard government oversight systems, and some have proven susceptible to both bribery and rent-seeking activities. In some cases, the misappropriation of SOE revenues impedes the company’s performance and its ability to meet its contractual obligations. For these reasons, SOEs sit at the center of many prominent corruption cases. Brazil’s Petrobras is perhaps the most famous case, but it’s far from alone. </a:t>
            </a:r>
            <a:endParaRPr lang="es-A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a:t>
            </a:fld>
            <a:endParaRPr lang="nb-NO"/>
          </a:p>
        </p:txBody>
      </p:sp>
    </p:spTree>
    <p:extLst>
      <p:ext uri="{BB962C8B-B14F-4D97-AF65-F5344CB8AC3E}">
        <p14:creationId xmlns:p14="http://schemas.microsoft.com/office/powerpoint/2010/main" val="3220559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b) Reporting companies are expected to publish an anti-corruption policy setting out how the company manages corruption risk, including their use of beneficial ownership data. In addition, companies on the multi-stakeholder group are expected to engage in rigorous due diligence processes. </a:t>
            </a:r>
            <a:br>
              <a:rPr lang="en-GB" b="0" i="0">
                <a:solidFill>
                  <a:srgbClr val="000000"/>
                </a:solidFill>
                <a:effectLst/>
                <a:latin typeface="Metropolis"/>
              </a:rPr>
            </a:br>
            <a:br>
              <a:rPr lang="en-GB" b="0" i="0">
                <a:solidFill>
                  <a:srgbClr val="000000"/>
                </a:solidFill>
                <a:effectLst/>
                <a:latin typeface="Metropolis"/>
              </a:rPr>
            </a:br>
            <a:r>
              <a:rPr lang="en-GB" b="0" i="0">
                <a:solidFill>
                  <a:srgbClr val="000000"/>
                </a:solidFill>
                <a:effectLst/>
                <a:latin typeface="Metropolis"/>
              </a:rPr>
              <a:t>Other reporting companies are also encouraged to engage in rigorous due diligence processes.</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544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fontAlgn="base">
              <a:buFont typeface="Arial" panose="020B0604020202020204" pitchFamily="34" charset="0"/>
              <a:buNone/>
            </a:pPr>
            <a:r>
              <a:rPr lang="en-GB" b="0" i="0">
                <a:solidFill>
                  <a:srgbClr val="000000"/>
                </a:solidFill>
                <a:effectLst/>
                <a:latin typeface="inherit"/>
              </a:rPr>
              <a:t>vii. The multi-stakeholder group is required to consider issues linked to the governance of the extractive industries, including complementary activities related to anti-corruption; energy transition reforms; gender equity; and artisanal and small-scale mining (where applicable).</a:t>
            </a:r>
          </a:p>
          <a:p>
            <a:br>
              <a:rPr lang="en-GB"/>
            </a:br>
            <a:endParaRPr lang="en-GB"/>
          </a:p>
          <a:p>
            <a:r>
              <a:rPr lang="en-GB" b="1"/>
              <a:t>Creating an MSG anticorruption working group or subcommittee </a:t>
            </a:r>
            <a:r>
              <a:rPr lang="en-GB"/>
              <a:t>In countries where corruption is a sensitive topic which may create controversy, it may be strategic to frame anticorruption efforts as promotion of “integrity” or “good governance.” • It may also be more strategic to task existing thematic working groups or subcommittees with responsibility for mainstreaming anticorruption in other EITI thematic engagements, rather than to form a new grouping explicitly dedicated to working on corruption issues. • Either way, a working group’s mission should include engaging with external anticorruption actors such as government commissions, law enforcement agencies, auditors, anticorruption NGOs, investigative journalists and the compliance staff of reporting companies.</a:t>
            </a:r>
          </a:p>
          <a:p>
            <a:endParaRPr lang="en-GB" b="1"/>
          </a:p>
          <a:p>
            <a:r>
              <a:rPr lang="en-GB" b="1"/>
              <a:t>Creating a focus group on governance risks in supply chains: </a:t>
            </a:r>
            <a:r>
              <a:rPr lang="en-GB"/>
              <a:t>In Indonesia, the EITI established a focus group to </a:t>
            </a:r>
            <a:r>
              <a:rPr lang="en-GB" err="1"/>
              <a:t>analyze</a:t>
            </a:r>
            <a:r>
              <a:rPr lang="en-GB"/>
              <a:t> governance risks in the critical minerals supply chain for the battery industry, and commissioned a study describing each of these risks. The MSG is linking these efforts to the country’s national anticorruption plan and conducted a study to identify how the EITI could provide support to existing anticorruption initiatives. </a:t>
            </a:r>
          </a:p>
          <a:p>
            <a:endParaRPr lang="en-GB" sz="1200"/>
          </a:p>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972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r>
              <a:rPr lang="en-GB"/>
              <a:t>a) The multi-stakeholder group is required to maintain a work plan for implementation. The work plan must address the most relevant themes for natural resource governance in line with national priorities. The work plan must include: </a:t>
            </a:r>
            <a:r>
              <a:rPr lang="en-GB" b="0" i="0" err="1">
                <a:solidFill>
                  <a:srgbClr val="000000"/>
                </a:solidFill>
                <a:effectLst/>
                <a:latin typeface="Metropolis"/>
              </a:rPr>
              <a:t>i</a:t>
            </a:r>
            <a:r>
              <a:rPr lang="en-GB" b="0" i="0">
                <a:solidFill>
                  <a:srgbClr val="000000"/>
                </a:solidFill>
                <a:effectLst/>
                <a:latin typeface="Metropolis"/>
              </a:rPr>
              <a:t>. EITI implementation objectives that reflect national priorities, including issues related to corruption; gender equity; energy transition; revenue collection; artisanal and small-scale mining (where applicable); and other key extractive sector governance issues, as well as consultations with key stakeholders. </a:t>
            </a:r>
          </a:p>
          <a:p>
            <a:br>
              <a:rPr lang="en-GB" b="0">
                <a:effectLst/>
                <a:latin typeface="inherit"/>
              </a:rPr>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8733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In line with Expectation 7 for EITI supporting companies, SOEs are expected to publish their anti-corruption policies and are encouraged to engage in rigorous due diligence processes.</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7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iii. Use EITI implementation to disclose data beyond the EITI Requirements that would enhance public debate on extractive sector governance, including on corruption risks, gender equity, revenue collection, the impact of the energy transition, and artisanal and small-scale mining, as determined by the multi-stakeholder group. </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022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200"/>
              <a:t>In November 2020, CSOs in the Malawi EITI MSG brought to the group’s attention a corruption case involving senior officers at the Ministry of Mining, pertaining to the renewal of a mining license, after several media outlets had covered the story.4 The CSOs leveraged the Malawi EITI reporting process and the multi-stakeholder platform to demand a public statement from the government and call for robust government action to address the allegations. The case was later reported to the </a:t>
            </a:r>
            <a:r>
              <a:rPr lang="en-GB" sz="1200" err="1"/>
              <a:t>AntiCorruption</a:t>
            </a:r>
            <a:r>
              <a:rPr lang="en-GB" sz="1200"/>
              <a:t> Bureau, which subsequently conducted an investigation. These events prompted the Malawi EITI to develop an anticorruption policy and strategy, including measures to identify future deviations from laws and regulations.</a:t>
            </a:r>
          </a:p>
          <a:p>
            <a:pPr marL="0" indent="0">
              <a:buFontTx/>
              <a:buNone/>
            </a:pPr>
            <a:endParaRPr lang="en-GB" sz="1200"/>
          </a:p>
          <a:p>
            <a:pPr marL="0" indent="0">
              <a:buFontTx/>
              <a:buNone/>
            </a:pPr>
            <a:endParaRPr lang="en-GB" sz="1200"/>
          </a:p>
          <a:p>
            <a:pPr marL="0" indent="0">
              <a:buFontTx/>
              <a:buNone/>
            </a:pPr>
            <a:endParaRPr lang="nb-NO" sz="800"/>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48</a:t>
            </a:fld>
            <a:endParaRPr lang="nb-NO"/>
          </a:p>
        </p:txBody>
      </p:sp>
    </p:spTree>
    <p:extLst>
      <p:ext uri="{BB962C8B-B14F-4D97-AF65-F5344CB8AC3E}">
        <p14:creationId xmlns:p14="http://schemas.microsoft.com/office/powerpoint/2010/main" val="805799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49</a:t>
            </a:fld>
            <a:endParaRPr lang="nb-NO"/>
          </a:p>
        </p:txBody>
      </p:sp>
    </p:spTree>
    <p:extLst>
      <p:ext uri="{BB962C8B-B14F-4D97-AF65-F5344CB8AC3E}">
        <p14:creationId xmlns:p14="http://schemas.microsoft.com/office/powerpoint/2010/main" val="17326288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50</a:t>
            </a:fld>
            <a:endParaRPr lang="nb-NO"/>
          </a:p>
        </p:txBody>
      </p:sp>
    </p:spTree>
    <p:extLst>
      <p:ext uri="{BB962C8B-B14F-4D97-AF65-F5344CB8AC3E}">
        <p14:creationId xmlns:p14="http://schemas.microsoft.com/office/powerpoint/2010/main" val="421201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IEA 2020 - their share of total demand rises significantly over the next two decades to over 40% for copper and rare earth elements, 60-70% for nickel and cobalt, and almost 90% for lithium. EVs and battery storage have already displaced consumer electronics to become the largest consumer of lithium and are set to take over from stainless steel as the largest end-user of nickel by 2040. </a:t>
            </a:r>
            <a:r>
              <a:rPr lang="en-US" sz="1200">
                <a:hlinkClick r:id="rId3"/>
              </a:rPr>
              <a:t>https://www.iea.org/reports/the-role-of-critical-minerals-in-clean-energy-transitions/executive-summary</a:t>
            </a:r>
            <a:r>
              <a:rPr lang="en-US" sz="1200"/>
              <a:t>  </a:t>
            </a:r>
          </a:p>
          <a:p>
            <a:r>
              <a:rPr lang="en-US" sz="1200" b="1"/>
              <a:t>Transition minerals are in countries with huge informal sectors (e.g. Cobalt. Total demand is expected to rise by 60-70% by 2040. 10 per cent of the global supply of cobalt, and 20 percent of the DRC’s total cobalt exports, comes from ASM operations.</a:t>
            </a:r>
            <a:endParaRPr lang="en-US" sz="1200"/>
          </a:p>
          <a:p>
            <a:endParaRPr lang="en-US" sz="1200"/>
          </a:p>
          <a:p>
            <a:endParaRPr lang="en-US" sz="1200"/>
          </a:p>
          <a:p>
            <a:r>
              <a:rPr lang="en-US" sz="1200"/>
              <a:t>The Democratic Republic of Congo (DRC) is the world’s leading source of mined cobalt, supplying approximately 70% of Global cobalt mine production (Source: United States Geological Survey). </a:t>
            </a:r>
            <a:r>
              <a:rPr lang="en-US" sz="1200">
                <a:hlinkClick r:id="rId4"/>
              </a:rPr>
              <a:t>https://www.cobaltinstitute.org/cobalt-mining-in-the-democratic-republic-of-congo/</a:t>
            </a:r>
            <a:endParaRPr lang="en-US" sz="1200"/>
          </a:p>
          <a:p>
            <a:endParaRPr lang="en-US" sz="1200"/>
          </a:p>
          <a:p>
            <a:r>
              <a:rPr lang="en-US" sz="1200"/>
              <a:t>10 per cent of the global supply of cobalt, and 20 per cent of the DRC’s total cobalt exports, comes from ASM operations  </a:t>
            </a:r>
            <a:r>
              <a:rPr lang="en-US" sz="1200">
                <a:hlinkClick r:id="rId5"/>
              </a:rPr>
              <a:t>https://www.iisd.org/story/green-conflict-minerals/</a:t>
            </a:r>
            <a:endParaRPr lang="en-US" sz="1200"/>
          </a:p>
          <a:p>
            <a:endParaRPr lang="en-US" sz="1200"/>
          </a:p>
          <a:p>
            <a:endParaRPr lang="en-US" sz="1200"/>
          </a:p>
          <a:p>
            <a:r>
              <a:rPr lang="en-US" sz="1200"/>
              <a:t> (e.g. children have been found to be present at about 30% of cobalt ASM sites in the DRC) IEA, 2021. </a:t>
            </a:r>
          </a:p>
          <a:p>
            <a:endParaRPr lang="en-US" sz="1200"/>
          </a:p>
          <a:p>
            <a:r>
              <a:rPr lang="en-US" sz="1200"/>
              <a:t>Corruption risks were taken from OECD Report on Supply Chains </a:t>
            </a:r>
            <a:r>
              <a:rPr lang="en-US" sz="1200">
                <a:hlinkClick r:id="rId6"/>
              </a:rPr>
              <a:t>https://mneguidelines.oecd.org/Interconnected-supply-chains-a-comprehensive-look-at-due-diligence-challenges-and-opportunities-sourcing-cobalt-and-copper-from-the-DRC.pdf</a:t>
            </a:r>
            <a:endParaRPr lang="en-US" sz="1200"/>
          </a:p>
          <a:p>
            <a:endParaRPr lang="en-US">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5</a:t>
            </a:fld>
            <a:endParaRPr lang="nb-NO"/>
          </a:p>
        </p:txBody>
      </p:sp>
    </p:spTree>
    <p:extLst>
      <p:ext uri="{BB962C8B-B14F-4D97-AF65-F5344CB8AC3E}">
        <p14:creationId xmlns:p14="http://schemas.microsoft.com/office/powerpoint/2010/main" val="330720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u="none" kern="1200">
                <a:solidFill>
                  <a:srgbClr val="002157"/>
                </a:solidFill>
                <a:effectLst/>
                <a:latin typeface="+mn-lt"/>
                <a:ea typeface="+mn-ea"/>
                <a:cs typeface="+mn-cs"/>
              </a:rPr>
              <a:t>The EITI Standard </a:t>
            </a:r>
            <a:r>
              <a:rPr lang="nb-NO" sz="1200" b="0" i="0" u="none" kern="1200" err="1">
                <a:solidFill>
                  <a:srgbClr val="002157"/>
                </a:solidFill>
                <a:effectLst/>
                <a:latin typeface="+mn-lt"/>
                <a:ea typeface="+mn-ea"/>
                <a:cs typeface="+mn-cs"/>
              </a:rPr>
              <a:t>requires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countries</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companies</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disclose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information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key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steps</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governance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oil</a:t>
            </a:r>
            <a:r>
              <a:rPr lang="nb-NO" sz="1200" b="0" i="0" u="none" kern="1200">
                <a:solidFill>
                  <a:srgbClr val="002157"/>
                </a:solidFill>
                <a:effectLst/>
                <a:latin typeface="+mn-lt"/>
                <a:ea typeface="+mn-ea"/>
                <a:cs typeface="+mn-cs"/>
              </a:rPr>
              <a:t>, gas and </a:t>
            </a:r>
            <a:r>
              <a:rPr lang="nb-NO" sz="1200" b="0" i="0" u="none" kern="1200" err="1">
                <a:solidFill>
                  <a:srgbClr val="002157"/>
                </a:solidFill>
                <a:effectLst/>
                <a:latin typeface="+mn-lt"/>
                <a:ea typeface="+mn-ea"/>
                <a:cs typeface="+mn-cs"/>
              </a:rPr>
              <a:t>mining</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revenues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which</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call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EITI </a:t>
            </a:r>
            <a:r>
              <a:rPr lang="nb-NO" sz="1200" b="0" i="0" u="none" kern="1200" err="1">
                <a:solidFill>
                  <a:srgbClr val="002157"/>
                </a:solidFill>
                <a:effectLst/>
                <a:latin typeface="+mn-lt"/>
                <a:ea typeface="+mn-ea"/>
                <a:cs typeface="+mn-cs"/>
              </a:rPr>
              <a:t>value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chain</a:t>
            </a:r>
            <a:r>
              <a:rPr lang="nb-NO" sz="1200" b="0" i="0" u="none" kern="1200">
                <a:solidFill>
                  <a:srgbClr val="002157"/>
                </a:solidFill>
                <a:effectLst/>
                <a:latin typeface="+mn-lt"/>
                <a:ea typeface="+mn-ea"/>
                <a:cs typeface="+mn-cs"/>
              </a:rPr>
              <a:t>.</a:t>
            </a:r>
          </a:p>
          <a:p>
            <a:endParaRPr lang="nb-NO" sz="1200" b="0" i="0" u="none" kern="1200">
              <a:solidFill>
                <a:srgbClr val="002157"/>
              </a:solidFill>
              <a:effectLst/>
              <a:latin typeface="+mn-lt"/>
              <a:ea typeface="+mn-ea"/>
              <a:cs typeface="+mn-cs"/>
            </a:endParaRPr>
          </a:p>
          <a:p>
            <a:r>
              <a:rPr lang="nb-NO" sz="1200" b="0" i="0" u="none" kern="1200">
                <a:solidFill>
                  <a:srgbClr val="002157"/>
                </a:solidFill>
                <a:effectLst/>
                <a:latin typeface="+mn-lt"/>
                <a:ea typeface="+mn-ea"/>
                <a:cs typeface="+mn-cs"/>
              </a:rPr>
              <a:t>Here is a </a:t>
            </a:r>
            <a:r>
              <a:rPr lang="nb-NO" sz="1200" b="0" i="0" u="none" kern="1200" err="1">
                <a:solidFill>
                  <a:srgbClr val="002157"/>
                </a:solidFill>
                <a:effectLst/>
                <a:latin typeface="+mn-lt"/>
                <a:ea typeface="+mn-ea"/>
                <a:cs typeface="+mn-cs"/>
              </a:rPr>
              <a:t>short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overview</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value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chain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steps</a:t>
            </a:r>
            <a:r>
              <a:rPr lang="nb-NO" sz="1200" b="0" i="0" u="none" kern="1200">
                <a:solidFill>
                  <a:srgbClr val="002157"/>
                </a:solidFill>
                <a:effectLst/>
                <a:latin typeface="+mn-lt"/>
                <a:ea typeface="+mn-ea"/>
                <a:cs typeface="+mn-cs"/>
              </a:rPr>
              <a:t> cover:</a:t>
            </a:r>
          </a:p>
          <a:p>
            <a:endParaRPr lang="nb-NO" sz="1200" b="0" i="0" u="none" kern="1200">
              <a:solidFill>
                <a:srgbClr val="002157"/>
              </a:solidFill>
              <a:effectLst/>
              <a:latin typeface="+mn-lt"/>
              <a:ea typeface="+mn-ea"/>
              <a:cs typeface="+mn-cs"/>
            </a:endParaRPr>
          </a:p>
          <a:p>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Legal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framework</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distribution</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of</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licenses</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and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contracts</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This </a:t>
            </a:r>
            <a:r>
              <a:rPr lang="nb-NO" sz="1200" b="0" i="0" u="none" kern="1200" err="1">
                <a:solidFill>
                  <a:srgbClr val="002157"/>
                </a:solidFill>
                <a:effectLst/>
                <a:latin typeface="+mn-lt"/>
                <a:ea typeface="+mn-ea"/>
                <a:cs typeface="+mn-cs"/>
              </a:rPr>
              <a:t>section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sets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stage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how</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governed</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particularly</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relation</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rights</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extract</a:t>
            </a:r>
            <a:r>
              <a:rPr lang="nb-NO" sz="1200" b="0" i="0" u="none" kern="1200">
                <a:solidFill>
                  <a:srgbClr val="002157"/>
                </a:solidFill>
                <a:effectLst/>
                <a:latin typeface="+mn-lt"/>
                <a:ea typeface="+mn-ea"/>
                <a:cs typeface="+mn-cs"/>
              </a:rPr>
              <a:t>.  </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none" kern="1200">
                <a:solidFill>
                  <a:srgbClr val="002157"/>
                </a:solidFill>
                <a:effectLst/>
                <a:latin typeface="+mn-lt"/>
                <a:ea typeface="+mn-ea"/>
                <a:cs typeface="+mn-cs"/>
                <a:hlinkClick r:id="rId4">
                  <a:extLst>
                    <a:ext uri="{A12FA001-AC4F-418D-AE19-62706E023703}">
                      <ahyp:hlinkClr xmlns:ahyp="http://schemas.microsoft.com/office/drawing/2018/hyperlinkcolor" val="tx"/>
                    </a:ext>
                  </a:extLst>
                </a:hlinkClick>
              </a:rPr>
              <a:t>Exploration and </a:t>
            </a:r>
            <a:r>
              <a:rPr lang="nb-NO" sz="1200" b="0" i="0" u="none" kern="1200" err="1">
                <a:solidFill>
                  <a:srgbClr val="002157"/>
                </a:solidFill>
                <a:effectLst/>
                <a:latin typeface="+mn-lt"/>
                <a:ea typeface="+mn-ea"/>
                <a:cs typeface="+mn-cs"/>
                <a:hlinkClick r:id="rId4">
                  <a:extLst>
                    <a:ext uri="{A12FA001-AC4F-418D-AE19-62706E023703}">
                      <ahyp:hlinkClr xmlns:ahyp="http://schemas.microsoft.com/office/drawing/2018/hyperlinkcolor" val="tx"/>
                    </a:ext>
                  </a:extLst>
                </a:hlinkClick>
              </a:rPr>
              <a:t>production</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This covers </a:t>
            </a:r>
            <a:r>
              <a:rPr lang="nb-NO" sz="1200" b="0" i="0" u="none" kern="1200" err="1">
                <a:solidFill>
                  <a:srgbClr val="002157"/>
                </a:solidFill>
                <a:effectLst/>
                <a:latin typeface="+mn-lt"/>
                <a:ea typeface="+mn-ea"/>
                <a:cs typeface="+mn-cs"/>
              </a:rPr>
              <a:t>information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exploration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activities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under </a:t>
            </a:r>
            <a:r>
              <a:rPr lang="nb-NO" sz="1200" b="0" i="0" u="none" kern="1200" err="1">
                <a:solidFill>
                  <a:srgbClr val="002157"/>
                </a:solidFill>
                <a:effectLst/>
                <a:latin typeface="+mn-lt"/>
                <a:ea typeface="+mn-ea"/>
                <a:cs typeface="+mn-cs"/>
              </a:rPr>
              <a:t>way</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how</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much</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country </a:t>
            </a:r>
            <a:r>
              <a:rPr lang="nb-NO" sz="1200" b="0" i="0" u="none" kern="1200" err="1">
                <a:solidFill>
                  <a:srgbClr val="002157"/>
                </a:solidFill>
                <a:effectLst/>
                <a:latin typeface="+mn-lt"/>
                <a:ea typeface="+mn-ea"/>
                <a:cs typeface="+mn-cs"/>
              </a:rPr>
              <a:t>produces</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exports</a:t>
            </a:r>
            <a:r>
              <a:rPr lang="nb-NO" sz="1200" b="0" i="0" u="none" kern="1200">
                <a:solidFill>
                  <a:srgbClr val="002157"/>
                </a:solidFill>
                <a:effectLst/>
                <a:latin typeface="+mn-lt"/>
                <a:ea typeface="+mn-ea"/>
                <a:cs typeface="+mn-cs"/>
              </a:rPr>
              <a:t>.</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none" kern="1200">
                <a:solidFill>
                  <a:srgbClr val="002157"/>
                </a:solidFill>
                <a:effectLst/>
                <a:latin typeface="+mn-lt"/>
                <a:ea typeface="+mn-ea"/>
                <a:cs typeface="+mn-cs"/>
                <a:hlinkClick r:id="rId5">
                  <a:extLst>
                    <a:ext uri="{A12FA001-AC4F-418D-AE19-62706E023703}">
                      <ahyp:hlinkClr xmlns:ahyp="http://schemas.microsoft.com/office/drawing/2018/hyperlinkcolor" val="tx"/>
                    </a:ext>
                  </a:extLst>
                </a:hlinkClick>
              </a:rPr>
              <a:t>Revenue </a:t>
            </a:r>
            <a:r>
              <a:rPr lang="nb-NO" sz="1200" b="0" i="0" u="none" kern="1200" err="1">
                <a:solidFill>
                  <a:srgbClr val="002157"/>
                </a:solidFill>
                <a:effectLst/>
                <a:latin typeface="+mn-lt"/>
                <a:ea typeface="+mn-ea"/>
                <a:cs typeface="+mn-cs"/>
                <a:hlinkClick r:id="rId5">
                  <a:extLst>
                    <a:ext uri="{A12FA001-AC4F-418D-AE19-62706E023703}">
                      <ahyp:hlinkClr xmlns:ahyp="http://schemas.microsoft.com/office/drawing/2018/hyperlinkcolor" val="tx"/>
                    </a:ext>
                  </a:extLst>
                </a:hlinkClick>
              </a:rPr>
              <a:t>collection</a:t>
            </a:r>
            <a:r>
              <a:rPr lang="nb-NO" sz="1200" b="0" i="0" u="none" kern="1200">
                <a:solidFill>
                  <a:srgbClr val="002157"/>
                </a:solidFill>
                <a:effectLst/>
                <a:latin typeface="+mn-lt"/>
                <a:ea typeface="+mn-ea"/>
                <a:cs typeface="+mn-cs"/>
              </a:rPr>
              <a:t>  </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The major </a:t>
            </a:r>
            <a:r>
              <a:rPr lang="nb-NO" sz="1200" b="0" i="0" u="none" kern="1200" err="1">
                <a:solidFill>
                  <a:srgbClr val="002157"/>
                </a:solidFill>
                <a:effectLst/>
                <a:latin typeface="+mn-lt"/>
                <a:ea typeface="+mn-ea"/>
                <a:cs typeface="+mn-cs"/>
              </a:rPr>
              <a:t>companies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disclose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pay</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tax</a:t>
            </a:r>
            <a:r>
              <a:rPr lang="nb-NO" sz="1200" b="0" i="0" u="none" kern="1200">
                <a:solidFill>
                  <a:srgbClr val="002157"/>
                </a:solidFill>
                <a:effectLst/>
                <a:latin typeface="+mn-lt"/>
                <a:ea typeface="+mn-ea"/>
                <a:cs typeface="+mn-cs"/>
              </a:rPr>
              <a:t>, royalties, </a:t>
            </a:r>
            <a:r>
              <a:rPr lang="nb-NO" sz="1200" b="0" i="0" u="none" kern="1200" err="1">
                <a:solidFill>
                  <a:srgbClr val="002157"/>
                </a:solidFill>
                <a:effectLst/>
                <a:latin typeface="+mn-lt"/>
                <a:ea typeface="+mn-ea"/>
                <a:cs typeface="+mn-cs"/>
              </a:rPr>
              <a:t>signature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bonuses</a:t>
            </a:r>
            <a:r>
              <a:rPr lang="nb-NO" sz="1200" b="0" i="0" u="none" kern="1200">
                <a:solidFill>
                  <a:srgbClr val="002157"/>
                </a:solidFill>
                <a:effectLst/>
                <a:latin typeface="+mn-lt"/>
                <a:ea typeface="+mn-ea"/>
                <a:cs typeface="+mn-cs"/>
              </a:rPr>
              <a:t>, etc. The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discloses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it </a:t>
            </a:r>
            <a:r>
              <a:rPr lang="nb-NO" sz="1200" b="0" i="0" u="none" kern="1200" err="1">
                <a:solidFill>
                  <a:srgbClr val="002157"/>
                </a:solidFill>
                <a:effectLst/>
                <a:latin typeface="+mn-lt"/>
                <a:ea typeface="+mn-ea"/>
                <a:cs typeface="+mn-cs"/>
              </a:rPr>
              <a:t>receives</a:t>
            </a:r>
            <a:r>
              <a:rPr lang="nb-NO" sz="1200" b="0" i="0" u="none" kern="1200">
                <a:solidFill>
                  <a:srgbClr val="002157"/>
                </a:solidFill>
                <a:effectLst/>
                <a:latin typeface="+mn-lt"/>
                <a:ea typeface="+mn-ea"/>
                <a:cs typeface="+mn-cs"/>
              </a:rPr>
              <a:t>. The </a:t>
            </a:r>
            <a:r>
              <a:rPr lang="nb-NO" sz="1200" b="0" i="0" u="none" kern="1200" err="1">
                <a:solidFill>
                  <a:srgbClr val="002157"/>
                </a:solidFill>
                <a:effectLst/>
                <a:latin typeface="+mn-lt"/>
                <a:ea typeface="+mn-ea"/>
                <a:cs typeface="+mn-cs"/>
              </a:rPr>
              <a:t>figures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broken </a:t>
            </a:r>
            <a:r>
              <a:rPr lang="nb-NO" sz="1200" b="0" i="0" u="none" kern="1200" err="1">
                <a:solidFill>
                  <a:srgbClr val="002157"/>
                </a:solidFill>
                <a:effectLst/>
                <a:latin typeface="+mn-lt"/>
                <a:ea typeface="+mn-ea"/>
                <a:cs typeface="+mn-cs"/>
              </a:rPr>
              <a:t>down</a:t>
            </a:r>
            <a:r>
              <a:rPr lang="nb-NO" sz="1200" b="0" i="0" u="none" kern="1200">
                <a:solidFill>
                  <a:srgbClr val="002157"/>
                </a:solidFill>
                <a:effectLst/>
                <a:latin typeface="+mn-lt"/>
                <a:ea typeface="+mn-ea"/>
                <a:cs typeface="+mn-cs"/>
              </a:rPr>
              <a:t> by </a:t>
            </a:r>
            <a:r>
              <a:rPr lang="nb-NO" sz="1200" b="0" i="0" u="none" kern="1200" err="1">
                <a:solidFill>
                  <a:srgbClr val="002157"/>
                </a:solidFill>
                <a:effectLst/>
                <a:latin typeface="+mn-lt"/>
                <a:ea typeface="+mn-ea"/>
                <a:cs typeface="+mn-cs"/>
              </a:rPr>
              <a:t>company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project</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revenue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stream</a:t>
            </a:r>
            <a:r>
              <a:rPr lang="nb-NO" sz="1200" b="0" i="0" u="none" kern="1200">
                <a:solidFill>
                  <a:srgbClr val="002157"/>
                </a:solidFill>
                <a:effectLst/>
                <a:latin typeface="+mn-lt"/>
                <a:ea typeface="+mn-ea"/>
                <a:cs typeface="+mn-cs"/>
              </a:rPr>
              <a:t>.  </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none" kern="1200">
                <a:solidFill>
                  <a:srgbClr val="002157"/>
                </a:solidFill>
                <a:effectLst/>
                <a:latin typeface="+mn-lt"/>
                <a:ea typeface="+mn-ea"/>
                <a:cs typeface="+mn-cs"/>
                <a:hlinkClick r:id="rId6">
                  <a:extLst>
                    <a:ext uri="{A12FA001-AC4F-418D-AE19-62706E023703}">
                      <ahyp:hlinkClr xmlns:ahyp="http://schemas.microsoft.com/office/drawing/2018/hyperlinkcolor" val="tx"/>
                    </a:ext>
                  </a:extLst>
                </a:hlinkClick>
              </a:rPr>
              <a:t>Revenue </a:t>
            </a:r>
            <a:r>
              <a:rPr lang="nb-NO" sz="1200" b="0" i="0" u="none" kern="1200" err="1">
                <a:solidFill>
                  <a:srgbClr val="002157"/>
                </a:solidFill>
                <a:effectLst/>
                <a:latin typeface="+mn-lt"/>
                <a:ea typeface="+mn-ea"/>
                <a:cs typeface="+mn-cs"/>
                <a:hlinkClick r:id="rId6">
                  <a:extLst>
                    <a:ext uri="{A12FA001-AC4F-418D-AE19-62706E023703}">
                      <ahyp:hlinkClr xmlns:ahyp="http://schemas.microsoft.com/office/drawing/2018/hyperlinkcolor" val="tx"/>
                    </a:ext>
                  </a:extLst>
                </a:hlinkClick>
              </a:rPr>
              <a:t>allocation</a:t>
            </a:r>
            <a:br>
              <a:rPr lang="nb-NO" sz="1200" b="0" i="0" u="none" kern="1200">
                <a:solidFill>
                  <a:srgbClr val="002157"/>
                </a:solidFill>
                <a:effectLst/>
                <a:latin typeface="+mn-lt"/>
                <a:ea typeface="+mn-ea"/>
                <a:cs typeface="+mn-cs"/>
              </a:rPr>
            </a:br>
            <a:r>
              <a:rPr lang="nb-NO" sz="1200" b="0" i="0" u="none" kern="1200" err="1">
                <a:solidFill>
                  <a:srgbClr val="002157"/>
                </a:solidFill>
                <a:effectLst/>
                <a:latin typeface="+mn-lt"/>
                <a:ea typeface="+mn-ea"/>
                <a:cs typeface="+mn-cs"/>
              </a:rPr>
              <a:t>Once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revenues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collected</a:t>
            </a:r>
            <a:r>
              <a:rPr lang="nb-NO" sz="1200" b="0" i="0" u="none" kern="1200">
                <a:solidFill>
                  <a:srgbClr val="002157"/>
                </a:solidFill>
                <a:effectLst/>
                <a:latin typeface="+mn-lt"/>
                <a:ea typeface="+mn-ea"/>
                <a:cs typeface="+mn-cs"/>
              </a:rPr>
              <a:t> from </a:t>
            </a:r>
            <a:r>
              <a:rPr lang="nb-NO" sz="1200" b="0" i="0" u="none" kern="1200" err="1">
                <a:solidFill>
                  <a:srgbClr val="002157"/>
                </a:solidFill>
                <a:effectLst/>
                <a:latin typeface="+mn-lt"/>
                <a:ea typeface="+mn-ea"/>
                <a:cs typeface="+mn-cs"/>
              </a:rPr>
              <a:t>companies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need</a:t>
            </a:r>
            <a:r>
              <a:rPr lang="nb-NO" sz="1200" b="0" i="0" u="none" kern="1200">
                <a:solidFill>
                  <a:srgbClr val="002157"/>
                </a:solidFill>
                <a:effectLst/>
                <a:latin typeface="+mn-lt"/>
                <a:ea typeface="+mn-ea"/>
                <a:cs typeface="+mn-cs"/>
              </a:rPr>
              <a:t> to be </a:t>
            </a:r>
            <a:r>
              <a:rPr lang="nb-NO" sz="1200" b="0" i="0" u="none" kern="1200" err="1">
                <a:solidFill>
                  <a:srgbClr val="002157"/>
                </a:solidFill>
                <a:effectLst/>
                <a:latin typeface="+mn-lt"/>
                <a:ea typeface="+mn-ea"/>
                <a:cs typeface="+mn-cs"/>
              </a:rPr>
              <a:t>recorded</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accounts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Usually</a:t>
            </a:r>
            <a:r>
              <a:rPr lang="nb-NO" sz="1200" b="0" i="0" u="none" kern="1200">
                <a:solidFill>
                  <a:srgbClr val="002157"/>
                </a:solidFill>
                <a:effectLst/>
                <a:latin typeface="+mn-lt"/>
                <a:ea typeface="+mn-ea"/>
                <a:cs typeface="+mn-cs"/>
              </a:rPr>
              <a:t>, most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revenue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goes</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central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Sometimes</a:t>
            </a:r>
            <a:r>
              <a:rPr lang="nb-NO" sz="1200" b="0" i="0" u="none" kern="1200">
                <a:solidFill>
                  <a:srgbClr val="002157"/>
                </a:solidFill>
                <a:effectLst/>
                <a:latin typeface="+mn-lt"/>
                <a:ea typeface="+mn-ea"/>
                <a:cs typeface="+mn-cs"/>
              </a:rPr>
              <a:t> it </a:t>
            </a:r>
            <a:r>
              <a:rPr lang="nb-NO" sz="1200" b="0" i="0" u="none" kern="1200" err="1">
                <a:solidFill>
                  <a:srgbClr val="002157"/>
                </a:solidFill>
                <a:effectLst/>
                <a:latin typeface="+mn-lt"/>
                <a:ea typeface="+mn-ea"/>
                <a:cs typeface="+mn-cs"/>
              </a:rPr>
              <a:t>goes</a:t>
            </a:r>
            <a:r>
              <a:rPr lang="nb-NO" sz="1200" b="0" i="0" u="none" kern="1200">
                <a:solidFill>
                  <a:srgbClr val="002157"/>
                </a:solidFill>
                <a:effectLst/>
                <a:latin typeface="+mn-lt"/>
                <a:ea typeface="+mn-ea"/>
                <a:cs typeface="+mn-cs"/>
              </a:rPr>
              <a:t> straight to or is </a:t>
            </a:r>
            <a:r>
              <a:rPr lang="nb-NO" sz="1200" b="0" i="0" u="none" kern="1200" err="1">
                <a:solidFill>
                  <a:srgbClr val="002157"/>
                </a:solidFill>
                <a:effectLst/>
                <a:latin typeface="+mn-lt"/>
                <a:ea typeface="+mn-ea"/>
                <a:cs typeface="+mn-cs"/>
              </a:rPr>
              <a:t>transferred</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subnational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or to </a:t>
            </a:r>
            <a:r>
              <a:rPr lang="nb-NO" sz="1200" b="0" i="0" u="none" kern="1200" err="1">
                <a:solidFill>
                  <a:srgbClr val="002157"/>
                </a:solidFill>
                <a:effectLst/>
                <a:latin typeface="+mn-lt"/>
                <a:ea typeface="+mn-ea"/>
                <a:cs typeface="+mn-cs"/>
              </a:rPr>
              <a:t>special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funds</a:t>
            </a:r>
            <a:r>
              <a:rPr lang="nb-NO" sz="1200" b="0" i="0" u="none" kern="1200">
                <a:solidFill>
                  <a:srgbClr val="002157"/>
                </a:solidFill>
                <a:effectLst/>
                <a:latin typeface="+mn-lt"/>
                <a:ea typeface="+mn-ea"/>
                <a:cs typeface="+mn-cs"/>
              </a:rPr>
              <a:t> or </a:t>
            </a:r>
            <a:r>
              <a:rPr lang="nb-NO" sz="1200" b="0" i="0" u="none" kern="1200" err="1">
                <a:solidFill>
                  <a:srgbClr val="002157"/>
                </a:solidFill>
                <a:effectLst/>
                <a:latin typeface="+mn-lt"/>
                <a:ea typeface="+mn-ea"/>
                <a:cs typeface="+mn-cs"/>
              </a:rPr>
              <a:t>projects</a:t>
            </a:r>
            <a:r>
              <a:rPr lang="nb-NO" sz="1200" b="0" i="0" u="none" kern="1200">
                <a:solidFill>
                  <a:srgbClr val="002157"/>
                </a:solidFill>
                <a:effectLst/>
                <a:latin typeface="+mn-lt"/>
                <a:ea typeface="+mn-ea"/>
                <a:cs typeface="+mn-cs"/>
              </a:rPr>
              <a:t>.</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sng" kern="1200" err="1">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Social</a:t>
            </a:r>
            <a:r>
              <a:rPr lang="nb-NO" sz="1200" b="0" i="0" u="sng" kern="1200">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 and </a:t>
            </a:r>
            <a:r>
              <a:rPr lang="nb-NO" sz="1200" b="0" i="0" u="sng" kern="1200" err="1">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economic</a:t>
            </a:r>
            <a:r>
              <a:rPr lang="nb-NO" sz="1200" b="0" i="0" u="sng" kern="1200">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 </a:t>
            </a:r>
            <a:r>
              <a:rPr lang="nb-NO" sz="1200" b="0" i="0" u="sng" kern="1200" err="1">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spending</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This covers </a:t>
            </a:r>
            <a:r>
              <a:rPr lang="nb-NO" sz="1200" b="0" i="0" u="none" kern="1200" err="1">
                <a:solidFill>
                  <a:srgbClr val="002157"/>
                </a:solidFill>
                <a:effectLst/>
                <a:latin typeface="+mn-lt"/>
                <a:ea typeface="+mn-ea"/>
                <a:cs typeface="+mn-cs"/>
              </a:rPr>
              <a:t>some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ways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extractive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contributing</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social</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economic</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development</a:t>
            </a:r>
            <a:r>
              <a:rPr lang="nb-NO" sz="1200" b="0" i="0" u="none" kern="1200">
                <a:solidFill>
                  <a:srgbClr val="002157"/>
                </a:solidFill>
                <a:effectLst/>
                <a:latin typeface="+mn-lt"/>
                <a:ea typeface="+mn-ea"/>
                <a:cs typeface="+mn-cs"/>
              </a:rPr>
              <a:t>.  Companies </a:t>
            </a:r>
            <a:r>
              <a:rPr lang="nb-NO" sz="1200" b="0" i="0" u="none" kern="1200" err="1">
                <a:solidFill>
                  <a:srgbClr val="002157"/>
                </a:solidFill>
                <a:effectLst/>
                <a:latin typeface="+mn-lt"/>
                <a:ea typeface="+mn-ea"/>
                <a:cs typeface="+mn-cs"/>
              </a:rPr>
              <a:t>disclose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where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funds</a:t>
            </a:r>
            <a:r>
              <a:rPr lang="nb-NO" sz="1200" b="0" i="0" u="none" kern="1200">
                <a:solidFill>
                  <a:srgbClr val="002157"/>
                </a:solidFill>
                <a:effectLst/>
                <a:latin typeface="+mn-lt"/>
                <a:ea typeface="+mn-ea"/>
                <a:cs typeface="+mn-cs"/>
              </a:rPr>
              <a:t> have </a:t>
            </a:r>
            <a:r>
              <a:rPr lang="nb-NO" sz="1200" b="0" i="0" u="none" kern="1200" err="1">
                <a:solidFill>
                  <a:srgbClr val="002157"/>
                </a:solidFill>
                <a:effectLst/>
                <a:latin typeface="+mn-lt"/>
                <a:ea typeface="+mn-ea"/>
                <a:cs typeface="+mn-cs"/>
              </a:rPr>
              <a:t>been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mandated</a:t>
            </a:r>
            <a:r>
              <a:rPr lang="nb-NO" sz="1200" b="0" i="0" u="none" kern="1200">
                <a:solidFill>
                  <a:srgbClr val="002157"/>
                </a:solidFill>
                <a:effectLst/>
                <a:latin typeface="+mn-lt"/>
                <a:ea typeface="+mn-ea"/>
                <a:cs typeface="+mn-cs"/>
              </a:rPr>
              <a:t> to be spent </a:t>
            </a:r>
            <a:r>
              <a:rPr lang="nb-NO" sz="1200" b="0" i="0" u="none" kern="1200" err="1">
                <a:solidFill>
                  <a:srgbClr val="002157"/>
                </a:solidFill>
                <a:effectLst/>
                <a:latin typeface="+mn-lt"/>
                <a:ea typeface="+mn-ea"/>
                <a:cs typeface="+mn-cs"/>
              </a:rPr>
              <a:t>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social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projects</a:t>
            </a:r>
            <a:r>
              <a:rPr lang="nb-NO" sz="1200" b="0" i="0" u="none" kern="1200">
                <a:solidFill>
                  <a:srgbClr val="002157"/>
                </a:solidFill>
                <a:effectLst/>
                <a:latin typeface="+mn-lt"/>
                <a:ea typeface="+mn-ea"/>
                <a:cs typeface="+mn-cs"/>
              </a:rPr>
              <a:t>. The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asked</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publish</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information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about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role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extractive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economy</a:t>
            </a:r>
            <a:r>
              <a:rPr lang="nb-NO" sz="1200" b="0" i="0" u="none" kern="1200">
                <a:solidFill>
                  <a:srgbClr val="002157"/>
                </a:solidFill>
                <a:effectLst/>
                <a:latin typeface="+mn-lt"/>
                <a:ea typeface="+mn-ea"/>
                <a:cs typeface="+mn-cs"/>
              </a:rPr>
              <a:t>. How </a:t>
            </a:r>
            <a:r>
              <a:rPr lang="nb-NO" sz="1200" b="0" i="0" u="none" kern="1200" err="1">
                <a:solidFill>
                  <a:srgbClr val="002157"/>
                </a:solidFill>
                <a:effectLst/>
                <a:latin typeface="+mn-lt"/>
                <a:ea typeface="+mn-ea"/>
                <a:cs typeface="+mn-cs"/>
              </a:rPr>
              <a:t>many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people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employed</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How </a:t>
            </a:r>
            <a:r>
              <a:rPr lang="nb-NO" sz="1200" b="0" i="0" u="none" kern="1200" err="1">
                <a:solidFill>
                  <a:srgbClr val="002157"/>
                </a:solidFill>
                <a:effectLst/>
                <a:latin typeface="+mn-lt"/>
                <a:ea typeface="+mn-ea"/>
                <a:cs typeface="+mn-cs"/>
              </a:rPr>
              <a:t>important</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contribution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economy</a:t>
            </a:r>
            <a:r>
              <a:rPr lang="nb-NO" sz="1200" b="0" i="0" u="none" kern="1200">
                <a:solidFill>
                  <a:srgbClr val="002157"/>
                </a:solidFill>
                <a:effectLst/>
                <a:latin typeface="+mn-lt"/>
                <a:ea typeface="+mn-ea"/>
                <a:cs typeface="+mn-cs"/>
              </a:rPr>
              <a:t>? This </a:t>
            </a:r>
            <a:r>
              <a:rPr lang="nb-NO" sz="1200" b="0" i="0" u="none" kern="1200" err="1">
                <a:solidFill>
                  <a:srgbClr val="002157"/>
                </a:solidFill>
                <a:effectLst/>
                <a:latin typeface="+mn-lt"/>
                <a:ea typeface="+mn-ea"/>
                <a:cs typeface="+mn-cs"/>
              </a:rPr>
              <a:t>allows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citizens</a:t>
            </a:r>
            <a:r>
              <a:rPr lang="nb-NO" sz="1200" b="0" i="0" u="none" kern="1200">
                <a:solidFill>
                  <a:srgbClr val="002157"/>
                </a:solidFill>
                <a:effectLst/>
                <a:latin typeface="+mn-lt"/>
                <a:ea typeface="+mn-ea"/>
                <a:cs typeface="+mn-cs"/>
              </a:rPr>
              <a:t> to understand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importance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oil</a:t>
            </a:r>
            <a:r>
              <a:rPr lang="nb-NO" sz="1200" b="0" i="0" u="none" kern="1200">
                <a:solidFill>
                  <a:srgbClr val="002157"/>
                </a:solidFill>
                <a:effectLst/>
                <a:latin typeface="+mn-lt"/>
                <a:ea typeface="+mn-ea"/>
                <a:cs typeface="+mn-cs"/>
              </a:rPr>
              <a:t>, gas and </a:t>
            </a:r>
            <a:r>
              <a:rPr lang="nb-NO" sz="1200" b="0" i="0" u="none" kern="1200" err="1">
                <a:solidFill>
                  <a:srgbClr val="002157"/>
                </a:solidFill>
                <a:effectLst/>
                <a:latin typeface="+mn-lt"/>
                <a:ea typeface="+mn-ea"/>
                <a:cs typeface="+mn-cs"/>
              </a:rPr>
              <a:t>mining</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their</a:t>
            </a:r>
            <a:r>
              <a:rPr lang="nb-NO" sz="1200" b="0" i="0" u="none" kern="1200">
                <a:solidFill>
                  <a:srgbClr val="002157"/>
                </a:solidFill>
                <a:effectLst/>
                <a:latin typeface="+mn-lt"/>
                <a:ea typeface="+mn-ea"/>
                <a:cs typeface="+mn-cs"/>
              </a:rPr>
              <a:t> country. </a:t>
            </a:r>
          </a:p>
          <a:p>
            <a:endParaRPr lang="nb-NO"/>
          </a:p>
          <a:p>
            <a:r>
              <a:rPr lang="nb-NO" b="1" err="1"/>
              <a:t>Common</a:t>
            </a:r>
            <a:r>
              <a:rPr lang="nb-NO" b="1"/>
              <a:t> questions </a:t>
            </a:r>
            <a:r>
              <a:rPr lang="nb-NO" b="1" err="1"/>
              <a:t>asked</a:t>
            </a:r>
            <a:r>
              <a:rPr lang="nb-NO" b="1"/>
              <a:t> </a:t>
            </a:r>
            <a:r>
              <a:rPr lang="nb-NO" b="1" err="1"/>
              <a:t>when</a:t>
            </a:r>
            <a:r>
              <a:rPr lang="nb-NO" b="1"/>
              <a:t> </a:t>
            </a:r>
            <a:r>
              <a:rPr lang="nb-NO" b="1" err="1"/>
              <a:t>detecting</a:t>
            </a:r>
            <a:r>
              <a:rPr lang="nb-NO" b="1"/>
              <a:t> </a:t>
            </a:r>
            <a:r>
              <a:rPr lang="nb-NO" b="1" err="1"/>
              <a:t>corruption</a:t>
            </a:r>
            <a:r>
              <a:rPr lang="nb-NO" b="1"/>
              <a:t>:</a:t>
            </a:r>
            <a:endParaRPr lang="nb-NO" b="1" u="none">
              <a:solidFill>
                <a:srgbClr val="002157"/>
              </a:solidFill>
            </a:endParaRPr>
          </a:p>
          <a:p>
            <a:endParaRPr lang="nb-NO" b="0" u="none">
              <a:solidFill>
                <a:srgbClr val="002157"/>
              </a:solidFill>
            </a:endParaRPr>
          </a:p>
          <a:p>
            <a:r>
              <a:rPr lang="nb-NO" err="1"/>
              <a:t>Licensing</a:t>
            </a:r>
            <a:r>
              <a:rPr lang="nb-NO"/>
              <a:t> and </a:t>
            </a:r>
            <a:r>
              <a:rPr lang="nb-NO" err="1"/>
              <a:t>contracting</a:t>
            </a:r>
            <a:r>
              <a:rPr lang="nb-NO"/>
              <a:t>:</a:t>
            </a:r>
          </a:p>
          <a:p>
            <a:pPr lvl="1"/>
            <a:r>
              <a:rPr lang="nb-NO" err="1"/>
              <a:t>What</a:t>
            </a:r>
            <a:r>
              <a:rPr lang="nb-NO"/>
              <a:t> </a:t>
            </a:r>
            <a:r>
              <a:rPr lang="nb-NO" err="1"/>
              <a:t>are</a:t>
            </a:r>
            <a:r>
              <a:rPr lang="nb-NO"/>
              <a:t> </a:t>
            </a:r>
            <a:r>
              <a:rPr lang="nb-NO" err="1"/>
              <a:t>the</a:t>
            </a:r>
            <a:r>
              <a:rPr lang="nb-NO"/>
              <a:t> </a:t>
            </a:r>
            <a:r>
              <a:rPr lang="nb-NO" err="1"/>
              <a:t>rules</a:t>
            </a:r>
            <a:r>
              <a:rPr lang="nb-NO"/>
              <a:t> for </a:t>
            </a:r>
            <a:r>
              <a:rPr lang="nb-NO" err="1"/>
              <a:t>licensing</a:t>
            </a:r>
            <a:r>
              <a:rPr lang="nb-NO"/>
              <a:t>/</a:t>
            </a:r>
            <a:r>
              <a:rPr lang="nb-NO" err="1"/>
              <a:t>contracting</a:t>
            </a:r>
            <a:r>
              <a:rPr lang="nb-NO"/>
              <a:t> and </a:t>
            </a:r>
            <a:r>
              <a:rPr lang="nb-NO" err="1"/>
              <a:t>are</a:t>
            </a:r>
            <a:r>
              <a:rPr lang="nb-NO"/>
              <a:t> </a:t>
            </a:r>
            <a:r>
              <a:rPr lang="nb-NO" err="1"/>
              <a:t>these</a:t>
            </a:r>
            <a:r>
              <a:rPr lang="nb-NO"/>
              <a:t> </a:t>
            </a:r>
            <a:r>
              <a:rPr lang="nb-NO" err="1"/>
              <a:t>rules</a:t>
            </a:r>
            <a:r>
              <a:rPr lang="nb-NO"/>
              <a:t> </a:t>
            </a:r>
            <a:r>
              <a:rPr lang="nb-NO" err="1"/>
              <a:t>followed</a:t>
            </a:r>
            <a:r>
              <a:rPr lang="nb-NO"/>
              <a:t>? IF not, </a:t>
            </a:r>
            <a:r>
              <a:rPr lang="nb-NO" err="1"/>
              <a:t>what</a:t>
            </a:r>
            <a:r>
              <a:rPr lang="nb-NO"/>
              <a:t> </a:t>
            </a:r>
            <a:r>
              <a:rPr lang="nb-NO" err="1"/>
              <a:t>were</a:t>
            </a:r>
            <a:r>
              <a:rPr lang="nb-NO"/>
              <a:t> </a:t>
            </a:r>
            <a:r>
              <a:rPr lang="nb-NO" err="1"/>
              <a:t>the</a:t>
            </a:r>
            <a:r>
              <a:rPr lang="nb-NO"/>
              <a:t> </a:t>
            </a:r>
            <a:r>
              <a:rPr lang="nb-NO" err="1"/>
              <a:t>motivations</a:t>
            </a:r>
            <a:r>
              <a:rPr lang="nb-NO"/>
              <a:t> for not </a:t>
            </a:r>
            <a:r>
              <a:rPr lang="nb-NO" err="1"/>
              <a:t>following</a:t>
            </a:r>
            <a:r>
              <a:rPr lang="nb-NO"/>
              <a:t> </a:t>
            </a:r>
            <a:r>
              <a:rPr lang="nb-NO" err="1"/>
              <a:t>them</a:t>
            </a:r>
            <a:r>
              <a:rPr lang="nb-NO"/>
              <a:t>? E.g. </a:t>
            </a:r>
            <a:r>
              <a:rPr lang="nb-NO" err="1"/>
              <a:t>undue</a:t>
            </a:r>
            <a:r>
              <a:rPr lang="nb-NO"/>
              <a:t> </a:t>
            </a:r>
            <a:r>
              <a:rPr lang="nb-NO" err="1"/>
              <a:t>favor</a:t>
            </a:r>
            <a:r>
              <a:rPr lang="nb-NO"/>
              <a:t> given to </a:t>
            </a:r>
            <a:r>
              <a:rPr lang="nb-NO" err="1"/>
              <a:t>high-level</a:t>
            </a:r>
            <a:r>
              <a:rPr lang="nb-NO"/>
              <a:t>/</a:t>
            </a:r>
            <a:r>
              <a:rPr lang="nb-NO" err="1"/>
              <a:t>influential</a:t>
            </a:r>
            <a:r>
              <a:rPr lang="nb-NO"/>
              <a:t> </a:t>
            </a:r>
            <a:r>
              <a:rPr lang="nb-NO" err="1"/>
              <a:t>individuals</a:t>
            </a:r>
            <a:r>
              <a:rPr lang="nb-NO"/>
              <a:t> </a:t>
            </a:r>
          </a:p>
          <a:p>
            <a:pPr lvl="1"/>
            <a:r>
              <a:rPr lang="nb-NO" err="1"/>
              <a:t>What</a:t>
            </a:r>
            <a:r>
              <a:rPr lang="nb-NO"/>
              <a:t> </a:t>
            </a:r>
            <a:r>
              <a:rPr lang="nb-NO" err="1"/>
              <a:t>are</a:t>
            </a:r>
            <a:r>
              <a:rPr lang="nb-NO"/>
              <a:t> </a:t>
            </a:r>
            <a:r>
              <a:rPr lang="nb-NO" err="1"/>
              <a:t>the</a:t>
            </a:r>
            <a:r>
              <a:rPr lang="nb-NO"/>
              <a:t> terms </a:t>
            </a:r>
            <a:r>
              <a:rPr lang="nb-NO" err="1"/>
              <a:t>of</a:t>
            </a:r>
            <a:r>
              <a:rPr lang="nb-NO"/>
              <a:t> </a:t>
            </a:r>
            <a:r>
              <a:rPr lang="nb-NO" err="1"/>
              <a:t>the</a:t>
            </a:r>
            <a:r>
              <a:rPr lang="nb-NO"/>
              <a:t> </a:t>
            </a:r>
            <a:r>
              <a:rPr lang="nb-NO" err="1"/>
              <a:t>extractive</a:t>
            </a:r>
            <a:r>
              <a:rPr lang="nb-NO"/>
              <a:t> </a:t>
            </a:r>
            <a:r>
              <a:rPr lang="nb-NO" err="1"/>
              <a:t>contracts</a:t>
            </a:r>
            <a:r>
              <a:rPr lang="nb-NO"/>
              <a:t>? Are </a:t>
            </a:r>
            <a:r>
              <a:rPr lang="nb-NO" err="1"/>
              <a:t>these</a:t>
            </a:r>
            <a:r>
              <a:rPr lang="nb-NO"/>
              <a:t> terms fair or do </a:t>
            </a:r>
            <a:r>
              <a:rPr lang="nb-NO" err="1"/>
              <a:t>they</a:t>
            </a:r>
            <a:r>
              <a:rPr lang="nb-NO"/>
              <a:t> </a:t>
            </a:r>
            <a:r>
              <a:rPr lang="nb-NO" err="1"/>
              <a:t>unduly</a:t>
            </a:r>
            <a:r>
              <a:rPr lang="nb-NO"/>
              <a:t> </a:t>
            </a:r>
            <a:r>
              <a:rPr lang="nb-NO" err="1"/>
              <a:t>favor</a:t>
            </a:r>
            <a:r>
              <a:rPr lang="nb-NO"/>
              <a:t> </a:t>
            </a:r>
            <a:r>
              <a:rPr lang="nb-NO" err="1"/>
              <a:t>certain</a:t>
            </a:r>
            <a:r>
              <a:rPr lang="nb-NO"/>
              <a:t> </a:t>
            </a:r>
            <a:r>
              <a:rPr lang="nb-NO" err="1"/>
              <a:t>parties</a:t>
            </a:r>
            <a:r>
              <a:rPr lang="nb-NO"/>
              <a:t>? How? </a:t>
            </a:r>
          </a:p>
          <a:p>
            <a:pPr lvl="1"/>
            <a:r>
              <a:rPr lang="nb-NO"/>
              <a:t>Who </a:t>
            </a:r>
            <a:r>
              <a:rPr lang="nb-NO" err="1"/>
              <a:t>ultimately</a:t>
            </a:r>
            <a:r>
              <a:rPr lang="nb-NO"/>
              <a:t> </a:t>
            </a:r>
            <a:r>
              <a:rPr lang="nb-NO" err="1"/>
              <a:t>benefits</a:t>
            </a:r>
            <a:r>
              <a:rPr lang="nb-NO"/>
              <a:t> from </a:t>
            </a:r>
            <a:r>
              <a:rPr lang="nb-NO" err="1"/>
              <a:t>these</a:t>
            </a:r>
            <a:r>
              <a:rPr lang="nb-NO"/>
              <a:t> </a:t>
            </a:r>
            <a:r>
              <a:rPr lang="nb-NO" err="1"/>
              <a:t>contracts</a:t>
            </a:r>
            <a:r>
              <a:rPr lang="nb-NO"/>
              <a:t>? </a:t>
            </a:r>
          </a:p>
          <a:p>
            <a:r>
              <a:rPr lang="nb-NO"/>
              <a:t>Revenue </a:t>
            </a:r>
            <a:r>
              <a:rPr lang="nb-NO" err="1"/>
              <a:t>collection</a:t>
            </a:r>
            <a:endParaRPr lang="nb-NO"/>
          </a:p>
          <a:p>
            <a:pPr lvl="1"/>
            <a:r>
              <a:rPr lang="nb-NO"/>
              <a:t>Are </a:t>
            </a:r>
            <a:r>
              <a:rPr lang="nb-NO" err="1"/>
              <a:t>the</a:t>
            </a:r>
            <a:r>
              <a:rPr lang="nb-NO"/>
              <a:t> right </a:t>
            </a:r>
            <a:r>
              <a:rPr lang="nb-NO" err="1"/>
              <a:t>payments</a:t>
            </a:r>
            <a:r>
              <a:rPr lang="nb-NO"/>
              <a:t> </a:t>
            </a:r>
            <a:r>
              <a:rPr lang="nb-NO" err="1"/>
              <a:t>made</a:t>
            </a:r>
            <a:r>
              <a:rPr lang="nb-NO"/>
              <a:t> to </a:t>
            </a:r>
            <a:r>
              <a:rPr lang="nb-NO" err="1"/>
              <a:t>the</a:t>
            </a:r>
            <a:r>
              <a:rPr lang="nb-NO"/>
              <a:t> </a:t>
            </a:r>
            <a:r>
              <a:rPr lang="nb-NO" err="1"/>
              <a:t>government</a:t>
            </a:r>
            <a:r>
              <a:rPr lang="nb-NO"/>
              <a:t>?</a:t>
            </a:r>
          </a:p>
          <a:p>
            <a:pPr lvl="1"/>
            <a:r>
              <a:rPr lang="nb-NO"/>
              <a:t>Do </a:t>
            </a:r>
            <a:r>
              <a:rPr lang="nb-NO" err="1"/>
              <a:t>these</a:t>
            </a:r>
            <a:r>
              <a:rPr lang="nb-NO"/>
              <a:t> </a:t>
            </a:r>
            <a:r>
              <a:rPr lang="nb-NO" err="1"/>
              <a:t>payments</a:t>
            </a:r>
            <a:r>
              <a:rPr lang="nb-NO"/>
              <a:t> </a:t>
            </a:r>
            <a:r>
              <a:rPr lang="nb-NO" err="1"/>
              <a:t>reach</a:t>
            </a:r>
            <a:r>
              <a:rPr lang="nb-NO"/>
              <a:t> </a:t>
            </a:r>
            <a:r>
              <a:rPr lang="nb-NO" err="1"/>
              <a:t>the</a:t>
            </a:r>
            <a:r>
              <a:rPr lang="nb-NO"/>
              <a:t> national </a:t>
            </a:r>
            <a:r>
              <a:rPr lang="nb-NO" err="1"/>
              <a:t>budget</a:t>
            </a:r>
            <a:r>
              <a:rPr lang="nb-NO"/>
              <a:t>? </a:t>
            </a:r>
          </a:p>
          <a:p>
            <a:pPr lvl="1"/>
            <a:r>
              <a:rPr lang="nb-NO"/>
              <a:t>How </a:t>
            </a:r>
            <a:r>
              <a:rPr lang="nb-NO" err="1"/>
              <a:t>are</a:t>
            </a:r>
            <a:r>
              <a:rPr lang="nb-NO"/>
              <a:t> </a:t>
            </a:r>
            <a:r>
              <a:rPr lang="nb-NO" err="1"/>
              <a:t>they</a:t>
            </a:r>
            <a:r>
              <a:rPr lang="nb-NO"/>
              <a:t> spent? Who </a:t>
            </a:r>
            <a:r>
              <a:rPr lang="nb-NO" err="1"/>
              <a:t>benefits</a:t>
            </a:r>
            <a:r>
              <a:rPr lang="nb-NO"/>
              <a:t> from </a:t>
            </a:r>
            <a:r>
              <a:rPr lang="nb-NO" err="1"/>
              <a:t>these</a:t>
            </a:r>
            <a:r>
              <a:rPr lang="nb-NO"/>
              <a:t> </a:t>
            </a:r>
            <a:r>
              <a:rPr lang="nb-NO" err="1"/>
              <a:t>payments</a:t>
            </a:r>
            <a:r>
              <a:rPr lang="nb-NO"/>
              <a:t>? </a:t>
            </a:r>
          </a:p>
          <a:p>
            <a:pPr lvl="1"/>
            <a:endParaRPr lang="nb-NO"/>
          </a:p>
          <a:p>
            <a:pPr lvl="1"/>
            <a:endParaRPr lang="nb-NO"/>
          </a:p>
          <a:p>
            <a:pPr>
              <a:buFont typeface="Wingdings" panose="05000000000000000000" pitchFamily="2" charset="2"/>
              <a:buChar char="§"/>
            </a:pPr>
            <a:r>
              <a:rPr lang="nb-NO"/>
              <a:t>State </a:t>
            </a:r>
            <a:r>
              <a:rPr lang="nb-NO" err="1"/>
              <a:t>participation</a:t>
            </a:r>
            <a:endParaRPr lang="nb-NO"/>
          </a:p>
          <a:p>
            <a:pPr lvl="1">
              <a:buFont typeface="Wingdings" panose="05000000000000000000" pitchFamily="2" charset="2"/>
              <a:buChar char="§"/>
            </a:pPr>
            <a:r>
              <a:rPr lang="nb-NO"/>
              <a:t>How </a:t>
            </a:r>
            <a:r>
              <a:rPr lang="nb-NO" err="1"/>
              <a:t>much</a:t>
            </a:r>
            <a:r>
              <a:rPr lang="nb-NO"/>
              <a:t> </a:t>
            </a:r>
            <a:r>
              <a:rPr lang="nb-NO" err="1"/>
              <a:t>does</a:t>
            </a:r>
            <a:r>
              <a:rPr lang="nb-NO"/>
              <a:t> </a:t>
            </a:r>
            <a:r>
              <a:rPr lang="nb-NO" err="1"/>
              <a:t>the</a:t>
            </a:r>
            <a:r>
              <a:rPr lang="nb-NO"/>
              <a:t> </a:t>
            </a:r>
            <a:r>
              <a:rPr lang="nb-NO" err="1"/>
              <a:t>state</a:t>
            </a:r>
            <a:r>
              <a:rPr lang="nb-NO"/>
              <a:t> /</a:t>
            </a:r>
            <a:r>
              <a:rPr lang="nb-NO" err="1"/>
              <a:t>SOEs</a:t>
            </a:r>
            <a:r>
              <a:rPr lang="nb-NO"/>
              <a:t> </a:t>
            </a:r>
            <a:r>
              <a:rPr lang="nb-NO" err="1"/>
              <a:t>get</a:t>
            </a:r>
            <a:r>
              <a:rPr lang="nb-NO"/>
              <a:t> in </a:t>
            </a:r>
            <a:r>
              <a:rPr lang="nb-NO" err="1"/>
              <a:t>extractive</a:t>
            </a:r>
            <a:r>
              <a:rPr lang="nb-NO"/>
              <a:t> </a:t>
            </a:r>
            <a:r>
              <a:rPr lang="nb-NO" err="1"/>
              <a:t>sector</a:t>
            </a:r>
            <a:r>
              <a:rPr lang="nb-NO"/>
              <a:t> </a:t>
            </a:r>
            <a:r>
              <a:rPr lang="nb-NO" err="1"/>
              <a:t>revenues</a:t>
            </a:r>
            <a:r>
              <a:rPr lang="nb-NO"/>
              <a:t>? </a:t>
            </a:r>
          </a:p>
          <a:p>
            <a:pPr lvl="1">
              <a:buFont typeface="Wingdings" panose="05000000000000000000" pitchFamily="2" charset="2"/>
              <a:buChar char="§"/>
            </a:pPr>
            <a:r>
              <a:rPr lang="nb-NO"/>
              <a:t>How do </a:t>
            </a:r>
            <a:r>
              <a:rPr lang="nb-NO" err="1"/>
              <a:t>revenues</a:t>
            </a:r>
            <a:r>
              <a:rPr lang="nb-NO"/>
              <a:t> </a:t>
            </a:r>
            <a:r>
              <a:rPr lang="nb-NO" err="1"/>
              <a:t>flow</a:t>
            </a:r>
            <a:r>
              <a:rPr lang="nb-NO"/>
              <a:t> from </a:t>
            </a:r>
            <a:r>
              <a:rPr lang="nb-NO" err="1"/>
              <a:t>the</a:t>
            </a:r>
            <a:r>
              <a:rPr lang="nb-NO"/>
              <a:t> </a:t>
            </a:r>
            <a:r>
              <a:rPr lang="nb-NO" err="1"/>
              <a:t>state</a:t>
            </a:r>
            <a:r>
              <a:rPr lang="nb-NO"/>
              <a:t> to </a:t>
            </a:r>
            <a:r>
              <a:rPr lang="nb-NO" err="1"/>
              <a:t>SOEs</a:t>
            </a:r>
            <a:r>
              <a:rPr lang="nb-NO"/>
              <a:t>?</a:t>
            </a:r>
          </a:p>
          <a:p>
            <a:pPr>
              <a:buFont typeface="Wingdings" panose="05000000000000000000" pitchFamily="2" charset="2"/>
              <a:buChar char="§"/>
            </a:pPr>
            <a:r>
              <a:rPr lang="nb-NO" err="1"/>
              <a:t>Social</a:t>
            </a:r>
            <a:r>
              <a:rPr lang="nb-NO"/>
              <a:t> and </a:t>
            </a:r>
            <a:r>
              <a:rPr lang="nb-NO" err="1"/>
              <a:t>environmental</a:t>
            </a:r>
            <a:r>
              <a:rPr lang="nb-NO"/>
              <a:t> </a:t>
            </a:r>
            <a:r>
              <a:rPr lang="nb-NO" err="1"/>
              <a:t>obligations</a:t>
            </a:r>
            <a:endParaRPr lang="nb-NO"/>
          </a:p>
          <a:p>
            <a:pPr lvl="1">
              <a:buFont typeface="Wingdings" panose="05000000000000000000" pitchFamily="2" charset="2"/>
              <a:buChar char="§"/>
            </a:pPr>
            <a:r>
              <a:rPr lang="nb-NO" err="1"/>
              <a:t>What</a:t>
            </a:r>
            <a:r>
              <a:rPr lang="nb-NO"/>
              <a:t> </a:t>
            </a:r>
            <a:r>
              <a:rPr lang="nb-NO" err="1"/>
              <a:t>are</a:t>
            </a:r>
            <a:r>
              <a:rPr lang="nb-NO"/>
              <a:t> </a:t>
            </a:r>
            <a:r>
              <a:rPr lang="nb-NO" err="1"/>
              <a:t>these</a:t>
            </a:r>
            <a:r>
              <a:rPr lang="nb-NO"/>
              <a:t> </a:t>
            </a:r>
            <a:r>
              <a:rPr lang="nb-NO" err="1"/>
              <a:t>obligations</a:t>
            </a:r>
            <a:r>
              <a:rPr lang="nb-NO"/>
              <a:t> and </a:t>
            </a:r>
            <a:r>
              <a:rPr lang="nb-NO" err="1"/>
              <a:t>how</a:t>
            </a:r>
            <a:r>
              <a:rPr lang="nb-NO"/>
              <a:t> </a:t>
            </a:r>
            <a:r>
              <a:rPr lang="nb-NO" err="1"/>
              <a:t>were</a:t>
            </a:r>
            <a:r>
              <a:rPr lang="nb-NO"/>
              <a:t> </a:t>
            </a:r>
            <a:r>
              <a:rPr lang="nb-NO" err="1"/>
              <a:t>they</a:t>
            </a:r>
            <a:r>
              <a:rPr lang="nb-NO"/>
              <a:t> </a:t>
            </a:r>
            <a:r>
              <a:rPr lang="nb-NO" err="1"/>
              <a:t>negotiated</a:t>
            </a:r>
            <a:r>
              <a:rPr lang="nb-NO"/>
              <a:t>? </a:t>
            </a:r>
          </a:p>
          <a:p>
            <a:pPr lvl="1">
              <a:buFont typeface="Wingdings" panose="05000000000000000000" pitchFamily="2" charset="2"/>
              <a:buChar char="§"/>
            </a:pPr>
            <a:r>
              <a:rPr lang="nb-NO"/>
              <a:t>Who </a:t>
            </a:r>
            <a:r>
              <a:rPr lang="nb-NO" err="1"/>
              <a:t>benefits</a:t>
            </a:r>
            <a:r>
              <a:rPr lang="nb-NO"/>
              <a:t> from </a:t>
            </a:r>
            <a:r>
              <a:rPr lang="nb-NO" err="1"/>
              <a:t>these</a:t>
            </a:r>
            <a:r>
              <a:rPr lang="nb-NO"/>
              <a:t> </a:t>
            </a:r>
            <a:r>
              <a:rPr lang="nb-NO" err="1"/>
              <a:t>social</a:t>
            </a:r>
            <a:r>
              <a:rPr lang="nb-NO"/>
              <a:t> and </a:t>
            </a:r>
            <a:r>
              <a:rPr lang="nb-NO" err="1"/>
              <a:t>environmental</a:t>
            </a:r>
            <a:r>
              <a:rPr lang="nb-NO"/>
              <a:t> </a:t>
            </a:r>
            <a:r>
              <a:rPr lang="nb-NO" err="1"/>
              <a:t>obligations</a:t>
            </a:r>
            <a:r>
              <a:rPr lang="nb-NO"/>
              <a:t>? </a:t>
            </a:r>
          </a:p>
          <a:p>
            <a:pPr lvl="1">
              <a:buFont typeface="Wingdings" panose="05000000000000000000" pitchFamily="2" charset="2"/>
              <a:buChar char="§"/>
            </a:pPr>
            <a:r>
              <a:rPr lang="nb-NO"/>
              <a:t>How </a:t>
            </a:r>
            <a:r>
              <a:rPr lang="nb-NO" err="1"/>
              <a:t>are</a:t>
            </a:r>
            <a:r>
              <a:rPr lang="nb-NO"/>
              <a:t> </a:t>
            </a:r>
            <a:r>
              <a:rPr lang="nb-NO" err="1"/>
              <a:t>they</a:t>
            </a:r>
            <a:r>
              <a:rPr lang="nb-NO"/>
              <a:t> </a:t>
            </a:r>
            <a:r>
              <a:rPr lang="nb-NO" err="1"/>
              <a:t>enforced</a:t>
            </a:r>
            <a:r>
              <a:rPr lang="nb-NO"/>
              <a:t>? </a:t>
            </a:r>
            <a:r>
              <a:rPr lang="nb-NO" err="1"/>
              <a:t>What</a:t>
            </a:r>
            <a:r>
              <a:rPr lang="nb-NO"/>
              <a:t> </a:t>
            </a:r>
            <a:r>
              <a:rPr lang="nb-NO" err="1"/>
              <a:t>are</a:t>
            </a:r>
            <a:r>
              <a:rPr lang="nb-NO"/>
              <a:t> </a:t>
            </a:r>
            <a:r>
              <a:rPr lang="nb-NO" err="1"/>
              <a:t>the</a:t>
            </a:r>
            <a:r>
              <a:rPr lang="nb-NO"/>
              <a:t> </a:t>
            </a:r>
            <a:r>
              <a:rPr lang="nb-NO" err="1"/>
              <a:t>motivations</a:t>
            </a:r>
            <a:r>
              <a:rPr lang="nb-NO"/>
              <a:t> for </a:t>
            </a:r>
            <a:r>
              <a:rPr lang="nb-NO" err="1"/>
              <a:t>enforcing</a:t>
            </a:r>
            <a:r>
              <a:rPr lang="nb-NO"/>
              <a:t> </a:t>
            </a:r>
            <a:r>
              <a:rPr lang="nb-NO" err="1"/>
              <a:t>them</a:t>
            </a:r>
            <a:r>
              <a:rPr lang="nb-NO"/>
              <a:t>? </a:t>
            </a:r>
          </a:p>
          <a:p>
            <a:pPr>
              <a:buFont typeface="Wingdings" panose="05000000000000000000" pitchFamily="2" charset="2"/>
              <a:buChar char="§"/>
            </a:pPr>
            <a:r>
              <a:rPr lang="nb-NO"/>
              <a:t>Production, </a:t>
            </a:r>
            <a:r>
              <a:rPr lang="nb-NO" err="1"/>
              <a:t>exports</a:t>
            </a:r>
            <a:r>
              <a:rPr lang="nb-NO"/>
              <a:t>, </a:t>
            </a:r>
            <a:r>
              <a:rPr lang="nb-NO" err="1"/>
              <a:t>commodity</a:t>
            </a:r>
            <a:r>
              <a:rPr lang="nb-NO"/>
              <a:t> trading</a:t>
            </a:r>
          </a:p>
          <a:p>
            <a:pPr lvl="1">
              <a:buFont typeface="Wingdings" panose="05000000000000000000" pitchFamily="2" charset="2"/>
              <a:buChar char="§"/>
            </a:pPr>
            <a:r>
              <a:rPr lang="nb-NO"/>
              <a:t>How is </a:t>
            </a:r>
            <a:r>
              <a:rPr lang="nb-NO" err="1"/>
              <a:t>production</a:t>
            </a:r>
            <a:r>
              <a:rPr lang="nb-NO"/>
              <a:t> </a:t>
            </a:r>
            <a:r>
              <a:rPr lang="nb-NO" err="1"/>
              <a:t>valued</a:t>
            </a:r>
            <a:r>
              <a:rPr lang="nb-NO"/>
              <a:t> and is it </a:t>
            </a:r>
            <a:r>
              <a:rPr lang="nb-NO" err="1"/>
              <a:t>accurate</a:t>
            </a:r>
            <a:r>
              <a:rPr lang="nb-NO"/>
              <a:t>? </a:t>
            </a:r>
          </a:p>
          <a:p>
            <a:pPr lvl="1">
              <a:buFont typeface="Wingdings" panose="05000000000000000000" pitchFamily="2" charset="2"/>
              <a:buChar char="§"/>
            </a:pPr>
            <a:r>
              <a:rPr lang="nb-NO"/>
              <a:t>Who </a:t>
            </a:r>
            <a:r>
              <a:rPr lang="nb-NO" err="1"/>
              <a:t>are</a:t>
            </a:r>
            <a:r>
              <a:rPr lang="nb-NO"/>
              <a:t> </a:t>
            </a:r>
            <a:r>
              <a:rPr lang="nb-NO" err="1"/>
              <a:t>we</a:t>
            </a:r>
            <a:r>
              <a:rPr lang="nb-NO"/>
              <a:t> trading </a:t>
            </a:r>
            <a:r>
              <a:rPr lang="nb-NO" err="1"/>
              <a:t>with</a:t>
            </a:r>
            <a:r>
              <a:rPr lang="nb-NO"/>
              <a:t> and </a:t>
            </a:r>
            <a:r>
              <a:rPr lang="nb-NO" err="1"/>
              <a:t>on</a:t>
            </a:r>
            <a:r>
              <a:rPr lang="nb-NO"/>
              <a:t> </a:t>
            </a:r>
            <a:r>
              <a:rPr lang="nb-NO" err="1"/>
              <a:t>what</a:t>
            </a:r>
            <a:r>
              <a:rPr lang="nb-NO"/>
              <a:t> terms?</a:t>
            </a:r>
          </a:p>
          <a:p>
            <a:pPr lvl="1">
              <a:buFont typeface="Wingdings" panose="05000000000000000000" pitchFamily="2" charset="2"/>
              <a:buChar char="§"/>
            </a:pPr>
            <a:endParaRPr lang="nb-NO"/>
          </a:p>
          <a:p>
            <a:pPr marL="530352" lvl="1" indent="0">
              <a:buNone/>
            </a:pPr>
            <a:endParaRPr lang="nb-NO"/>
          </a:p>
          <a:p>
            <a:pPr lvl="1"/>
            <a:endParaRPr lang="nb-NO"/>
          </a:p>
          <a:p>
            <a:endParaRPr lang="nb-NO" b="0" u="none">
              <a:solidFill>
                <a:srgbClr val="002157"/>
              </a:solidFill>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6</a:t>
            </a:fld>
            <a:endParaRPr lang="nb-NO"/>
          </a:p>
        </p:txBody>
      </p:sp>
    </p:spTree>
    <p:extLst>
      <p:ext uri="{BB962C8B-B14F-4D97-AF65-F5344CB8AC3E}">
        <p14:creationId xmlns:p14="http://schemas.microsoft.com/office/powerpoint/2010/main" val="359943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Since 2020, the EITI has been strengthening its work on anti-corruption, recognising the unique opportunity for EITI implementation to address corruption and governance risks in the natural resource sector.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For the first time, the 2023 EITI Standard explicitly reflects anti-corruption in the objectives and text of several EITI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It includes provisions to help EITI implementing countries identify areas across the extractive sector value chain that are vulnerable to corruption, without imposing burdensome reporting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In addition, all companies participating in EITI reporting are now expected to disclose their anti-corruption policies.</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7</a:t>
            </a:fld>
            <a:endParaRPr lang="nb-NO"/>
          </a:p>
        </p:txBody>
      </p:sp>
    </p:spTree>
    <p:extLst>
      <p:ext uri="{BB962C8B-B14F-4D97-AF65-F5344CB8AC3E}">
        <p14:creationId xmlns:p14="http://schemas.microsoft.com/office/powerpoint/2010/main" val="3297379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a:solidFill>
                <a:srgbClr val="0090BF"/>
              </a:solidFill>
              <a:latin typeface="Franklin Gothic Book" panose="020B0503020102020204"/>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8</a:t>
            </a:fld>
            <a:endParaRPr lang="nb-NO"/>
          </a:p>
        </p:txBody>
      </p:sp>
    </p:spTree>
    <p:extLst>
      <p:ext uri="{BB962C8B-B14F-4D97-AF65-F5344CB8AC3E}">
        <p14:creationId xmlns:p14="http://schemas.microsoft.com/office/powerpoint/2010/main" val="172484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9</a:t>
            </a:fld>
            <a:endParaRPr lang="nb-NO"/>
          </a:p>
        </p:txBody>
      </p:sp>
    </p:spTree>
    <p:extLst>
      <p:ext uri="{BB962C8B-B14F-4D97-AF65-F5344CB8AC3E}">
        <p14:creationId xmlns:p14="http://schemas.microsoft.com/office/powerpoint/2010/main" val="1448478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1">
    <p:bg>
      <p:bgPr>
        <a:solidFill>
          <a:srgbClr val="FAEDBC">
            <a:alpha val="9804"/>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3F0F2-071C-84FB-04B9-CB0477BF93A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3261" y="0"/>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a:stretch>
            <a:fillRect/>
          </a:stretch>
        </p:blipFill>
        <p:spPr>
          <a:xfrm>
            <a:off x="643435" y="5825339"/>
            <a:ext cx="1495765" cy="673730"/>
          </a:xfrm>
          <a:prstGeom prst="rect">
            <a:avLst/>
          </a:prstGeom>
        </p:spPr>
      </p:pic>
      <p:sp>
        <p:nvSpPr>
          <p:cNvPr id="20" name="Rectangle 19">
            <a:extLst>
              <a:ext uri="{FF2B5EF4-FFF2-40B4-BE49-F238E27FC236}">
                <a16:creationId xmlns:a16="http://schemas.microsoft.com/office/drawing/2014/main" id="{53A550BA-8BB3-0B42-A64B-40FACC84A7ED}"/>
              </a:ext>
            </a:extLst>
          </p:cNvPr>
          <p:cNvSpPr/>
          <p:nvPr userDrawn="1"/>
        </p:nvSpPr>
        <p:spPr>
          <a:xfrm>
            <a:off x="3261"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B4D7E56E-AC71-8A46-B53B-A5A57D0F79E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48D247A-8C6F-0345-88AD-11EBA9482B87}"/>
              </a:ext>
            </a:extLst>
          </p:cNvPr>
          <p:cNvSpPr/>
          <p:nvPr userDrawn="1"/>
        </p:nvSpPr>
        <p:spPr>
          <a:xfrm>
            <a:off x="725292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a:extLst>
              <a:ext uri="{FF2B5EF4-FFF2-40B4-BE49-F238E27FC236}">
                <a16:creationId xmlns:a16="http://schemas.microsoft.com/office/drawing/2014/main" id="{63B7248B-D2AB-ED4D-8101-FF105C167BE7}"/>
              </a:ext>
            </a:extLst>
          </p:cNvPr>
          <p:cNvSpPr/>
          <p:nvPr userDrawn="1"/>
        </p:nvSpPr>
        <p:spPr>
          <a:xfrm>
            <a:off x="11870888"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a:solidFill>
                  <a:srgbClr val="FFFFFF"/>
                </a:solidFill>
                <a:effectLst/>
                <a:latin typeface="+mj-lt"/>
                <a:ea typeface="+mn-ea"/>
                <a:cs typeface="+mn-cs"/>
              </a:rPr>
              <a:t>The global standard for the good governance of oil, gas and mineral resources.</a:t>
            </a:r>
            <a:endParaRPr lang="en-GB" sz="2000" b="0" i="0" noProof="0">
              <a:solidFill>
                <a:srgbClr val="FFFFFF"/>
              </a:solidFill>
              <a:latin typeface="+mj-lt"/>
            </a:endParaRPr>
          </a:p>
        </p:txBody>
      </p:sp>
    </p:spTree>
    <p:extLst>
      <p:ext uri="{BB962C8B-B14F-4D97-AF65-F5344CB8AC3E}">
        <p14:creationId xmlns:p14="http://schemas.microsoft.com/office/powerpoint/2010/main" val="2779368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start 7">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4274742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ase study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55045F-EFB2-836C-297B-03B00235D5C5}"/>
              </a:ext>
            </a:extLst>
          </p:cNvPr>
          <p:cNvSpPr/>
          <p:nvPr userDrawn="1"/>
        </p:nvSpPr>
        <p:spPr>
          <a:xfrm>
            <a:off x="636493" y="2604654"/>
            <a:ext cx="11555508" cy="3681846"/>
          </a:xfrm>
          <a:prstGeom prst="rect">
            <a:avLst/>
          </a:prstGeom>
          <a:solidFill>
            <a:schemeClr val="tx2">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989753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ase study 2">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3CB711-1DC6-98C2-0238-8C8C8AEDB3AE}"/>
              </a:ext>
            </a:extLst>
          </p:cNvPr>
          <p:cNvSpPr/>
          <p:nvPr userDrawn="1"/>
        </p:nvSpPr>
        <p:spPr>
          <a:xfrm>
            <a:off x="636493" y="2604654"/>
            <a:ext cx="11555508"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046162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ase study 3">
    <p:bg>
      <p:bgPr>
        <a:solidFill>
          <a:srgbClr val="FFFFFF">
            <a:alpha val="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EFD6A-810A-D460-768B-4FED3655FC13}"/>
              </a:ext>
            </a:extLst>
          </p:cNvPr>
          <p:cNvSpPr/>
          <p:nvPr userDrawn="1"/>
        </p:nvSpPr>
        <p:spPr>
          <a:xfrm>
            <a:off x="636492" y="2604654"/>
            <a:ext cx="11644407" cy="3669146"/>
          </a:xfrm>
          <a:prstGeom prst="rect">
            <a:avLst/>
          </a:prstGeom>
          <a:solidFill>
            <a:schemeClr val="accent4">
              <a:alpha val="151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604217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ase study 4">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rgbClr val="89AA2E">
              <a:alpha val="1467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948193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ase study 5">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566606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ase study 6">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6">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945667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ase study 7">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2">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312697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6 with copy">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16" name="Rectangle 15">
            <a:extLst>
              <a:ext uri="{FF2B5EF4-FFF2-40B4-BE49-F238E27FC236}">
                <a16:creationId xmlns:a16="http://schemas.microsoft.com/office/drawing/2014/main" id="{59DE9526-326B-8E6B-E175-A11FFB71DEE7}"/>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ACFCD0E7-E867-15B4-24B3-B86122988525}"/>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A22CBEE6-4B97-EAAC-52A0-4A7750EC87B4}"/>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97A2AB04-D861-FBE7-DD78-C60998C81DF4}"/>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74689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34427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1">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815756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2">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743392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3">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21077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4">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003516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5">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78847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6">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97496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7">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901404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3" y="1194998"/>
            <a:ext cx="7072534"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7072534" cy="3581400"/>
          </a:xfrm>
        </p:spPr>
        <p:txBody>
          <a:bodyPr/>
          <a:lstStyle/>
          <a:p>
            <a:pPr lvl="0"/>
            <a:r>
              <a:rPr lang="en-GB"/>
              <a:t>Click to edit Master text styles</a:t>
            </a:r>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bilde 12">
            <a:extLst>
              <a:ext uri="{FF2B5EF4-FFF2-40B4-BE49-F238E27FC236}">
                <a16:creationId xmlns:a16="http://schemas.microsoft.com/office/drawing/2014/main" id="{BEEEAE90-EF8E-3743-B611-305BD4EAA34A}"/>
              </a:ext>
            </a:extLst>
          </p:cNvPr>
          <p:cNvSpPr>
            <a:spLocks noGrp="1"/>
          </p:cNvSpPr>
          <p:nvPr>
            <p:ph type="pic" sz="quarter" idx="15"/>
          </p:nvPr>
        </p:nvSpPr>
        <p:spPr>
          <a:xfrm>
            <a:off x="8036457" y="0"/>
            <a:ext cx="4155543" cy="6858000"/>
          </a:xfrm>
        </p:spPr>
        <p:txBody>
          <a:bodyPr/>
          <a:lstStyle/>
          <a:p>
            <a:r>
              <a:rPr lang="en-GB"/>
              <a:t>Click icon to add picture</a:t>
            </a:r>
            <a:endParaRPr lang="en-US"/>
          </a:p>
        </p:txBody>
      </p:sp>
    </p:spTree>
    <p:extLst>
      <p:ext uri="{BB962C8B-B14F-4D97-AF65-F5344CB8AC3E}">
        <p14:creationId xmlns:p14="http://schemas.microsoft.com/office/powerpoint/2010/main" val="1119004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two columns">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1" y="2019792"/>
            <a:ext cx="5349279" cy="3581400"/>
          </a:xfrm>
        </p:spPr>
        <p:txBody>
          <a:bodyPr/>
          <a:lstStyle/>
          <a:p>
            <a:pPr lvl="0"/>
            <a:r>
              <a:rPr lang="en-GB"/>
              <a:t>Click to edit Master text styles</a:t>
            </a:r>
          </a:p>
        </p:txBody>
      </p:sp>
      <p:sp>
        <p:nvSpPr>
          <p:cNvPr id="12" name="Content Placeholder 2">
            <a:extLst>
              <a:ext uri="{FF2B5EF4-FFF2-40B4-BE49-F238E27FC236}">
                <a16:creationId xmlns:a16="http://schemas.microsoft.com/office/drawing/2014/main" id="{5BF9C66D-8089-0746-B8A4-495F8E5FB85B}"/>
              </a:ext>
            </a:extLst>
          </p:cNvPr>
          <p:cNvSpPr>
            <a:spLocks noGrp="1"/>
          </p:cNvSpPr>
          <p:nvPr>
            <p:ph idx="10"/>
          </p:nvPr>
        </p:nvSpPr>
        <p:spPr>
          <a:xfrm>
            <a:off x="6212341" y="2019792"/>
            <a:ext cx="5336224" cy="3581400"/>
          </a:xfrm>
        </p:spPr>
        <p:txBody>
          <a:bodyPr/>
          <a:lstStyle/>
          <a:p>
            <a:pPr lvl="0"/>
            <a:r>
              <a:rPr lang="en-GB"/>
              <a:t>Click to edit Master text styles</a:t>
            </a:r>
          </a:p>
        </p:txBody>
      </p:sp>
      <p:sp>
        <p:nvSpPr>
          <p:cNvPr id="17" name="Rectangle 16">
            <a:extLst>
              <a:ext uri="{FF2B5EF4-FFF2-40B4-BE49-F238E27FC236}">
                <a16:creationId xmlns:a16="http://schemas.microsoft.com/office/drawing/2014/main" id="{A5934582-449C-A148-BDAE-61909D5B5E12}"/>
              </a:ext>
            </a:extLst>
          </p:cNvPr>
          <p:cNvSpPr/>
          <p:nvPr userDrawn="1"/>
        </p:nvSpPr>
        <p:spPr>
          <a:xfrm rot="10800000">
            <a:off x="9214778"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54616DA5-BD52-274B-9153-B2B3662CBC1B}"/>
              </a:ext>
            </a:extLst>
          </p:cNvPr>
          <p:cNvSpPr/>
          <p:nvPr userDrawn="1"/>
        </p:nvSpPr>
        <p:spPr>
          <a:xfrm rot="10800000">
            <a:off x="11870888"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AD040E1-F8FE-A740-A085-8E23C694EFF2}"/>
              </a:ext>
            </a:extLst>
          </p:cNvPr>
          <p:cNvSpPr/>
          <p:nvPr userDrawn="1"/>
        </p:nvSpPr>
        <p:spPr>
          <a:xfrm rot="10800000">
            <a:off x="0"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E9D7A923-9D2B-5F40-8C62-9B40955AFD66}"/>
              </a:ext>
            </a:extLst>
          </p:cNvPr>
          <p:cNvSpPr/>
          <p:nvPr userDrawn="1"/>
        </p:nvSpPr>
        <p:spPr>
          <a:xfrm rot="10800000">
            <a:off x="430803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8206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tart 3">
    <p:bg>
      <p:bgPr>
        <a:gradFill>
          <a:gsLst>
            <a:gs pos="0">
              <a:srgbClr val="2B8636"/>
            </a:gs>
            <a:gs pos="100000">
              <a:srgbClr val="89AA2E">
                <a:alpha val="8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F8A1702-EB3B-6C41-892C-1DDA8568BA92}"/>
              </a:ext>
            </a:extLst>
          </p:cNvPr>
          <p:cNvSpPr>
            <a:spLocks noGrp="1"/>
          </p:cNvSpPr>
          <p:nvPr>
            <p:ph type="body" sz="quarter" idx="15" hasCustomPrompt="1"/>
          </p:nvPr>
        </p:nvSpPr>
        <p:spPr>
          <a:xfrm>
            <a:off x="643435" y="3056502"/>
            <a:ext cx="10665218"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C6EDD975-2603-2042-A253-1F1147E3D67A}"/>
              </a:ext>
            </a:extLst>
          </p:cNvPr>
          <p:cNvSpPr>
            <a:spLocks noGrp="1"/>
          </p:cNvSpPr>
          <p:nvPr>
            <p:ph type="subTitle" idx="1"/>
          </p:nvPr>
        </p:nvSpPr>
        <p:spPr>
          <a:xfrm>
            <a:off x="643435" y="3886159"/>
            <a:ext cx="10665218"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2CD4446C-151C-3B4F-870B-48CF87460B35}"/>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EFBCFEA4-C757-3149-8B4F-01C948142529}"/>
              </a:ext>
            </a:extLst>
          </p:cNvPr>
          <p:cNvSpPr/>
          <p:nvPr userDrawn="1"/>
        </p:nvSpPr>
        <p:spPr>
          <a:xfrm>
            <a:off x="6031803" y="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336469FF-800C-EE47-8166-9F60C0567EA3}"/>
              </a:ext>
            </a:extLst>
          </p:cNvPr>
          <p:cNvSpPr/>
          <p:nvPr userDrawn="1"/>
        </p:nvSpPr>
        <p:spPr>
          <a:xfrm>
            <a:off x="10987541" y="45926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86F0583-0F99-0944-9919-27F7C4990977}"/>
              </a:ext>
            </a:extLst>
          </p:cNvPr>
          <p:cNvSpPr/>
          <p:nvPr userDrawn="1"/>
        </p:nvSpPr>
        <p:spPr>
          <a:xfrm>
            <a:off x="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5CBEFAD-B213-5041-8C81-59B586F04A19}"/>
              </a:ext>
            </a:extLst>
          </p:cNvPr>
          <p:cNvSpPr/>
          <p:nvPr userDrawn="1"/>
        </p:nvSpPr>
        <p:spPr>
          <a:xfrm>
            <a:off x="3501261"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E3719D7-BF86-6241-BACF-F33B44F0CD20}"/>
              </a:ext>
            </a:extLst>
          </p:cNvPr>
          <p:cNvSpPr/>
          <p:nvPr userDrawn="1"/>
        </p:nvSpPr>
        <p:spPr>
          <a:xfrm rot="10800000">
            <a:off x="11308653"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C64F7A9D-C767-B74B-98D3-DD63B07EBD14}"/>
              </a:ext>
            </a:extLst>
          </p:cNvPr>
          <p:cNvSpPr/>
          <p:nvPr userDrawn="1"/>
        </p:nvSpPr>
        <p:spPr>
          <a:xfrm rot="10800000">
            <a:off x="437568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24CD40C-BB5D-7E42-9679-DA118B2BCC94}"/>
              </a:ext>
            </a:extLst>
          </p:cNvPr>
          <p:cNvSpPr/>
          <p:nvPr userDrawn="1"/>
        </p:nvSpPr>
        <p:spPr>
          <a:xfrm rot="10800000">
            <a:off x="6096000"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1D9119-753A-FE41-8767-645656A5395B}"/>
              </a:ext>
            </a:extLst>
          </p:cNvPr>
          <p:cNvSpPr/>
          <p:nvPr userDrawn="1"/>
        </p:nvSpPr>
        <p:spPr>
          <a:xfrm rot="10800000">
            <a:off x="85942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56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eature">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ctangle 1">
            <a:extLst>
              <a:ext uri="{FF2B5EF4-FFF2-40B4-BE49-F238E27FC236}">
                <a16:creationId xmlns:a16="http://schemas.microsoft.com/office/drawing/2014/main" id="{E9D9B0E8-6908-14E0-0127-363092040268}"/>
              </a:ext>
            </a:extLst>
          </p:cNvPr>
          <p:cNvSpPr/>
          <p:nvPr userDrawn="1"/>
        </p:nvSpPr>
        <p:spPr>
          <a:xfrm>
            <a:off x="636492" y="2604654"/>
            <a:ext cx="11555507" cy="2715667"/>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670057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Tree>
    <p:extLst>
      <p:ext uri="{BB962C8B-B14F-4D97-AF65-F5344CB8AC3E}">
        <p14:creationId xmlns:p14="http://schemas.microsoft.com/office/powerpoint/2010/main" val="1448907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icture">
    <p:bg>
      <p:bgPr>
        <a:solidFill>
          <a:srgbClr val="FFFFFF">
            <a:alpha val="9804"/>
          </a:srgbClr>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958BBD-B190-9446-927B-1BAEDF8B5597}"/>
              </a:ext>
            </a:extLst>
          </p:cNvPr>
          <p:cNvSpPr>
            <a:spLocks noGrp="1"/>
          </p:cNvSpPr>
          <p:nvPr>
            <p:ph type="pic" sz="quarter" idx="10"/>
          </p:nvPr>
        </p:nvSpPr>
        <p:spPr>
          <a:xfrm>
            <a:off x="0" y="0"/>
            <a:ext cx="12192000" cy="6858000"/>
          </a:xfrm>
        </p:spPr>
        <p:txBody>
          <a:bodyPr>
            <a:normAutofit/>
          </a:bodyPr>
          <a:lstStyle>
            <a:lvl1pPr algn="ctr">
              <a:defRPr sz="4000"/>
            </a:lvl1pPr>
          </a:lstStyle>
          <a:p>
            <a:r>
              <a:rPr lang="en-GB"/>
              <a:t>Click icon to add picture</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0_Tittellysbilde">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326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79ACA503-FA50-E445-9979-B383A80BFCEF}"/>
              </a:ext>
            </a:extLst>
          </p:cNvPr>
          <p:cNvSpPr/>
          <p:nvPr userDrawn="1"/>
        </p:nvSpPr>
        <p:spPr>
          <a:xfrm rot="10800000">
            <a:off x="11308653" y="623091"/>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70669852-B41A-EA49-8723-7F8F2F1FFD84}"/>
              </a:ext>
            </a:extLst>
          </p:cNvPr>
          <p:cNvSpPr/>
          <p:nvPr userDrawn="1"/>
        </p:nvSpPr>
        <p:spPr>
          <a:xfrm rot="10800000">
            <a:off x="8385859" y="108235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5295C02D-3CAA-D14E-A886-46F0B60F613D}"/>
              </a:ext>
            </a:extLst>
          </p:cNvPr>
          <p:cNvSpPr/>
          <p:nvPr userDrawn="1"/>
        </p:nvSpPr>
        <p:spPr>
          <a:xfrm rot="10800000">
            <a:off x="2028699" y="0"/>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CAEDCF2E-966E-A940-AD9C-7E7752364C00}"/>
              </a:ext>
            </a:extLst>
          </p:cNvPr>
          <p:cNvSpPr/>
          <p:nvPr userDrawn="1"/>
        </p:nvSpPr>
        <p:spPr>
          <a:xfrm rot="10800000">
            <a:off x="5028862" y="-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Tree>
    <p:extLst>
      <p:ext uri="{BB962C8B-B14F-4D97-AF65-F5344CB8AC3E}">
        <p14:creationId xmlns:p14="http://schemas.microsoft.com/office/powerpoint/2010/main" val="1827477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Rectangle 11">
            <a:extLst>
              <a:ext uri="{FF2B5EF4-FFF2-40B4-BE49-F238E27FC236}">
                <a16:creationId xmlns:a16="http://schemas.microsoft.com/office/drawing/2014/main" id="{D07A9708-ACEE-3C49-9190-E339828EF3DF}"/>
              </a:ext>
            </a:extLst>
          </p:cNvPr>
          <p:cNvSpPr/>
          <p:nvPr userDrawn="1"/>
        </p:nvSpPr>
        <p:spPr>
          <a:xfrm>
            <a:off x="11308652" y="560417"/>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3298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start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935617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start 2">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11331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start 3">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42642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start 4">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640980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start 5">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27462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start 6">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901808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err="1"/>
              <a:t>Click</a:t>
            </a:r>
            <a:r>
              <a:rPr lang="nb-NO"/>
              <a:t> to </a:t>
            </a:r>
            <a:r>
              <a:rPr lang="nb-NO" err="1"/>
              <a:t>edit</a:t>
            </a:r>
            <a:r>
              <a:rPr lang="nb-NO"/>
              <a:t> </a:t>
            </a:r>
            <a:r>
              <a:rPr lang="nb-NO" err="1"/>
              <a:t>title</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err="1"/>
              <a:t>Click</a:t>
            </a:r>
            <a:r>
              <a:rPr lang="nb-NO"/>
              <a:t> to </a:t>
            </a:r>
            <a:r>
              <a:rPr lang="nb-NO" err="1"/>
              <a:t>edit</a:t>
            </a:r>
            <a:r>
              <a:rPr lang="nb-NO"/>
              <a:t> </a:t>
            </a:r>
            <a:r>
              <a:rPr lang="nb-NO" err="1"/>
              <a:t>text</a:t>
            </a:r>
            <a:r>
              <a:rPr lang="nb-NO"/>
              <a:t>
Second </a:t>
            </a:r>
            <a:r>
              <a:rPr lang="nb-NO" err="1"/>
              <a:t>level</a:t>
            </a:r>
            <a:r>
              <a:rPr lang="nb-NO"/>
              <a:t>
Third </a:t>
            </a:r>
            <a:r>
              <a:rPr lang="nb-NO" err="1"/>
              <a:t>level</a:t>
            </a:r>
            <a:r>
              <a:rPr lang="nb-NO"/>
              <a:t>
</a:t>
            </a:r>
            <a:r>
              <a:rPr lang="nb-NO" err="1"/>
              <a:t>Fourth</a:t>
            </a:r>
            <a:r>
              <a:rPr lang="nb-NO"/>
              <a:t> </a:t>
            </a:r>
            <a:r>
              <a:rPr lang="nb-NO" err="1"/>
              <a:t>level</a:t>
            </a:r>
            <a:r>
              <a:rPr lang="nb-NO"/>
              <a:t> 
Fifth </a:t>
            </a:r>
            <a:r>
              <a:rPr lang="nb-NO" err="1"/>
              <a:t>level</a:t>
            </a:r>
            <a:endParaRPr lang="en-US"/>
          </a:p>
        </p:txBody>
      </p:sp>
    </p:spTree>
  </p:cSld>
  <p:clrMap bg1="lt1" tx1="dk1" bg2="lt2" tx2="dk2" accent1="accent1" accent2="accent2" accent3="accent3" accent4="accent4" accent5="accent5" accent6="accent6" hlink="hlink" folHlink="folHlink"/>
  <p:sldLayoutIdLst>
    <p:sldLayoutId id="2147483714" r:id="rId1"/>
    <p:sldLayoutId id="2147483690" r:id="rId2"/>
    <p:sldLayoutId id="2147483692" r:id="rId3"/>
    <p:sldLayoutId id="2147483693" r:id="rId4"/>
    <p:sldLayoutId id="2147483694" r:id="rId5"/>
    <p:sldLayoutId id="2147483695" r:id="rId6"/>
    <p:sldLayoutId id="2147483696" r:id="rId7"/>
    <p:sldLayoutId id="2147483708" r:id="rId8"/>
    <p:sldLayoutId id="2147483709" r:id="rId9"/>
    <p:sldLayoutId id="2147483710" r:id="rId10"/>
    <p:sldLayoutId id="2147483701" r:id="rId11"/>
    <p:sldLayoutId id="2147483702" r:id="rId12"/>
    <p:sldLayoutId id="2147483703" r:id="rId13"/>
    <p:sldLayoutId id="2147483704" r:id="rId14"/>
    <p:sldLayoutId id="2147483705" r:id="rId15"/>
    <p:sldLayoutId id="2147483706" r:id="rId16"/>
    <p:sldLayoutId id="2147483707" r:id="rId17"/>
    <p:sldLayoutId id="2147483650" r:id="rId18"/>
    <p:sldLayoutId id="2147483691" r:id="rId19"/>
    <p:sldLayoutId id="2147483697" r:id="rId20"/>
    <p:sldLayoutId id="2147483698" r:id="rId21"/>
    <p:sldLayoutId id="2147483699" r:id="rId22"/>
    <p:sldLayoutId id="2147483700" r:id="rId23"/>
    <p:sldLayoutId id="2147483711" r:id="rId24"/>
    <p:sldLayoutId id="2147483712" r:id="rId25"/>
    <p:sldLayoutId id="2147483713" r:id="rId26"/>
    <p:sldLayoutId id="2147483688" r:id="rId27"/>
    <p:sldLayoutId id="2147483686" r:id="rId28"/>
    <p:sldLayoutId id="2147483684" r:id="rId29"/>
    <p:sldLayoutId id="2147483654" r:id="rId30"/>
    <p:sldLayoutId id="2147483718" r:id="rId31"/>
    <p:sldLayoutId id="2147483715" r:id="rId32"/>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9.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49.xml.rels><?xml version="1.0" encoding="UTF-8" standalone="yes"?>
<Relationships xmlns="http://schemas.openxmlformats.org/package/2006/relationships"><Relationship Id="rId3" Type="http://schemas.openxmlformats.org/officeDocument/2006/relationships/hyperlink" Target="https://eiti.org/fr/guide-pour-la-mise-en-oeuvre-de-la-norme-itie" TargetMode="External"/><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hyperlink" Target="https://eiti.org/fr/guidance-notes/lutter-contre-les-risques-de-corruption-grace-la-mise-en-oeuvre-de-litie" TargetMode="External"/><Relationship Id="rId7"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32.xml"/><Relationship Id="rId6" Type="http://schemas.openxmlformats.org/officeDocument/2006/relationships/hyperlink" Target="https://eiti.org/sites/default/files/2022-12/OE%20Policy%20brief_Who%20benefits_0.pdf" TargetMode="External"/><Relationship Id="rId5" Type="http://schemas.openxmlformats.org/officeDocument/2006/relationships/hyperlink" Target="https://eiti.org/fr/documents/le-role-de-litie-dans-la-prevention-de-la-corruption" TargetMode="External"/><Relationship Id="rId4" Type="http://schemas.openxmlformats.org/officeDocument/2006/relationships/hyperlink" Target="https://resourcegovernance.org/publications/how-anticorruption-actors-can-use-eiti-standard"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86E31F-55FF-2E41-AB26-CEECCBD285AA}"/>
              </a:ext>
            </a:extLst>
          </p:cNvPr>
          <p:cNvSpPr>
            <a:spLocks noGrp="1"/>
          </p:cNvSpPr>
          <p:nvPr>
            <p:ph type="subTitle" idx="1"/>
          </p:nvPr>
        </p:nvSpPr>
        <p:spPr>
          <a:xfrm>
            <a:off x="643435" y="3886159"/>
            <a:ext cx="11227453" cy="744996"/>
          </a:xfrm>
        </p:spPr>
        <p:txBody>
          <a:bodyPr vert="horz" lIns="91440" tIns="45720" rIns="91440" bIns="45720" rtlCol="0" anchor="t">
            <a:normAutofit/>
          </a:bodyPr>
          <a:lstStyle/>
          <a:p>
            <a:r>
              <a:rPr lang="fr-FR" sz="3600"/>
              <a:t>Lutte contre la corruption </a:t>
            </a:r>
          </a:p>
        </p:txBody>
      </p:sp>
      <p:sp>
        <p:nvSpPr>
          <p:cNvPr id="3" name="Text Placeholder 2">
            <a:extLst>
              <a:ext uri="{FF2B5EF4-FFF2-40B4-BE49-F238E27FC236}">
                <a16:creationId xmlns:a16="http://schemas.microsoft.com/office/drawing/2014/main" id="{20B9E2AE-17D2-1A43-8B68-275E4E90DD5E}"/>
              </a:ext>
            </a:extLst>
          </p:cNvPr>
          <p:cNvSpPr>
            <a:spLocks noGrp="1"/>
          </p:cNvSpPr>
          <p:nvPr>
            <p:ph type="body" sz="quarter" idx="13"/>
          </p:nvPr>
        </p:nvSpPr>
        <p:spPr/>
        <p:txBody>
          <a:bodyPr>
            <a:normAutofit fontScale="77500" lnSpcReduction="20000"/>
          </a:bodyPr>
          <a:lstStyle/>
          <a:p>
            <a:r>
              <a:rPr lang="fr-FR" sz="5200" dirty="0">
                <a:latin typeface="Franklin Gothic Demi"/>
              </a:rPr>
              <a:t>Norme ITIE 2023 : </a:t>
            </a:r>
            <a:r>
              <a:rPr lang="fr-FR" dirty="0">
                <a:latin typeface="Franklin Gothic Demi"/>
              </a:rPr>
              <a:t>Principaux changements</a:t>
            </a:r>
          </a:p>
          <a:p>
            <a:endParaRPr lang="nb-NO" dirty="0"/>
          </a:p>
        </p:txBody>
      </p:sp>
    </p:spTree>
    <p:extLst>
      <p:ext uri="{BB962C8B-B14F-4D97-AF65-F5344CB8AC3E}">
        <p14:creationId xmlns:p14="http://schemas.microsoft.com/office/powerpoint/2010/main" val="2623336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fr-FR">
                <a:latin typeface="Franklin Gothic Medium"/>
              </a:rPr>
              <a:t>Justification</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70100" y="1987779"/>
            <a:ext cx="5813405" cy="4139708"/>
          </a:xfrm>
        </p:spPr>
        <p:txBody>
          <a:bodyPr vert="horz" lIns="91440" tIns="45720" rIns="91440" bIns="45720" rtlCol="0" anchor="t">
            <a:noAutofit/>
          </a:bodyPr>
          <a:lstStyle/>
          <a:p>
            <a:pPr marL="383540" indent="-383540"/>
            <a:r>
              <a:rPr lang="fr-FR" dirty="0"/>
              <a:t>Comprendre </a:t>
            </a:r>
            <a:r>
              <a:rPr lang="fr-FR" b="1" dirty="0">
                <a:solidFill>
                  <a:srgbClr val="0090BF"/>
                </a:solidFill>
              </a:rPr>
              <a:t>le cadre juridique</a:t>
            </a:r>
            <a:r>
              <a:rPr lang="fr-FR" dirty="0"/>
              <a:t> et </a:t>
            </a:r>
            <a:r>
              <a:rPr lang="fr-FR" b="1" dirty="0">
                <a:solidFill>
                  <a:srgbClr val="0090BF"/>
                </a:solidFill>
              </a:rPr>
              <a:t>institutionnel</a:t>
            </a:r>
            <a:r>
              <a:rPr lang="fr-FR" dirty="0"/>
              <a:t> de </a:t>
            </a:r>
            <a:r>
              <a:rPr lang="fr-FR" b="1" dirty="0">
                <a:solidFill>
                  <a:srgbClr val="0090BF"/>
                </a:solidFill>
              </a:rPr>
              <a:t>lutte contre la corruption </a:t>
            </a:r>
          </a:p>
          <a:p>
            <a:pPr marL="383540" indent="-383540"/>
            <a:r>
              <a:rPr lang="fr-FR" dirty="0">
                <a:solidFill>
                  <a:srgbClr val="002060"/>
                </a:solidFill>
              </a:rPr>
              <a:t>Identifier </a:t>
            </a:r>
            <a:r>
              <a:rPr lang="fr-FR" dirty="0">
                <a:solidFill>
                  <a:srgbClr val="002157"/>
                </a:solidFill>
              </a:rPr>
              <a:t>les points faibles et les vulnérabilités </a:t>
            </a:r>
            <a:r>
              <a:rPr lang="fr-FR" dirty="0">
                <a:solidFill>
                  <a:srgbClr val="002060"/>
                </a:solidFill>
              </a:rPr>
              <a:t>dans </a:t>
            </a:r>
            <a:r>
              <a:rPr lang="fr-FR" b="1" dirty="0">
                <a:solidFill>
                  <a:srgbClr val="0090BF"/>
                </a:solidFill>
              </a:rPr>
              <a:t>l’octroi des licences </a:t>
            </a:r>
            <a:r>
              <a:rPr lang="fr-FR" dirty="0">
                <a:solidFill>
                  <a:srgbClr val="002060"/>
                </a:solidFill>
              </a:rPr>
              <a:t>et </a:t>
            </a:r>
            <a:r>
              <a:rPr lang="fr-FR" b="1" dirty="0">
                <a:solidFill>
                  <a:srgbClr val="0090BF"/>
                </a:solidFill>
              </a:rPr>
              <a:t>la gouvernance des entreprises d’État </a:t>
            </a:r>
          </a:p>
          <a:p>
            <a:pPr marL="383540" indent="-383540"/>
            <a:r>
              <a:rPr lang="fr-FR" dirty="0">
                <a:solidFill>
                  <a:srgbClr val="002060"/>
                </a:solidFill>
              </a:rPr>
              <a:t>Améliorer l’accès du public </a:t>
            </a:r>
            <a:r>
              <a:rPr lang="fr-FR" b="1" dirty="0">
                <a:solidFill>
                  <a:srgbClr val="0090BF"/>
                </a:solidFill>
              </a:rPr>
              <a:t>aux données </a:t>
            </a:r>
            <a:r>
              <a:rPr lang="fr-FR" dirty="0">
                <a:solidFill>
                  <a:srgbClr val="002060"/>
                </a:solidFill>
              </a:rPr>
              <a:t>pour limiter le risque de corruption</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fr-FR"/>
              <a:t>CADRE JURIDIQUE ET OCTROI DES LICENCES </a:t>
            </a:r>
          </a:p>
        </p:txBody>
      </p:sp>
      <p:pic>
        <p:nvPicPr>
          <p:cNvPr id="18" name="Picture 17" descr="A person pointing at a computer&#10;&#10;Description automatically generated">
            <a:extLst>
              <a:ext uri="{FF2B5EF4-FFF2-40B4-BE49-F238E27FC236}">
                <a16:creationId xmlns:a16="http://schemas.microsoft.com/office/drawing/2014/main" id="{C2F84FE3-B649-FCCF-E29C-EEC4E620A799}"/>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0" name="Rectangle 19">
            <a:extLst>
              <a:ext uri="{FF2B5EF4-FFF2-40B4-BE49-F238E27FC236}">
                <a16:creationId xmlns:a16="http://schemas.microsoft.com/office/drawing/2014/main" id="{73CBFFD0-76CB-097B-4BA9-6F8BBD94C0BF}"/>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4237972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1F0D4BB-CB5E-87BD-473A-DDADA3800A27}"/>
              </a:ext>
            </a:extLst>
          </p:cNvPr>
          <p:cNvCxnSpPr>
            <a:cxnSpLocks/>
          </p:cNvCxnSpPr>
          <p:nvPr/>
        </p:nvCxnSpPr>
        <p:spPr>
          <a:xfrm>
            <a:off x="2014835" y="3207320"/>
            <a:ext cx="86987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98877" y="2726479"/>
            <a:ext cx="5264764" cy="3046988"/>
          </a:xfrm>
          <a:prstGeom prst="rect">
            <a:avLst/>
          </a:prstGeom>
          <a:noFill/>
        </p:spPr>
        <p:txBody>
          <a:bodyPr wrap="square" lIns="91440" tIns="45720" rIns="91440" bIns="45720" anchor="t">
            <a:spAutoFit/>
          </a:bodyPr>
          <a:lstStyle/>
          <a:p>
            <a:pPr>
              <a:defRPr/>
            </a:pPr>
            <a:r>
              <a:rPr lang="fr-FR" sz="3200" dirty="0">
                <a:solidFill>
                  <a:srgbClr val="002157"/>
                </a:solidFill>
                <a:latin typeface="Franklin Gothic Book" panose="020B0503020102020204"/>
                <a:ea typeface="+mn-ea"/>
                <a:cs typeface="+mn-cs"/>
              </a:rPr>
              <a:t>Il est exigé des pays qu’ils divulguent une description du cadre juridique</a:t>
            </a:r>
            <a:r>
              <a:rPr kumimoji="0" lang="fr-FR" sz="3200" b="0" i="0" u="none" strike="noStrike" cap="none" normalizeH="0" baseline="0" noProof="0" dirty="0">
                <a:ln>
                  <a:noFill/>
                </a:ln>
                <a:solidFill>
                  <a:srgbClr val="002157"/>
                </a:solidFill>
                <a:effectLst/>
                <a:uLnTx/>
                <a:uFillTx/>
                <a:latin typeface="Franklin Gothic Book" panose="020B0503020102020204"/>
                <a:ea typeface="+mn-ea"/>
                <a:cs typeface="+mn-cs"/>
              </a:rPr>
              <a:t>, incluant </a:t>
            </a:r>
            <a:r>
              <a:rPr kumimoji="0" lang="fr-FR" sz="3200" b="1" i="0" u="none" strike="noStrike" cap="none" normalizeH="0" baseline="0" noProof="0" dirty="0">
                <a:ln>
                  <a:noFill/>
                </a:ln>
                <a:solidFill>
                  <a:srgbClr val="0090BF"/>
                </a:solidFill>
                <a:effectLst/>
                <a:uLnTx/>
                <a:uFillTx/>
                <a:latin typeface="Franklin Gothic Book" panose="020B0503020102020204"/>
                <a:ea typeface="+mn-ea"/>
                <a:cs typeface="+mn-cs"/>
              </a:rPr>
              <a:t>l</a:t>
            </a:r>
            <a:r>
              <a:rPr lang="fr-FR" sz="3200" b="1" dirty="0">
                <a:solidFill>
                  <a:srgbClr val="0090BF"/>
                </a:solidFill>
              </a:rPr>
              <a:t>es lois relatives à la prévention de la corruption </a:t>
            </a:r>
            <a:r>
              <a:rPr lang="fr-FR" sz="3200" dirty="0">
                <a:solidFill>
                  <a:srgbClr val="002157"/>
                </a:solidFill>
              </a:rPr>
              <a:t>dans le secteur extractif.</a:t>
            </a:r>
            <a:r>
              <a:rPr lang="fr-FR" sz="3200" dirty="0">
                <a:solidFill>
                  <a:srgbClr val="002157"/>
                </a:solidFill>
                <a:latin typeface="Franklin Gothic Book" panose="020B0503020102020204"/>
              </a:rPr>
              <a:t>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fr-FR"/>
              <a:t>CADRE JURIDIQUE ET OCTROI DES LICENCES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lIns="91440" tIns="45720" rIns="91440" bIns="45720" rtlCol="0" anchor="t">
            <a:spAutoFit/>
          </a:bodyPr>
          <a:lstStyle/>
          <a:p>
            <a:pPr>
              <a:defRPr/>
            </a:pPr>
            <a:r>
              <a:rPr kumimoji="0" lang="fr-FR" sz="2800" b="0" i="0" u="none" strike="noStrike" cap="none" normalizeH="0" baseline="0" noProof="0">
                <a:ln>
                  <a:noFill/>
                </a:ln>
                <a:solidFill>
                  <a:srgbClr val="FFFFFF"/>
                </a:solidFill>
                <a:effectLst/>
                <a:uLnTx/>
                <a:uFillTx/>
                <a:latin typeface="Franklin Gothic Medium"/>
              </a:rPr>
              <a:t>Exigence 2.1 (</a:t>
            </a:r>
            <a:r>
              <a:rPr lang="fr-FR" sz="2800">
                <a:solidFill>
                  <a:srgbClr val="FFFFFF"/>
                </a:solidFill>
                <a:latin typeface="Franklin Gothic Medium"/>
              </a:rPr>
              <a:t>a</a:t>
            </a:r>
            <a:r>
              <a:rPr kumimoji="0" lang="fr-FR" sz="2800" b="0" i="0" u="none" strike="noStrike" cap="none" normalizeH="0" baseline="0" noProof="0">
                <a:ln>
                  <a:noFill/>
                </a:ln>
                <a:solidFill>
                  <a:srgbClr val="FFFFFF"/>
                </a:solidFill>
                <a:effectLst/>
                <a:uLnTx/>
                <a:uFillTx/>
                <a:latin typeface="Franklin Gothic Medium"/>
              </a:rPr>
              <a:t>)</a:t>
            </a:r>
            <a:r>
              <a:rPr lang="fr-FR" sz="2800">
                <a:solidFill>
                  <a:srgbClr val="FFFFFF"/>
                </a:solidFill>
                <a:latin typeface="Franklin Gothic Medium"/>
              </a:rPr>
              <a:t> </a:t>
            </a:r>
          </a:p>
        </p:txBody>
      </p:sp>
      <p:pic>
        <p:nvPicPr>
          <p:cNvPr id="19" name="Picture 18" descr="A person pointing at a computer&#10;&#10;Description automatically generated">
            <a:extLst>
              <a:ext uri="{FF2B5EF4-FFF2-40B4-BE49-F238E27FC236}">
                <a16:creationId xmlns:a16="http://schemas.microsoft.com/office/drawing/2014/main" id="{F5387D5D-4C5B-5BAD-B4E2-B16C23E9028D}"/>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1" name="Rectangle 20">
            <a:extLst>
              <a:ext uri="{FF2B5EF4-FFF2-40B4-BE49-F238E27FC236}">
                <a16:creationId xmlns:a16="http://schemas.microsoft.com/office/drawing/2014/main" id="{D20F92EE-387F-A0E0-F3D7-EDB0272596FB}"/>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555770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1F0D4BB-CB5E-87BD-473A-DDADA3800A27}"/>
              </a:ext>
            </a:extLst>
          </p:cNvPr>
          <p:cNvCxnSpPr>
            <a:cxnSpLocks/>
          </p:cNvCxnSpPr>
          <p:nvPr/>
        </p:nvCxnSpPr>
        <p:spPr>
          <a:xfrm>
            <a:off x="3184847" y="3124147"/>
            <a:ext cx="1256524"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36531" y="2677988"/>
            <a:ext cx="5159469" cy="3108543"/>
          </a:xfrm>
          <a:prstGeom prst="rect">
            <a:avLst/>
          </a:prstGeom>
          <a:noFill/>
        </p:spPr>
        <p:txBody>
          <a:bodyPr wrap="square">
            <a:spAutoFit/>
          </a:bodyPr>
          <a:lstStyle/>
          <a:p>
            <a:pPr lvl="0">
              <a:defRPr/>
            </a:pPr>
            <a:r>
              <a:rPr lang="fr-FR" sz="2800" dirty="0">
                <a:solidFill>
                  <a:srgbClr val="002157"/>
                </a:solidFill>
                <a:latin typeface="Franklin Gothic Book" panose="020B0503020102020204"/>
              </a:rPr>
              <a:t>Les pays sont tenus de divulguer les informations relatives aux </a:t>
            </a:r>
            <a:r>
              <a:rPr lang="fr-FR" sz="2800" b="1" dirty="0">
                <a:solidFill>
                  <a:srgbClr val="0090BF"/>
                </a:solidFill>
              </a:rPr>
              <a:t>écarts importants </a:t>
            </a:r>
            <a:r>
              <a:rPr lang="fr-FR" sz="2800" dirty="0">
                <a:solidFill>
                  <a:srgbClr val="002157"/>
                </a:solidFill>
                <a:latin typeface="Franklin Gothic Book" panose="020B0503020102020204"/>
              </a:rPr>
              <a:t>par rapport au cadre légal et réglementaire applicable, régissant les attributions et </a:t>
            </a:r>
            <a:r>
              <a:rPr lang="fr-FR" sz="2800" dirty="0">
                <a:solidFill>
                  <a:srgbClr val="002157"/>
                </a:solidFill>
              </a:rPr>
              <a:t>transferts </a:t>
            </a:r>
            <a:r>
              <a:rPr lang="fr-FR" sz="2800" dirty="0">
                <a:solidFill>
                  <a:srgbClr val="002157"/>
                </a:solidFill>
                <a:latin typeface="Franklin Gothic Book" panose="020B0503020102020204"/>
              </a:rPr>
              <a:t>de licences.</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fr-FR"/>
              <a:t>CADRE JURIDIQUE ET OCTROI DES LICENCES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606895"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2.2 (</a:t>
            </a:r>
            <a:r>
              <a:rPr lang="fr-FR" sz="2800">
                <a:solidFill>
                  <a:srgbClr val="FFFFFF"/>
                </a:solidFill>
                <a:latin typeface="Franklin Gothic Medium" panose="020B0603020102020204" pitchFamily="34" charset="0"/>
                <a:ea typeface="+mn-ea"/>
                <a:cs typeface="+mn-cs"/>
              </a:rPr>
              <a:t>a.iv</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2" name="Picture 21" descr="A person pointing at a computer&#10;&#10;Description automatically generated">
            <a:extLst>
              <a:ext uri="{FF2B5EF4-FFF2-40B4-BE49-F238E27FC236}">
                <a16:creationId xmlns:a16="http://schemas.microsoft.com/office/drawing/2014/main" id="{90472F89-55F5-A130-A60F-272D11E91036}"/>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4" name="Rectangle 23">
            <a:extLst>
              <a:ext uri="{FF2B5EF4-FFF2-40B4-BE49-F238E27FC236}">
                <a16:creationId xmlns:a16="http://schemas.microsoft.com/office/drawing/2014/main" id="{BA397430-EFF2-1F12-2136-1629BF93D961}"/>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435480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EEA59A-A403-AE6F-BC80-D6EFC59CE268}"/>
              </a:ext>
            </a:extLst>
          </p:cNvPr>
          <p:cNvCxnSpPr>
            <a:cxnSpLocks/>
          </p:cNvCxnSpPr>
          <p:nvPr/>
        </p:nvCxnSpPr>
        <p:spPr>
          <a:xfrm>
            <a:off x="2844448" y="4991336"/>
            <a:ext cx="134655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716767" y="2764570"/>
            <a:ext cx="5546873"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solidFill>
                  <a:srgbClr val="002157"/>
                </a:solidFill>
                <a:latin typeface="Franklin Gothic Book" panose="020B0503020102020204"/>
              </a:rPr>
              <a:t>Dans les cas où les gouvernements peuvent sélectionner </a:t>
            </a:r>
            <a:r>
              <a:rPr lang="fr-FR" sz="2400" b="1" dirty="0">
                <a:solidFill>
                  <a:srgbClr val="0090BF"/>
                </a:solidFill>
              </a:rPr>
              <a:t>différentes méthodes</a:t>
            </a:r>
            <a:r>
              <a:rPr lang="fr-FR" sz="2400" dirty="0">
                <a:solidFill>
                  <a:srgbClr val="002157"/>
                </a:solidFill>
                <a:latin typeface="Franklin Gothic Book" panose="020B0503020102020204"/>
              </a:rPr>
              <a:t> d’attribution des contrats ou licences (p. ex. appels d’offres ou  négociations directes), le groupe multipartite est encouragé à fournir une </a:t>
            </a:r>
            <a:r>
              <a:rPr lang="fr-FR" sz="2400" b="1" dirty="0">
                <a:solidFill>
                  <a:srgbClr val="0090BF"/>
                </a:solidFill>
              </a:rPr>
              <a:t>explication</a:t>
            </a:r>
            <a:r>
              <a:rPr lang="fr-FR" sz="2400" dirty="0">
                <a:latin typeface="Franklin Gothic Book" panose="020B0503020102020204"/>
              </a:rPr>
              <a:t> </a:t>
            </a:r>
            <a:r>
              <a:rPr lang="fr-FR" sz="2400" b="1" dirty="0">
                <a:solidFill>
                  <a:srgbClr val="0090BF"/>
                </a:solidFill>
                <a:latin typeface="Franklin Gothic Book" panose="020B0503020102020204"/>
              </a:rPr>
              <a:t>des </a:t>
            </a:r>
            <a:r>
              <a:rPr lang="fr-FR" sz="2400" b="1" dirty="0">
                <a:solidFill>
                  <a:srgbClr val="0090BF"/>
                </a:solidFill>
              </a:rPr>
              <a:t>règles </a:t>
            </a:r>
            <a:r>
              <a:rPr lang="fr-FR" sz="2400" dirty="0">
                <a:solidFill>
                  <a:srgbClr val="002157"/>
                </a:solidFill>
                <a:latin typeface="Franklin Gothic Book" panose="020B0503020102020204"/>
              </a:rPr>
              <a:t> déterminant la procédure à suivre et des raisons pour lesquelles une procédure particulière a été retenue.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fr-FR"/>
              <a:t>CADRE JURIDIQUE ET OCTROI DES LICENCES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2.2 (</a:t>
            </a:r>
            <a:r>
              <a:rPr lang="fr-FR" sz="2800">
                <a:solidFill>
                  <a:srgbClr val="FFFFFF"/>
                </a:solidFill>
                <a:latin typeface="Franklin Gothic Medium" panose="020B0603020102020204" pitchFamily="34" charset="0"/>
                <a:ea typeface="+mn-ea"/>
                <a:cs typeface="+mn-cs"/>
              </a:rPr>
              <a:t>a</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0" name="Picture 19" descr="A person pointing at a computer&#10;&#10;Description automatically generated">
            <a:extLst>
              <a:ext uri="{FF2B5EF4-FFF2-40B4-BE49-F238E27FC236}">
                <a16:creationId xmlns:a16="http://schemas.microsoft.com/office/drawing/2014/main" id="{35813EA7-88ED-9CC4-8F06-AE5861CC831B}"/>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2" name="Rectangle 21">
            <a:extLst>
              <a:ext uri="{FF2B5EF4-FFF2-40B4-BE49-F238E27FC236}">
                <a16:creationId xmlns:a16="http://schemas.microsoft.com/office/drawing/2014/main" id="{6C0A73AC-E2A4-D4F8-D000-A935DF50D12F}"/>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614019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9521F21-71CD-AFFB-3EA2-1C1C1174331D}"/>
              </a:ext>
            </a:extLst>
          </p:cNvPr>
          <p:cNvCxnSpPr>
            <a:cxnSpLocks/>
          </p:cNvCxnSpPr>
          <p:nvPr/>
        </p:nvCxnSpPr>
        <p:spPr>
          <a:xfrm>
            <a:off x="3222171" y="3788603"/>
            <a:ext cx="46808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581891" y="2295417"/>
            <a:ext cx="5957132" cy="372409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solidFill>
                  <a:srgbClr val="002157"/>
                </a:solidFill>
                <a:latin typeface="Franklin Gothic Book" panose="020B0503020102020204"/>
              </a:rPr>
              <a:t>Lorsque les gouvernements ont recours à </a:t>
            </a:r>
            <a:r>
              <a:rPr lang="fr-FR" sz="2400" b="1" dirty="0">
                <a:solidFill>
                  <a:srgbClr val="0090BF"/>
                </a:solidFill>
              </a:rPr>
              <a:t>des procédures rapides</a:t>
            </a:r>
            <a:r>
              <a:rPr lang="fr-FR" sz="2400" dirty="0">
                <a:solidFill>
                  <a:srgbClr val="002157"/>
                </a:solidFill>
                <a:latin typeface="Franklin Gothic Book" panose="020B0503020102020204"/>
              </a:rPr>
              <a:t> ou </a:t>
            </a:r>
            <a:r>
              <a:rPr lang="fr-FR" sz="2400" b="1" dirty="0">
                <a:solidFill>
                  <a:srgbClr val="0090BF"/>
                </a:solidFill>
              </a:rPr>
              <a:t>« accélérées » </a:t>
            </a:r>
            <a:r>
              <a:rPr lang="fr-FR" sz="2400" dirty="0">
                <a:solidFill>
                  <a:srgbClr val="002157"/>
                </a:solidFill>
                <a:latin typeface="Franklin Gothic Book" panose="020B0503020102020204"/>
              </a:rPr>
              <a:t>d’attribution ou de transfert (de licences), le groupe multipartite doit documenter : </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fr-FR" sz="2000" b="1" dirty="0">
                <a:solidFill>
                  <a:srgbClr val="0090BF"/>
                </a:solidFill>
              </a:rPr>
              <a:t>Les raisons de ce choix</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fr-FR" sz="2000" dirty="0">
                <a:solidFill>
                  <a:srgbClr val="002157"/>
                </a:solidFill>
                <a:latin typeface="Franklin Gothic Book" panose="020B0503020102020204"/>
              </a:rPr>
              <a:t>Les </a:t>
            </a:r>
            <a:r>
              <a:rPr lang="fr-FR" sz="2000" b="1" dirty="0">
                <a:solidFill>
                  <a:srgbClr val="0090BF"/>
                </a:solidFill>
                <a:latin typeface="Franklin Gothic Book" panose="020B0503020102020204"/>
              </a:rPr>
              <a:t>conditions</a:t>
            </a:r>
            <a:r>
              <a:rPr lang="fr-FR" sz="2000" dirty="0">
                <a:solidFill>
                  <a:srgbClr val="002157"/>
                </a:solidFill>
                <a:latin typeface="Franklin Gothic Book" panose="020B0503020102020204"/>
              </a:rPr>
              <a:t> d’attribution ou de transfert  auxquelles ces procédures s’appliquent</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fr-FR" sz="2000" b="1" dirty="0">
                <a:solidFill>
                  <a:srgbClr val="0090BF"/>
                </a:solidFill>
              </a:rPr>
              <a:t>Les procédures</a:t>
            </a:r>
            <a:r>
              <a:rPr lang="fr-FR" sz="2000" dirty="0">
                <a:solidFill>
                  <a:srgbClr val="002157"/>
                </a:solidFill>
                <a:latin typeface="Franklin Gothic Book" panose="020B0503020102020204"/>
              </a:rPr>
              <a:t> et les </a:t>
            </a:r>
            <a:r>
              <a:rPr lang="fr-FR" sz="2000" b="1" dirty="0">
                <a:solidFill>
                  <a:srgbClr val="0090BF"/>
                </a:solidFill>
              </a:rPr>
              <a:t>critères</a:t>
            </a:r>
            <a:r>
              <a:rPr lang="fr-FR" sz="2000" dirty="0">
                <a:solidFill>
                  <a:srgbClr val="002157"/>
                </a:solidFill>
                <a:latin typeface="Franklin Gothic Book" panose="020B0503020102020204"/>
              </a:rPr>
              <a:t> utilisés </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fr-FR" sz="2000" b="1" dirty="0">
                <a:solidFill>
                  <a:srgbClr val="0090BF"/>
                </a:solidFill>
              </a:rPr>
              <a:t>Les institutions</a:t>
            </a:r>
            <a:r>
              <a:rPr lang="fr-FR" sz="2000" dirty="0">
                <a:solidFill>
                  <a:srgbClr val="002157"/>
                </a:solidFill>
                <a:latin typeface="Franklin Gothic Book" panose="020B0503020102020204"/>
              </a:rPr>
              <a:t> y prenant part</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fr-FR" sz="2000" b="1" dirty="0">
                <a:solidFill>
                  <a:srgbClr val="0090BF"/>
                </a:solidFill>
              </a:rPr>
              <a:t>Les résultats</a:t>
            </a:r>
            <a:r>
              <a:rPr lang="fr-FR" sz="2000" dirty="0">
                <a:solidFill>
                  <a:srgbClr val="002157"/>
                </a:solidFill>
                <a:latin typeface="Franklin Gothic Book" panose="020B0503020102020204"/>
              </a:rPr>
              <a:t> des procédures d’attribution et de transfert</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fr-FR"/>
              <a:t>CADRE JURIDIQUE ET OCTROI DES LICENCES </a:t>
            </a:r>
          </a:p>
        </p:txBody>
      </p:sp>
      <p:sp>
        <p:nvSpPr>
          <p:cNvPr id="10" name="Rectangle 9">
            <a:extLst>
              <a:ext uri="{FF2B5EF4-FFF2-40B4-BE49-F238E27FC236}">
                <a16:creationId xmlns:a16="http://schemas.microsoft.com/office/drawing/2014/main" id="{840B7A77-C695-7142-E225-8C9B4B84CB67}"/>
              </a:ext>
            </a:extLst>
          </p:cNvPr>
          <p:cNvSpPr/>
          <p:nvPr/>
        </p:nvSpPr>
        <p:spPr>
          <a:xfrm>
            <a:off x="0" y="1216437"/>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30907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2.2 (</a:t>
            </a:r>
            <a:r>
              <a:rPr lang="fr-FR" sz="2800">
                <a:solidFill>
                  <a:srgbClr val="FFFFFF"/>
                </a:solidFill>
                <a:latin typeface="Franklin Gothic Medium" panose="020B0603020102020204" pitchFamily="34" charset="0"/>
                <a:ea typeface="+mn-ea"/>
                <a:cs typeface="+mn-cs"/>
              </a:rPr>
              <a:t>a)</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DF809150-AD7F-12E4-A07A-A1A8068D2590}"/>
              </a:ext>
            </a:extLst>
          </p:cNvPr>
          <p:cNvSpPr>
            <a:spLocks noGrp="1"/>
          </p:cNvSpPr>
          <p:nvPr>
            <p:ph type="pic" sz="quarter" idx="14"/>
          </p:nvPr>
        </p:nvSpPr>
        <p:spPr/>
        <p:txBody>
          <a:bodyPr/>
          <a:lstStyle/>
          <a:p>
            <a:endParaRPr lang="en-NO"/>
          </a:p>
        </p:txBody>
      </p:sp>
      <p:pic>
        <p:nvPicPr>
          <p:cNvPr id="20" name="Picture 19" descr="A person pointing at a computer&#10;&#10;Description automatically generated">
            <a:extLst>
              <a:ext uri="{FF2B5EF4-FFF2-40B4-BE49-F238E27FC236}">
                <a16:creationId xmlns:a16="http://schemas.microsoft.com/office/drawing/2014/main" id="{EAA528D6-B22C-E79D-51DD-9B03AC180F31}"/>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2" name="Rectangle 21">
            <a:extLst>
              <a:ext uri="{FF2B5EF4-FFF2-40B4-BE49-F238E27FC236}">
                <a16:creationId xmlns:a16="http://schemas.microsoft.com/office/drawing/2014/main" id="{6BDC693B-BCEB-613E-ADE4-8669D50366ED}"/>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608164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9A3E8E7-EE12-E545-FCB3-8F948F26FCC1}"/>
              </a:ext>
            </a:extLst>
          </p:cNvPr>
          <p:cNvCxnSpPr>
            <a:cxnSpLocks/>
          </p:cNvCxnSpPr>
          <p:nvPr/>
        </p:nvCxnSpPr>
        <p:spPr>
          <a:xfrm>
            <a:off x="3051846" y="3144083"/>
            <a:ext cx="1596354"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84551" y="2731045"/>
            <a:ext cx="5306639" cy="3293209"/>
          </a:xfrm>
          <a:prstGeom prst="rect">
            <a:avLst/>
          </a:prstGeom>
          <a:noFill/>
        </p:spPr>
        <p:txBody>
          <a:bodyPr wrap="square" lIns="91440" tIns="45720" rIns="91440" bIns="45720" anchor="t">
            <a:spAutoFit/>
          </a:bodyPr>
          <a:lstStyle/>
          <a:p>
            <a:pPr>
              <a:defRPr/>
            </a:pPr>
            <a:r>
              <a:rPr lang="fr-FR" sz="2600" dirty="0">
                <a:solidFill>
                  <a:srgbClr val="002157"/>
                </a:solidFill>
                <a:latin typeface="Franklin Gothic Book" panose="020B0503020102020204"/>
              </a:rPr>
              <a:t>Les pays sont encouragés à </a:t>
            </a:r>
            <a:r>
              <a:rPr lang="fr-FR" sz="2600" b="1" dirty="0">
                <a:solidFill>
                  <a:srgbClr val="0090BF"/>
                </a:solidFill>
              </a:rPr>
              <a:t>relier les registres de licences accessibles au public </a:t>
            </a:r>
            <a:r>
              <a:rPr lang="fr-FR" sz="2600" dirty="0">
                <a:solidFill>
                  <a:srgbClr val="002157"/>
                </a:solidFill>
                <a:latin typeface="Franklin Gothic Book" panose="020B0503020102020204"/>
              </a:rPr>
              <a:t>à d’autres plateformes gouvernementales en ligne, conformément à l’Exigence 2.5 sur la divulgation des</a:t>
            </a:r>
            <a:r>
              <a:rPr lang="fr-FR" sz="2600" b="1" dirty="0">
                <a:solidFill>
                  <a:srgbClr val="0090BF"/>
                </a:solidFill>
              </a:rPr>
              <a:t> bénéficiaires juridiques et effectifs </a:t>
            </a:r>
            <a:r>
              <a:rPr lang="fr-FR" sz="2600" dirty="0">
                <a:solidFill>
                  <a:srgbClr val="002157"/>
                </a:solidFill>
                <a:latin typeface="Franklin Gothic Book" panose="020B0503020102020204"/>
              </a:rPr>
              <a:t>des entreprises extractives.</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fr-FR"/>
              <a:t>CADRE JURIDIQUE ET OCTROI DES LICENCES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a:t>
            </a:r>
            <a:r>
              <a:rPr lang="fr-FR" sz="2800">
                <a:solidFill>
                  <a:srgbClr val="FFFFFF"/>
                </a:solidFill>
                <a:latin typeface="Franklin Gothic Medium" panose="020B0603020102020204" pitchFamily="34" charset="0"/>
                <a:ea typeface="+mn-ea"/>
                <a:cs typeface="+mn-cs"/>
              </a:rPr>
              <a:t> 2.3 </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(d</a:t>
            </a:r>
            <a:r>
              <a:rPr lang="fr-FR" sz="2800">
                <a:solidFill>
                  <a:srgbClr val="FFFFFF"/>
                </a:solidFill>
                <a:latin typeface="Franklin Gothic Medium" panose="020B0603020102020204" pitchFamily="34" charset="0"/>
                <a:ea typeface="+mn-ea"/>
                <a:cs typeface="+mn-cs"/>
              </a:rPr>
              <a:t>)</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0" name="Picture 19" descr="A person pointing at a computer&#10;&#10;Description automatically generated">
            <a:extLst>
              <a:ext uri="{FF2B5EF4-FFF2-40B4-BE49-F238E27FC236}">
                <a16:creationId xmlns:a16="http://schemas.microsoft.com/office/drawing/2014/main" id="{514CD952-F511-D4EC-98ED-0733AD6DECB1}"/>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2" name="Rectangle 21">
            <a:extLst>
              <a:ext uri="{FF2B5EF4-FFF2-40B4-BE49-F238E27FC236}">
                <a16:creationId xmlns:a16="http://schemas.microsoft.com/office/drawing/2014/main" id="{ED496A22-E061-EF0D-8548-6FB335448FC5}"/>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589714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ABDA83-61A6-9739-92F5-6CF48F3725FD}"/>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9701CFBA-7751-DD97-FFD0-5D87EBDE2201}"/>
              </a:ext>
            </a:extLst>
          </p:cNvPr>
          <p:cNvSpPr>
            <a:spLocks noGrp="1"/>
          </p:cNvSpPr>
          <p:nvPr>
            <p:ph type="body" sz="quarter" idx="11"/>
          </p:nvPr>
        </p:nvSpPr>
        <p:spPr/>
        <p:txBody>
          <a:bodyPr/>
          <a:lstStyle/>
          <a:p>
            <a:r>
              <a:rPr lang="fr-FR"/>
              <a:t>Mali</a:t>
            </a:r>
          </a:p>
        </p:txBody>
      </p:sp>
      <p:sp>
        <p:nvSpPr>
          <p:cNvPr id="4" name="Text Placeholder 3">
            <a:extLst>
              <a:ext uri="{FF2B5EF4-FFF2-40B4-BE49-F238E27FC236}">
                <a16:creationId xmlns:a16="http://schemas.microsoft.com/office/drawing/2014/main" id="{1B8E90BF-A8DE-5D45-360A-2835ECA39CCA}"/>
              </a:ext>
            </a:extLst>
          </p:cNvPr>
          <p:cNvSpPr>
            <a:spLocks noGrp="1"/>
          </p:cNvSpPr>
          <p:nvPr>
            <p:ph type="body" sz="quarter" idx="12"/>
          </p:nvPr>
        </p:nvSpPr>
        <p:spPr>
          <a:xfrm>
            <a:off x="1003244" y="3755796"/>
            <a:ext cx="4453176" cy="914400"/>
          </a:xfrm>
        </p:spPr>
        <p:txBody>
          <a:bodyPr/>
          <a:lstStyle/>
          <a:p>
            <a:pPr marL="0" indent="0">
              <a:buNone/>
            </a:pPr>
            <a:r>
              <a:rPr lang="fr-FR" dirty="0"/>
              <a:t>Une analyse des informations relatives aux licences, provenant des divulgations ITIE, montre que le </a:t>
            </a:r>
            <a:r>
              <a:rPr lang="fr-FR" b="1" dirty="0">
                <a:solidFill>
                  <a:srgbClr val="0090BF"/>
                </a:solidFill>
              </a:rPr>
              <a:t>délai d’octroi des licences</a:t>
            </a:r>
            <a:r>
              <a:rPr lang="fr-FR" dirty="0"/>
              <a:t> a diminué au fil du temps.</a:t>
            </a:r>
          </a:p>
          <a:p>
            <a:endParaRPr lang="en-NO" sz="2800" dirty="0"/>
          </a:p>
        </p:txBody>
      </p:sp>
      <p:sp>
        <p:nvSpPr>
          <p:cNvPr id="5" name="Text Placeholder 4">
            <a:extLst>
              <a:ext uri="{FF2B5EF4-FFF2-40B4-BE49-F238E27FC236}">
                <a16:creationId xmlns:a16="http://schemas.microsoft.com/office/drawing/2014/main" id="{AA5911A1-221E-C35D-ED50-EEFDC0FC4B89}"/>
              </a:ext>
            </a:extLst>
          </p:cNvPr>
          <p:cNvSpPr>
            <a:spLocks noGrp="1"/>
          </p:cNvSpPr>
          <p:nvPr>
            <p:ph type="body" sz="quarter" idx="13"/>
          </p:nvPr>
        </p:nvSpPr>
        <p:spPr/>
        <p:txBody>
          <a:bodyPr/>
          <a:lstStyle/>
          <a:p>
            <a:r>
              <a:rPr lang="fr-FR"/>
              <a:t>CADRE JURIDIQUE ET OCTROI DES LICENCES </a:t>
            </a:r>
          </a:p>
        </p:txBody>
      </p:sp>
      <p:pic>
        <p:nvPicPr>
          <p:cNvPr id="6" name="Picture 5" descr="A blue outline of a map&#10;&#10;Description automatically generated">
            <a:extLst>
              <a:ext uri="{FF2B5EF4-FFF2-40B4-BE49-F238E27FC236}">
                <a16:creationId xmlns:a16="http://schemas.microsoft.com/office/drawing/2014/main" id="{FC16227B-B617-AD70-6D59-B848C1073518}"/>
              </a:ext>
            </a:extLst>
          </p:cNvPr>
          <p:cNvPicPr>
            <a:picLocks noChangeAspect="1"/>
          </p:cNvPicPr>
          <p:nvPr/>
        </p:nvPicPr>
        <p:blipFill>
          <a:blip r:embed="rId3">
            <a:alphaModFix amt="80000"/>
          </a:blip>
          <a:stretch>
            <a:fillRect/>
          </a:stretch>
        </p:blipFill>
        <p:spPr>
          <a:xfrm>
            <a:off x="8428149" y="416416"/>
            <a:ext cx="3331336" cy="3342069"/>
          </a:xfrm>
          <a:prstGeom prst="rect">
            <a:avLst/>
          </a:prstGeom>
        </p:spPr>
      </p:pic>
      <p:pic>
        <p:nvPicPr>
          <p:cNvPr id="7" name="Content Placeholder 10">
            <a:extLst>
              <a:ext uri="{FF2B5EF4-FFF2-40B4-BE49-F238E27FC236}">
                <a16:creationId xmlns:a16="http://schemas.microsoft.com/office/drawing/2014/main" id="{EF90E269-8244-D44B-99D5-F90871472DA3}"/>
              </a:ext>
            </a:extLst>
          </p:cNvPr>
          <p:cNvPicPr>
            <a:picLocks noChangeAspect="1"/>
          </p:cNvPicPr>
          <p:nvPr/>
        </p:nvPicPr>
        <p:blipFill>
          <a:blip r:embed="rId4"/>
          <a:srcRect/>
          <a:stretch/>
        </p:blipFill>
        <p:spPr>
          <a:xfrm>
            <a:off x="5971773" y="2813428"/>
            <a:ext cx="5602971" cy="33391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0239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ABDA83-61A6-9739-92F5-6CF48F3725FD}"/>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9701CFBA-7751-DD97-FFD0-5D87EBDE2201}"/>
              </a:ext>
            </a:extLst>
          </p:cNvPr>
          <p:cNvSpPr>
            <a:spLocks noGrp="1"/>
          </p:cNvSpPr>
          <p:nvPr>
            <p:ph type="body" sz="quarter" idx="11"/>
          </p:nvPr>
        </p:nvSpPr>
        <p:spPr/>
        <p:txBody>
          <a:bodyPr/>
          <a:lstStyle/>
          <a:p>
            <a:r>
              <a:rPr lang="fr-FR"/>
              <a:t>Philippines</a:t>
            </a:r>
          </a:p>
        </p:txBody>
      </p:sp>
      <p:sp>
        <p:nvSpPr>
          <p:cNvPr id="4" name="Text Placeholder 3">
            <a:extLst>
              <a:ext uri="{FF2B5EF4-FFF2-40B4-BE49-F238E27FC236}">
                <a16:creationId xmlns:a16="http://schemas.microsoft.com/office/drawing/2014/main" id="{1B8E90BF-A8DE-5D45-360A-2835ECA39CCA}"/>
              </a:ext>
            </a:extLst>
          </p:cNvPr>
          <p:cNvSpPr>
            <a:spLocks noGrp="1"/>
          </p:cNvSpPr>
          <p:nvPr>
            <p:ph type="body" sz="quarter" idx="12"/>
          </p:nvPr>
        </p:nvSpPr>
        <p:spPr>
          <a:xfrm>
            <a:off x="1003243" y="3649890"/>
            <a:ext cx="5462871" cy="914400"/>
          </a:xfrm>
        </p:spPr>
        <p:txBody>
          <a:bodyPr/>
          <a:lstStyle/>
          <a:p>
            <a:pPr marL="383540" indent="-383540"/>
            <a:r>
              <a:rPr lang="fr-FR" sz="2000" dirty="0"/>
              <a:t>Pays grand </a:t>
            </a:r>
            <a:r>
              <a:rPr lang="fr-FR" sz="2000" b="1" dirty="0">
                <a:solidFill>
                  <a:srgbClr val="0090BF"/>
                </a:solidFill>
              </a:rPr>
              <a:t>producteur de nickel</a:t>
            </a:r>
            <a:r>
              <a:rPr lang="fr-FR" sz="2000" dirty="0"/>
              <a:t>, minéral de transition clé</a:t>
            </a:r>
          </a:p>
          <a:p>
            <a:pPr marL="383540" indent="-383540"/>
            <a:r>
              <a:rPr lang="fr-FR" sz="2000" dirty="0"/>
              <a:t>Étude approfondie sur les </a:t>
            </a:r>
            <a:r>
              <a:rPr lang="fr-FR" sz="2000" dirty="0">
                <a:solidFill>
                  <a:srgbClr val="0090BF"/>
                </a:solidFill>
              </a:rPr>
              <a:t>risques ou le manque d’intégrité </a:t>
            </a:r>
            <a:r>
              <a:rPr lang="fr-FR" sz="2000" dirty="0"/>
              <a:t>dans </a:t>
            </a:r>
            <a:r>
              <a:rPr lang="fr-FR" sz="2000" b="1" dirty="0">
                <a:solidFill>
                  <a:srgbClr val="0090BF"/>
                </a:solidFill>
              </a:rPr>
              <a:t>l’octroi de licences pour l’exploitation du nickel</a:t>
            </a:r>
          </a:p>
          <a:p>
            <a:pPr marL="383540" indent="-383540"/>
            <a:r>
              <a:rPr lang="fr-FR" sz="2000" dirty="0"/>
              <a:t>Élaboration d’un </a:t>
            </a:r>
            <a:r>
              <a:rPr lang="fr-FR" sz="2000" dirty="0">
                <a:solidFill>
                  <a:srgbClr val="0090BF"/>
                </a:solidFill>
              </a:rPr>
              <a:t>plan d’action par le Groupe multipartite </a:t>
            </a:r>
            <a:r>
              <a:rPr lang="fr-FR" sz="2000" dirty="0"/>
              <a:t>pour atténuer les risques</a:t>
            </a:r>
          </a:p>
        </p:txBody>
      </p:sp>
      <p:sp>
        <p:nvSpPr>
          <p:cNvPr id="5" name="Text Placeholder 4">
            <a:extLst>
              <a:ext uri="{FF2B5EF4-FFF2-40B4-BE49-F238E27FC236}">
                <a16:creationId xmlns:a16="http://schemas.microsoft.com/office/drawing/2014/main" id="{AA5911A1-221E-C35D-ED50-EEFDC0FC4B89}"/>
              </a:ext>
            </a:extLst>
          </p:cNvPr>
          <p:cNvSpPr>
            <a:spLocks noGrp="1"/>
          </p:cNvSpPr>
          <p:nvPr>
            <p:ph type="body" sz="quarter" idx="13"/>
          </p:nvPr>
        </p:nvSpPr>
        <p:spPr/>
        <p:txBody>
          <a:bodyPr/>
          <a:lstStyle/>
          <a:p>
            <a:r>
              <a:rPr lang="fr-FR"/>
              <a:t>CADRE JURIDIQUE ET OCTROI DES LICENCES </a:t>
            </a:r>
          </a:p>
        </p:txBody>
      </p:sp>
      <p:pic>
        <p:nvPicPr>
          <p:cNvPr id="8" name="Picture 7" descr="A blue outline of a country&#10;&#10;Description automatically generated">
            <a:extLst>
              <a:ext uri="{FF2B5EF4-FFF2-40B4-BE49-F238E27FC236}">
                <a16:creationId xmlns:a16="http://schemas.microsoft.com/office/drawing/2014/main" id="{EEBE3776-D362-316D-26CB-6FCBAD38C4F9}"/>
              </a:ext>
            </a:extLst>
          </p:cNvPr>
          <p:cNvPicPr>
            <a:picLocks noChangeAspect="1"/>
          </p:cNvPicPr>
          <p:nvPr/>
        </p:nvPicPr>
        <p:blipFill>
          <a:blip r:embed="rId3">
            <a:alphaModFix amt="85000"/>
          </a:blip>
          <a:stretch>
            <a:fillRect/>
          </a:stretch>
        </p:blipFill>
        <p:spPr>
          <a:xfrm>
            <a:off x="7179181" y="616721"/>
            <a:ext cx="5553341" cy="5539099"/>
          </a:xfrm>
          <a:prstGeom prst="rect">
            <a:avLst/>
          </a:prstGeom>
        </p:spPr>
      </p:pic>
      <p:pic>
        <p:nvPicPr>
          <p:cNvPr id="9" name="Picture 8" descr="A close-up of a document&#10;&#10;Description automatically generated">
            <a:extLst>
              <a:ext uri="{FF2B5EF4-FFF2-40B4-BE49-F238E27FC236}">
                <a16:creationId xmlns:a16="http://schemas.microsoft.com/office/drawing/2014/main" id="{64E19D71-F873-D944-DFA8-4A0A41248473}"/>
              </a:ext>
            </a:extLst>
          </p:cNvPr>
          <p:cNvPicPr>
            <a:picLocks noChangeAspect="1"/>
          </p:cNvPicPr>
          <p:nvPr/>
        </p:nvPicPr>
        <p:blipFill>
          <a:blip r:embed="rId4"/>
          <a:stretch>
            <a:fillRect/>
          </a:stretch>
        </p:blipFill>
        <p:spPr>
          <a:xfrm>
            <a:off x="6577565" y="2318862"/>
            <a:ext cx="3222091" cy="41461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49136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42BDFD-CF1B-4466-5C08-21ABCD5E136B}"/>
              </a:ext>
            </a:extLst>
          </p:cNvPr>
          <p:cNvSpPr>
            <a:spLocks noGrp="1"/>
          </p:cNvSpPr>
          <p:nvPr>
            <p:ph type="body" sz="quarter" idx="11"/>
          </p:nvPr>
        </p:nvSpPr>
        <p:spPr>
          <a:xfrm>
            <a:off x="1003243" y="3609862"/>
            <a:ext cx="5330397" cy="671195"/>
          </a:xfrm>
        </p:spPr>
        <p:txBody>
          <a:bodyPr vert="horz" lIns="91440" tIns="45720" rIns="91440" bIns="45720" rtlCol="0" anchor="t">
            <a:normAutofit/>
          </a:bodyPr>
          <a:lstStyle/>
          <a:p>
            <a:r>
              <a:rPr lang="fr-FR">
                <a:latin typeface="Franklin Gothic Medium"/>
              </a:rPr>
              <a:t>Contrats</a:t>
            </a:r>
          </a:p>
        </p:txBody>
      </p:sp>
      <p:sp>
        <p:nvSpPr>
          <p:cNvPr id="3" name="Text Placeholder 2">
            <a:extLst>
              <a:ext uri="{FF2B5EF4-FFF2-40B4-BE49-F238E27FC236}">
                <a16:creationId xmlns:a16="http://schemas.microsoft.com/office/drawing/2014/main" id="{8F9CFEED-B7DF-5E5C-3073-4C98AACC90B9}"/>
              </a:ext>
            </a:extLst>
          </p:cNvPr>
          <p:cNvSpPr>
            <a:spLocks noGrp="1"/>
          </p:cNvSpPr>
          <p:nvPr>
            <p:ph type="body" sz="quarter" idx="10"/>
          </p:nvPr>
        </p:nvSpPr>
        <p:spPr/>
        <p:txBody>
          <a:bodyPr vert="horz" lIns="91440" tIns="45720" rIns="91440" bIns="45720" rtlCol="0" anchor="t">
            <a:noAutofit/>
          </a:bodyPr>
          <a:lstStyle/>
          <a:p>
            <a:r>
              <a:rPr lang="fr-FR"/>
              <a:t>DOMAINE CLÉ</a:t>
            </a:r>
          </a:p>
        </p:txBody>
      </p:sp>
      <p:pic>
        <p:nvPicPr>
          <p:cNvPr id="5" name="Picture Placeholder 4" descr="A person shaking hands with another person in hardhats&#10;&#10;Description automatically generated">
            <a:extLst>
              <a:ext uri="{FF2B5EF4-FFF2-40B4-BE49-F238E27FC236}">
                <a16:creationId xmlns:a16="http://schemas.microsoft.com/office/drawing/2014/main" id="{C9239D8D-9013-E43C-7C9D-EAEAE2D6029B}"/>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a:ext>
            </a:extLst>
          </a:blip>
          <a:srcRect t="-733"/>
          <a:stretch/>
        </p:blipFill>
        <p:spPr>
          <a:xfrm>
            <a:off x="6883400" y="-64093"/>
            <a:ext cx="5307458" cy="6929224"/>
          </a:xfrm>
        </p:spPr>
      </p:pic>
      <p:pic>
        <p:nvPicPr>
          <p:cNvPr id="7" name="Picture 6" descr="A blue rectangle with white dots&#10;&#10;Description automatically generated">
            <a:extLst>
              <a:ext uri="{FF2B5EF4-FFF2-40B4-BE49-F238E27FC236}">
                <a16:creationId xmlns:a16="http://schemas.microsoft.com/office/drawing/2014/main" id="{D186D62C-7E2E-F7B2-391C-53939F3A1783}"/>
              </a:ext>
            </a:extLst>
          </p:cNvPr>
          <p:cNvPicPr>
            <a:picLocks noChangeAspect="1"/>
          </p:cNvPicPr>
          <p:nvPr/>
        </p:nvPicPr>
        <p:blipFill>
          <a:blip r:embed="rId3"/>
          <a:stretch>
            <a:fillRect/>
          </a:stretch>
        </p:blipFill>
        <p:spPr>
          <a:xfrm>
            <a:off x="6885652" y="2109"/>
            <a:ext cx="5308600" cy="6867769"/>
          </a:xfrm>
          <a:prstGeom prst="rect">
            <a:avLst/>
          </a:prstGeom>
        </p:spPr>
      </p:pic>
    </p:spTree>
    <p:extLst>
      <p:ext uri="{BB962C8B-B14F-4D97-AF65-F5344CB8AC3E}">
        <p14:creationId xmlns:p14="http://schemas.microsoft.com/office/powerpoint/2010/main" val="3024550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019792"/>
            <a:ext cx="5704648" cy="4139708"/>
          </a:xfrm>
        </p:spPr>
        <p:txBody>
          <a:bodyPr>
            <a:noAutofit/>
          </a:bodyPr>
          <a:lstStyle/>
          <a:p>
            <a:r>
              <a:rPr lang="fr-FR" sz="2400" dirty="0"/>
              <a:t>Améliorer la capacité des parties prenantes à </a:t>
            </a:r>
            <a:r>
              <a:rPr lang="fr-FR" sz="2400" b="1" dirty="0">
                <a:solidFill>
                  <a:srgbClr val="0090BF"/>
                </a:solidFill>
              </a:rPr>
              <a:t>surveiller le respect </a:t>
            </a:r>
            <a:r>
              <a:rPr lang="fr-FR" sz="2400" dirty="0"/>
              <a:t>des obligations contractuelles</a:t>
            </a:r>
          </a:p>
          <a:p>
            <a:r>
              <a:rPr lang="fr-FR" sz="2400" dirty="0"/>
              <a:t>Permettre aux citoyens d’évaluer si le pays dans son ensemble retire «</a:t>
            </a:r>
            <a:r>
              <a:rPr lang="fr-FR" sz="2400" b="1" dirty="0">
                <a:solidFill>
                  <a:srgbClr val="0090BF"/>
                </a:solidFill>
              </a:rPr>
              <a:t> un profit » </a:t>
            </a:r>
            <a:r>
              <a:rPr lang="fr-FR" sz="2400" dirty="0"/>
              <a:t>de ses ressources</a:t>
            </a:r>
          </a:p>
          <a:p>
            <a:r>
              <a:rPr lang="fr-FR" sz="2400" dirty="0">
                <a:solidFill>
                  <a:srgbClr val="002060"/>
                </a:solidFill>
              </a:rPr>
              <a:t>Faciliter l’analyse permettant de vérifier </a:t>
            </a:r>
            <a:r>
              <a:rPr lang="fr-FR" sz="2400" dirty="0">
                <a:solidFill>
                  <a:srgbClr val="002157"/>
                </a:solidFill>
              </a:rPr>
              <a:t>la cohérence</a:t>
            </a:r>
            <a:r>
              <a:rPr lang="fr-FR" sz="2400" dirty="0">
                <a:solidFill>
                  <a:schemeClr val="bg2"/>
                </a:solidFill>
              </a:rPr>
              <a:t> </a:t>
            </a:r>
            <a:r>
              <a:rPr lang="fr-FR" sz="2400" dirty="0">
                <a:solidFill>
                  <a:srgbClr val="002060"/>
                </a:solidFill>
              </a:rPr>
              <a:t>entre les contrats et </a:t>
            </a:r>
            <a:r>
              <a:rPr lang="fr-FR" sz="2400" b="1" dirty="0">
                <a:solidFill>
                  <a:srgbClr val="0090BF"/>
                </a:solidFill>
              </a:rPr>
              <a:t>les engagements nationaux en matière de transition énergétique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bg1"/>
                </a:solidFill>
                <a:latin typeface="Franklin Gothic Medium"/>
              </a:rPr>
              <a:t>CONTRATS</a:t>
            </a:r>
          </a:p>
        </p:txBody>
      </p:sp>
      <p:sp>
        <p:nvSpPr>
          <p:cNvPr id="8" name="Picture Placeholder 7">
            <a:extLst>
              <a:ext uri="{FF2B5EF4-FFF2-40B4-BE49-F238E27FC236}">
                <a16:creationId xmlns:a16="http://schemas.microsoft.com/office/drawing/2014/main" id="{EAE57EB9-BF2C-526C-7B66-512C0E5BE10F}"/>
              </a:ext>
            </a:extLst>
          </p:cNvPr>
          <p:cNvSpPr>
            <a:spLocks noGrp="1"/>
          </p:cNvSpPr>
          <p:nvPr>
            <p:ph type="pic" sz="quarter" idx="14"/>
          </p:nvPr>
        </p:nvSpPr>
        <p:spPr/>
        <p:txBody>
          <a:bodyPr/>
          <a:lstStyle/>
          <a:p>
            <a:endParaRPr lang="en-NO"/>
          </a:p>
        </p:txBody>
      </p:sp>
      <p:pic>
        <p:nvPicPr>
          <p:cNvPr id="10" name="Picture 9" descr="A person shaking hands with another person in hardhats&#10;&#10;Description automatically generated">
            <a:extLst>
              <a:ext uri="{FF2B5EF4-FFF2-40B4-BE49-F238E27FC236}">
                <a16:creationId xmlns:a16="http://schemas.microsoft.com/office/drawing/2014/main" id="{DFBAB97F-F022-A2A9-DE16-85AFD046D1B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2" name="Picture 11" descr="A blue rectangle with white dots&#10;&#10;Description automatically generated">
            <a:extLst>
              <a:ext uri="{FF2B5EF4-FFF2-40B4-BE49-F238E27FC236}">
                <a16:creationId xmlns:a16="http://schemas.microsoft.com/office/drawing/2014/main" id="{EBF9861A-EB3C-9424-622A-7B8CEE6F317A}"/>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4091585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00DEA-A0C2-11F8-A160-3EE44ADC8225}"/>
              </a:ext>
            </a:extLst>
          </p:cNvPr>
          <p:cNvSpPr>
            <a:spLocks noGrp="1"/>
          </p:cNvSpPr>
          <p:nvPr>
            <p:ph type="title"/>
          </p:nvPr>
        </p:nvSpPr>
        <p:spPr/>
        <p:txBody>
          <a:bodyPr/>
          <a:lstStyle/>
          <a:p>
            <a:r>
              <a:rPr lang="fr-FR" sz="3400" b="1" dirty="0">
                <a:solidFill>
                  <a:srgbClr val="002060"/>
                </a:solidFill>
                <a:latin typeface="Franklin Gothic Medium" panose="020B0603020102020204" pitchFamily="34" charset="0"/>
              </a:rPr>
              <a:t>Prévalence de la corruption dans les industries extractives</a:t>
            </a:r>
          </a:p>
        </p:txBody>
      </p:sp>
      <p:pic>
        <p:nvPicPr>
          <p:cNvPr id="9" name="Graphic 8" descr="Warning outline">
            <a:extLst>
              <a:ext uri="{FF2B5EF4-FFF2-40B4-BE49-F238E27FC236}">
                <a16:creationId xmlns:a16="http://schemas.microsoft.com/office/drawing/2014/main" id="{F9869041-6069-7AF8-9120-398EAD930B8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6394" y="2221004"/>
            <a:ext cx="1440000" cy="1440000"/>
          </a:xfrm>
          <a:prstGeom prst="rect">
            <a:avLst/>
          </a:prstGeom>
        </p:spPr>
      </p:pic>
      <p:pic>
        <p:nvPicPr>
          <p:cNvPr id="15" name="Graphic 14" descr="Money outline">
            <a:extLst>
              <a:ext uri="{FF2B5EF4-FFF2-40B4-BE49-F238E27FC236}">
                <a16:creationId xmlns:a16="http://schemas.microsoft.com/office/drawing/2014/main" id="{91D5C875-1E1E-6FC6-FEDA-C0B6DEB6649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989465" y="2079207"/>
            <a:ext cx="1440000" cy="1440000"/>
          </a:xfrm>
          <a:prstGeom prst="rect">
            <a:avLst/>
          </a:prstGeom>
        </p:spPr>
      </p:pic>
      <p:pic>
        <p:nvPicPr>
          <p:cNvPr id="17" name="Graphic 16" descr="Construction worker female outline">
            <a:extLst>
              <a:ext uri="{FF2B5EF4-FFF2-40B4-BE49-F238E27FC236}">
                <a16:creationId xmlns:a16="http://schemas.microsoft.com/office/drawing/2014/main" id="{3D5C9BDB-5321-1F7C-8CF2-D165360CDFB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762536" y="2192650"/>
            <a:ext cx="1440000" cy="1440000"/>
          </a:xfrm>
          <a:prstGeom prst="rect">
            <a:avLst/>
          </a:prstGeom>
        </p:spPr>
      </p:pic>
      <p:sp>
        <p:nvSpPr>
          <p:cNvPr id="20" name="TextBox 19">
            <a:extLst>
              <a:ext uri="{FF2B5EF4-FFF2-40B4-BE49-F238E27FC236}">
                <a16:creationId xmlns:a16="http://schemas.microsoft.com/office/drawing/2014/main" id="{F1E9522C-A518-7C88-27BE-170C2122C3D3}"/>
              </a:ext>
            </a:extLst>
          </p:cNvPr>
          <p:cNvSpPr txBox="1"/>
          <p:nvPr/>
        </p:nvSpPr>
        <p:spPr>
          <a:xfrm>
            <a:off x="589118" y="3685258"/>
            <a:ext cx="2694551" cy="400110"/>
          </a:xfrm>
          <a:prstGeom prst="rect">
            <a:avLst/>
          </a:prstGeom>
          <a:noFill/>
        </p:spPr>
        <p:txBody>
          <a:bodyPr wrap="square" rtlCol="0">
            <a:spAutoFit/>
          </a:bodyPr>
          <a:lstStyle/>
          <a:p>
            <a:pPr algn="ctr"/>
            <a:r>
              <a:rPr lang="fr-FR" sz="2000" b="1" dirty="0">
                <a:solidFill>
                  <a:srgbClr val="002157"/>
                </a:solidFill>
              </a:rPr>
              <a:t>Secteur à haut risque</a:t>
            </a:r>
          </a:p>
        </p:txBody>
      </p:sp>
      <p:sp>
        <p:nvSpPr>
          <p:cNvPr id="21" name="TextBox 20">
            <a:extLst>
              <a:ext uri="{FF2B5EF4-FFF2-40B4-BE49-F238E27FC236}">
                <a16:creationId xmlns:a16="http://schemas.microsoft.com/office/drawing/2014/main" id="{FB2E1676-F10C-789C-28DB-50DA88FBF9EB}"/>
              </a:ext>
            </a:extLst>
          </p:cNvPr>
          <p:cNvSpPr txBox="1"/>
          <p:nvPr/>
        </p:nvSpPr>
        <p:spPr>
          <a:xfrm>
            <a:off x="3423337" y="3685258"/>
            <a:ext cx="2572255" cy="707886"/>
          </a:xfrm>
          <a:prstGeom prst="rect">
            <a:avLst/>
          </a:prstGeom>
          <a:noFill/>
        </p:spPr>
        <p:txBody>
          <a:bodyPr wrap="square" rtlCol="0">
            <a:spAutoFit/>
          </a:bodyPr>
          <a:lstStyle/>
          <a:p>
            <a:pPr algn="ctr"/>
            <a:r>
              <a:rPr lang="fr-FR" sz="2000" b="1" dirty="0">
                <a:solidFill>
                  <a:srgbClr val="0090BF"/>
                </a:solidFill>
              </a:rPr>
              <a:t>Importants flux de recettes </a:t>
            </a:r>
          </a:p>
        </p:txBody>
      </p:sp>
      <p:sp>
        <p:nvSpPr>
          <p:cNvPr id="22" name="TextBox 21">
            <a:extLst>
              <a:ext uri="{FF2B5EF4-FFF2-40B4-BE49-F238E27FC236}">
                <a16:creationId xmlns:a16="http://schemas.microsoft.com/office/drawing/2014/main" id="{CE4965F3-FEEB-22F9-A80D-E150C4527801}"/>
              </a:ext>
            </a:extLst>
          </p:cNvPr>
          <p:cNvSpPr txBox="1"/>
          <p:nvPr/>
        </p:nvSpPr>
        <p:spPr>
          <a:xfrm>
            <a:off x="6012964" y="3685258"/>
            <a:ext cx="2939143" cy="707886"/>
          </a:xfrm>
          <a:prstGeom prst="rect">
            <a:avLst/>
          </a:prstGeom>
          <a:noFill/>
        </p:spPr>
        <p:txBody>
          <a:bodyPr wrap="square" rtlCol="0">
            <a:spAutoFit/>
          </a:bodyPr>
          <a:lstStyle/>
          <a:p>
            <a:pPr algn="ctr"/>
            <a:r>
              <a:rPr lang="fr-FR" sz="2000" b="1" dirty="0">
                <a:solidFill>
                  <a:srgbClr val="89AA2E"/>
                </a:solidFill>
              </a:rPr>
              <a:t>Secteur complexe et technique</a:t>
            </a:r>
          </a:p>
        </p:txBody>
      </p:sp>
      <p:sp>
        <p:nvSpPr>
          <p:cNvPr id="23" name="TextBox 22">
            <a:extLst>
              <a:ext uri="{FF2B5EF4-FFF2-40B4-BE49-F238E27FC236}">
                <a16:creationId xmlns:a16="http://schemas.microsoft.com/office/drawing/2014/main" id="{D9D22F87-397E-3717-D966-163A1E4DFB5B}"/>
              </a:ext>
            </a:extLst>
          </p:cNvPr>
          <p:cNvSpPr txBox="1"/>
          <p:nvPr/>
        </p:nvSpPr>
        <p:spPr>
          <a:xfrm>
            <a:off x="9020879" y="3685258"/>
            <a:ext cx="2511337" cy="707886"/>
          </a:xfrm>
          <a:prstGeom prst="rect">
            <a:avLst/>
          </a:prstGeom>
          <a:noFill/>
        </p:spPr>
        <p:txBody>
          <a:bodyPr wrap="square" rtlCol="0">
            <a:spAutoFit/>
          </a:bodyPr>
          <a:lstStyle/>
          <a:p>
            <a:pPr algn="ctr"/>
            <a:r>
              <a:rPr lang="fr-FR" sz="2000" b="1" dirty="0">
                <a:solidFill>
                  <a:schemeClr val="accent4"/>
                </a:solidFill>
              </a:rPr>
              <a:t>Affaires retenant</a:t>
            </a:r>
            <a:br>
              <a:rPr lang="fr-FR" sz="2000" b="1" dirty="0">
                <a:solidFill>
                  <a:schemeClr val="accent4"/>
                </a:solidFill>
              </a:rPr>
            </a:br>
            <a:r>
              <a:rPr lang="fr-FR" sz="2000" b="1" dirty="0">
                <a:solidFill>
                  <a:schemeClr val="accent4"/>
                </a:solidFill>
              </a:rPr>
              <a:t>l’attention du public</a:t>
            </a:r>
          </a:p>
        </p:txBody>
      </p:sp>
      <p:pic>
        <p:nvPicPr>
          <p:cNvPr id="3" name="Graphic 2" descr="Group of people outline">
            <a:extLst>
              <a:ext uri="{FF2B5EF4-FFF2-40B4-BE49-F238E27FC236}">
                <a16:creationId xmlns:a16="http://schemas.microsoft.com/office/drawing/2014/main" id="{17A3FD94-E13F-499E-B337-FB8A46BB52E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535606" y="2221004"/>
            <a:ext cx="1440000" cy="1440000"/>
          </a:xfrm>
          <a:prstGeom prst="rect">
            <a:avLst/>
          </a:prstGeom>
        </p:spPr>
      </p:pic>
      <p:sp>
        <p:nvSpPr>
          <p:cNvPr id="6" name="TextBox 5">
            <a:extLst>
              <a:ext uri="{FF2B5EF4-FFF2-40B4-BE49-F238E27FC236}">
                <a16:creationId xmlns:a16="http://schemas.microsoft.com/office/drawing/2014/main" id="{1EB93749-5318-5F3A-0424-1C48A81FAD24}"/>
              </a:ext>
            </a:extLst>
          </p:cNvPr>
          <p:cNvSpPr txBox="1"/>
          <p:nvPr/>
        </p:nvSpPr>
        <p:spPr>
          <a:xfrm>
            <a:off x="684100" y="4677336"/>
            <a:ext cx="2504586" cy="1323439"/>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a:ln>
                  <a:noFill/>
                </a:ln>
                <a:solidFill>
                  <a:srgbClr val="002157"/>
                </a:solidFill>
                <a:effectLst/>
                <a:uLnTx/>
                <a:uFillTx/>
                <a:latin typeface="Franklin Gothic Book" panose="020B0503020102020204" pitchFamily="34" charset="0"/>
                <a:ea typeface="+mn-ea"/>
                <a:cs typeface="+mn-cs"/>
                <a:sym typeface="Arial"/>
              </a:rPr>
              <a:t>20 % des actions engagées dans le cadre de la loi américaine (Foreign Corrupt Practices Act, ou FCPA)</a:t>
            </a:r>
          </a:p>
        </p:txBody>
      </p:sp>
      <p:sp>
        <p:nvSpPr>
          <p:cNvPr id="8" name="TextBox 7">
            <a:extLst>
              <a:ext uri="{FF2B5EF4-FFF2-40B4-BE49-F238E27FC236}">
                <a16:creationId xmlns:a16="http://schemas.microsoft.com/office/drawing/2014/main" id="{6974DB37-C662-0B54-2C3D-D96B9C0A49C6}"/>
              </a:ext>
            </a:extLst>
          </p:cNvPr>
          <p:cNvSpPr txBox="1"/>
          <p:nvPr/>
        </p:nvSpPr>
        <p:spPr>
          <a:xfrm>
            <a:off x="3690614" y="4677336"/>
            <a:ext cx="2037700" cy="1323439"/>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dirty="0">
                <a:ln>
                  <a:noFill/>
                </a:ln>
                <a:solidFill>
                  <a:srgbClr val="0090BF"/>
                </a:solidFill>
                <a:effectLst/>
                <a:uLnTx/>
                <a:uFillTx/>
                <a:latin typeface="Franklin Gothic Book" panose="020B0503020102020204" pitchFamily="34" charset="0"/>
                <a:ea typeface="+mn-ea"/>
                <a:cs typeface="+mn-cs"/>
                <a:sym typeface="Arial"/>
              </a:rPr>
              <a:t>Négociations de haut niveau et mécanismes décisionnels discrétionnaires</a:t>
            </a:r>
          </a:p>
        </p:txBody>
      </p:sp>
      <p:sp>
        <p:nvSpPr>
          <p:cNvPr id="12" name="TextBox 11">
            <a:extLst>
              <a:ext uri="{FF2B5EF4-FFF2-40B4-BE49-F238E27FC236}">
                <a16:creationId xmlns:a16="http://schemas.microsoft.com/office/drawing/2014/main" id="{5497F118-09CD-4600-5D14-45C6569DB6FF}"/>
              </a:ext>
            </a:extLst>
          </p:cNvPr>
          <p:cNvSpPr txBox="1"/>
          <p:nvPr/>
        </p:nvSpPr>
        <p:spPr>
          <a:xfrm>
            <a:off x="6481251" y="4674822"/>
            <a:ext cx="2112276" cy="1631216"/>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dirty="0">
                <a:ln>
                  <a:noFill/>
                </a:ln>
                <a:solidFill>
                  <a:srgbClr val="89AA2E"/>
                </a:solidFill>
                <a:effectLst/>
                <a:uLnTx/>
                <a:uFillTx/>
                <a:latin typeface="Franklin Gothic Book" panose="020B0503020102020204" pitchFamily="34" charset="0"/>
                <a:ea typeface="+mn-ea"/>
                <a:cs typeface="+mn-cs"/>
                <a:sym typeface="Arial"/>
              </a:rPr>
              <a:t>Nombre insuffisant d’experts, ou de freins et de contrepoids</a:t>
            </a:r>
          </a:p>
        </p:txBody>
      </p:sp>
      <p:sp>
        <p:nvSpPr>
          <p:cNvPr id="14" name="TextBox 13">
            <a:extLst>
              <a:ext uri="{FF2B5EF4-FFF2-40B4-BE49-F238E27FC236}">
                <a16:creationId xmlns:a16="http://schemas.microsoft.com/office/drawing/2014/main" id="{BF4A0854-C930-B99C-E72D-A32C9769C4F2}"/>
              </a:ext>
            </a:extLst>
          </p:cNvPr>
          <p:cNvSpPr txBox="1"/>
          <p:nvPr/>
        </p:nvSpPr>
        <p:spPr>
          <a:xfrm>
            <a:off x="8979207" y="4350527"/>
            <a:ext cx="2569358" cy="2308324"/>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fr-FR" b="0" i="0" u="none" strike="noStrike" cap="none" normalizeH="0" baseline="0" noProof="0" dirty="0">
                <a:ln>
                  <a:noFill/>
                </a:ln>
                <a:solidFill>
                  <a:schemeClr val="accent4"/>
                </a:solidFill>
                <a:effectLst/>
                <a:uLnTx/>
                <a:uFillTx/>
                <a:latin typeface="Franklin Gothic Book" panose="020B0503020102020204" pitchFamily="34" charset="0"/>
                <a:ea typeface="+mn-ea"/>
                <a:cs typeface="+mn-cs"/>
                <a:sym typeface="Arial"/>
              </a:rPr>
              <a:t>Certain flou entre l’intérêt des  actionnaires, et les intérêts purement privés et ceux du secteur public ; participation des PPE dans les projets extractifs</a:t>
            </a:r>
          </a:p>
        </p:txBody>
      </p:sp>
    </p:spTree>
    <p:extLst>
      <p:ext uri="{BB962C8B-B14F-4D97-AF65-F5344CB8AC3E}">
        <p14:creationId xmlns:p14="http://schemas.microsoft.com/office/powerpoint/2010/main" val="924405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flipV="1">
            <a:off x="3435546" y="3960588"/>
            <a:ext cx="1995436" cy="155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8603" y="3428999"/>
            <a:ext cx="4811161" cy="206210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cap="none" normalizeH="0" baseline="0" noProof="0">
                <a:ln>
                  <a:noFill/>
                </a:ln>
                <a:solidFill>
                  <a:srgbClr val="002157"/>
                </a:solidFill>
                <a:effectLst/>
                <a:uLnTx/>
                <a:uFillTx/>
                <a:latin typeface="Franklin Gothic Book" panose="020B0503020102020204"/>
                <a:ea typeface="+mn-ea"/>
                <a:cs typeface="+mn-cs"/>
              </a:rPr>
              <a:t>Les pays sont encouragés à rendre publics tous </a:t>
            </a:r>
            <a:r>
              <a:rPr lang="fr-FR" sz="3200" b="1">
                <a:solidFill>
                  <a:srgbClr val="0090BF"/>
                </a:solidFill>
                <a:latin typeface="Franklin Gothic Book" panose="020B0503020102020204"/>
                <a:ea typeface="+mn-ea"/>
                <a:cs typeface="+mn-cs"/>
              </a:rPr>
              <a:t>les contrats d’exploration significatifs.</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bg1"/>
                </a:solidFill>
                <a:latin typeface="Franklin Gothic Medium"/>
              </a:rPr>
              <a:t>CONTRATS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a:t>
            </a:r>
            <a:r>
              <a:rPr lang="fr-FR" sz="2800">
                <a:solidFill>
                  <a:srgbClr val="FFFFFF"/>
                </a:solidFill>
                <a:latin typeface="Franklin Gothic Medium" panose="020B0603020102020204" pitchFamily="34" charset="0"/>
                <a:ea typeface="+mn-ea"/>
                <a:cs typeface="+mn-cs"/>
              </a:rPr>
              <a:t> 2.4 </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(a) </a:t>
            </a:r>
          </a:p>
        </p:txBody>
      </p:sp>
      <p:sp>
        <p:nvSpPr>
          <p:cNvPr id="6" name="Picture Placeholder 5">
            <a:extLst>
              <a:ext uri="{FF2B5EF4-FFF2-40B4-BE49-F238E27FC236}">
                <a16:creationId xmlns:a16="http://schemas.microsoft.com/office/drawing/2014/main" id="{02C3C0AB-31A1-A23B-0605-7A5432A3E02D}"/>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51E7F092-3027-0B08-A3E0-2C3264AEFED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264DBD2A-5E32-3437-A248-45B224E53D19}"/>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146769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0CC190-1CB7-5EBB-CF31-BBB77EBEE611}"/>
              </a:ext>
            </a:extLst>
          </p:cNvPr>
          <p:cNvCxnSpPr>
            <a:cxnSpLocks/>
          </p:cNvCxnSpPr>
          <p:nvPr/>
        </p:nvCxnSpPr>
        <p:spPr>
          <a:xfrm flipV="1">
            <a:off x="3435546" y="3960588"/>
            <a:ext cx="1995436" cy="155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B2C0FA4-4743-8C0D-99BC-34F142BFEEBB}"/>
              </a:ext>
            </a:extLst>
          </p:cNvPr>
          <p:cNvSpPr txBox="1"/>
          <p:nvPr/>
        </p:nvSpPr>
        <p:spPr>
          <a:xfrm>
            <a:off x="918603" y="3428999"/>
            <a:ext cx="4811161" cy="206210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cap="none" normalizeH="0" baseline="0" noProof="0">
                <a:ln>
                  <a:noFill/>
                </a:ln>
                <a:solidFill>
                  <a:srgbClr val="002157"/>
                </a:solidFill>
                <a:effectLst/>
                <a:uLnTx/>
                <a:uFillTx/>
                <a:latin typeface="Franklin Gothic Book" panose="020B0503020102020204"/>
                <a:ea typeface="+mn-ea"/>
                <a:cs typeface="+mn-cs"/>
              </a:rPr>
              <a:t>Les pays sont encouragés à divulguer les contrats de vente connexes </a:t>
            </a:r>
            <a:r>
              <a:rPr kumimoji="0" lang="fr-FR" sz="3200" b="1" i="0" u="none" strike="noStrike" cap="none" normalizeH="0" baseline="0" noProof="0">
                <a:ln>
                  <a:noFill/>
                </a:ln>
                <a:solidFill>
                  <a:srgbClr val="0090BF"/>
                </a:solidFill>
                <a:effectLst/>
                <a:uLnTx/>
                <a:uFillTx/>
                <a:latin typeface="Franklin Gothic Book" panose="020B0503020102020204"/>
                <a:ea typeface="+mn-ea"/>
                <a:cs typeface="+mn-cs"/>
              </a:rPr>
              <a:t>conclus avec les entreprises acheteuses.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bg1"/>
                </a:solidFill>
                <a:latin typeface="Franklin Gothic Medium"/>
              </a:rPr>
              <a:t>CONTRATS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a:t>
            </a:r>
            <a:r>
              <a:rPr lang="fr-FR" sz="2800">
                <a:solidFill>
                  <a:srgbClr val="FFFFFF"/>
                </a:solidFill>
                <a:latin typeface="Franklin Gothic Medium" panose="020B0603020102020204" pitchFamily="34" charset="0"/>
                <a:ea typeface="+mn-ea"/>
                <a:cs typeface="+mn-cs"/>
              </a:rPr>
              <a:t> 4.2 </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a:t>
            </a:r>
            <a:r>
              <a:rPr lang="fr-FR" sz="2800">
                <a:solidFill>
                  <a:srgbClr val="FFFFFF"/>
                </a:solidFill>
                <a:latin typeface="Franklin Gothic Medium" panose="020B0603020102020204" pitchFamily="34" charset="0"/>
                <a:ea typeface="+mn-ea"/>
                <a:cs typeface="+mn-cs"/>
              </a:rPr>
              <a:t>c</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CC6E437D-657C-9AFC-C6EA-F07868F141C8}"/>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1E1D25F5-B918-B51F-6662-E2677D9B62A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A206454E-BF5F-C218-78F5-A06A97BBADBF}"/>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2037373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442111" y="3422764"/>
            <a:ext cx="198887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2579" y="2939793"/>
            <a:ext cx="4934039" cy="3046988"/>
          </a:xfrm>
          <a:prstGeom prst="rect">
            <a:avLst/>
          </a:prstGeom>
          <a:noFill/>
        </p:spPr>
        <p:txBody>
          <a:bodyPr wrap="square" lIns="91440" tIns="45720" rIns="91440" bIns="45720" anchor="t">
            <a:spAutoFit/>
          </a:bodyPr>
          <a:lstStyle/>
          <a:p>
            <a:pPr>
              <a:defRPr/>
            </a:pPr>
            <a:r>
              <a:rPr kumimoji="0" lang="fr-FR" sz="3200" b="0" i="0" u="none" strike="noStrike" cap="none" normalizeH="0" baseline="0" noProof="0" dirty="0">
                <a:ln>
                  <a:noFill/>
                </a:ln>
                <a:solidFill>
                  <a:srgbClr val="002157"/>
                </a:solidFill>
                <a:effectLst/>
                <a:uLnTx/>
                <a:uFillTx/>
                <a:latin typeface="Franklin Gothic Book" panose="020B0503020102020204"/>
                <a:ea typeface="+mn-ea"/>
                <a:cs typeface="+mn-cs"/>
              </a:rPr>
              <a:t>Les pays sont encouragés à publier  </a:t>
            </a:r>
            <a:r>
              <a:rPr lang="fr-FR" sz="3200" b="1" dirty="0">
                <a:solidFill>
                  <a:srgbClr val="0090BF"/>
                </a:solidFill>
                <a:latin typeface="Franklin Gothic Book" panose="020B0503020102020204"/>
                <a:ea typeface="+mn-ea"/>
                <a:cs typeface="+mn-cs"/>
              </a:rPr>
              <a:t>les accords de troc ou d’infrastructure sous-jacents</a:t>
            </a:r>
            <a:r>
              <a:rPr lang="fr-FR" sz="3200" dirty="0">
                <a:solidFill>
                  <a:srgbClr val="002157"/>
                </a:solidFill>
                <a:latin typeface="Franklin Gothic Book" panose="020B0503020102020204"/>
                <a:ea typeface="+mn-ea"/>
                <a:cs typeface="+mn-cs"/>
              </a:rPr>
              <a:t>, et aussi les accords de prêts adossés à des ressources.</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bg1"/>
                </a:solidFill>
                <a:latin typeface="Franklin Gothic Medium"/>
              </a:rPr>
              <a:t>CONTRATS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4.3 (b) </a:t>
            </a:r>
          </a:p>
        </p:txBody>
      </p:sp>
      <p:sp>
        <p:nvSpPr>
          <p:cNvPr id="6" name="Picture Placeholder 5">
            <a:extLst>
              <a:ext uri="{FF2B5EF4-FFF2-40B4-BE49-F238E27FC236}">
                <a16:creationId xmlns:a16="http://schemas.microsoft.com/office/drawing/2014/main" id="{4655906B-0B4C-454F-D77E-1D0BC801EF8F}"/>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03D3B23B-4BBD-6DB8-BF1F-AEDE644BDD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C6AD2D9B-4A65-9C7E-4F9A-7D472C5FF89E}"/>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2014608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7A0606-53F9-4D01-CA47-36BC97C10FA6}"/>
              </a:ext>
            </a:extLst>
          </p:cNvPr>
          <p:cNvSpPr txBox="1"/>
          <p:nvPr/>
        </p:nvSpPr>
        <p:spPr>
          <a:xfrm>
            <a:off x="581891" y="2724920"/>
            <a:ext cx="6051138" cy="338554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800" dirty="0">
                <a:solidFill>
                  <a:srgbClr val="002157"/>
                </a:solidFill>
                <a:latin typeface="Franklin Gothic Book" panose="020B0503020102020204"/>
              </a:rPr>
              <a:t>Il est attendu des pays qu’ils divulguent : </a:t>
            </a:r>
            <a:br>
              <a:rPr lang="fr-FR" sz="2800" dirty="0">
                <a:solidFill>
                  <a:srgbClr val="002157"/>
                </a:solidFill>
                <a:latin typeface="Franklin Gothic Book" panose="020B0503020102020204"/>
              </a:rPr>
            </a:br>
            <a:endParaRPr lang="fr-FR" sz="2800" dirty="0">
              <a:solidFill>
                <a:srgbClr val="002157"/>
              </a:solidFill>
              <a:latin typeface="Franklin Gothic Book" panose="020B0503020102020204"/>
            </a:endParaRP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fr-FR" sz="2600" dirty="0">
                <a:solidFill>
                  <a:srgbClr val="002157"/>
                </a:solidFill>
                <a:latin typeface="Franklin Gothic Book" panose="020B0503020102020204"/>
              </a:rPr>
              <a:t>Les contrats, et tout autre document exigé par la loi, décrivant les dépenses sociales obligatoires significatives </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fr-FR" sz="2600" dirty="0">
                <a:solidFill>
                  <a:srgbClr val="002157"/>
                </a:solidFill>
                <a:latin typeface="Franklin Gothic Book" panose="020B0503020102020204"/>
              </a:rPr>
              <a:t>Les contrats imposant </a:t>
            </a:r>
            <a:r>
              <a:rPr lang="fr-FR" sz="2600" b="1" dirty="0">
                <a:solidFill>
                  <a:srgbClr val="0090BF"/>
                </a:solidFill>
                <a:latin typeface="Franklin Gothic Book" panose="020B0503020102020204"/>
              </a:rPr>
              <a:t>des paiements environnementaux</a:t>
            </a:r>
            <a:r>
              <a:rPr lang="fr-FR" sz="2600" dirty="0">
                <a:solidFill>
                  <a:srgbClr val="002157"/>
                </a:solidFill>
                <a:latin typeface="Franklin Gothic Book" panose="020B0503020102020204"/>
              </a:rPr>
              <a:t>, le cas échéant </a:t>
            </a: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488554" y="3172763"/>
            <a:ext cx="113490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bg1"/>
                </a:solidFill>
                <a:latin typeface="Franklin Gothic Medium"/>
              </a:rPr>
              <a:t>CONTRATS</a:t>
            </a:r>
          </a:p>
        </p:txBody>
      </p:sp>
      <p:sp>
        <p:nvSpPr>
          <p:cNvPr id="10" name="Rectangle 9">
            <a:extLst>
              <a:ext uri="{FF2B5EF4-FFF2-40B4-BE49-F238E27FC236}">
                <a16:creationId xmlns:a16="http://schemas.microsoft.com/office/drawing/2014/main" id="{840B7A77-C695-7142-E225-8C9B4B84CB67}"/>
              </a:ext>
            </a:extLst>
          </p:cNvPr>
          <p:cNvSpPr/>
          <p:nvPr/>
        </p:nvSpPr>
        <p:spPr>
          <a:xfrm>
            <a:off x="0" y="1729907"/>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25691" y="182254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6.1 (a-b) </a:t>
            </a:r>
          </a:p>
        </p:txBody>
      </p:sp>
      <p:sp>
        <p:nvSpPr>
          <p:cNvPr id="6" name="Picture Placeholder 5">
            <a:extLst>
              <a:ext uri="{FF2B5EF4-FFF2-40B4-BE49-F238E27FC236}">
                <a16:creationId xmlns:a16="http://schemas.microsoft.com/office/drawing/2014/main" id="{4655906B-0B4C-454F-D77E-1D0BC801EF8F}"/>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03D3B23B-4BBD-6DB8-BF1F-AEDE644BDD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C6AD2D9B-4A65-9C7E-4F9A-7D472C5FF89E}"/>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2467859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blue outline of a country&#10;&#10;Description automatically generated">
            <a:extLst>
              <a:ext uri="{FF2B5EF4-FFF2-40B4-BE49-F238E27FC236}">
                <a16:creationId xmlns:a16="http://schemas.microsoft.com/office/drawing/2014/main" id="{E95D6B25-635D-2FFA-48D9-F089C746B1BF}"/>
              </a:ext>
            </a:extLst>
          </p:cNvPr>
          <p:cNvPicPr>
            <a:picLocks noChangeAspect="1"/>
          </p:cNvPicPr>
          <p:nvPr/>
        </p:nvPicPr>
        <p:blipFill>
          <a:blip r:embed="rId3">
            <a:alphaModFix amt="80000"/>
          </a:blip>
          <a:stretch>
            <a:fillRect/>
          </a:stretch>
        </p:blipFill>
        <p:spPr>
          <a:xfrm>
            <a:off x="8610600" y="502778"/>
            <a:ext cx="3124912" cy="3132034"/>
          </a:xfrm>
          <a:prstGeom prst="rect">
            <a:avLst/>
          </a:prstGeom>
        </p:spPr>
      </p:pic>
      <p:pic>
        <p:nvPicPr>
          <p:cNvPr id="19" name="Picture 18">
            <a:extLst>
              <a:ext uri="{FF2B5EF4-FFF2-40B4-BE49-F238E27FC236}">
                <a16:creationId xmlns:a16="http://schemas.microsoft.com/office/drawing/2014/main" id="{73B8AF9A-8304-551F-4912-987754DB82F6}"/>
              </a:ext>
            </a:extLst>
          </p:cNvPr>
          <p:cNvPicPr>
            <a:picLocks noChangeAspect="1"/>
          </p:cNvPicPr>
          <p:nvPr/>
        </p:nvPicPr>
        <p:blipFill>
          <a:blip r:embed="rId4"/>
          <a:stretch>
            <a:fillRect/>
          </a:stretch>
        </p:blipFill>
        <p:spPr>
          <a:xfrm>
            <a:off x="705028" y="2606957"/>
            <a:ext cx="11365907" cy="1430439"/>
          </a:xfrm>
          <a:prstGeom prst="rect">
            <a:avLst/>
          </a:prstGeom>
        </p:spPr>
      </p:pic>
      <p:sp>
        <p:nvSpPr>
          <p:cNvPr id="2" name="Text Placeholder 1">
            <a:extLst>
              <a:ext uri="{FF2B5EF4-FFF2-40B4-BE49-F238E27FC236}">
                <a16:creationId xmlns:a16="http://schemas.microsoft.com/office/drawing/2014/main" id="{327B0908-6E3E-B307-B30B-A1746D07CD32}"/>
              </a:ext>
            </a:extLst>
          </p:cNvPr>
          <p:cNvSpPr>
            <a:spLocks noGrp="1"/>
          </p:cNvSpPr>
          <p:nvPr>
            <p:ph type="body" sz="quarter" idx="10"/>
          </p:nvPr>
        </p:nvSpPr>
        <p:spPr/>
        <p:txBody>
          <a:bodyPr vert="horz" lIns="91440" tIns="45720" rIns="91440" bIns="45720" rtlCol="0" anchor="t">
            <a:noAutofit/>
          </a:bodyPr>
          <a:lstStyle/>
          <a:p>
            <a:r>
              <a:rPr lang="fr-FR">
                <a:latin typeface="Franklin Gothic Medium"/>
              </a:rPr>
              <a:t>ÉTUDE DE CAS</a:t>
            </a:r>
          </a:p>
        </p:txBody>
      </p:sp>
      <p:sp>
        <p:nvSpPr>
          <p:cNvPr id="5" name="Text Placeholder 4">
            <a:extLst>
              <a:ext uri="{FF2B5EF4-FFF2-40B4-BE49-F238E27FC236}">
                <a16:creationId xmlns:a16="http://schemas.microsoft.com/office/drawing/2014/main" id="{B73B884C-C7C3-4B2E-9B01-7578BFD241D0}"/>
              </a:ext>
            </a:extLst>
          </p:cNvPr>
          <p:cNvSpPr>
            <a:spLocks noGrp="1"/>
          </p:cNvSpPr>
          <p:nvPr>
            <p:ph type="body" sz="quarter" idx="13"/>
          </p:nvPr>
        </p:nvSpPr>
        <p:spPr/>
        <p:txBody>
          <a:bodyPr vert="horz" lIns="91440" tIns="45720" rIns="91440" bIns="45720" rtlCol="0" anchor="t">
            <a:normAutofit/>
          </a:bodyPr>
          <a:lstStyle/>
          <a:p>
            <a:r>
              <a:rPr lang="fr-FR" b="1">
                <a:latin typeface="Franklin Gothic Medium"/>
              </a:rPr>
              <a:t>CONTRATS</a:t>
            </a:r>
          </a:p>
        </p:txBody>
      </p:sp>
      <p:sp>
        <p:nvSpPr>
          <p:cNvPr id="18" name="TextBox 17">
            <a:extLst>
              <a:ext uri="{FF2B5EF4-FFF2-40B4-BE49-F238E27FC236}">
                <a16:creationId xmlns:a16="http://schemas.microsoft.com/office/drawing/2014/main" id="{46F9B835-65CA-743B-B7C9-87521D27E373}"/>
              </a:ext>
            </a:extLst>
          </p:cNvPr>
          <p:cNvSpPr txBox="1"/>
          <p:nvPr/>
        </p:nvSpPr>
        <p:spPr>
          <a:xfrm>
            <a:off x="9649629" y="6382894"/>
            <a:ext cx="2198039" cy="2616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100" b="1" i="0" u="none" strike="noStrike" cap="none" normalizeH="0" baseline="0" noProof="0">
                <a:ln>
                  <a:noFill/>
                </a:ln>
                <a:solidFill>
                  <a:srgbClr val="9D9D9C"/>
                </a:solidFill>
                <a:effectLst/>
                <a:uLnTx/>
                <a:uFillTx/>
                <a:latin typeface="Franklin Gothic Book" panose="020B0503020102020204"/>
                <a:ea typeface="+mn-ea"/>
                <a:cs typeface="+mn-cs"/>
              </a:rPr>
              <a:t>SOURCE : ITIE NIGERIA et OPENOIL</a:t>
            </a:r>
          </a:p>
        </p:txBody>
      </p:sp>
      <p:sp>
        <p:nvSpPr>
          <p:cNvPr id="24" name="TextBox 23">
            <a:extLst>
              <a:ext uri="{FF2B5EF4-FFF2-40B4-BE49-F238E27FC236}">
                <a16:creationId xmlns:a16="http://schemas.microsoft.com/office/drawing/2014/main" id="{B08151CC-DA04-C131-443F-2FAA19165884}"/>
              </a:ext>
            </a:extLst>
          </p:cNvPr>
          <p:cNvSpPr txBox="1"/>
          <p:nvPr/>
        </p:nvSpPr>
        <p:spPr>
          <a:xfrm>
            <a:off x="1028344" y="3691783"/>
            <a:ext cx="429568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200" dirty="0">
                <a:solidFill>
                  <a:srgbClr val="132856"/>
                </a:solidFill>
              </a:rPr>
              <a:t>Analyser les contrats pour estimer la perte de recettes ​et traiter le problème</a:t>
            </a:r>
          </a:p>
        </p:txBody>
      </p:sp>
      <p:sp>
        <p:nvSpPr>
          <p:cNvPr id="3" name="Rectangle 2">
            <a:extLst>
              <a:ext uri="{FF2B5EF4-FFF2-40B4-BE49-F238E27FC236}">
                <a16:creationId xmlns:a16="http://schemas.microsoft.com/office/drawing/2014/main" id="{1E00A445-00FE-5893-D250-55F442715F66}"/>
              </a:ext>
            </a:extLst>
          </p:cNvPr>
          <p:cNvSpPr/>
          <p:nvPr/>
        </p:nvSpPr>
        <p:spPr>
          <a:xfrm>
            <a:off x="5324030" y="2784764"/>
            <a:ext cx="6313788" cy="335681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7" name="Picture 6" descr="Chart, line chart&#10;&#10;Description automatically generated">
            <a:extLst>
              <a:ext uri="{FF2B5EF4-FFF2-40B4-BE49-F238E27FC236}">
                <a16:creationId xmlns:a16="http://schemas.microsoft.com/office/drawing/2014/main" id="{D5C9C6DC-A03D-BE59-7DB2-A6D7EB52885A}"/>
              </a:ext>
            </a:extLst>
          </p:cNvPr>
          <p:cNvPicPr>
            <a:picLocks noChangeAspect="1"/>
          </p:cNvPicPr>
          <p:nvPr/>
        </p:nvPicPr>
        <p:blipFill>
          <a:blip r:embed="rId5"/>
          <a:stretch>
            <a:fillRect/>
          </a:stretch>
        </p:blipFill>
        <p:spPr>
          <a:xfrm>
            <a:off x="4898661" y="2892331"/>
            <a:ext cx="7044646" cy="3167982"/>
          </a:xfrm>
          <a:prstGeom prst="rect">
            <a:avLst/>
          </a:prstGeom>
        </p:spPr>
      </p:pic>
    </p:spTree>
    <p:extLst>
      <p:ext uri="{BB962C8B-B14F-4D97-AF65-F5344CB8AC3E}">
        <p14:creationId xmlns:p14="http://schemas.microsoft.com/office/powerpoint/2010/main" val="367624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080E0A-3CC8-51CE-0487-C5FDA41E6C2E}"/>
              </a:ext>
            </a:extLst>
          </p:cNvPr>
          <p:cNvSpPr>
            <a:spLocks noGrp="1"/>
          </p:cNvSpPr>
          <p:nvPr>
            <p:ph type="body" sz="quarter" idx="11"/>
          </p:nvPr>
        </p:nvSpPr>
        <p:spPr>
          <a:xfrm>
            <a:off x="1003243" y="3645897"/>
            <a:ext cx="5330397" cy="726614"/>
          </a:xfrm>
        </p:spPr>
        <p:txBody>
          <a:bodyPr vert="horz" lIns="91440" tIns="45720" rIns="91440" bIns="45720" rtlCol="0" anchor="t">
            <a:normAutofit/>
          </a:bodyPr>
          <a:lstStyle/>
          <a:p>
            <a:r>
              <a:rPr lang="fr-FR">
                <a:latin typeface="Franklin Gothic Medium"/>
              </a:rPr>
              <a:t>Propriété effective</a:t>
            </a:r>
          </a:p>
        </p:txBody>
      </p:sp>
      <p:sp>
        <p:nvSpPr>
          <p:cNvPr id="3" name="Text Placeholder 2">
            <a:extLst>
              <a:ext uri="{FF2B5EF4-FFF2-40B4-BE49-F238E27FC236}">
                <a16:creationId xmlns:a16="http://schemas.microsoft.com/office/drawing/2014/main" id="{65CD202B-3509-A5B7-7D73-4D6F52E7A813}"/>
              </a:ext>
            </a:extLst>
          </p:cNvPr>
          <p:cNvSpPr>
            <a:spLocks noGrp="1"/>
          </p:cNvSpPr>
          <p:nvPr>
            <p:ph type="body" sz="quarter" idx="10"/>
          </p:nvPr>
        </p:nvSpPr>
        <p:spPr/>
        <p:txBody>
          <a:bodyPr vert="horz" lIns="91440" tIns="45720" rIns="91440" bIns="45720" rtlCol="0" anchor="t">
            <a:noAutofit/>
          </a:bodyPr>
          <a:lstStyle/>
          <a:p>
            <a:r>
              <a:rPr lang="fr-FR"/>
              <a:t>DOMAINE CLÉ</a:t>
            </a:r>
          </a:p>
        </p:txBody>
      </p:sp>
      <p:pic>
        <p:nvPicPr>
          <p:cNvPr id="10" name="Picture Placeholder 9" descr="A person holding a paper with a fingerprint cut out&#10;&#10;Description automatically generated">
            <a:extLst>
              <a:ext uri="{FF2B5EF4-FFF2-40B4-BE49-F238E27FC236}">
                <a16:creationId xmlns:a16="http://schemas.microsoft.com/office/drawing/2014/main" id="{B66C95B2-B47A-A790-3B35-F3C5EAC11AF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12" name="Rectangle 11">
            <a:extLst>
              <a:ext uri="{FF2B5EF4-FFF2-40B4-BE49-F238E27FC236}">
                <a16:creationId xmlns:a16="http://schemas.microsoft.com/office/drawing/2014/main" id="{42353731-3E1A-0D45-0786-9E08B562E71D}"/>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2679363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019792"/>
            <a:ext cx="5704648" cy="4139708"/>
          </a:xfrm>
        </p:spPr>
        <p:txBody>
          <a:bodyPr>
            <a:normAutofit fontScale="92500"/>
          </a:bodyPr>
          <a:lstStyle/>
          <a:p>
            <a:pPr algn="l" rtl="0" fontAlgn="base">
              <a:buFont typeface="Arial" panose="020B0604020202020204" pitchFamily="34" charset="0"/>
              <a:buChar char="•"/>
            </a:pPr>
            <a:r>
              <a:rPr lang="fr-FR" b="0" i="0" u="none" strike="noStrike" dirty="0">
                <a:solidFill>
                  <a:srgbClr val="132856"/>
                </a:solidFill>
                <a:effectLst/>
                <a:latin typeface="Franklin Gothic Book" panose="020B0503020102020204" pitchFamily="34" charset="0"/>
              </a:rPr>
              <a:t>Limiter la règle de l’anonymat au niveau des entreprises et contribuer à la lutte</a:t>
            </a:r>
            <a:r>
              <a:rPr lang="fr-FR" b="1" dirty="0">
                <a:solidFill>
                  <a:srgbClr val="0090BF"/>
                </a:solidFill>
              </a:rPr>
              <a:t> contre le blanchiment d’argent et la corruption</a:t>
            </a:r>
          </a:p>
          <a:p>
            <a:pPr algn="l" rtl="0" fontAlgn="base">
              <a:buFont typeface="Arial" panose="020B0604020202020204" pitchFamily="34" charset="0"/>
              <a:buChar char="•"/>
            </a:pPr>
            <a:r>
              <a:rPr lang="fr-FR" dirty="0">
                <a:latin typeface="Franklin Gothic Book" panose="020B0503020102020204" pitchFamily="34" charset="0"/>
              </a:rPr>
              <a:t>Identifier les PPE, ce qui est important pour détecter </a:t>
            </a:r>
            <a:r>
              <a:rPr lang="fr-FR" b="1" dirty="0">
                <a:solidFill>
                  <a:srgbClr val="0090BF"/>
                </a:solidFill>
              </a:rPr>
              <a:t>les conflits d’intérêts</a:t>
            </a:r>
          </a:p>
          <a:p>
            <a:pPr algn="l" rtl="0" fontAlgn="base">
              <a:buFont typeface="Arial" panose="020B0604020202020204" pitchFamily="34" charset="0"/>
              <a:buChar char="•"/>
            </a:pPr>
            <a:r>
              <a:rPr lang="fr-FR" dirty="0">
                <a:latin typeface="Franklin Gothic Book" panose="020B0503020102020204" pitchFamily="34" charset="0"/>
              </a:rPr>
              <a:t>Faciliter une </a:t>
            </a:r>
            <a:r>
              <a:rPr lang="fr-FR" b="1" dirty="0">
                <a:solidFill>
                  <a:srgbClr val="0090BF"/>
                </a:solidFill>
              </a:rPr>
              <a:t>vue d’ensemble et une compréhension complète des chaînes de propriété</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accent4"/>
                </a:solidFill>
                <a:latin typeface="Franklin Gothic Medium"/>
              </a:rPr>
              <a:t>PROPRIÉTÉ EFFECTIVE</a:t>
            </a:r>
          </a:p>
          <a:p>
            <a:endParaRPr lang="en-NO"/>
          </a:p>
        </p:txBody>
      </p:sp>
      <p:pic>
        <p:nvPicPr>
          <p:cNvPr id="5" name="Picture Placeholder 9" descr="A person holding a paper with a fingerprint cut out&#10;&#10;Description automatically generated">
            <a:extLst>
              <a:ext uri="{FF2B5EF4-FFF2-40B4-BE49-F238E27FC236}">
                <a16:creationId xmlns:a16="http://schemas.microsoft.com/office/drawing/2014/main" id="{176A54E0-ADAF-604B-70D9-B088852440FF}"/>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6" name="Rectangle 5">
            <a:extLst>
              <a:ext uri="{FF2B5EF4-FFF2-40B4-BE49-F238E27FC236}">
                <a16:creationId xmlns:a16="http://schemas.microsoft.com/office/drawing/2014/main" id="{7784DCE7-92BA-7A33-FFE0-EACF3517EEB1}"/>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4258754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476879" y="3847734"/>
            <a:ext cx="175123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DE60C-C77E-C551-5244-FEC52CDADD39}"/>
              </a:ext>
            </a:extLst>
          </p:cNvPr>
          <p:cNvCxnSpPr>
            <a:cxnSpLocks/>
          </p:cNvCxnSpPr>
          <p:nvPr/>
        </p:nvCxnSpPr>
        <p:spPr>
          <a:xfrm>
            <a:off x="1476879" y="4701321"/>
            <a:ext cx="852664"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accent4"/>
                </a:solidFill>
                <a:latin typeface="Franklin Gothic Medium"/>
              </a:rPr>
              <a:t>PROPRIÉTÉ EFFECTIVE</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2.5 (a) </a:t>
            </a:r>
          </a:p>
        </p:txBody>
      </p:sp>
      <p:pic>
        <p:nvPicPr>
          <p:cNvPr id="2" name="Picture Placeholder 9" descr="A person holding a paper with a fingerprint cut out&#10;&#10;Description automatically generated">
            <a:extLst>
              <a:ext uri="{FF2B5EF4-FFF2-40B4-BE49-F238E27FC236}">
                <a16:creationId xmlns:a16="http://schemas.microsoft.com/office/drawing/2014/main" id="{02BE2D49-5443-B558-6954-A56266A4F3E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6" name="Rectangle 5">
            <a:extLst>
              <a:ext uri="{FF2B5EF4-FFF2-40B4-BE49-F238E27FC236}">
                <a16:creationId xmlns:a16="http://schemas.microsoft.com/office/drawing/2014/main" id="{22629E7D-D308-4A22-25C4-19FA41083B9B}"/>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13" name="TextBox 12">
            <a:extLst>
              <a:ext uri="{FF2B5EF4-FFF2-40B4-BE49-F238E27FC236}">
                <a16:creationId xmlns:a16="http://schemas.microsoft.com/office/drawing/2014/main" id="{8EB26EBA-577A-424B-DF26-16AEE5C434EF}"/>
              </a:ext>
            </a:extLst>
          </p:cNvPr>
          <p:cNvSpPr txBox="1"/>
          <p:nvPr/>
        </p:nvSpPr>
        <p:spPr>
          <a:xfrm>
            <a:off x="907097" y="2938510"/>
            <a:ext cx="5759173" cy="3570208"/>
          </a:xfrm>
          <a:prstGeom prst="rect">
            <a:avLst/>
          </a:prstGeom>
          <a:noFill/>
        </p:spPr>
        <p:txBody>
          <a:bodyPr wrap="square" lIns="91440" tIns="45720" rIns="91440" bIns="45720" anchor="t">
            <a:spAutoFit/>
          </a:bodyPr>
          <a:lstStyle/>
          <a:p>
            <a:pPr>
              <a:defRPr/>
            </a:pPr>
            <a:r>
              <a:rPr kumimoji="0" lang="fr-FR" sz="3000" b="0" i="0" u="none" strike="noStrike" cap="none" normalizeH="0" baseline="0" noProof="0" dirty="0">
                <a:ln>
                  <a:noFill/>
                </a:ln>
                <a:solidFill>
                  <a:srgbClr val="002157"/>
                </a:solidFill>
                <a:effectLst/>
                <a:uLnTx/>
                <a:uFillTx/>
                <a:latin typeface="Franklin Gothic Book" panose="020B0503020102020204"/>
                <a:ea typeface="+mn-ea"/>
                <a:cs typeface="+mn-cs"/>
              </a:rPr>
              <a:t>Les pays sont : </a:t>
            </a:r>
          </a:p>
          <a:p>
            <a:pPr marL="457200" indent="-457200">
              <a:buFont typeface="Wingdings" pitchFamily="2" charset="2"/>
              <a:buChar char="§"/>
              <a:defRPr/>
            </a:pP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Encouragés à adopter </a:t>
            </a:r>
            <a:r>
              <a:rPr lang="fr-FR" sz="2800" b="1" dirty="0">
                <a:solidFill>
                  <a:srgbClr val="0090BF"/>
                </a:solidFill>
                <a:latin typeface="Franklin Gothic Book" panose="020B0503020102020204"/>
                <a:ea typeface="+mn-ea"/>
                <a:cs typeface="+mn-cs"/>
              </a:rPr>
              <a:t>un seuil de propriété de 10 % ou moins</a:t>
            </a:r>
            <a:r>
              <a:rPr lang="fr-FR" sz="2800" dirty="0">
                <a:solidFill>
                  <a:srgbClr val="002157"/>
                </a:solidFill>
                <a:latin typeface="Franklin Gothic Book" panose="020B0503020102020204"/>
                <a:ea typeface="+mn-ea"/>
                <a:cs typeface="+mn-cs"/>
              </a:rPr>
              <a:t> </a:t>
            </a:r>
          </a:p>
          <a:p>
            <a:pPr marL="457200" indent="-457200">
              <a:buFont typeface="Wingdings" pitchFamily="2" charset="2"/>
              <a:buChar char="§"/>
              <a:defRPr/>
            </a:pP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Tenus d’exiger </a:t>
            </a:r>
            <a:r>
              <a:rPr lang="fr-FR" sz="2800" b="1" dirty="0">
                <a:solidFill>
                  <a:srgbClr val="0090BF"/>
                </a:solidFill>
                <a:latin typeface="Franklin Gothic Book" panose="020B0503020102020204"/>
                <a:ea typeface="+mn-ea"/>
                <a:cs typeface="+mn-cs"/>
              </a:rPr>
              <a:t>la divulgation complète des personnes ; politiquement exposées</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 et de leur niveau de propriété effective, quel que soit ce niveau.</a:t>
            </a:r>
          </a:p>
        </p:txBody>
      </p:sp>
    </p:spTree>
    <p:extLst>
      <p:ext uri="{BB962C8B-B14F-4D97-AF65-F5344CB8AC3E}">
        <p14:creationId xmlns:p14="http://schemas.microsoft.com/office/powerpoint/2010/main" val="3986813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4343400" y="3421689"/>
            <a:ext cx="2155371" cy="19153"/>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634182" y="2939794"/>
            <a:ext cx="6061586" cy="3046988"/>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cap="none" normalizeH="0" baseline="0" noProof="0" dirty="0">
                <a:ln>
                  <a:noFill/>
                </a:ln>
                <a:solidFill>
                  <a:srgbClr val="002157"/>
                </a:solidFill>
                <a:effectLst/>
                <a:uLnTx/>
                <a:uFillTx/>
                <a:latin typeface="Franklin Gothic Book" panose="020B0503020102020204"/>
                <a:ea typeface="+mn-ea"/>
                <a:cs typeface="+mn-cs"/>
              </a:rPr>
              <a:t>Les entreprises sont encouragées à divulguer leur </a:t>
            </a:r>
            <a:r>
              <a:rPr lang="fr-FR" sz="3200" b="1" dirty="0">
                <a:solidFill>
                  <a:srgbClr val="0090BF"/>
                </a:solidFill>
                <a:latin typeface="Franklin Gothic Book" panose="020B0503020102020204"/>
                <a:ea typeface="+mn-ea"/>
                <a:cs typeface="+mn-cs"/>
              </a:rPr>
              <a:t>structure de propriété</a:t>
            </a:r>
            <a:r>
              <a:rPr kumimoji="0" lang="fr-FR" sz="3200" b="0" i="0" u="none" strike="noStrike" cap="none" normalizeH="0" baseline="0" noProof="0" dirty="0">
                <a:ln>
                  <a:noFill/>
                </a:ln>
                <a:solidFill>
                  <a:srgbClr val="002157"/>
                </a:solidFill>
                <a:effectLst/>
                <a:uLnTx/>
                <a:uFillTx/>
                <a:latin typeface="Franklin Gothic Book" panose="020B0503020102020204"/>
                <a:ea typeface="+mn-ea"/>
                <a:cs typeface="+mn-cs"/>
              </a:rPr>
              <a:t>, notamment la chaîne complète de personnes morales menant jusqu’au bénéficiaire effectif.</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accent4"/>
                </a:solidFill>
                <a:latin typeface="Franklin Gothic Medium"/>
              </a:rPr>
              <a:t>PROPRIÉTÉ EFFECTIVE</a:t>
            </a:r>
          </a:p>
          <a:p>
            <a:endParaRPr lang="en-NO"/>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2.5 (</a:t>
            </a:r>
            <a:r>
              <a:rPr lang="fr-FR" sz="2800">
                <a:solidFill>
                  <a:srgbClr val="FFFFFF"/>
                </a:solidFill>
                <a:latin typeface="Franklin Gothic Medium" panose="020B0603020102020204" pitchFamily="34" charset="0"/>
                <a:ea typeface="+mn-ea"/>
                <a:cs typeface="+mn-cs"/>
              </a:rPr>
              <a:t>g</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 name="Picture Placeholder 9" descr="A person holding a paper with a fingerprint cut out&#10;&#10;Description automatically generated">
            <a:extLst>
              <a:ext uri="{FF2B5EF4-FFF2-40B4-BE49-F238E27FC236}">
                <a16:creationId xmlns:a16="http://schemas.microsoft.com/office/drawing/2014/main" id="{6B98D52D-199D-6B80-88BE-8E5C2DA0078D}"/>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5" name="Rectangle 4">
            <a:extLst>
              <a:ext uri="{FF2B5EF4-FFF2-40B4-BE49-F238E27FC236}">
                <a16:creationId xmlns:a16="http://schemas.microsoft.com/office/drawing/2014/main" id="{D4CEE81F-3181-0D2E-3736-7A244A545894}"/>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132616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106200" y="3988157"/>
            <a:ext cx="194179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1004920" y="2691742"/>
            <a:ext cx="5143766" cy="3539430"/>
          </a:xfrm>
          <a:prstGeom prst="rect">
            <a:avLst/>
          </a:prstGeom>
          <a:noFill/>
        </p:spPr>
        <p:txBody>
          <a:bodyPr wrap="square" lIns="91440" tIns="45720" rIns="91440" bIns="45720" anchor="t">
            <a:spAutoFit/>
          </a:bodyPr>
          <a:lstStyle/>
          <a:p>
            <a:pPr>
              <a:defRPr/>
            </a:pP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Dans la mesure du possible, les entreprises d’État sont encouragées à divulguer l’identité et la </a:t>
            </a:r>
            <a:r>
              <a:rPr lang="fr-FR" sz="2800" dirty="0">
                <a:solidFill>
                  <a:srgbClr val="002157"/>
                </a:solidFill>
                <a:latin typeface="Franklin Gothic Book" panose="020B0503020102020204"/>
                <a:ea typeface="+mn-ea"/>
                <a:cs typeface="+mn-cs"/>
              </a:rPr>
              <a:t>propriété effective</a:t>
            </a:r>
            <a:r>
              <a:rPr kumimoji="0" lang="fr-FR" sz="2800" i="0" u="none" strike="noStrike" cap="none" normalizeH="0" baseline="0" noProof="0" dirty="0">
                <a:ln>
                  <a:noFill/>
                </a:ln>
                <a:solidFill>
                  <a:srgbClr val="002157"/>
                </a:solidFill>
                <a:effectLst/>
                <a:uLnTx/>
                <a:uFillTx/>
                <a:latin typeface="Franklin Gothic Book" panose="020B0503020102020204"/>
                <a:ea typeface="+mn-ea"/>
                <a:cs typeface="+mn-cs"/>
              </a:rPr>
              <a:t> de </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leurs </a:t>
            </a:r>
            <a:r>
              <a:rPr lang="fr-FR" sz="2800" b="1" dirty="0">
                <a:solidFill>
                  <a:srgbClr val="0090BF"/>
                </a:solidFill>
                <a:latin typeface="Franklin Gothic Book" panose="020B0503020102020204"/>
                <a:ea typeface="+mn-ea"/>
                <a:cs typeface="+mn-cs"/>
              </a:rPr>
              <a:t>agents ou intermédiaires, fournisseurs ou sous-traitants </a:t>
            </a:r>
            <a:r>
              <a:rPr kumimoji="0" lang="fr-FR" sz="2800" i="0" u="none" strike="noStrike" cap="none" normalizeH="0" baseline="0" noProof="0" dirty="0">
                <a:ln>
                  <a:noFill/>
                </a:ln>
                <a:solidFill>
                  <a:srgbClr val="002157"/>
                </a:solidFill>
                <a:effectLst/>
                <a:uLnTx/>
                <a:uFillTx/>
                <a:latin typeface="Franklin Gothic Book" panose="020B0503020102020204"/>
                <a:ea typeface="+mn-ea"/>
                <a:cs typeface="+mn-cs"/>
              </a:rPr>
              <a:t>relativement aux </a:t>
            </a:r>
            <a:r>
              <a:rPr lang="fr-FR" sz="2800" dirty="0">
                <a:solidFill>
                  <a:srgbClr val="002157"/>
                </a:solidFill>
                <a:latin typeface="Franklin Gothic Book" panose="020B0503020102020204"/>
                <a:ea typeface="+mn-ea"/>
                <a:cs typeface="+mn-cs"/>
              </a:rPr>
              <a:t>transactions significatives.</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accent4"/>
                </a:solidFill>
                <a:latin typeface="Franklin Gothic Medium"/>
              </a:rPr>
              <a:t>PROPRIÉTÉ EFFECTIVE</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5A60A"/>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a:t>
            </a:r>
            <a:r>
              <a:rPr lang="fr-FR" sz="2800">
                <a:solidFill>
                  <a:srgbClr val="FFFFFF"/>
                </a:solidFill>
                <a:latin typeface="Franklin Gothic Medium" panose="020B0603020102020204" pitchFamily="34" charset="0"/>
                <a:ea typeface="+mn-ea"/>
                <a:cs typeface="+mn-cs"/>
              </a:rPr>
              <a:t> 2.6 </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 </a:t>
            </a:r>
          </a:p>
        </p:txBody>
      </p:sp>
      <p:pic>
        <p:nvPicPr>
          <p:cNvPr id="2" name="Picture Placeholder 9" descr="A person holding a paper with a fingerprint cut out&#10;&#10;Description automatically generated">
            <a:extLst>
              <a:ext uri="{FF2B5EF4-FFF2-40B4-BE49-F238E27FC236}">
                <a16:creationId xmlns:a16="http://schemas.microsoft.com/office/drawing/2014/main" id="{51A452A4-1357-3045-1A4F-8A606D18A6B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5" name="Rectangle 4">
            <a:extLst>
              <a:ext uri="{FF2B5EF4-FFF2-40B4-BE49-F238E27FC236}">
                <a16:creationId xmlns:a16="http://schemas.microsoft.com/office/drawing/2014/main" id="{FE5FF1DB-1FD7-7A46-2C57-BF075A76B5FD}"/>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646078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9C1515-AE84-522C-AE11-FF1DDFC9D4A4}"/>
              </a:ext>
            </a:extLst>
          </p:cNvPr>
          <p:cNvSpPr/>
          <p:nvPr/>
        </p:nvSpPr>
        <p:spPr>
          <a:xfrm>
            <a:off x="636492" y="2604654"/>
            <a:ext cx="11555507" cy="3058349"/>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ectangle 10">
            <a:extLst>
              <a:ext uri="{FF2B5EF4-FFF2-40B4-BE49-F238E27FC236}">
                <a16:creationId xmlns:a16="http://schemas.microsoft.com/office/drawing/2014/main" id="{581EE888-D6B6-DEE9-8285-77F23B46E60C}"/>
              </a:ext>
            </a:extLst>
          </p:cNvPr>
          <p:cNvSpPr/>
          <p:nvPr/>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TextBox 11">
            <a:extLst>
              <a:ext uri="{FF2B5EF4-FFF2-40B4-BE49-F238E27FC236}">
                <a16:creationId xmlns:a16="http://schemas.microsoft.com/office/drawing/2014/main" id="{1336608A-560C-25A6-27FB-BAE99D0DE5CC}"/>
              </a:ext>
            </a:extLst>
          </p:cNvPr>
          <p:cNvSpPr txBox="1"/>
          <p:nvPr/>
        </p:nvSpPr>
        <p:spPr>
          <a:xfrm>
            <a:off x="392689" y="1988802"/>
            <a:ext cx="2722543" cy="523220"/>
          </a:xfrm>
          <a:prstGeom prst="rect">
            <a:avLst/>
          </a:prstGeom>
          <a:noFill/>
        </p:spPr>
        <p:txBody>
          <a:bodyPr wrap="square" rtlCol="0">
            <a:spAutoFit/>
          </a:bodyPr>
          <a:lstStyle/>
          <a:p>
            <a:pPr algn="r"/>
            <a:r>
              <a:rPr lang="fr-FR" sz="2800">
                <a:solidFill>
                  <a:srgbClr val="FFFFFF"/>
                </a:solidFill>
                <a:latin typeface="Franklin Gothic Medium" panose="020B0603020102020204" pitchFamily="34" charset="0"/>
              </a:rPr>
              <a:t>RÉFLEXION</a:t>
            </a:r>
          </a:p>
        </p:txBody>
      </p:sp>
      <p:sp>
        <p:nvSpPr>
          <p:cNvPr id="3" name="Title 1">
            <a:extLst>
              <a:ext uri="{FF2B5EF4-FFF2-40B4-BE49-F238E27FC236}">
                <a16:creationId xmlns:a16="http://schemas.microsoft.com/office/drawing/2014/main" id="{C422CEDF-8711-7EA8-058E-40A559936215}"/>
              </a:ext>
            </a:extLst>
          </p:cNvPr>
          <p:cNvSpPr txBox="1">
            <a:spLocks/>
          </p:cNvSpPr>
          <p:nvPr/>
        </p:nvSpPr>
        <p:spPr>
          <a:xfrm>
            <a:off x="642812" y="1194997"/>
            <a:ext cx="10905753" cy="1409657"/>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endParaRPr lang="en-NO"/>
          </a:p>
        </p:txBody>
      </p:sp>
      <p:sp>
        <p:nvSpPr>
          <p:cNvPr id="5" name="Title 4">
            <a:extLst>
              <a:ext uri="{FF2B5EF4-FFF2-40B4-BE49-F238E27FC236}">
                <a16:creationId xmlns:a16="http://schemas.microsoft.com/office/drawing/2014/main" id="{43FBB7E1-8DB9-4D3B-AF2D-87ED9F7752E4}"/>
              </a:ext>
            </a:extLst>
          </p:cNvPr>
          <p:cNvSpPr>
            <a:spLocks noGrp="1"/>
          </p:cNvSpPr>
          <p:nvPr>
            <p:ph type="title" idx="4294967295"/>
          </p:nvPr>
        </p:nvSpPr>
        <p:spPr>
          <a:xfrm>
            <a:off x="988829" y="2991973"/>
            <a:ext cx="6270953" cy="2409385"/>
          </a:xfrm>
        </p:spPr>
        <p:txBody>
          <a:bodyPr>
            <a:noAutofit/>
          </a:bodyPr>
          <a:lstStyle/>
          <a:p>
            <a:r>
              <a:rPr lang="fr-FR" sz="3200" dirty="0">
                <a:latin typeface="Franklin Gothic Medium"/>
              </a:rPr>
              <a:t>Quels sont les maillons de la chaîne de valeur de l’industrie extractive les plus exposés aux problèmes de corruption ?</a:t>
            </a:r>
          </a:p>
        </p:txBody>
      </p:sp>
      <p:pic>
        <p:nvPicPr>
          <p:cNvPr id="10" name="Graphic 9" descr="Questions outline">
            <a:extLst>
              <a:ext uri="{FF2B5EF4-FFF2-40B4-BE49-F238E27FC236}">
                <a16:creationId xmlns:a16="http://schemas.microsoft.com/office/drawing/2014/main" id="{0991CF85-39E6-EB01-7E41-B4D1CAAA5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Tree>
    <p:extLst>
      <p:ext uri="{BB962C8B-B14F-4D97-AF65-F5344CB8AC3E}">
        <p14:creationId xmlns:p14="http://schemas.microsoft.com/office/powerpoint/2010/main" val="647366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yellow outline of a state&#10;&#10;Description automatically generated">
            <a:extLst>
              <a:ext uri="{FF2B5EF4-FFF2-40B4-BE49-F238E27FC236}">
                <a16:creationId xmlns:a16="http://schemas.microsoft.com/office/drawing/2014/main" id="{5717F5E5-8C9C-E111-BD04-B9321A4E78FD}"/>
              </a:ext>
            </a:extLst>
          </p:cNvPr>
          <p:cNvPicPr>
            <a:picLocks noChangeAspect="1"/>
          </p:cNvPicPr>
          <p:nvPr/>
        </p:nvPicPr>
        <p:blipFill>
          <a:blip r:embed="rId3">
            <a:alphaModFix amt="80000"/>
          </a:blip>
          <a:stretch>
            <a:fillRect/>
          </a:stretch>
        </p:blipFill>
        <p:spPr>
          <a:xfrm>
            <a:off x="7397840" y="1199883"/>
            <a:ext cx="5391954" cy="5391954"/>
          </a:xfrm>
          <a:prstGeom prst="rect">
            <a:avLst/>
          </a:prstGeom>
          <a:ln>
            <a:noFill/>
          </a:ln>
        </p:spPr>
      </p:pic>
      <p:sp>
        <p:nvSpPr>
          <p:cNvPr id="2" name="Text Placeholder 1">
            <a:extLst>
              <a:ext uri="{FF2B5EF4-FFF2-40B4-BE49-F238E27FC236}">
                <a16:creationId xmlns:a16="http://schemas.microsoft.com/office/drawing/2014/main" id="{5A0E6168-FA1C-8A24-4D64-F3274BC32DB9}"/>
              </a:ext>
            </a:extLst>
          </p:cNvPr>
          <p:cNvSpPr>
            <a:spLocks noGrp="1"/>
          </p:cNvSpPr>
          <p:nvPr>
            <p:ph type="body" sz="quarter" idx="10"/>
          </p:nvPr>
        </p:nvSpPr>
        <p:spPr/>
        <p:txBody>
          <a:bodyPr vert="horz" lIns="91440" tIns="45720" rIns="91440" bIns="45720" rtlCol="0" anchor="t">
            <a:noAutofit/>
          </a:bodyPr>
          <a:lstStyle/>
          <a:p>
            <a:r>
              <a:rPr lang="fr-FR">
                <a:latin typeface="Franklin Gothic Medium"/>
              </a:rPr>
              <a:t>ÉTUDE DE CAS</a:t>
            </a:r>
          </a:p>
        </p:txBody>
      </p:sp>
      <p:sp>
        <p:nvSpPr>
          <p:cNvPr id="3" name="Text Placeholder 2">
            <a:extLst>
              <a:ext uri="{FF2B5EF4-FFF2-40B4-BE49-F238E27FC236}">
                <a16:creationId xmlns:a16="http://schemas.microsoft.com/office/drawing/2014/main" id="{143A5867-BE82-1F1B-2154-36E9B884A8CE}"/>
              </a:ext>
            </a:extLst>
          </p:cNvPr>
          <p:cNvSpPr>
            <a:spLocks noGrp="1"/>
          </p:cNvSpPr>
          <p:nvPr>
            <p:ph type="body" sz="quarter" idx="11"/>
          </p:nvPr>
        </p:nvSpPr>
        <p:spPr/>
        <p:txBody>
          <a:bodyPr vert="horz" lIns="91440" tIns="45720" rIns="91440" bIns="45720" rtlCol="0" anchor="t">
            <a:normAutofit/>
          </a:bodyPr>
          <a:lstStyle/>
          <a:p>
            <a:r>
              <a:rPr lang="fr-FR">
                <a:latin typeface="Franklin Gothic Demi"/>
              </a:rPr>
              <a:t>Ghana</a:t>
            </a:r>
          </a:p>
        </p:txBody>
      </p:sp>
      <p:sp>
        <p:nvSpPr>
          <p:cNvPr id="4" name="Text Placeholder 3">
            <a:extLst>
              <a:ext uri="{FF2B5EF4-FFF2-40B4-BE49-F238E27FC236}">
                <a16:creationId xmlns:a16="http://schemas.microsoft.com/office/drawing/2014/main" id="{3C330768-4C31-4696-8C46-1CC258D28C3C}"/>
              </a:ext>
            </a:extLst>
          </p:cNvPr>
          <p:cNvSpPr>
            <a:spLocks noGrp="1"/>
          </p:cNvSpPr>
          <p:nvPr>
            <p:ph type="body" sz="quarter" idx="12"/>
          </p:nvPr>
        </p:nvSpPr>
        <p:spPr>
          <a:xfrm>
            <a:off x="1010364" y="3755796"/>
            <a:ext cx="3722450" cy="2111648"/>
          </a:xfrm>
        </p:spPr>
        <p:txBody>
          <a:bodyPr vert="horz" lIns="91440" tIns="45720" rIns="91440" bIns="45720" rtlCol="0" anchor="t">
            <a:noAutofit/>
          </a:bodyPr>
          <a:lstStyle/>
          <a:p>
            <a:pPr marL="0" indent="0">
              <a:buNone/>
            </a:pPr>
            <a:r>
              <a:rPr lang="fr-FR" dirty="0">
                <a:solidFill>
                  <a:srgbClr val="002157"/>
                </a:solidFill>
                <a:ea typeface="+mj-lt"/>
                <a:cs typeface="+mj-lt"/>
              </a:rPr>
              <a:t>Étudier les données concernant la propriété pour améliorer l’intégrité du processus d’octroi des licences minières</a:t>
            </a:r>
          </a:p>
          <a:p>
            <a:pPr marL="0" indent="0">
              <a:buNone/>
            </a:pPr>
            <a:endParaRPr lang="en-GB" sz="2800" dirty="0"/>
          </a:p>
        </p:txBody>
      </p:sp>
      <p:sp>
        <p:nvSpPr>
          <p:cNvPr id="5" name="Text Placeholder 4">
            <a:extLst>
              <a:ext uri="{FF2B5EF4-FFF2-40B4-BE49-F238E27FC236}">
                <a16:creationId xmlns:a16="http://schemas.microsoft.com/office/drawing/2014/main" id="{ACD87EE1-543C-3453-9795-A4209684C4E3}"/>
              </a:ext>
            </a:extLst>
          </p:cNvPr>
          <p:cNvSpPr>
            <a:spLocks noGrp="1"/>
          </p:cNvSpPr>
          <p:nvPr>
            <p:ph type="body" sz="quarter" idx="13"/>
          </p:nvPr>
        </p:nvSpPr>
        <p:spPr/>
        <p:txBody>
          <a:bodyPr vert="horz" lIns="91440" tIns="45720" rIns="91440" bIns="45720" rtlCol="0" anchor="t">
            <a:normAutofit/>
          </a:bodyPr>
          <a:lstStyle/>
          <a:p>
            <a:r>
              <a:rPr lang="fr-FR" b="1">
                <a:latin typeface="Franklin Gothic Medium"/>
              </a:rPr>
              <a:t>PROPRIÉTÉ EFFECTIVE</a:t>
            </a:r>
          </a:p>
        </p:txBody>
      </p:sp>
      <p:pic>
        <p:nvPicPr>
          <p:cNvPr id="9" name="Picture 2" descr="A chart of a group of people&#10;&#10;Description automatically generated">
            <a:extLst>
              <a:ext uri="{FF2B5EF4-FFF2-40B4-BE49-F238E27FC236}">
                <a16:creationId xmlns:a16="http://schemas.microsoft.com/office/drawing/2014/main" id="{29A40680-9A67-AA56-BF8F-0942481FCE8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1377" t="6779" r="9433" b="8569"/>
          <a:stretch/>
        </p:blipFill>
        <p:spPr bwMode="auto">
          <a:xfrm>
            <a:off x="4890741" y="2973977"/>
            <a:ext cx="6663479" cy="289346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671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0E6168-FA1C-8A24-4D64-F3274BC32DB9}"/>
              </a:ext>
            </a:extLst>
          </p:cNvPr>
          <p:cNvSpPr>
            <a:spLocks noGrp="1"/>
          </p:cNvSpPr>
          <p:nvPr>
            <p:ph type="body" sz="quarter" idx="10"/>
          </p:nvPr>
        </p:nvSpPr>
        <p:spPr/>
        <p:txBody>
          <a:bodyPr vert="horz" lIns="91440" tIns="45720" rIns="91440" bIns="45720" rtlCol="0" anchor="t">
            <a:noAutofit/>
          </a:bodyPr>
          <a:lstStyle/>
          <a:p>
            <a:r>
              <a:rPr lang="fr-FR">
                <a:latin typeface="Franklin Gothic Medium"/>
              </a:rPr>
              <a:t>ÉTUDE DE CAS</a:t>
            </a:r>
          </a:p>
        </p:txBody>
      </p:sp>
      <p:sp>
        <p:nvSpPr>
          <p:cNvPr id="3" name="Text Placeholder 2">
            <a:extLst>
              <a:ext uri="{FF2B5EF4-FFF2-40B4-BE49-F238E27FC236}">
                <a16:creationId xmlns:a16="http://schemas.microsoft.com/office/drawing/2014/main" id="{143A5867-BE82-1F1B-2154-36E9B884A8CE}"/>
              </a:ext>
            </a:extLst>
          </p:cNvPr>
          <p:cNvSpPr>
            <a:spLocks noGrp="1"/>
          </p:cNvSpPr>
          <p:nvPr>
            <p:ph type="body" sz="quarter" idx="11"/>
          </p:nvPr>
        </p:nvSpPr>
        <p:spPr>
          <a:xfrm>
            <a:off x="1003243" y="2971701"/>
            <a:ext cx="9085637" cy="1505741"/>
          </a:xfrm>
        </p:spPr>
        <p:txBody>
          <a:bodyPr vert="horz" lIns="91440" tIns="45720" rIns="91440" bIns="45720" rtlCol="0" anchor="t">
            <a:normAutofit/>
          </a:bodyPr>
          <a:lstStyle/>
          <a:p>
            <a:r>
              <a:rPr lang="fr-FR" dirty="0">
                <a:latin typeface="Franklin Gothic Demi"/>
              </a:rPr>
              <a:t>Colombie et</a:t>
            </a:r>
            <a:br>
              <a:rPr lang="fr-FR" dirty="0">
                <a:latin typeface="Franklin Gothic Demi"/>
              </a:rPr>
            </a:br>
            <a:r>
              <a:rPr lang="fr-FR" dirty="0">
                <a:latin typeface="Franklin Gothic Demi"/>
              </a:rPr>
              <a:t>Nigeria</a:t>
            </a:r>
          </a:p>
        </p:txBody>
      </p:sp>
      <p:sp>
        <p:nvSpPr>
          <p:cNvPr id="4" name="Text Placeholder 3">
            <a:extLst>
              <a:ext uri="{FF2B5EF4-FFF2-40B4-BE49-F238E27FC236}">
                <a16:creationId xmlns:a16="http://schemas.microsoft.com/office/drawing/2014/main" id="{3C330768-4C31-4696-8C46-1CC258D28C3C}"/>
              </a:ext>
            </a:extLst>
          </p:cNvPr>
          <p:cNvSpPr>
            <a:spLocks noGrp="1"/>
          </p:cNvSpPr>
          <p:nvPr>
            <p:ph type="body" sz="quarter" idx="12"/>
          </p:nvPr>
        </p:nvSpPr>
        <p:spPr>
          <a:xfrm>
            <a:off x="1063186" y="4276394"/>
            <a:ext cx="3204931" cy="1697864"/>
          </a:xfrm>
        </p:spPr>
        <p:txBody>
          <a:bodyPr vert="horz" lIns="91440" tIns="45720" rIns="91440" bIns="45720" rtlCol="0" anchor="t">
            <a:noAutofit/>
          </a:bodyPr>
          <a:lstStyle/>
          <a:p>
            <a:pPr marL="0" indent="0">
              <a:buNone/>
            </a:pPr>
            <a:r>
              <a:rPr lang="fr-FR" dirty="0">
                <a:ea typeface="+mj-lt"/>
                <a:cs typeface="+mj-lt"/>
              </a:rPr>
              <a:t>Relier les points de données concernant la propriété effective</a:t>
            </a:r>
          </a:p>
        </p:txBody>
      </p:sp>
      <p:sp>
        <p:nvSpPr>
          <p:cNvPr id="5" name="Text Placeholder 4">
            <a:extLst>
              <a:ext uri="{FF2B5EF4-FFF2-40B4-BE49-F238E27FC236}">
                <a16:creationId xmlns:a16="http://schemas.microsoft.com/office/drawing/2014/main" id="{ACD87EE1-543C-3453-9795-A4209684C4E3}"/>
              </a:ext>
            </a:extLst>
          </p:cNvPr>
          <p:cNvSpPr>
            <a:spLocks noGrp="1"/>
          </p:cNvSpPr>
          <p:nvPr>
            <p:ph type="body" sz="quarter" idx="13"/>
          </p:nvPr>
        </p:nvSpPr>
        <p:spPr/>
        <p:txBody>
          <a:bodyPr vert="horz" lIns="91440" tIns="45720" rIns="91440" bIns="45720" rtlCol="0" anchor="t">
            <a:normAutofit/>
          </a:bodyPr>
          <a:lstStyle/>
          <a:p>
            <a:r>
              <a:rPr lang="fr-FR" b="1">
                <a:latin typeface="Franklin Gothic Medium"/>
              </a:rPr>
              <a:t>PROPRIÉTÉ EFFECTIVE</a:t>
            </a:r>
          </a:p>
        </p:txBody>
      </p:sp>
      <p:sp>
        <p:nvSpPr>
          <p:cNvPr id="16" name="Rectangle 15">
            <a:extLst>
              <a:ext uri="{FF2B5EF4-FFF2-40B4-BE49-F238E27FC236}">
                <a16:creationId xmlns:a16="http://schemas.microsoft.com/office/drawing/2014/main" id="{99B2FD43-2447-2FEE-7C03-A6588BB1102F}"/>
              </a:ext>
            </a:extLst>
          </p:cNvPr>
          <p:cNvSpPr/>
          <p:nvPr/>
        </p:nvSpPr>
        <p:spPr>
          <a:xfrm>
            <a:off x="4557837" y="1516692"/>
            <a:ext cx="7450112" cy="4415757"/>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6" name="Picture 5" descr="Chart&#10;&#10;Description automatically generated">
            <a:extLst>
              <a:ext uri="{FF2B5EF4-FFF2-40B4-BE49-F238E27FC236}">
                <a16:creationId xmlns:a16="http://schemas.microsoft.com/office/drawing/2014/main" id="{86B9DFA8-05CC-B88B-FE89-039EC684E9A2}"/>
              </a:ext>
            </a:extLst>
          </p:cNvPr>
          <p:cNvPicPr>
            <a:picLocks noChangeAspect="1"/>
          </p:cNvPicPr>
          <p:nvPr/>
        </p:nvPicPr>
        <p:blipFill>
          <a:blip r:embed="rId3"/>
          <a:stretch>
            <a:fillRect/>
          </a:stretch>
        </p:blipFill>
        <p:spPr>
          <a:xfrm>
            <a:off x="4561779" y="1914375"/>
            <a:ext cx="7281924" cy="3620392"/>
          </a:xfrm>
          <a:prstGeom prst="rect">
            <a:avLst/>
          </a:prstGeom>
        </p:spPr>
      </p:pic>
      <p:sp>
        <p:nvSpPr>
          <p:cNvPr id="7" name="Rectangle 6">
            <a:extLst>
              <a:ext uri="{FF2B5EF4-FFF2-40B4-BE49-F238E27FC236}">
                <a16:creationId xmlns:a16="http://schemas.microsoft.com/office/drawing/2014/main" id="{07FD335E-6E76-5513-09FC-BDB660FC582A}"/>
              </a:ext>
            </a:extLst>
          </p:cNvPr>
          <p:cNvSpPr/>
          <p:nvPr/>
        </p:nvSpPr>
        <p:spPr>
          <a:xfrm>
            <a:off x="8144606" y="5595686"/>
            <a:ext cx="243840" cy="243840"/>
          </a:xfrm>
          <a:prstGeom prst="rect">
            <a:avLst/>
          </a:prstGeom>
          <a:solidFill>
            <a:srgbClr val="708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4B94986-6F56-7CB8-6713-18B7A0B8519F}"/>
              </a:ext>
            </a:extLst>
          </p:cNvPr>
          <p:cNvSpPr/>
          <p:nvPr/>
        </p:nvSpPr>
        <p:spPr>
          <a:xfrm>
            <a:off x="4887863" y="5580319"/>
            <a:ext cx="243840" cy="243840"/>
          </a:xfrm>
          <a:prstGeom prst="rect">
            <a:avLst/>
          </a:prstGeom>
          <a:solidFill>
            <a:srgbClr val="5E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7692197-FDBB-6102-AB51-59C5AD11333A}"/>
              </a:ext>
            </a:extLst>
          </p:cNvPr>
          <p:cNvSpPr/>
          <p:nvPr/>
        </p:nvSpPr>
        <p:spPr>
          <a:xfrm>
            <a:off x="6579726" y="5605508"/>
            <a:ext cx="243840" cy="243840"/>
          </a:xfrm>
          <a:prstGeom prst="rect">
            <a:avLst/>
          </a:prstGeom>
          <a:solidFill>
            <a:srgbClr val="E8D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F858C0E-7551-9582-1EFB-A7B2549E3600}"/>
              </a:ext>
            </a:extLst>
          </p:cNvPr>
          <p:cNvSpPr/>
          <p:nvPr/>
        </p:nvSpPr>
        <p:spPr>
          <a:xfrm>
            <a:off x="9208603" y="5618384"/>
            <a:ext cx="243840" cy="243840"/>
          </a:xfrm>
          <a:prstGeom prst="rect">
            <a:avLst/>
          </a:prstGeom>
          <a:solidFill>
            <a:srgbClr val="E52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57360D1-E004-F3DC-497F-0DEB7623A9F8}"/>
              </a:ext>
            </a:extLst>
          </p:cNvPr>
          <p:cNvSpPr txBox="1"/>
          <p:nvPr/>
        </p:nvSpPr>
        <p:spPr>
          <a:xfrm>
            <a:off x="5128016" y="5567132"/>
            <a:ext cx="1428770" cy="307777"/>
          </a:xfrm>
          <a:prstGeom prst="rect">
            <a:avLst/>
          </a:prstGeom>
          <a:noFill/>
        </p:spPr>
        <p:txBody>
          <a:bodyPr wrap="square" rtlCol="0">
            <a:spAutoFit/>
          </a:bodyPr>
          <a:lstStyle/>
          <a:p>
            <a:r>
              <a:rPr lang="fr-FR" sz="1400" dirty="0">
                <a:solidFill>
                  <a:schemeClr val="tx2"/>
                </a:solidFill>
              </a:rPr>
              <a:t>Gouvernement</a:t>
            </a:r>
          </a:p>
        </p:txBody>
      </p:sp>
      <p:sp>
        <p:nvSpPr>
          <p:cNvPr id="12" name="TextBox 11">
            <a:extLst>
              <a:ext uri="{FF2B5EF4-FFF2-40B4-BE49-F238E27FC236}">
                <a16:creationId xmlns:a16="http://schemas.microsoft.com/office/drawing/2014/main" id="{DB0CACF8-16A4-2A07-380E-4A4995719974}"/>
              </a:ext>
            </a:extLst>
          </p:cNvPr>
          <p:cNvSpPr txBox="1"/>
          <p:nvPr/>
        </p:nvSpPr>
        <p:spPr>
          <a:xfrm>
            <a:off x="6846506" y="5572694"/>
            <a:ext cx="1117950" cy="307777"/>
          </a:xfrm>
          <a:prstGeom prst="rect">
            <a:avLst/>
          </a:prstGeom>
          <a:noFill/>
        </p:spPr>
        <p:txBody>
          <a:bodyPr wrap="square" rtlCol="0">
            <a:spAutoFit/>
          </a:bodyPr>
          <a:lstStyle/>
          <a:p>
            <a:r>
              <a:rPr lang="fr-FR" sz="1400">
                <a:solidFill>
                  <a:schemeClr val="tx2"/>
                </a:solidFill>
              </a:rPr>
              <a:t>Entreprises </a:t>
            </a:r>
          </a:p>
        </p:txBody>
      </p:sp>
      <p:sp>
        <p:nvSpPr>
          <p:cNvPr id="14" name="TextBox 13">
            <a:extLst>
              <a:ext uri="{FF2B5EF4-FFF2-40B4-BE49-F238E27FC236}">
                <a16:creationId xmlns:a16="http://schemas.microsoft.com/office/drawing/2014/main" id="{56B9A384-7D28-D909-0D7C-4A6C290DAD29}"/>
              </a:ext>
            </a:extLst>
          </p:cNvPr>
          <p:cNvSpPr txBox="1"/>
          <p:nvPr/>
        </p:nvSpPr>
        <p:spPr>
          <a:xfrm>
            <a:off x="8360215" y="5580319"/>
            <a:ext cx="610653" cy="307777"/>
          </a:xfrm>
          <a:prstGeom prst="rect">
            <a:avLst/>
          </a:prstGeom>
          <a:noFill/>
        </p:spPr>
        <p:txBody>
          <a:bodyPr wrap="square" rtlCol="0">
            <a:spAutoFit/>
          </a:bodyPr>
          <a:lstStyle/>
          <a:p>
            <a:r>
              <a:rPr lang="fr-FR" sz="1400">
                <a:solidFill>
                  <a:schemeClr val="tx2"/>
                </a:solidFill>
              </a:rPr>
              <a:t>PPE</a:t>
            </a:r>
          </a:p>
        </p:txBody>
      </p:sp>
      <p:sp>
        <p:nvSpPr>
          <p:cNvPr id="15" name="TextBox 14">
            <a:extLst>
              <a:ext uri="{FF2B5EF4-FFF2-40B4-BE49-F238E27FC236}">
                <a16:creationId xmlns:a16="http://schemas.microsoft.com/office/drawing/2014/main" id="{21F56D9D-69A2-A688-8EBD-BD1C895A3716}"/>
              </a:ext>
            </a:extLst>
          </p:cNvPr>
          <p:cNvSpPr txBox="1"/>
          <p:nvPr/>
        </p:nvSpPr>
        <p:spPr>
          <a:xfrm>
            <a:off x="9452444" y="5585569"/>
            <a:ext cx="1151646" cy="307777"/>
          </a:xfrm>
          <a:prstGeom prst="rect">
            <a:avLst/>
          </a:prstGeom>
          <a:noFill/>
        </p:spPr>
        <p:txBody>
          <a:bodyPr wrap="square" rtlCol="0">
            <a:spAutoFit/>
          </a:bodyPr>
          <a:lstStyle/>
          <a:p>
            <a:r>
              <a:rPr lang="fr-FR" sz="1400" dirty="0">
                <a:solidFill>
                  <a:schemeClr val="tx2"/>
                </a:solidFill>
              </a:rPr>
              <a:t>Alerte rouge</a:t>
            </a:r>
          </a:p>
        </p:txBody>
      </p:sp>
    </p:spTree>
    <p:extLst>
      <p:ext uri="{BB962C8B-B14F-4D97-AF65-F5344CB8AC3E}">
        <p14:creationId xmlns:p14="http://schemas.microsoft.com/office/powerpoint/2010/main" val="3288195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B197D5-5479-FC43-32DF-F44A218550AD}"/>
              </a:ext>
            </a:extLst>
          </p:cNvPr>
          <p:cNvSpPr>
            <a:spLocks noGrp="1"/>
          </p:cNvSpPr>
          <p:nvPr>
            <p:ph type="body" sz="quarter" idx="11"/>
          </p:nvPr>
        </p:nvSpPr>
        <p:spPr>
          <a:xfrm>
            <a:off x="1026103" y="3395112"/>
            <a:ext cx="5686549" cy="1336214"/>
          </a:xfrm>
        </p:spPr>
        <p:txBody>
          <a:bodyPr vert="horz" lIns="91440" tIns="45720" rIns="91440" bIns="45720" rtlCol="0" anchor="t">
            <a:normAutofit/>
          </a:bodyPr>
          <a:lstStyle/>
          <a:p>
            <a:r>
              <a:rPr lang="fr-FR" dirty="0">
                <a:latin typeface="Franklin Gothic Medium"/>
              </a:rPr>
              <a:t>Exploration, production</a:t>
            </a:r>
            <a:br>
              <a:rPr lang="fr-FR" dirty="0">
                <a:latin typeface="Franklin Gothic Medium"/>
              </a:rPr>
            </a:br>
            <a:r>
              <a:rPr lang="fr-FR" dirty="0">
                <a:latin typeface="Franklin Gothic Medium"/>
              </a:rPr>
              <a:t>et recettes</a:t>
            </a:r>
          </a:p>
        </p:txBody>
      </p:sp>
      <p:sp>
        <p:nvSpPr>
          <p:cNvPr id="3" name="Text Placeholder 2">
            <a:extLst>
              <a:ext uri="{FF2B5EF4-FFF2-40B4-BE49-F238E27FC236}">
                <a16:creationId xmlns:a16="http://schemas.microsoft.com/office/drawing/2014/main" id="{1987FFFF-13D9-342A-0565-76572096C54C}"/>
              </a:ext>
            </a:extLst>
          </p:cNvPr>
          <p:cNvSpPr>
            <a:spLocks noGrp="1"/>
          </p:cNvSpPr>
          <p:nvPr>
            <p:ph type="body" sz="quarter" idx="10"/>
          </p:nvPr>
        </p:nvSpPr>
        <p:spPr/>
        <p:txBody>
          <a:bodyPr vert="horz" lIns="91440" tIns="45720" rIns="91440" bIns="45720" rtlCol="0" anchor="t">
            <a:noAutofit/>
          </a:bodyPr>
          <a:lstStyle/>
          <a:p>
            <a:r>
              <a:rPr lang="fr-FR">
                <a:latin typeface="Franklin Gothic Medium"/>
              </a:rPr>
              <a:t>DOMAINE CLÉ</a:t>
            </a:r>
          </a:p>
        </p:txBody>
      </p:sp>
      <p:pic>
        <p:nvPicPr>
          <p:cNvPr id="5" name="Picture Placeholder 4" descr="A crane in a quarry&#10;&#10;Description automatically generated">
            <a:extLst>
              <a:ext uri="{FF2B5EF4-FFF2-40B4-BE49-F238E27FC236}">
                <a16:creationId xmlns:a16="http://schemas.microsoft.com/office/drawing/2014/main" id="{68FA6143-A2C6-9B30-AA5F-DDB56F200D75}"/>
              </a:ext>
            </a:extLst>
          </p:cNvPr>
          <p:cNvPicPr>
            <a:picLocks noGrp="1" noChangeAspect="1"/>
          </p:cNvPicPr>
          <p:nvPr>
            <p:ph type="pic" sz="quarter" idx="14"/>
          </p:nvPr>
        </p:nvPicPr>
        <p:blipFill>
          <a:blip r:embed="rId2">
            <a:extLst>
              <a:ext uri="{28A0092B-C50C-407E-A947-70E740481C1C}">
                <a14:useLocalDpi xmlns:a14="http://schemas.microsoft.com/office/drawing/2010/main"/>
              </a:ext>
            </a:extLst>
          </a:blip>
          <a:srcRect/>
          <a:stretch/>
        </p:blipFill>
        <p:spPr/>
      </p:pic>
      <p:sp>
        <p:nvSpPr>
          <p:cNvPr id="7" name="Rectangle 6">
            <a:extLst>
              <a:ext uri="{FF2B5EF4-FFF2-40B4-BE49-F238E27FC236}">
                <a16:creationId xmlns:a16="http://schemas.microsoft.com/office/drawing/2014/main" id="{91745067-4C00-D23E-47DB-EA7D4DEEF359}"/>
              </a:ext>
            </a:extLst>
          </p:cNvPr>
          <p:cNvSpPr/>
          <p:nvPr/>
        </p:nvSpPr>
        <p:spPr>
          <a:xfrm>
            <a:off x="6874089" y="2905"/>
            <a:ext cx="5300511" cy="6865180"/>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4003756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fr-FR">
                <a:latin typeface="Franklin Gothic Medium"/>
              </a:rPr>
              <a:t>Justification</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168879"/>
            <a:ext cx="5870299" cy="4139708"/>
          </a:xfrm>
        </p:spPr>
        <p:txBody>
          <a:bodyPr vert="horz" lIns="91440" tIns="45720" rIns="91440" bIns="45720" rtlCol="0" anchor="t">
            <a:noAutofit/>
          </a:bodyPr>
          <a:lstStyle/>
          <a:p>
            <a:pPr marL="383540" indent="-383540"/>
            <a:r>
              <a:rPr lang="fr-FR" sz="2400" dirty="0"/>
              <a:t>Favoriser la compréhension du potentiel de réserve, afin de réduire les risques de corruption liés à </a:t>
            </a:r>
            <a:r>
              <a:rPr lang="fr-FR" sz="2400" b="1" dirty="0">
                <a:solidFill>
                  <a:srgbClr val="0090BF"/>
                </a:solidFill>
              </a:rPr>
              <a:t>la dissymétrie des informations </a:t>
            </a:r>
          </a:p>
          <a:p>
            <a:pPr marL="383540" indent="-383540"/>
            <a:r>
              <a:rPr lang="fr-FR" sz="2400" dirty="0">
                <a:solidFill>
                  <a:srgbClr val="002060"/>
                </a:solidFill>
              </a:rPr>
              <a:t>Aider à estimer </a:t>
            </a:r>
            <a:r>
              <a:rPr lang="fr-FR" sz="2400" b="1" dirty="0">
                <a:solidFill>
                  <a:srgbClr val="0090BF"/>
                </a:solidFill>
              </a:rPr>
              <a:t>les recettes publiques attendues </a:t>
            </a:r>
          </a:p>
          <a:p>
            <a:pPr marL="383540" indent="-383540"/>
            <a:r>
              <a:rPr lang="fr-FR" sz="2400" dirty="0">
                <a:solidFill>
                  <a:srgbClr val="002060"/>
                </a:solidFill>
              </a:rPr>
              <a:t>Détecter la possible </a:t>
            </a:r>
            <a:r>
              <a:rPr lang="fr-FR" sz="2400" b="1" dirty="0">
                <a:solidFill>
                  <a:srgbClr val="0090BF"/>
                </a:solidFill>
              </a:rPr>
              <a:t>évasion de recettes </a:t>
            </a:r>
            <a:r>
              <a:rPr lang="fr-FR" sz="2400" dirty="0">
                <a:solidFill>
                  <a:srgbClr val="002060"/>
                </a:solidFill>
              </a:rPr>
              <a:t>liée à la </a:t>
            </a:r>
            <a:r>
              <a:rPr lang="fr-FR" sz="2400" dirty="0">
                <a:solidFill>
                  <a:srgbClr val="002157"/>
                </a:solidFill>
              </a:rPr>
              <a:t>non déclaration des quantités produites ou au gonflement des coûts de production</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89AA2E"/>
                </a:solidFill>
                <a:latin typeface="Franklin Gothic Medium"/>
              </a:rPr>
              <a:t>EXPLORATION, PRODUCTION ET RECETTES</a:t>
            </a:r>
          </a:p>
        </p:txBody>
      </p:sp>
      <p:sp>
        <p:nvSpPr>
          <p:cNvPr id="8" name="Picture Placeholder 7">
            <a:extLst>
              <a:ext uri="{FF2B5EF4-FFF2-40B4-BE49-F238E27FC236}">
                <a16:creationId xmlns:a16="http://schemas.microsoft.com/office/drawing/2014/main" id="{E8FC04C7-E709-7A7B-E3F1-3AA7BCCEFA81}"/>
              </a:ext>
            </a:extLst>
          </p:cNvPr>
          <p:cNvSpPr>
            <a:spLocks noGrp="1"/>
          </p:cNvSpPr>
          <p:nvPr>
            <p:ph type="pic" sz="quarter" idx="14"/>
          </p:nvPr>
        </p:nvSpPr>
        <p:spPr/>
        <p:txBody>
          <a:bodyPr/>
          <a:lstStyle/>
          <a:p>
            <a:endParaRPr lang="en-NO"/>
          </a:p>
        </p:txBody>
      </p:sp>
      <p:pic>
        <p:nvPicPr>
          <p:cNvPr id="10" name="Picture Placeholder 4" descr="A crane in a quarry&#10;&#10;Description automatically generated">
            <a:extLst>
              <a:ext uri="{FF2B5EF4-FFF2-40B4-BE49-F238E27FC236}">
                <a16:creationId xmlns:a16="http://schemas.microsoft.com/office/drawing/2014/main" id="{3865422C-1AD7-C1F3-2BFA-35037815D53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3503"/>
            <a:ext cx="5308600" cy="6857999"/>
          </a:xfrm>
          <a:prstGeom prst="rect">
            <a:avLst/>
          </a:prstGeom>
          <a:solidFill>
            <a:srgbClr val="FFFFFF"/>
          </a:solidFill>
        </p:spPr>
      </p:pic>
      <p:sp>
        <p:nvSpPr>
          <p:cNvPr id="12" name="Rectangle 11">
            <a:extLst>
              <a:ext uri="{FF2B5EF4-FFF2-40B4-BE49-F238E27FC236}">
                <a16:creationId xmlns:a16="http://schemas.microsoft.com/office/drawing/2014/main" id="{8602E6DD-59A4-6839-9682-344BAA904A47}"/>
              </a:ext>
            </a:extLst>
          </p:cNvPr>
          <p:cNvSpPr/>
          <p:nvPr/>
        </p:nvSpPr>
        <p:spPr>
          <a:xfrm>
            <a:off x="6891606" y="2905"/>
            <a:ext cx="5300511" cy="6865180"/>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724775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021233" y="3678876"/>
            <a:ext cx="170019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2956" y="2806927"/>
            <a:ext cx="4987144" cy="2677656"/>
          </a:xfrm>
          <a:prstGeom prst="rect">
            <a:avLst/>
          </a:prstGeom>
          <a:noFill/>
        </p:spPr>
        <p:txBody>
          <a:bodyPr wrap="square" lIns="91440" tIns="45720" rIns="91440" bIns="45720" anchor="t">
            <a:spAutoFit/>
          </a:bodyPr>
          <a:lstStyle/>
          <a:p>
            <a:pPr>
              <a:defRPr/>
            </a:pPr>
            <a:r>
              <a:rPr lang="fr-FR" sz="2800" dirty="0">
                <a:solidFill>
                  <a:srgbClr val="002157"/>
                </a:solidFill>
                <a:latin typeface="Franklin Gothic Book" panose="020B0503020102020204"/>
                <a:ea typeface="+mn-ea"/>
                <a:cs typeface="+mn-cs"/>
              </a:rPr>
              <a:t>Les pays et les entreprises sont encouragés à divulguer des données sur les réserves économiques prouvées </a:t>
            </a:r>
            <a:r>
              <a:rPr lang="fr-FR" sz="2800" b="1" dirty="0">
                <a:solidFill>
                  <a:srgbClr val="0090BF"/>
                </a:solidFill>
                <a:latin typeface="Franklin Gothic Book" panose="020B0503020102020204"/>
                <a:ea typeface="+mn-ea"/>
                <a:cs typeface="+mn-cs"/>
              </a:rPr>
              <a:t>de pétrole, de gaz ou de minéraux</a:t>
            </a:r>
            <a:r>
              <a:rPr lang="fr-FR" sz="2800" dirty="0">
                <a:solidFill>
                  <a:srgbClr val="002157"/>
                </a:solidFill>
                <a:latin typeface="Franklin Gothic Book" panose="020B0503020102020204"/>
                <a:ea typeface="+mn-ea"/>
                <a:cs typeface="+mn-cs"/>
              </a:rPr>
              <a:t>, lorsqu’elles sont disponibles.</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89AA2E"/>
                </a:solidFill>
                <a:latin typeface="Franklin Gothic Medium"/>
              </a:rPr>
              <a:t>EXPLORATION, PRODUCTION ET RECETTES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800">
                <a:solidFill>
                  <a:srgbClr val="FFFFFF"/>
                </a:solidFill>
                <a:latin typeface="Franklin Gothic Medium" panose="020B0603020102020204" pitchFamily="34" charset="0"/>
                <a:ea typeface="+mn-ea"/>
                <a:cs typeface="+mn-cs"/>
              </a:rPr>
              <a:t>Exigence 3.1 (b)</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8547F416-B285-CFE8-43C4-61DE2CE863C7}"/>
              </a:ext>
            </a:extLst>
          </p:cNvPr>
          <p:cNvSpPr>
            <a:spLocks noGrp="1"/>
          </p:cNvSpPr>
          <p:nvPr>
            <p:ph type="pic" sz="quarter" idx="14"/>
          </p:nvPr>
        </p:nvSpPr>
        <p:spPr/>
        <p:txBody>
          <a:bodyPr/>
          <a:lstStyle/>
          <a:p>
            <a:endParaRPr lang="en-NO"/>
          </a:p>
        </p:txBody>
      </p:sp>
      <p:pic>
        <p:nvPicPr>
          <p:cNvPr id="9" name="Picture Placeholder 4" descr="A crane in a quarry&#10;&#10;Description automatically generated">
            <a:extLst>
              <a:ext uri="{FF2B5EF4-FFF2-40B4-BE49-F238E27FC236}">
                <a16:creationId xmlns:a16="http://schemas.microsoft.com/office/drawing/2014/main" id="{61E1DB47-48A1-42CB-BDF8-F32CD6DD178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14" name="Rectangle 13">
            <a:extLst>
              <a:ext uri="{FF2B5EF4-FFF2-40B4-BE49-F238E27FC236}">
                <a16:creationId xmlns:a16="http://schemas.microsoft.com/office/drawing/2014/main" id="{4236BF3D-E66D-0A7C-07FA-486803833938}"/>
              </a:ext>
            </a:extLst>
          </p:cNvPr>
          <p:cNvSpPr/>
          <p:nvPr/>
        </p:nvSpPr>
        <p:spPr>
          <a:xfrm>
            <a:off x="6891606" y="-5854"/>
            <a:ext cx="5300511" cy="6865180"/>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4218263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971283" y="3250664"/>
            <a:ext cx="89166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669239" y="2871985"/>
            <a:ext cx="5981932" cy="3293209"/>
          </a:xfrm>
          <a:prstGeom prst="rect">
            <a:avLst/>
          </a:prstGeom>
          <a:noFill/>
        </p:spPr>
        <p:txBody>
          <a:bodyPr wrap="square" lIns="91440" tIns="45720" rIns="91440" bIns="45720" anchor="t">
            <a:spAutoFit/>
          </a:bodyPr>
          <a:lstStyle/>
          <a:p>
            <a:pPr>
              <a:defRPr/>
            </a:pPr>
            <a:r>
              <a:rPr kumimoji="0" lang="fr-FR" sz="2400" b="0" i="0" u="none" strike="noStrike" cap="none" normalizeH="0" baseline="0" noProof="0" dirty="0">
                <a:ln>
                  <a:noFill/>
                </a:ln>
                <a:solidFill>
                  <a:srgbClr val="002157"/>
                </a:solidFill>
                <a:effectLst/>
                <a:uLnTx/>
                <a:uFillTx/>
                <a:latin typeface="Franklin Gothic Book" panose="020B0503020102020204"/>
                <a:ea typeface="+mn-ea"/>
                <a:cs typeface="+mn-cs"/>
              </a:rPr>
              <a:t>Les pays doivent divulguer :</a:t>
            </a:r>
          </a:p>
          <a:p>
            <a:pPr marL="457200" indent="-457200">
              <a:buClr>
                <a:srgbClr val="002157"/>
              </a:buClr>
              <a:buFont typeface="Wingdings" pitchFamily="2" charset="2"/>
              <a:buChar char="§"/>
              <a:defRPr/>
            </a:pPr>
            <a:r>
              <a:rPr lang="fr-FR" sz="2300" dirty="0">
                <a:solidFill>
                  <a:srgbClr val="002157"/>
                </a:solidFill>
                <a:latin typeface="Franklin Gothic Book" panose="020B0503020102020204"/>
                <a:ea typeface="+mn-ea"/>
                <a:cs typeface="+mn-cs"/>
              </a:rPr>
              <a:t>Une estimation</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de </a:t>
            </a:r>
            <a:r>
              <a:rPr kumimoji="0" lang="fr-FR" sz="2300" b="1" i="0" u="none" strike="noStrike" cap="none" normalizeH="0" baseline="0" noProof="0" dirty="0">
                <a:ln>
                  <a:noFill/>
                </a:ln>
                <a:solidFill>
                  <a:srgbClr val="0090BF"/>
                </a:solidFill>
                <a:effectLst/>
                <a:uLnTx/>
                <a:uFillTx/>
                <a:latin typeface="Franklin Gothic Book" panose="020B0503020102020204"/>
                <a:ea typeface="+mn-ea"/>
                <a:cs typeface="+mn-cs"/>
              </a:rPr>
              <a:t>la production</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résultant des </a:t>
            </a:r>
            <a:r>
              <a:rPr kumimoji="0" lang="fr-FR" sz="2300" b="1" i="0" u="none" strike="noStrike" cap="none" normalizeH="0" baseline="0" noProof="0" dirty="0">
                <a:ln>
                  <a:noFill/>
                </a:ln>
                <a:solidFill>
                  <a:srgbClr val="0090BF"/>
                </a:solidFill>
                <a:effectLst/>
                <a:uLnTx/>
                <a:uFillTx/>
                <a:latin typeface="Franklin Gothic Book" panose="020B0503020102020204"/>
                <a:ea typeface="+mn-ea"/>
                <a:cs typeface="+mn-cs"/>
              </a:rPr>
              <a:t>activités minières artisanales et à petite échelle ;</a:t>
            </a:r>
          </a:p>
          <a:p>
            <a:pPr marL="457200" indent="-457200">
              <a:buClr>
                <a:srgbClr val="002157"/>
              </a:buClr>
              <a:buFont typeface="Wingdings" pitchFamily="2" charset="2"/>
              <a:buChar char="§"/>
              <a:defRPr/>
            </a:pPr>
            <a:r>
              <a:rPr lang="fr-FR" sz="2300" b="1" dirty="0">
                <a:solidFill>
                  <a:srgbClr val="0090BF"/>
                </a:solidFill>
                <a:latin typeface="Franklin Gothic Book" panose="020B0503020102020204"/>
                <a:ea typeface="+mn-ea"/>
                <a:cs typeface="+mn-cs"/>
              </a:rPr>
              <a:t>Les sources</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et les </a:t>
            </a:r>
            <a:r>
              <a:rPr lang="fr-FR" sz="2300" b="1" dirty="0">
                <a:solidFill>
                  <a:srgbClr val="0090BF"/>
                </a:solidFill>
                <a:latin typeface="Franklin Gothic Book" panose="020B0503020102020204"/>
                <a:ea typeface="+mn-ea"/>
                <a:cs typeface="+mn-cs"/>
              </a:rPr>
              <a:t>méthodes de calcul</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des volumes et des valeurs de production </a:t>
            </a:r>
            <a:r>
              <a:rPr lang="fr-FR" sz="2300" dirty="0">
                <a:solidFill>
                  <a:srgbClr val="002157"/>
                </a:solidFill>
                <a:latin typeface="Franklin Gothic Book" panose="020B0503020102020204"/>
              </a:rPr>
              <a:t>;</a:t>
            </a:r>
            <a:endPar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endParaRPr>
          </a:p>
          <a:p>
            <a:pPr marL="457200" indent="-457200">
              <a:buFont typeface="Wingdings" pitchFamily="2" charset="2"/>
              <a:buChar char="§"/>
              <a:defRPr/>
            </a:pPr>
            <a:r>
              <a:rPr lang="fr-FR" sz="2300" dirty="0">
                <a:solidFill>
                  <a:srgbClr val="002157"/>
                </a:solidFill>
                <a:latin typeface="Franklin Gothic Book" panose="020B0503020102020204"/>
                <a:ea typeface="+mn-ea"/>
                <a:cs typeface="+mn-cs"/>
              </a:rPr>
              <a:t>Les mécanismes existants</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de </a:t>
            </a:r>
            <a:r>
              <a:rPr lang="fr-FR" sz="2300" b="1" dirty="0">
                <a:solidFill>
                  <a:srgbClr val="0090BF"/>
                </a:solidFill>
                <a:latin typeface="Franklin Gothic Book" panose="020B0503020102020204"/>
                <a:ea typeface="+mn-ea"/>
                <a:cs typeface="+mn-cs"/>
              </a:rPr>
              <a:t>surveillance</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et </a:t>
            </a:r>
            <a:r>
              <a:rPr lang="fr-FR" sz="2300" dirty="0">
                <a:solidFill>
                  <a:srgbClr val="002157"/>
                </a:solidFill>
                <a:latin typeface="Franklin Gothic Book" panose="020B0503020102020204"/>
              </a:rPr>
              <a:t>de</a:t>
            </a:r>
            <a:r>
              <a:rPr lang="fr-FR" sz="2300" b="1" dirty="0">
                <a:solidFill>
                  <a:srgbClr val="0090BF"/>
                </a:solidFill>
                <a:latin typeface="Franklin Gothic Book" panose="020B0503020102020204"/>
                <a:ea typeface="+mn-ea"/>
                <a:cs typeface="+mn-cs"/>
              </a:rPr>
              <a:t> contrôle de</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fr-FR" sz="2300" b="1" dirty="0">
                <a:solidFill>
                  <a:srgbClr val="0090BF"/>
                </a:solidFill>
                <a:latin typeface="Franklin Gothic Book" panose="020B0503020102020204"/>
                <a:ea typeface="+mn-ea"/>
                <a:cs typeface="+mn-cs"/>
              </a:rPr>
              <a:t>l’exactitude</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des données de production.</a:t>
            </a:r>
          </a:p>
        </p:txBody>
      </p: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89AA2E"/>
                </a:solidFill>
                <a:latin typeface="Franklin Gothic Medium"/>
              </a:rPr>
              <a:t>EXPLORATION, PRODUCTION ET RECETTES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1364829" y="1980373"/>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a:t>
            </a:r>
            <a:r>
              <a:rPr lang="fr-FR" sz="2800">
                <a:solidFill>
                  <a:srgbClr val="FFFFFF"/>
                </a:solidFill>
                <a:latin typeface="Franklin Gothic Medium" panose="020B0603020102020204" pitchFamily="34" charset="0"/>
                <a:ea typeface="+mn-ea"/>
                <a:cs typeface="+mn-cs"/>
              </a:rPr>
              <a:t> 3</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a:t>
            </a:r>
            <a:r>
              <a:rPr lang="fr-FR" sz="2800">
                <a:solidFill>
                  <a:srgbClr val="FFFFFF"/>
                </a:solidFill>
                <a:latin typeface="Franklin Gothic Medium" panose="020B0603020102020204" pitchFamily="34" charset="0"/>
                <a:ea typeface="+mn-ea"/>
                <a:cs typeface="+mn-cs"/>
              </a:rPr>
              <a:t>2</a:t>
            </a:r>
          </a:p>
        </p:txBody>
      </p:sp>
    </p:spTree>
    <p:extLst>
      <p:ext uri="{BB962C8B-B14F-4D97-AF65-F5344CB8AC3E}">
        <p14:creationId xmlns:p14="http://schemas.microsoft.com/office/powerpoint/2010/main" val="3982060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B26EBA-577A-424B-DF26-16AEE5C434EF}"/>
              </a:ext>
            </a:extLst>
          </p:cNvPr>
          <p:cNvSpPr txBox="1"/>
          <p:nvPr/>
        </p:nvSpPr>
        <p:spPr>
          <a:xfrm>
            <a:off x="664343" y="2871985"/>
            <a:ext cx="5883961" cy="3785652"/>
          </a:xfrm>
          <a:prstGeom prst="rect">
            <a:avLst/>
          </a:prstGeom>
          <a:noFill/>
        </p:spPr>
        <p:txBody>
          <a:bodyPr wrap="square" lIns="91440" tIns="45720" rIns="91440" bIns="45720" anchor="t">
            <a:spAutoFit/>
          </a:bodyPr>
          <a:lstStyle/>
          <a:p>
            <a:pPr>
              <a:defRPr/>
            </a:pPr>
            <a:r>
              <a:rPr kumimoji="0" lang="fr-FR" sz="2400" b="0" i="0" u="none" strike="noStrike" cap="none" normalizeH="0" baseline="0" noProof="0" dirty="0">
                <a:ln>
                  <a:noFill/>
                </a:ln>
                <a:solidFill>
                  <a:srgbClr val="002157"/>
                </a:solidFill>
                <a:effectLst/>
                <a:uLnTx/>
                <a:uFillTx/>
                <a:latin typeface="Franklin Gothic Book" panose="020B0503020102020204"/>
                <a:ea typeface="+mn-ea"/>
                <a:cs typeface="+mn-cs"/>
              </a:rPr>
              <a:t>Les pays doivent divulguer :</a:t>
            </a:r>
          </a:p>
          <a:p>
            <a:pPr marL="457200" indent="-457200">
              <a:buClr>
                <a:srgbClr val="002157"/>
              </a:buClr>
              <a:buFont typeface="Wingdings" pitchFamily="2" charset="2"/>
              <a:buChar char="§"/>
              <a:defRPr/>
            </a:pPr>
            <a:r>
              <a:rPr lang="fr-FR" sz="2300" dirty="0">
                <a:solidFill>
                  <a:srgbClr val="002157"/>
                </a:solidFill>
                <a:latin typeface="Franklin Gothic Book" panose="020B0503020102020204"/>
                <a:ea typeface="+mn-ea"/>
                <a:cs typeface="+mn-cs"/>
              </a:rPr>
              <a:t>Une estimation</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des </a:t>
            </a:r>
            <a:r>
              <a:rPr kumimoji="0" lang="fr-FR" sz="2300" b="1" i="0" u="none" strike="noStrike" cap="none" normalizeH="0" baseline="0" noProof="0" dirty="0">
                <a:ln>
                  <a:noFill/>
                </a:ln>
                <a:solidFill>
                  <a:srgbClr val="0090BF"/>
                </a:solidFill>
                <a:effectLst/>
                <a:uLnTx/>
                <a:uFillTx/>
                <a:latin typeface="Franklin Gothic Book" panose="020B0503020102020204"/>
                <a:ea typeface="+mn-ea"/>
                <a:cs typeface="+mn-cs"/>
              </a:rPr>
              <a:t>exportations</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résultant des </a:t>
            </a:r>
            <a:r>
              <a:rPr kumimoji="0" lang="fr-FR" sz="2300" b="1" i="0" u="none" strike="noStrike" cap="none" normalizeH="0" baseline="0" noProof="0" dirty="0">
                <a:ln>
                  <a:noFill/>
                </a:ln>
                <a:solidFill>
                  <a:srgbClr val="0090BF"/>
                </a:solidFill>
                <a:effectLst/>
                <a:uLnTx/>
                <a:uFillTx/>
                <a:latin typeface="Franklin Gothic Book" panose="020B0503020102020204"/>
                <a:ea typeface="+mn-ea"/>
                <a:cs typeface="+mn-cs"/>
              </a:rPr>
              <a:t>activités minières artisanales et à petite échelle ;</a:t>
            </a:r>
          </a:p>
          <a:p>
            <a:pPr marL="457200" indent="-457200">
              <a:buClr>
                <a:srgbClr val="002157"/>
              </a:buClr>
              <a:buFont typeface="Wingdings" pitchFamily="2" charset="2"/>
              <a:buChar char="§"/>
              <a:defRPr/>
            </a:pPr>
            <a:r>
              <a:rPr lang="fr-FR" sz="2300" dirty="0">
                <a:solidFill>
                  <a:srgbClr val="0090BF"/>
                </a:solidFill>
                <a:latin typeface="Franklin Gothic Book" panose="020B0503020102020204"/>
                <a:ea typeface="+mn-ea"/>
                <a:cs typeface="+mn-cs"/>
              </a:rPr>
              <a:t>Les </a:t>
            </a:r>
            <a:r>
              <a:rPr lang="fr-FR" sz="2300" b="1" dirty="0">
                <a:solidFill>
                  <a:srgbClr val="0090BF"/>
                </a:solidFill>
                <a:latin typeface="Franklin Gothic Book" panose="020B0503020102020204"/>
                <a:ea typeface="+mn-ea"/>
                <a:cs typeface="+mn-cs"/>
              </a:rPr>
              <a:t>sources</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et les </a:t>
            </a:r>
            <a:r>
              <a:rPr lang="fr-FR" sz="2300" b="1" dirty="0">
                <a:solidFill>
                  <a:srgbClr val="0090BF"/>
                </a:solidFill>
                <a:latin typeface="Franklin Gothic Book" panose="020B0503020102020204"/>
                <a:ea typeface="+mn-ea"/>
                <a:cs typeface="+mn-cs"/>
              </a:rPr>
              <a:t>méthodes de calcul</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des volumes et des valeurs de production ;</a:t>
            </a:r>
          </a:p>
          <a:p>
            <a:pPr marL="457200" indent="-457200">
              <a:buFont typeface="Wingdings" pitchFamily="2" charset="2"/>
              <a:buChar char="§"/>
              <a:defRPr/>
            </a:pPr>
            <a:r>
              <a:rPr lang="fr-FR" sz="2300" dirty="0">
                <a:solidFill>
                  <a:srgbClr val="002157"/>
                </a:solidFill>
                <a:latin typeface="Franklin Gothic Book" panose="020B0503020102020204"/>
                <a:ea typeface="+mn-ea"/>
                <a:cs typeface="+mn-cs"/>
              </a:rPr>
              <a:t>Les mécanismes existants</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de </a:t>
            </a:r>
            <a:r>
              <a:rPr lang="fr-FR" sz="2300" b="1" dirty="0">
                <a:solidFill>
                  <a:srgbClr val="0090BF"/>
                </a:solidFill>
                <a:latin typeface="Franklin Gothic Book" panose="020B0503020102020204"/>
                <a:ea typeface="+mn-ea"/>
                <a:cs typeface="+mn-cs"/>
              </a:rPr>
              <a:t>surveillance</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et </a:t>
            </a:r>
            <a:r>
              <a:rPr lang="fr-FR" sz="2300" dirty="0">
                <a:solidFill>
                  <a:srgbClr val="002157"/>
                </a:solidFill>
                <a:latin typeface="Franklin Gothic Book" panose="020B0503020102020204"/>
              </a:rPr>
              <a:t>de</a:t>
            </a:r>
            <a:r>
              <a:rPr lang="fr-FR" sz="2300" b="1" dirty="0">
                <a:solidFill>
                  <a:srgbClr val="0090BF"/>
                </a:solidFill>
                <a:latin typeface="Franklin Gothic Book" panose="020B0503020102020204"/>
                <a:ea typeface="+mn-ea"/>
                <a:cs typeface="+mn-cs"/>
              </a:rPr>
              <a:t> contrôle de</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fr-FR" sz="2300" b="1" dirty="0">
                <a:solidFill>
                  <a:srgbClr val="0090BF"/>
                </a:solidFill>
                <a:latin typeface="Franklin Gothic Book" panose="020B0503020102020204"/>
                <a:ea typeface="+mn-ea"/>
                <a:cs typeface="+mn-cs"/>
              </a:rPr>
              <a:t>l’exactitude</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de données de production.</a:t>
            </a: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949512" y="3243942"/>
            <a:ext cx="92431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89AA2E"/>
                </a:solidFill>
                <a:latin typeface="Franklin Gothic Medium"/>
              </a:rPr>
              <a:t>EXPLORATION, PRODUCTION ET RECETTES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1364829" y="1980373"/>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a:t>
            </a:r>
            <a:r>
              <a:rPr lang="fr-FR" sz="2800">
                <a:solidFill>
                  <a:srgbClr val="FFFFFF"/>
                </a:solidFill>
                <a:latin typeface="Franklin Gothic Medium" panose="020B0603020102020204" pitchFamily="34" charset="0"/>
                <a:ea typeface="+mn-ea"/>
                <a:cs typeface="+mn-cs"/>
              </a:rPr>
              <a:t> 3</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a:t>
            </a:r>
            <a:r>
              <a:rPr lang="fr-FR" sz="2800">
                <a:solidFill>
                  <a:srgbClr val="FFFFFF"/>
                </a:solidFill>
                <a:latin typeface="Franklin Gothic Medium" panose="020B0603020102020204" pitchFamily="34" charset="0"/>
                <a:ea typeface="+mn-ea"/>
                <a:cs typeface="+mn-cs"/>
              </a:rPr>
              <a:t>3</a:t>
            </a:r>
          </a:p>
        </p:txBody>
      </p:sp>
    </p:spTree>
    <p:extLst>
      <p:ext uri="{BB962C8B-B14F-4D97-AF65-F5344CB8AC3E}">
        <p14:creationId xmlns:p14="http://schemas.microsoft.com/office/powerpoint/2010/main" val="3986511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B26EBA-577A-424B-DF26-16AEE5C434EF}"/>
              </a:ext>
            </a:extLst>
          </p:cNvPr>
          <p:cNvSpPr txBox="1"/>
          <p:nvPr/>
        </p:nvSpPr>
        <p:spPr>
          <a:xfrm>
            <a:off x="668299" y="3001995"/>
            <a:ext cx="5205088" cy="3108543"/>
          </a:xfrm>
          <a:prstGeom prst="rect">
            <a:avLst/>
          </a:prstGeom>
          <a:noFill/>
        </p:spPr>
        <p:txBody>
          <a:bodyPr wrap="square" lIns="91440" tIns="45720" rIns="91440" bIns="45720" anchor="t">
            <a:spAutoFit/>
          </a:bodyPr>
          <a:lstStyle/>
          <a:p>
            <a:pPr>
              <a:defRPr/>
            </a:pP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Il est exigé des pays qu’ils divulguent les politiques et pratiques gouvernementales en matière de suivi des </a:t>
            </a:r>
            <a:r>
              <a:rPr lang="fr-FR" sz="2800" b="1" dirty="0">
                <a:solidFill>
                  <a:srgbClr val="0090BF"/>
                </a:solidFill>
                <a:latin typeface="Franklin Gothic Book" panose="020B0503020102020204"/>
              </a:rPr>
              <a:t>coûts des projets </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pétroliers, gaziers et miniers et de gestion </a:t>
            </a:r>
            <a:r>
              <a:rPr kumimoji="0" lang="fr-FR" sz="2800" b="1" i="0" u="none" strike="noStrike" cap="none" normalizeH="0" baseline="0" noProof="0" dirty="0">
                <a:ln>
                  <a:noFill/>
                </a:ln>
                <a:solidFill>
                  <a:srgbClr val="0090BF"/>
                </a:solidFill>
                <a:effectLst/>
                <a:uLnTx/>
                <a:uFillTx/>
                <a:latin typeface="Franklin Gothic Book" panose="020B0503020102020204"/>
                <a:ea typeface="+mn-ea"/>
                <a:cs typeface="+mn-cs"/>
              </a:rPr>
              <a:t>des risques de perte de recettes</a:t>
            </a:r>
            <a:r>
              <a:rPr lang="fr-FR" sz="2800" b="1" dirty="0">
                <a:solidFill>
                  <a:srgbClr val="0090BF"/>
                </a:solidFill>
                <a:latin typeface="Franklin Gothic Book" panose="020B0503020102020204"/>
              </a:rPr>
              <a:t>.</a:t>
            </a:r>
            <a:endParaRPr kumimoji="0" lang="fr-FR" sz="2800" b="1" i="0" u="none" strike="noStrike" cap="none" normalizeH="0" baseline="0" noProof="0" dirty="0">
              <a:ln>
                <a:noFill/>
              </a:ln>
              <a:solidFill>
                <a:srgbClr val="0090BF"/>
              </a:solidFill>
              <a:effectLst/>
              <a:uLnTx/>
              <a:uFillTx/>
              <a:latin typeface="Franklin Gothic Book" panose="020B0503020102020204"/>
              <a:ea typeface="+mn-ea"/>
              <a:cs typeface="+mn-cs"/>
            </a:endParaRP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576789" y="3439160"/>
            <a:ext cx="752754"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89AA2E"/>
                </a:solidFill>
                <a:latin typeface="Franklin Gothic Medium"/>
              </a:rPr>
              <a:t>EXPLORATION</a:t>
            </a:r>
            <a:r>
              <a:rPr lang="fr-FR" b="1">
                <a:solidFill>
                  <a:srgbClr val="89AA2E"/>
                </a:solidFill>
                <a:latin typeface="Franklin Gothic Medium"/>
              </a:rPr>
              <a:t>, PRODUCTION ET REVENUS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581213" y="1980373"/>
            <a:ext cx="3679058"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a:t>
            </a:r>
            <a:r>
              <a:rPr lang="fr-FR" sz="2800">
                <a:solidFill>
                  <a:srgbClr val="FFFFFF"/>
                </a:solidFill>
                <a:latin typeface="Franklin Gothic Medium" panose="020B0603020102020204" pitchFamily="34" charset="0"/>
                <a:ea typeface="+mn-ea"/>
                <a:cs typeface="+mn-cs"/>
              </a:rPr>
              <a:t> 4.10 (a)</a:t>
            </a:r>
          </a:p>
        </p:txBody>
      </p:sp>
    </p:spTree>
    <p:extLst>
      <p:ext uri="{BB962C8B-B14F-4D97-AF65-F5344CB8AC3E}">
        <p14:creationId xmlns:p14="http://schemas.microsoft.com/office/powerpoint/2010/main" val="488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B26EBA-577A-424B-DF26-16AEE5C434EF}"/>
              </a:ext>
            </a:extLst>
          </p:cNvPr>
          <p:cNvSpPr txBox="1"/>
          <p:nvPr/>
        </p:nvSpPr>
        <p:spPr>
          <a:xfrm>
            <a:off x="968625" y="2861307"/>
            <a:ext cx="5431657" cy="3046988"/>
          </a:xfrm>
          <a:prstGeom prst="rect">
            <a:avLst/>
          </a:prstGeom>
          <a:noFill/>
        </p:spPr>
        <p:txBody>
          <a:bodyPr wrap="square" lIns="91440" tIns="45720" rIns="91440" bIns="45720" anchor="t">
            <a:spAutoFit/>
          </a:bodyPr>
          <a:lstStyle/>
          <a:p>
            <a:pPr>
              <a:defRPr/>
            </a:pPr>
            <a:r>
              <a:rPr kumimoji="0" lang="fr-FR" sz="2400" b="0" i="0" u="none" strike="noStrike" cap="none" normalizeH="0" baseline="0" noProof="0" dirty="0">
                <a:ln>
                  <a:noFill/>
                </a:ln>
                <a:solidFill>
                  <a:srgbClr val="002157"/>
                </a:solidFill>
                <a:effectLst/>
                <a:uLnTx/>
                <a:uFillTx/>
                <a:latin typeface="Franklin Gothic Book" panose="020B0503020102020204"/>
                <a:ea typeface="+mn-ea"/>
                <a:cs typeface="+mn-cs"/>
              </a:rPr>
              <a:t>Il est attendu des pays qu’ils divulguent </a:t>
            </a:r>
            <a:r>
              <a:rPr lang="fr-FR" sz="2400" b="1" dirty="0">
                <a:solidFill>
                  <a:srgbClr val="0090BF"/>
                </a:solidFill>
                <a:latin typeface="Franklin Gothic Book" panose="020B0503020102020204"/>
              </a:rPr>
              <a:t>d</a:t>
            </a:r>
            <a:r>
              <a:rPr kumimoji="0" lang="fr-FR" sz="2400" b="1" i="0" u="none" strike="noStrike" cap="none" normalizeH="0" baseline="0" noProof="0" dirty="0">
                <a:ln>
                  <a:noFill/>
                </a:ln>
                <a:solidFill>
                  <a:srgbClr val="0090BF"/>
                </a:solidFill>
                <a:effectLst/>
                <a:uLnTx/>
                <a:uFillTx/>
                <a:latin typeface="Franklin Gothic Book" panose="020B0503020102020204"/>
                <a:ea typeface="+mn-ea"/>
                <a:cs typeface="+mn-cs"/>
              </a:rPr>
              <a:t>es sonnées sur les coûts finaux et des </a:t>
            </a:r>
            <a:r>
              <a:rPr lang="fr-FR" sz="2400" b="1" dirty="0">
                <a:solidFill>
                  <a:srgbClr val="0090BF"/>
                </a:solidFill>
              </a:rPr>
              <a:t>rapports sur </a:t>
            </a:r>
            <a:r>
              <a:rPr kumimoji="0" lang="fr-FR" sz="2400" b="1" i="0" u="none" strike="noStrike" cap="none" normalizeH="0" baseline="0" noProof="0" dirty="0">
                <a:ln>
                  <a:noFill/>
                </a:ln>
                <a:solidFill>
                  <a:srgbClr val="0090BF"/>
                </a:solidFill>
                <a:effectLst/>
                <a:uLnTx/>
                <a:uFillTx/>
                <a:latin typeface="Franklin Gothic Book" panose="020B0503020102020204"/>
                <a:ea typeface="+mn-ea"/>
                <a:cs typeface="+mn-cs"/>
              </a:rPr>
              <a:t>les contrôles fiscaux</a:t>
            </a:r>
            <a:r>
              <a:rPr kumimoji="0" lang="fr-FR" sz="2400" b="0" i="0" u="none" strike="noStrike" cap="none" normalizeH="0" baseline="0" noProof="0" dirty="0">
                <a:ln>
                  <a:noFill/>
                </a:ln>
                <a:solidFill>
                  <a:srgbClr val="002157"/>
                </a:solidFill>
                <a:effectLst/>
                <a:uLnTx/>
                <a:uFillTx/>
                <a:latin typeface="Franklin Gothic Book" panose="020B0503020102020204"/>
                <a:ea typeface="+mn-ea"/>
                <a:cs typeface="+mn-cs"/>
              </a:rPr>
              <a:t>, ou des résumés de ces rapports, incluant les coûts considérés comme non recouvrables / non déductibles, ainsi que les recettes supplémentaires à percevoir en conséquence.</a:t>
            </a: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755908" y="3236806"/>
            <a:ext cx="96552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89AA2E"/>
                </a:solidFill>
                <a:latin typeface="Franklin Gothic Medium"/>
              </a:rPr>
              <a:t>EXPLORATION, PRODUCTION ET RECETTES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581213" y="1980373"/>
            <a:ext cx="3679058"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a:t>
            </a:r>
            <a:r>
              <a:rPr lang="fr-FR" sz="2800">
                <a:solidFill>
                  <a:srgbClr val="FFFFFF"/>
                </a:solidFill>
                <a:latin typeface="Franklin Gothic Medium" panose="020B0603020102020204" pitchFamily="34" charset="0"/>
                <a:ea typeface="+mn-ea"/>
                <a:cs typeface="+mn-cs"/>
              </a:rPr>
              <a:t> 4.10 (b)</a:t>
            </a:r>
          </a:p>
        </p:txBody>
      </p:sp>
    </p:spTree>
    <p:extLst>
      <p:ext uri="{BB962C8B-B14F-4D97-AF65-F5344CB8AC3E}">
        <p14:creationId xmlns:p14="http://schemas.microsoft.com/office/powerpoint/2010/main" val="2024321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772543" y="3870156"/>
            <a:ext cx="172028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664342" y="2997391"/>
            <a:ext cx="5431657" cy="3231654"/>
          </a:xfrm>
          <a:prstGeom prst="rect">
            <a:avLst/>
          </a:prstGeom>
          <a:noFill/>
        </p:spPr>
        <p:txBody>
          <a:bodyPr wrap="square" lIns="91440" tIns="45720" rIns="91440" bIns="45720" anchor="t">
            <a:spAutoFit/>
          </a:bodyPr>
          <a:lstStyle/>
          <a:p>
            <a:pPr>
              <a:defRPr/>
            </a:pPr>
            <a:r>
              <a:rPr lang="fr-FR" sz="2800" dirty="0">
                <a:solidFill>
                  <a:srgbClr val="002157"/>
                </a:solidFill>
                <a:latin typeface="Franklin Gothic Book" panose="020B0503020102020204"/>
                <a:ea typeface="+mn-ea"/>
                <a:cs typeface="+mn-cs"/>
              </a:rPr>
              <a:t>Les entreprises et les pays sont encouragés à divulguer : </a:t>
            </a:r>
          </a:p>
          <a:p>
            <a:pPr marL="457200" indent="-457200">
              <a:buFont typeface="Wingdings" pitchFamily="2" charset="2"/>
              <a:buChar char="§"/>
              <a:defRPr/>
            </a:pPr>
            <a:r>
              <a:rPr lang="fr-FR" sz="2400" dirty="0">
                <a:solidFill>
                  <a:srgbClr val="002157"/>
                </a:solidFill>
                <a:latin typeface="Franklin Gothic Book" panose="020B0503020102020204"/>
                <a:ea typeface="+mn-ea"/>
                <a:cs typeface="+mn-cs"/>
              </a:rPr>
              <a:t>Les coûts déclarés,</a:t>
            </a:r>
            <a:r>
              <a:rPr kumimoji="0" lang="fr-FR" sz="2400" i="0" u="none" strike="noStrike" cap="none" normalizeH="0" baseline="0" noProof="0" dirty="0">
                <a:ln>
                  <a:noFill/>
                </a:ln>
                <a:solidFill>
                  <a:srgbClr val="002157"/>
                </a:solidFill>
                <a:effectLst/>
                <a:uLnTx/>
                <a:uFillTx/>
                <a:latin typeface="Franklin Gothic Book" panose="020B0503020102020204"/>
                <a:ea typeface="+mn-ea"/>
                <a:cs typeface="+mn-cs"/>
              </a:rPr>
              <a:t> </a:t>
            </a:r>
            <a:r>
              <a:rPr kumimoji="0" lang="fr-FR" sz="2400" b="1" i="0" u="none" strike="noStrike" cap="none" normalizeH="0" baseline="0" noProof="0" dirty="0">
                <a:ln>
                  <a:noFill/>
                </a:ln>
                <a:solidFill>
                  <a:srgbClr val="0090BF"/>
                </a:solidFill>
                <a:effectLst/>
                <a:uLnTx/>
                <a:uFillTx/>
                <a:latin typeface="Franklin Gothic Book" panose="020B0503020102020204"/>
                <a:ea typeface="+mn-ea"/>
                <a:cs typeface="+mn-cs"/>
              </a:rPr>
              <a:t>ventilés par projet </a:t>
            </a:r>
            <a:r>
              <a:rPr kumimoji="0" lang="fr-FR" sz="2400" b="0" i="0" u="none" strike="noStrike" cap="none" normalizeH="0" baseline="0" noProof="0" dirty="0">
                <a:ln>
                  <a:noFill/>
                </a:ln>
                <a:solidFill>
                  <a:srgbClr val="002157"/>
                </a:solidFill>
                <a:effectLst/>
                <a:uLnTx/>
                <a:uFillTx/>
                <a:latin typeface="Franklin Gothic Book" panose="020B0503020102020204"/>
                <a:ea typeface="+mn-ea"/>
                <a:cs typeface="+mn-cs"/>
              </a:rPr>
              <a:t>et par coûts liés aux dépenses d’exploitation et d’investissement ;</a:t>
            </a:r>
          </a:p>
          <a:p>
            <a:pPr marL="457200" indent="-457200">
              <a:buFont typeface="Wingdings" pitchFamily="2" charset="2"/>
              <a:buChar char="§"/>
              <a:defRPr/>
            </a:pPr>
            <a:r>
              <a:rPr lang="fr-FR" sz="2400" dirty="0">
                <a:solidFill>
                  <a:srgbClr val="002157"/>
                </a:solidFill>
                <a:latin typeface="Franklin Gothic Book" panose="020B0503020102020204"/>
                <a:ea typeface="+mn-ea"/>
                <a:cs typeface="+mn-cs"/>
              </a:rPr>
              <a:t>Les coûts</a:t>
            </a:r>
            <a:r>
              <a:rPr kumimoji="0" lang="fr-FR" sz="2400" b="0" i="0" u="none" strike="noStrike" cap="none" normalizeH="0" baseline="0" noProof="0" dirty="0">
                <a:ln>
                  <a:noFill/>
                </a:ln>
                <a:solidFill>
                  <a:srgbClr val="002157"/>
                </a:solidFill>
                <a:effectLst/>
                <a:uLnTx/>
                <a:uFillTx/>
                <a:latin typeface="Franklin Gothic Book" panose="020B0503020102020204"/>
                <a:ea typeface="+mn-ea"/>
                <a:cs typeface="+mn-cs"/>
              </a:rPr>
              <a:t> engagés </a:t>
            </a:r>
            <a:r>
              <a:rPr kumimoji="0" lang="fr-FR" sz="2400" b="1" i="0" u="none" strike="noStrike" cap="none" normalizeH="0" baseline="0" noProof="0" dirty="0">
                <a:ln>
                  <a:noFill/>
                </a:ln>
                <a:solidFill>
                  <a:srgbClr val="0090BF"/>
                </a:solidFill>
                <a:effectLst/>
                <a:uLnTx/>
                <a:uFillTx/>
                <a:latin typeface="Franklin Gothic Book" panose="020B0503020102020204"/>
                <a:ea typeface="+mn-ea"/>
                <a:cs typeface="+mn-cs"/>
              </a:rPr>
              <a:t>depuis le commencement </a:t>
            </a:r>
            <a:r>
              <a:rPr kumimoji="0" lang="fr-FR" sz="2400" b="0" i="0" u="none" strike="noStrike" cap="none" normalizeH="0" baseline="0" noProof="0" dirty="0">
                <a:ln>
                  <a:noFill/>
                </a:ln>
                <a:solidFill>
                  <a:srgbClr val="002157"/>
                </a:solidFill>
                <a:effectLst/>
                <a:uLnTx/>
                <a:uFillTx/>
                <a:latin typeface="Franklin Gothic Book" panose="020B0503020102020204"/>
                <a:ea typeface="+mn-ea"/>
                <a:cs typeface="+mn-cs"/>
              </a:rPr>
              <a:t>d’un projet.</a:t>
            </a:r>
            <a:b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br>
            <a:endPar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endParaRPr>
          </a:p>
        </p:txBody>
      </p: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89AA2E"/>
                </a:solidFill>
                <a:latin typeface="Franklin Gothic Medium"/>
              </a:rPr>
              <a:t>EXPLORATION, PRODUCTION ET RECETTES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401779" y="1980373"/>
            <a:ext cx="3858492"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a:t>
            </a:r>
            <a:r>
              <a:rPr lang="fr-FR" sz="2800">
                <a:solidFill>
                  <a:srgbClr val="FFFFFF"/>
                </a:solidFill>
                <a:latin typeface="Franklin Gothic Medium" panose="020B0603020102020204" pitchFamily="34" charset="0"/>
                <a:ea typeface="+mn-ea"/>
                <a:cs typeface="+mn-cs"/>
              </a:rPr>
              <a:t> 4.10 (c-d)</a:t>
            </a:r>
          </a:p>
        </p:txBody>
      </p:sp>
    </p:spTree>
    <p:extLst>
      <p:ext uri="{BB962C8B-B14F-4D97-AF65-F5344CB8AC3E}">
        <p14:creationId xmlns:p14="http://schemas.microsoft.com/office/powerpoint/2010/main" val="3309969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4DDE-DEFD-34B0-20C8-C7C4005ADA35}"/>
              </a:ext>
            </a:extLst>
          </p:cNvPr>
          <p:cNvSpPr>
            <a:spLocks noGrp="1"/>
          </p:cNvSpPr>
          <p:nvPr>
            <p:ph type="title"/>
          </p:nvPr>
        </p:nvSpPr>
        <p:spPr/>
        <p:txBody>
          <a:bodyPr/>
          <a:lstStyle/>
          <a:p>
            <a:r>
              <a:rPr lang="fr-FR" sz="3600" dirty="0"/>
              <a:t>Les risques de corruption dans le secteur extractif</a:t>
            </a:r>
          </a:p>
        </p:txBody>
      </p:sp>
      <p:pic>
        <p:nvPicPr>
          <p:cNvPr id="4" name="Picture 3" descr="A silhouette of a crane in the sunset&#10;&#10;Description automatically generated">
            <a:extLst>
              <a:ext uri="{FF2B5EF4-FFF2-40B4-BE49-F238E27FC236}">
                <a16:creationId xmlns:a16="http://schemas.microsoft.com/office/drawing/2014/main" id="{344120BD-ED64-6673-011B-5C1843BF419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950759" y="2120284"/>
            <a:ext cx="2629911" cy="1050324"/>
          </a:xfrm>
          <a:prstGeom prst="rect">
            <a:avLst/>
          </a:prstGeom>
        </p:spPr>
      </p:pic>
      <p:pic>
        <p:nvPicPr>
          <p:cNvPr id="5" name="Picture 4" descr="A person in a suit with his arms crossed&#10;&#10;Description automatically generated">
            <a:extLst>
              <a:ext uri="{FF2B5EF4-FFF2-40B4-BE49-F238E27FC236}">
                <a16:creationId xmlns:a16="http://schemas.microsoft.com/office/drawing/2014/main" id="{43B7F36A-24B1-4C81-3EB5-C4010326D73C}"/>
              </a:ext>
            </a:extLst>
          </p:cNvPr>
          <p:cNvPicPr>
            <a:picLocks noChangeAspect="1"/>
          </p:cNvPicPr>
          <p:nvPr/>
        </p:nvPicPr>
        <p:blipFill rotWithShape="1">
          <a:blip r:embed="rId4">
            <a:extLst>
              <a:ext uri="{28A0092B-C50C-407E-A947-70E740481C1C}">
                <a14:useLocalDpi xmlns:a14="http://schemas.microsoft.com/office/drawing/2010/main"/>
              </a:ext>
            </a:extLst>
          </a:blip>
          <a:srcRect l="-199"/>
          <a:stretch/>
        </p:blipFill>
        <p:spPr>
          <a:xfrm>
            <a:off x="6174981" y="2120284"/>
            <a:ext cx="2636375" cy="1050324"/>
          </a:xfrm>
          <a:prstGeom prst="rect">
            <a:avLst/>
          </a:prstGeom>
        </p:spPr>
      </p:pic>
      <p:pic>
        <p:nvPicPr>
          <p:cNvPr id="6" name="Picture 5" descr="A person sitting at a table writing on papers&#10;&#10;Description automatically generated">
            <a:extLst>
              <a:ext uri="{FF2B5EF4-FFF2-40B4-BE49-F238E27FC236}">
                <a16:creationId xmlns:a16="http://schemas.microsoft.com/office/drawing/2014/main" id="{03821218-F061-B248-348D-C7112BC200EC}"/>
              </a:ext>
            </a:extLst>
          </p:cNvPr>
          <p:cNvPicPr>
            <a:picLocks noChangeAspect="1"/>
          </p:cNvPicPr>
          <p:nvPr/>
        </p:nvPicPr>
        <p:blipFill rotWithShape="1">
          <a:blip r:embed="rId5">
            <a:extLst>
              <a:ext uri="{28A0092B-C50C-407E-A947-70E740481C1C}">
                <a14:useLocalDpi xmlns:a14="http://schemas.microsoft.com/office/drawing/2010/main"/>
              </a:ext>
            </a:extLst>
          </a:blip>
          <a:srcRect l="-277" t="-170"/>
          <a:stretch/>
        </p:blipFill>
        <p:spPr>
          <a:xfrm>
            <a:off x="3408897" y="2120284"/>
            <a:ext cx="2629911" cy="1050324"/>
          </a:xfrm>
          <a:prstGeom prst="rect">
            <a:avLst/>
          </a:prstGeom>
        </p:spPr>
      </p:pic>
      <p:pic>
        <p:nvPicPr>
          <p:cNvPr id="7" name="Picture 6" descr="A close up of a file&#10;&#10;Description automatically generated">
            <a:extLst>
              <a:ext uri="{FF2B5EF4-FFF2-40B4-BE49-F238E27FC236}">
                <a16:creationId xmlns:a16="http://schemas.microsoft.com/office/drawing/2014/main" id="{C4D118AF-C14A-6D9F-535A-9C6248A73BF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39583" y="2120284"/>
            <a:ext cx="2629912" cy="1050324"/>
          </a:xfrm>
          <a:prstGeom prst="rect">
            <a:avLst/>
          </a:prstGeom>
        </p:spPr>
      </p:pic>
      <p:sp>
        <p:nvSpPr>
          <p:cNvPr id="8" name="Content Placeholder 2">
            <a:extLst>
              <a:ext uri="{FF2B5EF4-FFF2-40B4-BE49-F238E27FC236}">
                <a16:creationId xmlns:a16="http://schemas.microsoft.com/office/drawing/2014/main" id="{F989E97D-87ED-280E-1EE2-40E893D5E11B}"/>
              </a:ext>
            </a:extLst>
          </p:cNvPr>
          <p:cNvSpPr>
            <a:spLocks noGrp="1"/>
          </p:cNvSpPr>
          <p:nvPr>
            <p:ph idx="1"/>
          </p:nvPr>
        </p:nvSpPr>
        <p:spPr>
          <a:xfrm>
            <a:off x="642813" y="3428998"/>
            <a:ext cx="2629912" cy="2894309"/>
          </a:xfrm>
        </p:spPr>
        <p:txBody>
          <a:bodyPr>
            <a:noAutofit/>
          </a:bodyPr>
          <a:lstStyle/>
          <a:p>
            <a:pPr>
              <a:defRPr/>
            </a:pPr>
            <a:r>
              <a:rPr kumimoji="0" lang="fr-FR" sz="2200" b="0" i="0" u="none" strike="noStrike" cap="none" normalizeH="0" baseline="0">
                <a:ln>
                  <a:noFill/>
                </a:ln>
                <a:solidFill>
                  <a:srgbClr val="132856"/>
                </a:solidFill>
                <a:effectLst/>
                <a:uLnTx/>
                <a:uFillTx/>
                <a:latin typeface="Franklin Gothic Book"/>
                <a:ea typeface="+mn-ea"/>
                <a:cs typeface="+mn-cs"/>
              </a:rPr>
              <a:t>Pots-de-vin</a:t>
            </a:r>
          </a:p>
          <a:p>
            <a:pPr>
              <a:defRPr/>
            </a:pPr>
            <a:r>
              <a:rPr lang="fr-FR" sz="2200">
                <a:latin typeface="Franklin Gothic Book"/>
                <a:ea typeface="+mn-ea"/>
                <a:cs typeface="+mn-cs"/>
              </a:rPr>
              <a:t>C</a:t>
            </a:r>
            <a:r>
              <a:rPr kumimoji="0" lang="fr-FR" sz="2200" b="0" i="0" u="none" strike="noStrike" cap="none" normalizeH="0" baseline="0">
                <a:ln>
                  <a:noFill/>
                </a:ln>
                <a:solidFill>
                  <a:srgbClr val="132856"/>
                </a:solidFill>
                <a:effectLst/>
                <a:uLnTx/>
                <a:uFillTx/>
                <a:latin typeface="Franklin Gothic Book"/>
                <a:ea typeface="+mn-ea"/>
                <a:cs typeface="+mn-cs"/>
              </a:rPr>
              <a:t>ollusion</a:t>
            </a:r>
          </a:p>
          <a:p>
            <a:pPr>
              <a:defRPr/>
            </a:pPr>
            <a:r>
              <a:rPr lang="fr-FR" sz="2200">
                <a:latin typeface="Franklin Gothic Book"/>
                <a:ea typeface="+mn-ea"/>
                <a:cs typeface="+mn-cs"/>
              </a:rPr>
              <a:t>Ingérence p</a:t>
            </a:r>
            <a:r>
              <a:rPr kumimoji="0" lang="fr-FR" sz="2200" b="0" i="0" u="none" strike="noStrike" cap="none" normalizeH="0" baseline="0">
                <a:ln>
                  <a:noFill/>
                </a:ln>
                <a:solidFill>
                  <a:srgbClr val="132856"/>
                </a:solidFill>
                <a:effectLst/>
                <a:uLnTx/>
                <a:uFillTx/>
                <a:latin typeface="Franklin Gothic Book"/>
                <a:ea typeface="+mn-ea"/>
                <a:cs typeface="+mn-cs"/>
              </a:rPr>
              <a:t>olitique</a:t>
            </a:r>
          </a:p>
          <a:p>
            <a:pPr>
              <a:defRPr/>
            </a:pPr>
            <a:r>
              <a:rPr kumimoji="0" lang="fr-FR" sz="2200" b="0" i="0" u="none" strike="noStrike" cap="none" normalizeH="0" baseline="0">
                <a:ln>
                  <a:noFill/>
                </a:ln>
                <a:solidFill>
                  <a:srgbClr val="132856"/>
                </a:solidFill>
                <a:effectLst/>
                <a:uLnTx/>
                <a:uFillTx/>
                <a:latin typeface="Franklin Gothic Book"/>
                <a:ea typeface="+mn-ea"/>
                <a:cs typeface="+mn-cs"/>
              </a:rPr>
              <a:t>Influence indue</a:t>
            </a:r>
          </a:p>
          <a:p>
            <a:pPr>
              <a:defRPr/>
            </a:pPr>
            <a:r>
              <a:rPr kumimoji="0" lang="fr-FR" sz="2200" b="0" i="0" u="none" strike="noStrike" cap="none" normalizeH="0" baseline="0">
                <a:ln>
                  <a:noFill/>
                </a:ln>
                <a:solidFill>
                  <a:srgbClr val="132856"/>
                </a:solidFill>
                <a:effectLst/>
                <a:uLnTx/>
                <a:uFillTx/>
                <a:latin typeface="Franklin Gothic Book"/>
                <a:ea typeface="+mn-ea"/>
                <a:cs typeface="+mn-cs"/>
              </a:rPr>
              <a:t>Absence de procédures concurrentielles</a:t>
            </a:r>
          </a:p>
          <a:p>
            <a:endParaRPr lang="en-NO" sz="2200"/>
          </a:p>
        </p:txBody>
      </p:sp>
      <p:sp>
        <p:nvSpPr>
          <p:cNvPr id="9" name="Rectangle 8">
            <a:extLst>
              <a:ext uri="{FF2B5EF4-FFF2-40B4-BE49-F238E27FC236}">
                <a16:creationId xmlns:a16="http://schemas.microsoft.com/office/drawing/2014/main" id="{FE6A08C3-223A-F47C-08B9-0E634CA5193B}"/>
              </a:ext>
            </a:extLst>
          </p:cNvPr>
          <p:cNvSpPr/>
          <p:nvPr/>
        </p:nvSpPr>
        <p:spPr>
          <a:xfrm>
            <a:off x="642812" y="2125048"/>
            <a:ext cx="2629912" cy="1050324"/>
          </a:xfrm>
          <a:prstGeom prst="rect">
            <a:avLst/>
          </a:prstGeom>
          <a:solidFill>
            <a:srgbClr val="002157">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LICENCES</a:t>
            </a:r>
          </a:p>
        </p:txBody>
      </p:sp>
      <p:sp>
        <p:nvSpPr>
          <p:cNvPr id="10" name="Rectangle 9">
            <a:extLst>
              <a:ext uri="{FF2B5EF4-FFF2-40B4-BE49-F238E27FC236}">
                <a16:creationId xmlns:a16="http://schemas.microsoft.com/office/drawing/2014/main" id="{856660EF-F909-7F57-1DBD-B37F448D216D}"/>
              </a:ext>
            </a:extLst>
          </p:cNvPr>
          <p:cNvSpPr/>
          <p:nvPr/>
        </p:nvSpPr>
        <p:spPr>
          <a:xfrm>
            <a:off x="3412128" y="2125048"/>
            <a:ext cx="2629912" cy="1050324"/>
          </a:xfrm>
          <a:prstGeom prst="rect">
            <a:avLst/>
          </a:prstGeom>
          <a:solidFill>
            <a:srgbClr val="005B8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CONTRATS</a:t>
            </a:r>
          </a:p>
        </p:txBody>
      </p:sp>
      <p:sp>
        <p:nvSpPr>
          <p:cNvPr id="11" name="Rectangle 10">
            <a:extLst>
              <a:ext uri="{FF2B5EF4-FFF2-40B4-BE49-F238E27FC236}">
                <a16:creationId xmlns:a16="http://schemas.microsoft.com/office/drawing/2014/main" id="{EF29E5AF-310D-1630-4F7B-F10A6F3367D3}"/>
              </a:ext>
            </a:extLst>
          </p:cNvPr>
          <p:cNvSpPr/>
          <p:nvPr/>
        </p:nvSpPr>
        <p:spPr>
          <a:xfrm>
            <a:off x="6181444" y="2125048"/>
            <a:ext cx="2629912" cy="1050324"/>
          </a:xfrm>
          <a:prstGeom prst="rect">
            <a:avLst/>
          </a:prstGeom>
          <a:solidFill>
            <a:schemeClr val="accent1">
              <a:alpha val="6439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PROPRIÉTÉ EFFECTIVE</a:t>
            </a:r>
          </a:p>
        </p:txBody>
      </p:sp>
      <p:sp>
        <p:nvSpPr>
          <p:cNvPr id="12" name="Rectangle 11">
            <a:extLst>
              <a:ext uri="{FF2B5EF4-FFF2-40B4-BE49-F238E27FC236}">
                <a16:creationId xmlns:a16="http://schemas.microsoft.com/office/drawing/2014/main" id="{3512EFDB-1031-BD39-121F-1C27C4882CD9}"/>
              </a:ext>
            </a:extLst>
          </p:cNvPr>
          <p:cNvSpPr/>
          <p:nvPr/>
        </p:nvSpPr>
        <p:spPr>
          <a:xfrm>
            <a:off x="8950759" y="2125048"/>
            <a:ext cx="2629912" cy="1050324"/>
          </a:xfrm>
          <a:prstGeom prst="rect">
            <a:avLst/>
          </a:prstGeom>
          <a:solidFill>
            <a:schemeClr val="accent4">
              <a:alpha val="798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ENTREPRISES D’ÉTAT</a:t>
            </a:r>
          </a:p>
        </p:txBody>
      </p:sp>
      <p:sp>
        <p:nvSpPr>
          <p:cNvPr id="13" name="Content Placeholder 2">
            <a:extLst>
              <a:ext uri="{FF2B5EF4-FFF2-40B4-BE49-F238E27FC236}">
                <a16:creationId xmlns:a16="http://schemas.microsoft.com/office/drawing/2014/main" id="{4B0D3069-5A78-D03D-315F-7B6BCFE70896}"/>
              </a:ext>
            </a:extLst>
          </p:cNvPr>
          <p:cNvSpPr txBox="1">
            <a:spLocks/>
          </p:cNvSpPr>
          <p:nvPr/>
        </p:nvSpPr>
        <p:spPr>
          <a:xfrm>
            <a:off x="3412128" y="3428998"/>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kumimoji="0" lang="fr-FR" sz="2200" b="0" i="0" u="none" strike="noStrike" cap="none" normalizeH="0" baseline="0" noProof="0" dirty="0">
                <a:ln>
                  <a:noFill/>
                </a:ln>
                <a:solidFill>
                  <a:srgbClr val="132856"/>
                </a:solidFill>
                <a:effectLst/>
                <a:uLnTx/>
                <a:uFillTx/>
                <a:latin typeface="Franklin Gothic Book"/>
                <a:ea typeface="+mn-ea"/>
                <a:cs typeface="+mn-cs"/>
              </a:rPr>
              <a:t>Ingérence politique</a:t>
            </a:r>
          </a:p>
          <a:p>
            <a:pPr>
              <a:defRPr/>
            </a:pPr>
            <a:r>
              <a:rPr lang="fr-FR" sz="2200" dirty="0">
                <a:latin typeface="Franklin Gothic Book"/>
                <a:ea typeface="+mn-ea"/>
                <a:cs typeface="+mn-cs"/>
              </a:rPr>
              <a:t>Non-respect</a:t>
            </a:r>
            <a:r>
              <a:rPr kumimoji="0" lang="fr-FR" sz="2200" b="0" i="0" u="none" strike="noStrike" cap="none" normalizeH="0" baseline="0" noProof="0" dirty="0">
                <a:ln>
                  <a:noFill/>
                </a:ln>
                <a:solidFill>
                  <a:srgbClr val="132856"/>
                </a:solidFill>
                <a:effectLst/>
                <a:uLnTx/>
                <a:uFillTx/>
                <a:latin typeface="Franklin Gothic Book"/>
                <a:ea typeface="+mn-ea"/>
                <a:cs typeface="+mn-cs"/>
              </a:rPr>
              <a:t> de la législation fiscale</a:t>
            </a:r>
          </a:p>
          <a:p>
            <a:pPr>
              <a:defRPr/>
            </a:pPr>
            <a:r>
              <a:rPr kumimoji="0" lang="fr-FR" sz="2200" b="0" i="0" u="none" strike="noStrike" cap="none" normalizeH="0" baseline="0" noProof="0" dirty="0">
                <a:ln>
                  <a:noFill/>
                </a:ln>
                <a:solidFill>
                  <a:srgbClr val="132856"/>
                </a:solidFill>
                <a:effectLst/>
                <a:uLnTx/>
                <a:uFillTx/>
                <a:latin typeface="Franklin Gothic Book"/>
                <a:ea typeface="+mn-ea"/>
                <a:cs typeface="+mn-cs"/>
              </a:rPr>
              <a:t>Conflits d’intérêts</a:t>
            </a:r>
          </a:p>
        </p:txBody>
      </p:sp>
      <p:sp>
        <p:nvSpPr>
          <p:cNvPr id="14" name="Content Placeholder 2">
            <a:extLst>
              <a:ext uri="{FF2B5EF4-FFF2-40B4-BE49-F238E27FC236}">
                <a16:creationId xmlns:a16="http://schemas.microsoft.com/office/drawing/2014/main" id="{B4C18848-5628-9F2F-9CA2-6C024FAF5243}"/>
              </a:ext>
            </a:extLst>
          </p:cNvPr>
          <p:cNvSpPr txBox="1">
            <a:spLocks/>
          </p:cNvSpPr>
          <p:nvPr/>
        </p:nvSpPr>
        <p:spPr>
          <a:xfrm>
            <a:off x="6181444" y="3428998"/>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lang="fr-FR" sz="2200">
                <a:latin typeface="Franklin Gothic Book"/>
                <a:ea typeface="+mn-ea"/>
                <a:cs typeface="+mn-cs"/>
              </a:rPr>
              <a:t>Conflits d’</a:t>
            </a:r>
            <a:r>
              <a:rPr kumimoji="0" lang="fr-FR" sz="2200" b="0" i="0" u="none" strike="noStrike" cap="none" normalizeH="0" baseline="0" noProof="0">
                <a:ln>
                  <a:noFill/>
                </a:ln>
                <a:solidFill>
                  <a:srgbClr val="132856"/>
                </a:solidFill>
                <a:effectLst/>
                <a:uLnTx/>
                <a:uFillTx/>
                <a:latin typeface="Franklin Gothic Book"/>
                <a:ea typeface="+mn-ea"/>
                <a:cs typeface="+mn-cs"/>
              </a:rPr>
              <a:t>intérêts</a:t>
            </a:r>
          </a:p>
          <a:p>
            <a:pPr>
              <a:defRPr/>
            </a:pPr>
            <a:r>
              <a:rPr kumimoji="0" lang="fr-FR" sz="2200" b="0" i="0" u="none" strike="noStrike" cap="none" normalizeH="0" baseline="0" noProof="0">
                <a:ln>
                  <a:noFill/>
                </a:ln>
                <a:solidFill>
                  <a:srgbClr val="132856"/>
                </a:solidFill>
                <a:effectLst/>
                <a:uLnTx/>
                <a:uFillTx/>
                <a:latin typeface="Franklin Gothic Book"/>
                <a:ea typeface="+mn-ea"/>
                <a:cs typeface="+mn-cs"/>
              </a:rPr>
              <a:t>Flux financiers illicites</a:t>
            </a:r>
          </a:p>
          <a:p>
            <a:pPr>
              <a:defRPr/>
            </a:pPr>
            <a:r>
              <a:rPr kumimoji="0" lang="fr-FR" sz="2200" b="0" i="0" u="none" strike="noStrike" cap="none" normalizeH="0" baseline="0" noProof="0">
                <a:ln>
                  <a:noFill/>
                </a:ln>
                <a:solidFill>
                  <a:srgbClr val="132856"/>
                </a:solidFill>
                <a:effectLst/>
                <a:uLnTx/>
                <a:uFillTx/>
                <a:latin typeface="Franklin Gothic Book"/>
                <a:ea typeface="+mn-ea"/>
                <a:cs typeface="+mn-cs"/>
              </a:rPr>
              <a:t>Sociétés écrans</a:t>
            </a:r>
          </a:p>
          <a:p>
            <a:pPr>
              <a:defRPr/>
            </a:pPr>
            <a:r>
              <a:rPr kumimoji="0" lang="fr-FR" sz="2200" b="0" i="0" u="none" strike="noStrike" cap="none" normalizeH="0" baseline="0" noProof="0">
                <a:ln>
                  <a:noFill/>
                </a:ln>
                <a:solidFill>
                  <a:srgbClr val="132856"/>
                </a:solidFill>
                <a:effectLst/>
                <a:uLnTx/>
                <a:uFillTx/>
                <a:latin typeface="Franklin Gothic Book"/>
                <a:ea typeface="+mn-ea"/>
                <a:cs typeface="+mn-cs"/>
              </a:rPr>
              <a:t>Blanchiment d’argent</a:t>
            </a:r>
          </a:p>
        </p:txBody>
      </p:sp>
      <p:sp>
        <p:nvSpPr>
          <p:cNvPr id="15" name="Content Placeholder 2">
            <a:extLst>
              <a:ext uri="{FF2B5EF4-FFF2-40B4-BE49-F238E27FC236}">
                <a16:creationId xmlns:a16="http://schemas.microsoft.com/office/drawing/2014/main" id="{3D11A196-4AA7-8407-24C6-D9E782FEF38E}"/>
              </a:ext>
            </a:extLst>
          </p:cNvPr>
          <p:cNvSpPr txBox="1">
            <a:spLocks/>
          </p:cNvSpPr>
          <p:nvPr/>
        </p:nvSpPr>
        <p:spPr>
          <a:xfrm>
            <a:off x="8950759" y="3428998"/>
            <a:ext cx="2629912" cy="2894309"/>
          </a:xfrm>
          <a:prstGeom prst="rect">
            <a:avLst/>
          </a:prstGeom>
        </p:spPr>
        <p:txBody>
          <a:bodyPr vert="horz" wrap="square"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kumimoji="0" lang="fr-FR" sz="2200" b="0" i="0" u="none" strike="noStrike" cap="none" normalizeH="0" baseline="0" noProof="0" dirty="0">
                <a:ln>
                  <a:noFill/>
                </a:ln>
                <a:solidFill>
                  <a:srgbClr val="132856"/>
                </a:solidFill>
                <a:effectLst/>
                <a:uLnTx/>
                <a:uFillTx/>
                <a:latin typeface="Franklin Gothic Book"/>
                <a:ea typeface="+mn-ea"/>
                <a:cs typeface="+mn-cs"/>
              </a:rPr>
              <a:t>Abus d’autorité</a:t>
            </a:r>
          </a:p>
          <a:p>
            <a:pPr>
              <a:defRPr/>
            </a:pPr>
            <a:r>
              <a:rPr lang="fr-FR" sz="2200" dirty="0">
                <a:latin typeface="Franklin Gothic Book"/>
                <a:ea typeface="+mn-ea"/>
                <a:cs typeface="+mn-cs"/>
              </a:rPr>
              <a:t>Conflits d’</a:t>
            </a:r>
            <a:r>
              <a:rPr kumimoji="0" lang="fr-FR" sz="2200" b="0" i="0" u="none" strike="noStrike" cap="none" normalizeH="0" baseline="0" noProof="0" dirty="0">
                <a:ln>
                  <a:noFill/>
                </a:ln>
                <a:solidFill>
                  <a:srgbClr val="132856"/>
                </a:solidFill>
                <a:effectLst/>
                <a:uLnTx/>
                <a:uFillTx/>
                <a:latin typeface="Franklin Gothic Book"/>
                <a:ea typeface="+mn-ea"/>
                <a:cs typeface="+mn-cs"/>
              </a:rPr>
              <a:t>intérêts</a:t>
            </a:r>
          </a:p>
          <a:p>
            <a:pPr>
              <a:defRPr/>
            </a:pPr>
            <a:r>
              <a:rPr kumimoji="0" lang="fr-FR" sz="2200" b="0" i="0" u="none" strike="noStrike" cap="none" normalizeH="0" baseline="0" noProof="0" dirty="0">
                <a:ln>
                  <a:noFill/>
                </a:ln>
                <a:solidFill>
                  <a:srgbClr val="132856"/>
                </a:solidFill>
                <a:effectLst/>
                <a:uLnTx/>
                <a:uFillTx/>
                <a:latin typeface="Franklin Gothic Book"/>
                <a:ea typeface="+mn-ea"/>
                <a:cs typeface="+mn-cs"/>
              </a:rPr>
              <a:t>Flux financiers opaques</a:t>
            </a:r>
          </a:p>
          <a:p>
            <a:pPr>
              <a:defRPr/>
            </a:pPr>
            <a:r>
              <a:rPr kumimoji="0" lang="fr-FR" sz="2200" b="0" i="0" u="none" strike="noStrike" cap="none" normalizeH="0" baseline="0" noProof="0" dirty="0">
                <a:ln>
                  <a:noFill/>
                </a:ln>
                <a:solidFill>
                  <a:srgbClr val="132856"/>
                </a:solidFill>
                <a:effectLst/>
                <a:uLnTx/>
                <a:uFillTx/>
                <a:latin typeface="Franklin Gothic Book"/>
                <a:ea typeface="+mn-ea"/>
                <a:cs typeface="+mn-cs"/>
              </a:rPr>
              <a:t>Détournement de fonds</a:t>
            </a:r>
          </a:p>
        </p:txBody>
      </p:sp>
    </p:spTree>
    <p:extLst>
      <p:ext uri="{BB962C8B-B14F-4D97-AF65-F5344CB8AC3E}">
        <p14:creationId xmlns:p14="http://schemas.microsoft.com/office/powerpoint/2010/main" val="494038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933974-7A88-7A98-6F49-A0D091E32A5C}"/>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EF89B821-2B5A-EC54-7E00-C8EA2CE31520}"/>
              </a:ext>
            </a:extLst>
          </p:cNvPr>
          <p:cNvSpPr>
            <a:spLocks noGrp="1"/>
          </p:cNvSpPr>
          <p:nvPr>
            <p:ph type="body" sz="quarter" idx="11"/>
          </p:nvPr>
        </p:nvSpPr>
        <p:spPr>
          <a:xfrm>
            <a:off x="1003243" y="2971701"/>
            <a:ext cx="9085637" cy="1281646"/>
          </a:xfrm>
        </p:spPr>
        <p:txBody>
          <a:bodyPr vert="horz" lIns="91440" tIns="45720" rIns="91440" bIns="45720" rtlCol="0" anchor="t">
            <a:normAutofit/>
          </a:bodyPr>
          <a:lstStyle/>
          <a:p>
            <a:r>
              <a:rPr lang="fr-FR" sz="3200" dirty="0">
                <a:latin typeface="Franklin Gothic Demi"/>
              </a:rPr>
              <a:t>République du Congo</a:t>
            </a:r>
          </a:p>
        </p:txBody>
      </p:sp>
      <p:sp>
        <p:nvSpPr>
          <p:cNvPr id="4" name="Text Placeholder 3">
            <a:extLst>
              <a:ext uri="{FF2B5EF4-FFF2-40B4-BE49-F238E27FC236}">
                <a16:creationId xmlns:a16="http://schemas.microsoft.com/office/drawing/2014/main" id="{3E4B11F2-5FF9-2182-1468-5108A5172090}"/>
              </a:ext>
            </a:extLst>
          </p:cNvPr>
          <p:cNvSpPr>
            <a:spLocks noGrp="1"/>
          </p:cNvSpPr>
          <p:nvPr>
            <p:ph type="body" sz="quarter" idx="12"/>
          </p:nvPr>
        </p:nvSpPr>
        <p:spPr>
          <a:xfrm>
            <a:off x="1003244" y="3796147"/>
            <a:ext cx="3818138" cy="914400"/>
          </a:xfrm>
        </p:spPr>
        <p:txBody>
          <a:bodyPr vert="horz" lIns="91440" tIns="45720" rIns="91440" bIns="45720" rtlCol="0" anchor="t">
            <a:noAutofit/>
          </a:bodyPr>
          <a:lstStyle/>
          <a:p>
            <a:pPr marL="0" indent="0">
              <a:buNone/>
            </a:pPr>
            <a:r>
              <a:rPr lang="fr-FR" dirty="0">
                <a:solidFill>
                  <a:srgbClr val="002157"/>
                </a:solidFill>
                <a:ea typeface="+mj-lt"/>
                <a:cs typeface="+mj-lt"/>
              </a:rPr>
              <a:t>Utiliser les données de production et les recettes actuelles pour prévoir et modéliser les futures recettes.</a:t>
            </a:r>
          </a:p>
        </p:txBody>
      </p:sp>
      <p:sp>
        <p:nvSpPr>
          <p:cNvPr id="5" name="Text Placeholder 4">
            <a:extLst>
              <a:ext uri="{FF2B5EF4-FFF2-40B4-BE49-F238E27FC236}">
                <a16:creationId xmlns:a16="http://schemas.microsoft.com/office/drawing/2014/main" id="{AA5C4426-A14E-12AE-B047-17B99D04DCF5}"/>
              </a:ext>
            </a:extLst>
          </p:cNvPr>
          <p:cNvSpPr>
            <a:spLocks noGrp="1"/>
          </p:cNvSpPr>
          <p:nvPr>
            <p:ph type="body" sz="quarter" idx="13"/>
          </p:nvPr>
        </p:nvSpPr>
        <p:spPr/>
        <p:txBody>
          <a:bodyPr/>
          <a:lstStyle/>
          <a:p>
            <a:r>
              <a:rPr lang="fr-FR">
                <a:solidFill>
                  <a:srgbClr val="89AA2E"/>
                </a:solidFill>
                <a:latin typeface="Franklin Gothic Medium"/>
              </a:rPr>
              <a:t>EXPLORATION, PRODUCTION ET RECETTES</a:t>
            </a:r>
          </a:p>
        </p:txBody>
      </p:sp>
      <p:pic>
        <p:nvPicPr>
          <p:cNvPr id="10" name="Picture 9" descr="A green outline of a map&#10;&#10;Description automatically generated">
            <a:extLst>
              <a:ext uri="{FF2B5EF4-FFF2-40B4-BE49-F238E27FC236}">
                <a16:creationId xmlns:a16="http://schemas.microsoft.com/office/drawing/2014/main" id="{FACE05F1-FFA0-4896-01EB-D7E617493C6C}"/>
              </a:ext>
            </a:extLst>
          </p:cNvPr>
          <p:cNvPicPr>
            <a:picLocks noChangeAspect="1"/>
          </p:cNvPicPr>
          <p:nvPr/>
        </p:nvPicPr>
        <p:blipFill>
          <a:blip r:embed="rId3"/>
          <a:stretch>
            <a:fillRect/>
          </a:stretch>
        </p:blipFill>
        <p:spPr>
          <a:xfrm>
            <a:off x="7550464" y="501886"/>
            <a:ext cx="4191000" cy="4191000"/>
          </a:xfrm>
          <a:prstGeom prst="rect">
            <a:avLst/>
          </a:prstGeom>
        </p:spPr>
      </p:pic>
      <p:pic>
        <p:nvPicPr>
          <p:cNvPr id="8" name="Picture 7" descr="A graph of a company's revenue&#10;&#10;Description automatically generated with medium confidence">
            <a:extLst>
              <a:ext uri="{FF2B5EF4-FFF2-40B4-BE49-F238E27FC236}">
                <a16:creationId xmlns:a16="http://schemas.microsoft.com/office/drawing/2014/main" id="{39C31C9A-B449-6774-000A-EC962040E4B9}"/>
              </a:ext>
            </a:extLst>
          </p:cNvPr>
          <p:cNvPicPr>
            <a:picLocks noChangeAspect="1"/>
          </p:cNvPicPr>
          <p:nvPr/>
        </p:nvPicPr>
        <p:blipFill>
          <a:blip r:embed="rId4"/>
          <a:stretch>
            <a:fillRect/>
          </a:stretch>
        </p:blipFill>
        <p:spPr>
          <a:xfrm>
            <a:off x="5100506" y="2978105"/>
            <a:ext cx="5814666" cy="34295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6752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1C64F6-7E18-7543-7F4B-DB090548186D}"/>
              </a:ext>
            </a:extLst>
          </p:cNvPr>
          <p:cNvSpPr>
            <a:spLocks noGrp="1"/>
          </p:cNvSpPr>
          <p:nvPr>
            <p:ph type="body" sz="quarter" idx="11"/>
          </p:nvPr>
        </p:nvSpPr>
        <p:spPr>
          <a:xfrm>
            <a:off x="1003243" y="3429000"/>
            <a:ext cx="5330397" cy="1289564"/>
          </a:xfrm>
        </p:spPr>
        <p:txBody>
          <a:bodyPr vert="horz" lIns="91440" tIns="45720" rIns="91440" bIns="45720" rtlCol="0" anchor="t">
            <a:normAutofit fontScale="92500"/>
          </a:bodyPr>
          <a:lstStyle/>
          <a:p>
            <a:r>
              <a:rPr lang="fr-FR" b="0">
                <a:latin typeface="Franklin Gothic Medium"/>
              </a:rPr>
              <a:t>Supervision par le groupe multipartite (GMP)</a:t>
            </a:r>
          </a:p>
          <a:p>
            <a:endParaRPr lang="en-GB" b="0">
              <a:latin typeface="Franklin Gothic Medium"/>
            </a:endParaRPr>
          </a:p>
        </p:txBody>
      </p:sp>
      <p:sp>
        <p:nvSpPr>
          <p:cNvPr id="3" name="Text Placeholder 2">
            <a:extLst>
              <a:ext uri="{FF2B5EF4-FFF2-40B4-BE49-F238E27FC236}">
                <a16:creationId xmlns:a16="http://schemas.microsoft.com/office/drawing/2014/main" id="{84E49863-6521-0FC0-FAFA-6DEE73AE2882}"/>
              </a:ext>
            </a:extLst>
          </p:cNvPr>
          <p:cNvSpPr>
            <a:spLocks noGrp="1"/>
          </p:cNvSpPr>
          <p:nvPr>
            <p:ph type="body" sz="quarter" idx="10"/>
          </p:nvPr>
        </p:nvSpPr>
        <p:spPr/>
        <p:txBody>
          <a:bodyPr vert="horz" lIns="91440" tIns="45720" rIns="91440" bIns="45720" rtlCol="0" anchor="t">
            <a:noAutofit/>
          </a:bodyPr>
          <a:lstStyle/>
          <a:p>
            <a:r>
              <a:rPr lang="fr-FR">
                <a:latin typeface="Franklin Gothic Medium"/>
              </a:rPr>
              <a:t>DOMAINE CLÉ</a:t>
            </a:r>
          </a:p>
        </p:txBody>
      </p:sp>
      <p:pic>
        <p:nvPicPr>
          <p:cNvPr id="12" name="Picture 11" descr="A person standing in front of a group of people&#10;&#10;Description automatically generated">
            <a:extLst>
              <a:ext uri="{FF2B5EF4-FFF2-40B4-BE49-F238E27FC236}">
                <a16:creationId xmlns:a16="http://schemas.microsoft.com/office/drawing/2014/main" id="{27C24BB3-CDC5-4FA5-1B50-F75185AD0B6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E58FE5AC-9425-E400-12D5-1C8DF1A15F67}"/>
              </a:ext>
            </a:extLst>
          </p:cNvPr>
          <p:cNvSpPr/>
          <p:nvPr/>
        </p:nvSpPr>
        <p:spPr>
          <a:xfrm>
            <a:off x="6816392" y="3903"/>
            <a:ext cx="5374186" cy="6872929"/>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167080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234715"/>
            <a:ext cx="5704648" cy="4139708"/>
          </a:xfrm>
        </p:spPr>
        <p:txBody>
          <a:bodyPr>
            <a:normAutofit fontScale="92500" lnSpcReduction="10000"/>
          </a:bodyPr>
          <a:lstStyle/>
          <a:p>
            <a:r>
              <a:rPr lang="fr-FR" sz="3000" dirty="0"/>
              <a:t>S’attaquer aux problèmes de corruption par le biais du</a:t>
            </a:r>
            <a:r>
              <a:rPr lang="fr-FR" sz="3000" b="1" dirty="0">
                <a:solidFill>
                  <a:srgbClr val="0090BF"/>
                </a:solidFill>
              </a:rPr>
              <a:t> débat public</a:t>
            </a:r>
          </a:p>
          <a:p>
            <a:r>
              <a:rPr lang="fr-FR" sz="3000" dirty="0">
                <a:effectLst/>
                <a:latin typeface="Franklin Gothic Book" panose="020B0503020102020204" pitchFamily="34" charset="0"/>
                <a:ea typeface="Calibri" panose="020F0502020204030204" pitchFamily="34" charset="0"/>
                <a:cs typeface="Times New Roman" panose="02020603050405020304" pitchFamily="18" charset="0"/>
              </a:rPr>
              <a:t>Donner aux </a:t>
            </a:r>
            <a:r>
              <a:rPr lang="fr-FR" sz="3000" dirty="0" err="1">
                <a:effectLst/>
                <a:latin typeface="Franklin Gothic Book" panose="020B0503020102020204" pitchFamily="34" charset="0"/>
                <a:ea typeface="Calibri" panose="020F0502020204030204" pitchFamily="34" charset="0"/>
                <a:cs typeface="Times New Roman" panose="02020603050405020304" pitchFamily="18" charset="0"/>
              </a:rPr>
              <a:t>GMP</a:t>
            </a:r>
            <a:r>
              <a:rPr lang="fr-FR" sz="3000" dirty="0">
                <a:effectLst/>
                <a:latin typeface="Franklin Gothic Book" panose="020B0503020102020204" pitchFamily="34" charset="0"/>
                <a:ea typeface="Calibri" panose="020F0502020204030204" pitchFamily="34" charset="0"/>
                <a:cs typeface="Times New Roman" panose="02020603050405020304" pitchFamily="18" charset="0"/>
              </a:rPr>
              <a:t> le </a:t>
            </a:r>
            <a:r>
              <a:rPr lang="fr-FR" sz="3000" b="1" dirty="0">
                <a:solidFill>
                  <a:srgbClr val="0090BF"/>
                </a:solidFill>
              </a:rPr>
              <a:t>mandat </a:t>
            </a:r>
            <a:r>
              <a:rPr lang="fr-FR" sz="3000" dirty="0">
                <a:effectLst/>
                <a:latin typeface="Franklin Gothic Book" panose="020B0503020102020204" pitchFamily="34" charset="0"/>
                <a:ea typeface="Calibri" panose="020F0502020204030204" pitchFamily="34" charset="0"/>
                <a:cs typeface="Times New Roman" panose="02020603050405020304" pitchFamily="18" charset="0"/>
              </a:rPr>
              <a:t>de discuter des questions de corruption</a:t>
            </a:r>
          </a:p>
          <a:p>
            <a:r>
              <a:rPr lang="fr-FR" sz="3000" dirty="0">
                <a:latin typeface="Franklin Gothic Book" panose="020B0503020102020204" pitchFamily="34" charset="0"/>
                <a:ea typeface="Calibri" panose="020F0502020204030204" pitchFamily="34" charset="0"/>
                <a:cs typeface="Times New Roman" panose="02020603050405020304" pitchFamily="18" charset="0"/>
              </a:rPr>
              <a:t>Inciter </a:t>
            </a:r>
            <a:r>
              <a:rPr lang="fr-FR" sz="3000" b="1" dirty="0">
                <a:solidFill>
                  <a:srgbClr val="0090BF"/>
                </a:solidFill>
              </a:rPr>
              <a:t>les entreprises privées et les entreprises d’État</a:t>
            </a:r>
            <a:r>
              <a:rPr lang="fr-FR" sz="3000" dirty="0">
                <a:effectLst/>
                <a:latin typeface="Franklin Gothic Book" panose="020B0503020102020204" pitchFamily="34" charset="0"/>
                <a:ea typeface="Calibri" panose="020F0502020204030204" pitchFamily="34" charset="0"/>
                <a:cs typeface="Times New Roman" panose="02020603050405020304" pitchFamily="18" charset="0"/>
              </a:rPr>
              <a:t> à s’associer aux efforts de prévention de la corruption</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D24329"/>
                </a:solidFill>
                <a:latin typeface="Franklin Gothic Medium"/>
              </a:rPr>
              <a:t>SUPERVISION DU GMP </a:t>
            </a:r>
          </a:p>
        </p:txBody>
      </p:sp>
      <p:sp>
        <p:nvSpPr>
          <p:cNvPr id="8" name="Picture Placeholder 7">
            <a:extLst>
              <a:ext uri="{FF2B5EF4-FFF2-40B4-BE49-F238E27FC236}">
                <a16:creationId xmlns:a16="http://schemas.microsoft.com/office/drawing/2014/main" id="{9823DCC7-DDFB-CD4C-A6B1-976517CE254A}"/>
              </a:ext>
            </a:extLst>
          </p:cNvPr>
          <p:cNvSpPr>
            <a:spLocks noGrp="1"/>
          </p:cNvSpPr>
          <p:nvPr>
            <p:ph type="pic" sz="quarter" idx="14"/>
          </p:nvPr>
        </p:nvSpPr>
        <p:spPr/>
        <p:txBody>
          <a:bodyPr/>
          <a:lstStyle/>
          <a:p>
            <a:endParaRPr lang="en-NO"/>
          </a:p>
        </p:txBody>
      </p:sp>
      <p:pic>
        <p:nvPicPr>
          <p:cNvPr id="10" name="Picture 9" descr="A person standing in front of a group of people&#10;&#10;Description automatically generated">
            <a:extLst>
              <a:ext uri="{FF2B5EF4-FFF2-40B4-BE49-F238E27FC236}">
                <a16:creationId xmlns:a16="http://schemas.microsoft.com/office/drawing/2014/main" id="{14899059-CF6F-80EE-F1F1-71F518D69D4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2" name="Rectangle 11">
            <a:extLst>
              <a:ext uri="{FF2B5EF4-FFF2-40B4-BE49-F238E27FC236}">
                <a16:creationId xmlns:a16="http://schemas.microsoft.com/office/drawing/2014/main" id="{262433A4-17DD-F934-8275-4CF39C137E17}"/>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781180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57F0099F-61A4-AB96-B7E2-CDF86DE80864}"/>
              </a:ext>
            </a:extLst>
          </p:cNvPr>
          <p:cNvCxnSpPr>
            <a:cxnSpLocks/>
          </p:cNvCxnSpPr>
          <p:nvPr/>
        </p:nvCxnSpPr>
        <p:spPr>
          <a:xfrm>
            <a:off x="1002964" y="6107330"/>
            <a:ext cx="137012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563895" y="3060866"/>
            <a:ext cx="80919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dirty="0">
                <a:solidFill>
                  <a:srgbClr val="D24329"/>
                </a:solidFill>
                <a:latin typeface="Franklin Gothic Medium"/>
              </a:rPr>
              <a:t>SUPERVISION DU GROUPE MULTIPARTITE </a:t>
            </a:r>
          </a:p>
          <a:p>
            <a:endParaRPr lang="en-GB" dirty="0"/>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3882553"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cxnSp>
        <p:nvCxnSpPr>
          <p:cNvPr id="5" name="Straight Connector 4">
            <a:extLst>
              <a:ext uri="{FF2B5EF4-FFF2-40B4-BE49-F238E27FC236}">
                <a16:creationId xmlns:a16="http://schemas.microsoft.com/office/drawing/2014/main" id="{B31C1CD8-3CC8-AEAB-19EB-E5F02EDE51BE}"/>
              </a:ext>
            </a:extLst>
          </p:cNvPr>
          <p:cNvCxnSpPr>
            <a:cxnSpLocks/>
          </p:cNvCxnSpPr>
          <p:nvPr/>
        </p:nvCxnSpPr>
        <p:spPr>
          <a:xfrm>
            <a:off x="1002964" y="5182044"/>
            <a:ext cx="137012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408F3F01-1F42-C62D-F82F-1EB9779D7361}"/>
              </a:ext>
            </a:extLst>
          </p:cNvPr>
          <p:cNvSpPr>
            <a:spLocks noGrp="1"/>
          </p:cNvSpPr>
          <p:nvPr>
            <p:ph type="pic" sz="quarter" idx="14"/>
          </p:nvPr>
        </p:nvSpPr>
        <p:spPr/>
        <p:txBody>
          <a:bodyPr/>
          <a:lstStyle/>
          <a:p>
            <a:endParaRPr lang="en-NO"/>
          </a:p>
        </p:txBody>
      </p:sp>
      <p:pic>
        <p:nvPicPr>
          <p:cNvPr id="14" name="Picture 13" descr="A person standing in front of a group of people&#10;&#10;Description automatically generated">
            <a:extLst>
              <a:ext uri="{FF2B5EF4-FFF2-40B4-BE49-F238E27FC236}">
                <a16:creationId xmlns:a16="http://schemas.microsoft.com/office/drawing/2014/main" id="{0079C4FF-A351-126E-6F19-579FBF0DC8C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6" name="Rectangle 15">
            <a:extLst>
              <a:ext uri="{FF2B5EF4-FFF2-40B4-BE49-F238E27FC236}">
                <a16:creationId xmlns:a16="http://schemas.microsoft.com/office/drawing/2014/main" id="{4FA588B3-635C-D140-AA12-4CBB2E927808}"/>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7" name="TextBox 6">
            <a:extLst>
              <a:ext uri="{FF2B5EF4-FFF2-40B4-BE49-F238E27FC236}">
                <a16:creationId xmlns:a16="http://schemas.microsoft.com/office/drawing/2014/main" id="{C3F6F713-E1E5-F4BA-0A5A-EBA4DE5F1E8D}"/>
              </a:ext>
            </a:extLst>
          </p:cNvPr>
          <p:cNvSpPr txBox="1"/>
          <p:nvPr/>
        </p:nvSpPr>
        <p:spPr>
          <a:xfrm>
            <a:off x="572477" y="1891323"/>
            <a:ext cx="3251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800">
              <a:latin typeface="Franklin Gothic Medium"/>
            </a:endParaRPr>
          </a:p>
        </p:txBody>
      </p:sp>
      <p:sp>
        <p:nvSpPr>
          <p:cNvPr id="8" name="TextBox 10">
            <a:extLst>
              <a:ext uri="{FF2B5EF4-FFF2-40B4-BE49-F238E27FC236}">
                <a16:creationId xmlns:a16="http://schemas.microsoft.com/office/drawing/2014/main" id="{11C627C2-837B-6B30-1710-38E35ACE278E}"/>
              </a:ext>
            </a:extLst>
          </p:cNvPr>
          <p:cNvSpPr txBox="1"/>
          <p:nvPr/>
        </p:nvSpPr>
        <p:spPr>
          <a:xfrm>
            <a:off x="926762" y="2008341"/>
            <a:ext cx="4624114" cy="52322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sz="2800" b="1">
                <a:solidFill>
                  <a:srgbClr val="FFFFFF"/>
                </a:solidFill>
                <a:latin typeface="Franklin Gothic Medium"/>
              </a:rPr>
              <a:t>Exigence 1.2</a:t>
            </a:r>
          </a:p>
        </p:txBody>
      </p:sp>
      <p:sp>
        <p:nvSpPr>
          <p:cNvPr id="13" name="TextBox 12">
            <a:extLst>
              <a:ext uri="{FF2B5EF4-FFF2-40B4-BE49-F238E27FC236}">
                <a16:creationId xmlns:a16="http://schemas.microsoft.com/office/drawing/2014/main" id="{8EB26EBA-577A-424B-DF26-16AEE5C434EF}"/>
              </a:ext>
            </a:extLst>
          </p:cNvPr>
          <p:cNvSpPr txBox="1"/>
          <p:nvPr/>
        </p:nvSpPr>
        <p:spPr>
          <a:xfrm>
            <a:off x="889967" y="2716826"/>
            <a:ext cx="5674280" cy="3785652"/>
          </a:xfrm>
          <a:prstGeom prst="rect">
            <a:avLst/>
          </a:prstGeom>
          <a:noFill/>
        </p:spPr>
        <p:txBody>
          <a:bodyPr wrap="square" lIns="91440" tIns="45720" rIns="91440" bIns="45720" anchor="t">
            <a:spAutoFit/>
          </a:bodyPr>
          <a:lstStyle/>
          <a:p>
            <a:pPr>
              <a:defRPr/>
            </a:pPr>
            <a:r>
              <a:rPr kumimoji="0" lang="fr-FR" sz="2000" b="0" i="0" u="none" strike="noStrike" cap="none" normalizeH="0" baseline="0" noProof="0" dirty="0">
                <a:ln>
                  <a:noFill/>
                </a:ln>
                <a:solidFill>
                  <a:srgbClr val="002157"/>
                </a:solidFill>
                <a:effectLst/>
                <a:uLnTx/>
                <a:uFillTx/>
                <a:latin typeface="Franklin Gothic Book" panose="020B0503020102020204"/>
                <a:ea typeface="+mn-ea"/>
                <a:cs typeface="+mn-cs"/>
              </a:rPr>
              <a:t>Il est attendu des entreprises déclarantes qu’elles publient une </a:t>
            </a:r>
            <a:r>
              <a:rPr lang="fr-FR" sz="2000" b="1" dirty="0">
                <a:solidFill>
                  <a:srgbClr val="0090BF"/>
                </a:solidFill>
                <a:latin typeface="Franklin Gothic Book" panose="020B0503020102020204"/>
                <a:ea typeface="+mn-ea"/>
                <a:cs typeface="+mn-cs"/>
              </a:rPr>
              <a:t>politique de lutte contre la corruption </a:t>
            </a:r>
            <a:r>
              <a:rPr kumimoji="0" lang="fr-FR" sz="2000" b="0" i="0" u="none" strike="noStrike" cap="none" normalizeH="0" baseline="0" noProof="0" dirty="0">
                <a:ln>
                  <a:noFill/>
                </a:ln>
                <a:solidFill>
                  <a:srgbClr val="002157"/>
                </a:solidFill>
                <a:effectLst/>
                <a:uLnTx/>
                <a:uFillTx/>
                <a:latin typeface="Franklin Gothic Book" panose="020B0503020102020204"/>
                <a:ea typeface="+mn-ea"/>
                <a:cs typeface="+mn-cs"/>
              </a:rPr>
              <a:t>établissant la manière dont elles gèrent le risque de corruption, </a:t>
            </a:r>
            <a:r>
              <a:rPr lang="fr-FR" sz="2000" dirty="0">
                <a:solidFill>
                  <a:srgbClr val="002157"/>
                </a:solidFill>
                <a:latin typeface="Franklin Gothic Book" panose="020B0503020102020204"/>
                <a:ea typeface="+mn-ea"/>
                <a:cs typeface="+mn-cs"/>
              </a:rPr>
              <a:t>y compris l’</a:t>
            </a:r>
            <a:r>
              <a:rPr lang="fr-FR" sz="2000" b="1" dirty="0">
                <a:solidFill>
                  <a:srgbClr val="0090BF"/>
                </a:solidFill>
                <a:latin typeface="Franklin Gothic Book" panose="020B0503020102020204"/>
                <a:ea typeface="+mn-ea"/>
                <a:cs typeface="+mn-cs"/>
              </a:rPr>
              <a:t>utilisation qu’elles font des données sur la propriété effective</a:t>
            </a:r>
            <a:r>
              <a:rPr lang="fr-FR" sz="2000" dirty="0">
                <a:solidFill>
                  <a:srgbClr val="002157"/>
                </a:solidFill>
                <a:latin typeface="Franklin Gothic Book" panose="020B0503020102020204"/>
                <a:ea typeface="+mn-ea"/>
                <a:cs typeface="+mn-cs"/>
              </a:rPr>
              <a:t>. </a:t>
            </a:r>
            <a:endParaRPr lang="en-GB" sz="2000" dirty="0">
              <a:solidFill>
                <a:srgbClr val="002157"/>
              </a:solidFill>
              <a:latin typeface="Franklin Gothic Book" panose="020B0503020102020204"/>
            </a:endParaRPr>
          </a:p>
          <a:p>
            <a:pPr marR="0" lvl="0" algn="l" defTabSz="457200" rtl="0" eaLnBrk="1" fontAlgn="auto" latinLnBrk="0" hangingPunct="1">
              <a:lnSpc>
                <a:spcPct val="100000"/>
              </a:lnSpc>
              <a:spcBef>
                <a:spcPts val="0"/>
              </a:spcBef>
              <a:spcAft>
                <a:spcPts val="0"/>
              </a:spcAft>
              <a:buClrTx/>
              <a:buSzTx/>
              <a:tabLst/>
              <a:defRPr/>
            </a:pPr>
            <a:r>
              <a:rPr lang="fr-FR" sz="2000" dirty="0">
                <a:solidFill>
                  <a:srgbClr val="002157"/>
                </a:solidFill>
                <a:latin typeface="Franklin Gothic Book" panose="020B0503020102020204"/>
                <a:ea typeface="+mn-ea"/>
                <a:cs typeface="+mn-cs"/>
              </a:rPr>
              <a:t>Les entreprises</a:t>
            </a:r>
            <a:r>
              <a:rPr kumimoji="0" lang="fr-FR" sz="2000" b="0" i="0" u="none" strike="noStrike" cap="none" normalizeH="0" baseline="0" noProof="0" dirty="0">
                <a:ln>
                  <a:noFill/>
                </a:ln>
                <a:solidFill>
                  <a:srgbClr val="002157"/>
                </a:solidFill>
                <a:effectLst/>
                <a:uLnTx/>
                <a:uFillTx/>
                <a:latin typeface="Franklin Gothic Book" panose="020B0503020102020204"/>
                <a:ea typeface="+mn-ea"/>
                <a:cs typeface="+mn-cs"/>
              </a:rPr>
              <a:t> siégeant au </a:t>
            </a:r>
            <a:r>
              <a:rPr kumimoji="0" lang="fr-FR" sz="2000" b="0" i="0" u="none" strike="noStrike" cap="none" normalizeH="0" baseline="0" noProof="0" dirty="0" err="1">
                <a:ln>
                  <a:noFill/>
                </a:ln>
                <a:solidFill>
                  <a:srgbClr val="002157"/>
                </a:solidFill>
                <a:effectLst/>
                <a:uLnTx/>
                <a:uFillTx/>
                <a:latin typeface="Franklin Gothic Book" panose="020B0503020102020204"/>
                <a:ea typeface="+mn-ea"/>
                <a:cs typeface="+mn-cs"/>
              </a:rPr>
              <a:t>GMP</a:t>
            </a:r>
            <a:r>
              <a:rPr kumimoji="0" lang="fr-FR" sz="2000" b="0" i="0" u="none" strike="noStrike" cap="none" normalizeH="0" baseline="0" noProof="0" dirty="0">
                <a:ln>
                  <a:noFill/>
                </a:ln>
                <a:solidFill>
                  <a:srgbClr val="002157"/>
                </a:solidFill>
                <a:effectLst/>
                <a:uLnTx/>
                <a:uFillTx/>
                <a:latin typeface="Franklin Gothic Book" panose="020B0503020102020204"/>
                <a:ea typeface="+mn-ea"/>
                <a:cs typeface="+mn-cs"/>
              </a:rPr>
              <a:t> sont également encouragées à engager </a:t>
            </a:r>
            <a:r>
              <a:rPr lang="fr-FR" sz="2000" b="1" dirty="0">
                <a:solidFill>
                  <a:srgbClr val="0090BF"/>
                </a:solidFill>
                <a:latin typeface="Franklin Gothic Book" panose="020B0503020102020204"/>
                <a:ea typeface="+mn-ea"/>
                <a:cs typeface="+mn-cs"/>
              </a:rPr>
              <a:t>des processus rigoureux de vérification préalable</a:t>
            </a:r>
            <a:r>
              <a:rPr kumimoji="0" lang="fr-FR" sz="2000" b="0" i="0" u="none" strike="noStrike" cap="none" normalizeH="0" baseline="0" noProof="0" dirty="0">
                <a:ln>
                  <a:noFill/>
                </a:ln>
                <a:solidFill>
                  <a:srgbClr val="002157"/>
                </a:solidFill>
                <a:effectLst/>
                <a:uLnTx/>
                <a:uFillTx/>
                <a:latin typeface="Franklin Gothic Book" panose="020B0503020102020204"/>
                <a:ea typeface="+mn-ea"/>
                <a:cs typeface="+mn-cs"/>
              </a:rPr>
              <a:t>.</a:t>
            </a:r>
            <a:endParaRPr lang="en-GB" sz="2000" dirty="0">
              <a:solidFill>
                <a:srgbClr val="002157"/>
              </a:solidFill>
              <a:latin typeface="Franklin Gothic Book" panose="020B0503020102020204"/>
            </a:endParaRPr>
          </a:p>
          <a:p>
            <a:pPr marR="0" lvl="0" algn="l" defTabSz="457200" rtl="0" eaLnBrk="1" fontAlgn="auto" latinLnBrk="0" hangingPunct="1">
              <a:lnSpc>
                <a:spcPct val="100000"/>
              </a:lnSpc>
              <a:spcBef>
                <a:spcPts val="0"/>
              </a:spcBef>
              <a:spcAft>
                <a:spcPts val="0"/>
              </a:spcAft>
              <a:buClrTx/>
              <a:buSzTx/>
              <a:tabLst/>
              <a:defRPr/>
            </a:pPr>
            <a:r>
              <a:rPr kumimoji="0" lang="fr-FR" sz="2000" b="0" i="0" u="none" strike="noStrike" cap="none" normalizeH="0" baseline="0" noProof="0" dirty="0">
                <a:ln>
                  <a:noFill/>
                </a:ln>
                <a:solidFill>
                  <a:srgbClr val="002157"/>
                </a:solidFill>
                <a:effectLst/>
                <a:uLnTx/>
                <a:uFillTx/>
                <a:latin typeface="Franklin Gothic Book" panose="020B0503020102020204"/>
                <a:ea typeface="+mn-ea"/>
                <a:cs typeface="+mn-cs"/>
              </a:rPr>
              <a:t>Les autres entreprises déclarantes sont également encouragées à suivre </a:t>
            </a:r>
            <a:r>
              <a:rPr lang="fr-FR" sz="2000" b="1" dirty="0">
                <a:solidFill>
                  <a:srgbClr val="0090BF"/>
                </a:solidFill>
                <a:latin typeface="Franklin Gothic Book" panose="020B0503020102020204"/>
                <a:ea typeface="+mn-ea"/>
                <a:cs typeface="+mn-cs"/>
              </a:rPr>
              <a:t>des processus rigoureux de vérification préalable</a:t>
            </a:r>
            <a:r>
              <a:rPr kumimoji="0" lang="fr-FR" sz="2000" b="0" i="0" u="none" strike="noStrike" cap="none" normalizeH="0" baseline="0" noProof="0" dirty="0">
                <a:ln>
                  <a:noFill/>
                </a:ln>
                <a:solidFill>
                  <a:srgbClr val="002157"/>
                </a:solidFill>
                <a:effectLst/>
                <a:uLnTx/>
                <a:uFillTx/>
                <a:latin typeface="Franklin Gothic Book" panose="020B0503020102020204"/>
                <a:ea typeface="+mn-ea"/>
                <a:cs typeface="+mn-cs"/>
              </a:rPr>
              <a:t>.</a:t>
            </a:r>
          </a:p>
        </p:txBody>
      </p:sp>
    </p:spTree>
    <p:extLst>
      <p:ext uri="{BB962C8B-B14F-4D97-AF65-F5344CB8AC3E}">
        <p14:creationId xmlns:p14="http://schemas.microsoft.com/office/powerpoint/2010/main" val="2876397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790779" y="3402487"/>
            <a:ext cx="767364"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0162" y="2961259"/>
            <a:ext cx="5077502" cy="3539430"/>
          </a:xfrm>
          <a:prstGeom prst="rect">
            <a:avLst/>
          </a:prstGeom>
          <a:noFill/>
        </p:spPr>
        <p:txBody>
          <a:bodyPr wrap="square" lIns="91440" tIns="45720" rIns="91440" bIns="45720" anchor="t">
            <a:spAutoFit/>
          </a:bodyPr>
          <a:lstStyle/>
          <a:p>
            <a:pPr>
              <a:defRPr/>
            </a:pP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Il est exigé d</a:t>
            </a:r>
            <a:r>
              <a:rPr lang="fr-FR" sz="2800" dirty="0">
                <a:solidFill>
                  <a:srgbClr val="002157"/>
                </a:solidFill>
                <a:latin typeface="Franklin Gothic Book" panose="020B0503020102020204"/>
              </a:rPr>
              <a:t>es</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 </a:t>
            </a:r>
            <a:r>
              <a:rPr kumimoji="0" lang="fr-FR" sz="2800" b="0" i="0" u="none" strike="noStrike" cap="none" normalizeH="0" baseline="0" noProof="0" dirty="0" err="1">
                <a:ln>
                  <a:noFill/>
                </a:ln>
                <a:solidFill>
                  <a:srgbClr val="002157"/>
                </a:solidFill>
                <a:effectLst/>
                <a:uLnTx/>
                <a:uFillTx/>
                <a:latin typeface="Franklin Gothic Book" panose="020B0503020102020204"/>
                <a:ea typeface="+mn-ea"/>
                <a:cs typeface="+mn-cs"/>
              </a:rPr>
              <a:t>GMP</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 qu’ils traitent des questions portant sur la gouvernance des industries extractives, en couvrant les activités complémentaires</a:t>
            </a:r>
            <a:r>
              <a:rPr lang="fr-FR" sz="2800" dirty="0">
                <a:solidFill>
                  <a:srgbClr val="002157"/>
                </a:solidFill>
                <a:latin typeface="Franklin Gothic Book" panose="020B0503020102020204"/>
                <a:ea typeface="+mn-ea"/>
                <a:cs typeface="+mn-cs"/>
              </a:rPr>
              <a:t> </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liées à la </a:t>
            </a:r>
            <a:r>
              <a:rPr lang="fr-FR" sz="2800" b="1" dirty="0">
                <a:solidFill>
                  <a:srgbClr val="0090BF"/>
                </a:solidFill>
                <a:latin typeface="Franklin Gothic Book" panose="020B0503020102020204"/>
                <a:ea typeface="+mn-ea"/>
                <a:cs typeface="+mn-cs"/>
              </a:rPr>
              <a:t>lutte contre la corruption</a:t>
            </a:r>
            <a:r>
              <a:rPr lang="fr-FR" sz="2800" b="1" dirty="0">
                <a:solidFill>
                  <a:srgbClr val="002157"/>
                </a:solidFill>
                <a:latin typeface="Franklin Gothic Book" panose="020B0503020102020204"/>
                <a:ea typeface="+mn-ea"/>
                <a:cs typeface="+mn-cs"/>
              </a:rPr>
              <a:t>, </a:t>
            </a:r>
            <a:r>
              <a:rPr lang="fr-FR" sz="2800" dirty="0">
                <a:solidFill>
                  <a:srgbClr val="002157"/>
                </a:solidFill>
                <a:latin typeface="Franklin Gothic Book" panose="020B0503020102020204"/>
                <a:ea typeface="+mn-ea"/>
                <a:cs typeface="+mn-cs"/>
              </a:rPr>
              <a:t>le cas échéant.</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dirty="0">
                <a:solidFill>
                  <a:srgbClr val="D24329"/>
                </a:solidFill>
                <a:latin typeface="Franklin Gothic Medium"/>
              </a:rPr>
              <a:t>SUPERVISION DU GROUPE MULTIPARTITE  </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646246"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D24329"/>
              </a:solidFill>
              <a:effectLst/>
              <a:uLnTx/>
              <a:uFillTx/>
              <a:latin typeface="Franklin Gothic Book" panose="020B0503020102020204"/>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3008" y="199857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1.4 (</a:t>
            </a:r>
            <a:r>
              <a:rPr lang="fr-FR" sz="2800">
                <a:solidFill>
                  <a:srgbClr val="FFFFFF"/>
                </a:solidFill>
                <a:latin typeface="Franklin Gothic Medium" panose="020B0603020102020204" pitchFamily="34" charset="0"/>
                <a:ea typeface="+mn-ea"/>
                <a:cs typeface="+mn-cs"/>
              </a:rPr>
              <a:t>b vii</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14" name="Picture Placeholder 13">
            <a:extLst>
              <a:ext uri="{FF2B5EF4-FFF2-40B4-BE49-F238E27FC236}">
                <a16:creationId xmlns:a16="http://schemas.microsoft.com/office/drawing/2014/main" id="{DDA188EC-825A-766D-347D-9DA122101C61}"/>
              </a:ext>
            </a:extLst>
          </p:cNvPr>
          <p:cNvSpPr>
            <a:spLocks noGrp="1"/>
          </p:cNvSpPr>
          <p:nvPr>
            <p:ph type="pic" sz="quarter" idx="14"/>
          </p:nvPr>
        </p:nvSpPr>
        <p:spPr/>
        <p:txBody>
          <a:bodyPr/>
          <a:lstStyle/>
          <a:p>
            <a:endParaRPr lang="en-NO"/>
          </a:p>
        </p:txBody>
      </p:sp>
      <p:pic>
        <p:nvPicPr>
          <p:cNvPr id="16" name="Picture 15" descr="A person standing in front of a group of people&#10;&#10;Description automatically generated">
            <a:extLst>
              <a:ext uri="{FF2B5EF4-FFF2-40B4-BE49-F238E27FC236}">
                <a16:creationId xmlns:a16="http://schemas.microsoft.com/office/drawing/2014/main" id="{90730331-2D45-9412-3CD1-FF3475A40C5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8" name="Rectangle 17">
            <a:extLst>
              <a:ext uri="{FF2B5EF4-FFF2-40B4-BE49-F238E27FC236}">
                <a16:creationId xmlns:a16="http://schemas.microsoft.com/office/drawing/2014/main" id="{B7F80203-F389-611D-1F50-1C72D0884828}"/>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71416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4904495" y="3388059"/>
            <a:ext cx="58190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dirty="0">
                <a:solidFill>
                  <a:srgbClr val="D24329"/>
                </a:solidFill>
                <a:latin typeface="Franklin Gothic Medium"/>
              </a:rPr>
              <a:t>SUPERVISION DU GROUPE MULTIPARTITE </a:t>
            </a:r>
          </a:p>
          <a:p>
            <a:endParaRPr lang="en-GB" dirty="0">
              <a:solidFill>
                <a:srgbClr val="000000"/>
              </a:solidFill>
              <a:latin typeface="Franklin Gothic Medium"/>
            </a:endParaRPr>
          </a:p>
          <a:p>
            <a:endParaRPr lang="en-GB" dirty="0"/>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434508"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3008" y="199857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800">
                <a:solidFill>
                  <a:srgbClr val="FFFFFF"/>
                </a:solidFill>
                <a:latin typeface="Franklin Gothic Medium" panose="020B0603020102020204" pitchFamily="34" charset="0"/>
                <a:ea typeface="+mn-ea"/>
                <a:cs typeface="+mn-cs"/>
              </a:rPr>
              <a:t>Exigence 1.5 (a i)</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D246FF20-E6BE-D02F-2FCE-DC7479B75B0C}"/>
              </a:ext>
            </a:extLst>
          </p:cNvPr>
          <p:cNvSpPr>
            <a:spLocks noGrp="1"/>
          </p:cNvSpPr>
          <p:nvPr>
            <p:ph type="pic" sz="quarter" idx="14"/>
          </p:nvPr>
        </p:nvSpPr>
        <p:spPr/>
        <p:txBody>
          <a:bodyPr/>
          <a:lstStyle/>
          <a:p>
            <a:endParaRPr lang="en-NO"/>
          </a:p>
        </p:txBody>
      </p:sp>
      <p:pic>
        <p:nvPicPr>
          <p:cNvPr id="9" name="Picture 8" descr="A person standing in front of a group of people&#10;&#10;Description automatically generated">
            <a:extLst>
              <a:ext uri="{FF2B5EF4-FFF2-40B4-BE49-F238E27FC236}">
                <a16:creationId xmlns:a16="http://schemas.microsoft.com/office/drawing/2014/main" id="{4B4C27B6-356A-40B4-EB0D-9B2F7AAC9D9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0F2E09D5-8F7F-88C3-E2FE-A14303809882}"/>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13" name="TextBox 12">
            <a:extLst>
              <a:ext uri="{FF2B5EF4-FFF2-40B4-BE49-F238E27FC236}">
                <a16:creationId xmlns:a16="http://schemas.microsoft.com/office/drawing/2014/main" id="{8EB26EBA-577A-424B-DF26-16AEE5C434EF}"/>
              </a:ext>
            </a:extLst>
          </p:cNvPr>
          <p:cNvSpPr txBox="1"/>
          <p:nvPr/>
        </p:nvSpPr>
        <p:spPr>
          <a:xfrm>
            <a:off x="756595" y="2941611"/>
            <a:ext cx="5507045" cy="3108543"/>
          </a:xfrm>
          <a:prstGeom prst="rect">
            <a:avLst/>
          </a:prstGeom>
          <a:noFill/>
        </p:spPr>
        <p:txBody>
          <a:bodyPr wrap="square" lIns="91440" tIns="45720" rIns="91440" bIns="45720" anchor="t">
            <a:spAutoFit/>
          </a:bodyPr>
          <a:lstStyle/>
          <a:p>
            <a:pPr>
              <a:defRPr/>
            </a:pPr>
            <a:r>
              <a:rPr lang="fr-FR" sz="2800" b="1" dirty="0">
                <a:solidFill>
                  <a:srgbClr val="0090BF"/>
                </a:solidFill>
                <a:latin typeface="Franklin Gothic Book" panose="020B0503020102020204"/>
                <a:ea typeface="+mn-ea"/>
                <a:cs typeface="+mn-cs"/>
              </a:rPr>
              <a:t>Le plan de travail </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du </a:t>
            </a:r>
            <a:r>
              <a:rPr kumimoji="0" lang="fr-FR" sz="2800" b="0" i="0" u="none" strike="noStrike" cap="none" normalizeH="0" baseline="0" noProof="0" dirty="0" err="1">
                <a:ln>
                  <a:noFill/>
                </a:ln>
                <a:solidFill>
                  <a:srgbClr val="002157"/>
                </a:solidFill>
                <a:effectLst/>
                <a:uLnTx/>
                <a:uFillTx/>
                <a:latin typeface="Franklin Gothic Book" panose="020B0503020102020204"/>
                <a:ea typeface="+mn-ea"/>
                <a:cs typeface="+mn-cs"/>
              </a:rPr>
              <a:t>GMP</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 doit inclure des </a:t>
            </a:r>
            <a:r>
              <a:rPr lang="fr-FR" sz="2800" b="1" dirty="0">
                <a:solidFill>
                  <a:srgbClr val="0090BF"/>
                </a:solidFill>
                <a:latin typeface="Franklin Gothic Book" panose="020B0503020102020204"/>
                <a:ea typeface="+mn-ea"/>
                <a:cs typeface="+mn-cs"/>
              </a:rPr>
              <a:t>objectifs</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 de mise en œuvre de l’ITIE qui tiennent compte des priorités nationales, et en particulier des questions liées à la</a:t>
            </a:r>
            <a:r>
              <a:rPr lang="fr-FR" sz="2800" dirty="0">
                <a:solidFill>
                  <a:srgbClr val="002157"/>
                </a:solidFill>
                <a:latin typeface="Franklin Gothic Book" panose="020B0503020102020204"/>
                <a:ea typeface="+mn-ea"/>
                <a:cs typeface="+mn-cs"/>
              </a:rPr>
              <a:t> </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corruption</a:t>
            </a:r>
            <a:r>
              <a:rPr lang="fr-FR" sz="2800" dirty="0">
                <a:solidFill>
                  <a:srgbClr val="002157"/>
                </a:solidFill>
                <a:latin typeface="Franklin Gothic Book" panose="020B0503020102020204"/>
                <a:ea typeface="+mn-ea"/>
                <a:cs typeface="+mn-cs"/>
              </a:rPr>
              <a:t> </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dans les cas applicables</a:t>
            </a:r>
            <a:r>
              <a:rPr lang="fr-FR" sz="2800" dirty="0">
                <a:solidFill>
                  <a:srgbClr val="002157"/>
                </a:solidFill>
                <a:latin typeface="Franklin Gothic Book" panose="020B0503020102020204"/>
                <a:ea typeface="+mn-ea"/>
                <a:cs typeface="+mn-cs"/>
              </a:rPr>
              <a:t>.</a:t>
            </a:r>
          </a:p>
        </p:txBody>
      </p:sp>
    </p:spTree>
    <p:extLst>
      <p:ext uri="{BB962C8B-B14F-4D97-AF65-F5344CB8AC3E}">
        <p14:creationId xmlns:p14="http://schemas.microsoft.com/office/powerpoint/2010/main" val="1068625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558463" y="4015514"/>
            <a:ext cx="10664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89967" y="2817691"/>
            <a:ext cx="4975067" cy="3693319"/>
          </a:xfrm>
          <a:prstGeom prst="rect">
            <a:avLst/>
          </a:prstGeom>
          <a:noFill/>
        </p:spPr>
        <p:txBody>
          <a:bodyPr wrap="square" lIns="91440" tIns="45720" rIns="91440" bIns="45720" anchor="t">
            <a:spAutoFit/>
          </a:bodyPr>
          <a:lstStyle/>
          <a:p>
            <a:pPr>
              <a:defRPr/>
            </a:pPr>
            <a:r>
              <a:rPr kumimoji="0" lang="fr-FR" sz="2600" b="0" i="0" u="none" strike="noStrike" cap="none" normalizeH="0" baseline="0" noProof="0" dirty="0">
                <a:ln>
                  <a:noFill/>
                </a:ln>
                <a:solidFill>
                  <a:srgbClr val="002157"/>
                </a:solidFill>
                <a:effectLst/>
                <a:uLnTx/>
                <a:uFillTx/>
                <a:latin typeface="Franklin Gothic Book" panose="020B0503020102020204"/>
                <a:ea typeface="+mn-ea"/>
                <a:cs typeface="+mn-cs"/>
              </a:rPr>
              <a:t>Conformément à l’attente 7 </a:t>
            </a:r>
            <a:r>
              <a:rPr lang="fr-FR" sz="2600" dirty="0">
                <a:solidFill>
                  <a:srgbClr val="002157"/>
                </a:solidFill>
                <a:latin typeface="Franklin Gothic Book" panose="020B0503020102020204"/>
                <a:ea typeface="+mn-ea"/>
                <a:cs typeface="+mn-cs"/>
              </a:rPr>
              <a:t>à l’égard des </a:t>
            </a:r>
            <a:r>
              <a:rPr kumimoji="0" lang="fr-FR" sz="2600" b="0" i="0" u="none" strike="noStrike" cap="none" normalizeH="0" baseline="0" noProof="0" dirty="0">
                <a:ln>
                  <a:noFill/>
                </a:ln>
                <a:solidFill>
                  <a:srgbClr val="002157"/>
                </a:solidFill>
                <a:effectLst/>
                <a:uLnTx/>
                <a:uFillTx/>
                <a:latin typeface="Franklin Gothic Book" panose="020B0503020102020204"/>
                <a:ea typeface="+mn-ea"/>
                <a:cs typeface="+mn-cs"/>
              </a:rPr>
              <a:t>entreprises soutenant l’ITIE, il est attendu des entreprises d’État qu’elles publient leurs </a:t>
            </a:r>
            <a:r>
              <a:rPr lang="fr-FR" sz="2600" b="1" dirty="0">
                <a:solidFill>
                  <a:srgbClr val="0090BF"/>
                </a:solidFill>
                <a:latin typeface="Franklin Gothic Book" panose="020B0503020102020204"/>
                <a:ea typeface="+mn-ea"/>
                <a:cs typeface="+mn-cs"/>
              </a:rPr>
              <a:t>politiques de lutte contre la corruption ; </a:t>
            </a:r>
            <a:r>
              <a:rPr kumimoji="0" lang="fr-FR" sz="2600" b="0" i="0" u="none" strike="noStrike" cap="none" normalizeH="0" baseline="0" noProof="0" dirty="0">
                <a:ln>
                  <a:noFill/>
                </a:ln>
                <a:solidFill>
                  <a:srgbClr val="002157"/>
                </a:solidFill>
                <a:effectLst/>
                <a:uLnTx/>
                <a:uFillTx/>
                <a:latin typeface="Franklin Gothic Book" panose="020B0503020102020204"/>
                <a:ea typeface="+mn-ea"/>
                <a:cs typeface="+mn-cs"/>
              </a:rPr>
              <a:t>elles sont en outre encouragées à engager des </a:t>
            </a:r>
            <a:r>
              <a:rPr lang="fr-FR" sz="2600" b="1" dirty="0">
                <a:solidFill>
                  <a:srgbClr val="0090BF"/>
                </a:solidFill>
                <a:latin typeface="Franklin Gothic Book" panose="020B0503020102020204"/>
                <a:ea typeface="+mn-ea"/>
                <a:cs typeface="+mn-cs"/>
              </a:rPr>
              <a:t>processus rigoureux de vérification préalable.</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dirty="0">
                <a:solidFill>
                  <a:srgbClr val="D24329"/>
                </a:solidFill>
                <a:latin typeface="Franklin Gothic Medium"/>
              </a:rPr>
              <a:t>SUPERVISION DU GROUPE MULTIPARTITE  </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249616"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4070" y="1988801"/>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800">
                <a:solidFill>
                  <a:srgbClr val="FFFFFF"/>
                </a:solidFill>
                <a:latin typeface="Franklin Gothic Medium" panose="020B0603020102020204" pitchFamily="34" charset="0"/>
                <a:ea typeface="+mn-ea"/>
                <a:cs typeface="+mn-cs"/>
              </a:rPr>
              <a:t>Exigence 2.6 (c)</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1FAD411A-8A87-DF3E-CEEF-90D5FB0C1496}"/>
              </a:ext>
            </a:extLst>
          </p:cNvPr>
          <p:cNvSpPr>
            <a:spLocks noGrp="1"/>
          </p:cNvSpPr>
          <p:nvPr>
            <p:ph type="pic" sz="quarter" idx="14"/>
          </p:nvPr>
        </p:nvSpPr>
        <p:spPr/>
        <p:txBody>
          <a:bodyPr/>
          <a:lstStyle/>
          <a:p>
            <a:endParaRPr lang="en-NO"/>
          </a:p>
        </p:txBody>
      </p:sp>
      <p:pic>
        <p:nvPicPr>
          <p:cNvPr id="9" name="Picture 8" descr="A person standing in front of a group of people&#10;&#10;Description automatically generated">
            <a:extLst>
              <a:ext uri="{FF2B5EF4-FFF2-40B4-BE49-F238E27FC236}">
                <a16:creationId xmlns:a16="http://schemas.microsoft.com/office/drawing/2014/main" id="{06B4E328-CC59-67D7-36C3-1E31436A9E0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CD766644-8A1D-CBE5-B292-8ED81A553804}"/>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411698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118612" y="3511666"/>
            <a:ext cx="180173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89967" y="3073209"/>
            <a:ext cx="5308600" cy="3108543"/>
          </a:xfrm>
          <a:prstGeom prst="rect">
            <a:avLst/>
          </a:prstGeom>
          <a:noFill/>
        </p:spPr>
        <p:txBody>
          <a:bodyPr wrap="square" lIns="91440" tIns="45720" rIns="91440" bIns="45720" anchor="t">
            <a:spAutoFit/>
          </a:bodyPr>
          <a:lstStyle/>
          <a:p>
            <a:pPr>
              <a:defRPr/>
            </a:pPr>
            <a:r>
              <a:rPr lang="fr-FR" sz="2800" dirty="0">
                <a:solidFill>
                  <a:srgbClr val="002157"/>
                </a:solidFill>
                <a:latin typeface="Franklin Gothic Book" panose="020B0503020102020204"/>
              </a:rPr>
              <a:t>Les </a:t>
            </a:r>
            <a:r>
              <a:rPr lang="fr-FR" sz="2800" dirty="0" err="1">
                <a:solidFill>
                  <a:srgbClr val="002157"/>
                </a:solidFill>
                <a:latin typeface="Franklin Gothic Book" panose="020B0503020102020204"/>
              </a:rPr>
              <a:t>GMP</a:t>
            </a:r>
            <a:r>
              <a:rPr lang="fr-FR" sz="2800" dirty="0">
                <a:solidFill>
                  <a:srgbClr val="002157"/>
                </a:solidFill>
                <a:latin typeface="Franklin Gothic Book" panose="020B0503020102020204"/>
              </a:rPr>
              <a:t> sont encouragés à divulguer des données allant au-delà des exigences de l’ITIE et permettant d’améliorer </a:t>
            </a:r>
            <a:r>
              <a:rPr lang="fr-FR" sz="2800" b="1" dirty="0">
                <a:solidFill>
                  <a:srgbClr val="0090BF"/>
                </a:solidFill>
                <a:latin typeface="Franklin Gothic Book" panose="020B0503020102020204"/>
              </a:rPr>
              <a:t>le débat public </a:t>
            </a:r>
            <a:r>
              <a:rPr lang="fr-FR" sz="2800" dirty="0">
                <a:solidFill>
                  <a:srgbClr val="002157"/>
                </a:solidFill>
                <a:latin typeface="Franklin Gothic Book" panose="020B0503020102020204"/>
              </a:rPr>
              <a:t>sur la gouvernance du secteur extractif, et aussi sur les </a:t>
            </a:r>
            <a:r>
              <a:rPr lang="fr-FR" sz="2800" b="1" dirty="0">
                <a:solidFill>
                  <a:srgbClr val="0090BF"/>
                </a:solidFill>
                <a:latin typeface="Franklin Gothic Book" panose="020B0503020102020204"/>
              </a:rPr>
              <a:t>risques de corruption.</a:t>
            </a:r>
          </a:p>
        </p:txBody>
      </p:sp>
      <p:pic>
        <p:nvPicPr>
          <p:cNvPr id="15" name="Picture Placeholder 14" descr="A red rectangular object with black border&#10;&#10;Description automatically generated">
            <a:extLst>
              <a:ext uri="{FF2B5EF4-FFF2-40B4-BE49-F238E27FC236}">
                <a16:creationId xmlns:a16="http://schemas.microsoft.com/office/drawing/2014/main" id="{BF8BF33F-A2B2-1A10-7B5E-DE2782336415}"/>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p:blipFill>
        <p:spPr>
          <a:xfrm>
            <a:off x="4035" y="1894301"/>
            <a:ext cx="4547287" cy="712182"/>
          </a:xfrm>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dirty="0">
                <a:solidFill>
                  <a:srgbClr val="D24329"/>
                </a:solidFill>
                <a:latin typeface="Franklin Gothic Medium"/>
              </a:rPr>
              <a:t>SUPERVISION DU GROUPE MULTIPARTITE  </a:t>
            </a:r>
          </a:p>
        </p:txBody>
      </p:sp>
      <p:sp>
        <p:nvSpPr>
          <p:cNvPr id="11" name="TextBox 10">
            <a:extLst>
              <a:ext uri="{FF2B5EF4-FFF2-40B4-BE49-F238E27FC236}">
                <a16:creationId xmlns:a16="http://schemas.microsoft.com/office/drawing/2014/main" id="{11C627C2-837B-6B30-1710-38E35ACE278E}"/>
              </a:ext>
            </a:extLst>
          </p:cNvPr>
          <p:cNvSpPr txBox="1"/>
          <p:nvPr/>
        </p:nvSpPr>
        <p:spPr>
          <a:xfrm>
            <a:off x="890437" y="1988801"/>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a:t>
            </a:r>
            <a:r>
              <a:rPr lang="fr-FR" sz="2800">
                <a:solidFill>
                  <a:srgbClr val="FFFFFF"/>
                </a:solidFill>
                <a:latin typeface="Franklin Gothic Medium" panose="020B0603020102020204" pitchFamily="34" charset="0"/>
                <a:ea typeface="+mn-ea"/>
                <a:cs typeface="+mn-cs"/>
              </a:rPr>
              <a:t>7</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.1</a:t>
            </a:r>
            <a:r>
              <a:rPr lang="fr-FR" sz="2800">
                <a:solidFill>
                  <a:srgbClr val="FFFFFF"/>
                </a:solidFill>
                <a:latin typeface="Franklin Gothic Medium" panose="020B0603020102020204" pitchFamily="34" charset="0"/>
                <a:ea typeface="+mn-ea"/>
                <a:cs typeface="+mn-cs"/>
              </a:rPr>
              <a:t> (c iii</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9" name="Picture 8" descr="A person standing in front of a group of people&#10;&#10;Description automatically generated">
            <a:extLst>
              <a:ext uri="{FF2B5EF4-FFF2-40B4-BE49-F238E27FC236}">
                <a16:creationId xmlns:a16="http://schemas.microsoft.com/office/drawing/2014/main" id="{C6DBDD12-6AF0-6AD0-2AA4-44EAB7CE559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8A6F7142-B607-56DB-FA3B-C694841F0EDB}"/>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2202180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CCE395-5830-BCB8-9BC1-5B71B24918F8}"/>
              </a:ext>
            </a:extLst>
          </p:cNvPr>
          <p:cNvSpPr/>
          <p:nvPr/>
        </p:nvSpPr>
        <p:spPr>
          <a:xfrm>
            <a:off x="636493" y="2050017"/>
            <a:ext cx="11555508" cy="4470703"/>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pic>
        <p:nvPicPr>
          <p:cNvPr id="42" name="Picture 41" descr="A map of the country&#10;&#10;Description automatically generated">
            <a:extLst>
              <a:ext uri="{FF2B5EF4-FFF2-40B4-BE49-F238E27FC236}">
                <a16:creationId xmlns:a16="http://schemas.microsoft.com/office/drawing/2014/main" id="{87E8E095-F95D-4A05-E766-BAE08F7FD89B}"/>
              </a:ext>
            </a:extLst>
          </p:cNvPr>
          <p:cNvPicPr>
            <a:picLocks noChangeAspect="1"/>
          </p:cNvPicPr>
          <p:nvPr/>
        </p:nvPicPr>
        <p:blipFill>
          <a:blip r:embed="rId3">
            <a:alphaModFix amt="20000"/>
          </a:blip>
          <a:stretch>
            <a:fillRect/>
          </a:stretch>
        </p:blipFill>
        <p:spPr>
          <a:xfrm>
            <a:off x="7136564" y="605392"/>
            <a:ext cx="6087453" cy="6073211"/>
          </a:xfrm>
          <a:prstGeom prst="rect">
            <a:avLst/>
          </a:prstGeom>
        </p:spPr>
      </p:pic>
      <p:sp>
        <p:nvSpPr>
          <p:cNvPr id="4" name="Text Placeholder 3">
            <a:extLst>
              <a:ext uri="{FF2B5EF4-FFF2-40B4-BE49-F238E27FC236}">
                <a16:creationId xmlns:a16="http://schemas.microsoft.com/office/drawing/2014/main" id="{C99A339E-749F-BFB5-7AEA-4DD16D5F5904}"/>
              </a:ext>
            </a:extLst>
          </p:cNvPr>
          <p:cNvSpPr>
            <a:spLocks noGrp="1"/>
          </p:cNvSpPr>
          <p:nvPr>
            <p:ph type="body" sz="quarter" idx="10"/>
          </p:nvPr>
        </p:nvSpPr>
        <p:spPr/>
        <p:txBody>
          <a:bodyPr/>
          <a:lstStyle/>
          <a:p>
            <a:r>
              <a:rPr lang="fr-FR" dirty="0">
                <a:solidFill>
                  <a:srgbClr val="D24329"/>
                </a:solidFill>
                <a:latin typeface="Franklin Gothic Medium"/>
              </a:rPr>
              <a:t>SUPERVISION DU GROUPE MULTIPARTITE  </a:t>
            </a:r>
          </a:p>
          <a:p>
            <a:endParaRPr lang="en-NO" dirty="0"/>
          </a:p>
        </p:txBody>
      </p:sp>
      <p:sp>
        <p:nvSpPr>
          <p:cNvPr id="6" name="Rectangle 5">
            <a:extLst>
              <a:ext uri="{FF2B5EF4-FFF2-40B4-BE49-F238E27FC236}">
                <a16:creationId xmlns:a16="http://schemas.microsoft.com/office/drawing/2014/main" id="{F66DB2F7-51CF-8629-E11A-7A6B9694D3E0}"/>
              </a:ext>
            </a:extLst>
          </p:cNvPr>
          <p:cNvSpPr/>
          <p:nvPr/>
        </p:nvSpPr>
        <p:spPr>
          <a:xfrm>
            <a:off x="0" y="1341533"/>
            <a:ext cx="562381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3" name="Freeform 5">
            <a:extLst>
              <a:ext uri="{FF2B5EF4-FFF2-40B4-BE49-F238E27FC236}">
                <a16:creationId xmlns:a16="http://schemas.microsoft.com/office/drawing/2014/main" id="{65B97266-099D-A440-FC5A-E8CB3461911D}"/>
              </a:ext>
            </a:extLst>
          </p:cNvPr>
          <p:cNvSpPr>
            <a:spLocks noChangeArrowheads="1"/>
          </p:cNvSpPr>
          <p:nvPr/>
        </p:nvSpPr>
        <p:spPr bwMode="auto">
          <a:xfrm>
            <a:off x="433891" y="3111832"/>
            <a:ext cx="2072605" cy="3103213"/>
          </a:xfrm>
          <a:prstGeom prst="rect">
            <a:avLst/>
          </a:prstGeom>
          <a:solidFill>
            <a:srgbClr val="002157"/>
          </a:solidFill>
          <a:ln>
            <a:noFill/>
          </a:ln>
          <a:effectLst/>
        </p:spPr>
        <p:txBody>
          <a:bodyPr wrap="square" tIns="1475999" anchor="t">
            <a:norm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fr-FR" sz="1700" dirty="0">
                <a:solidFill>
                  <a:srgbClr val="FFFFFF"/>
                </a:solidFill>
                <a:latin typeface="+mj-lt"/>
              </a:rPr>
              <a:t>2020 :</a:t>
            </a:r>
          </a:p>
          <a:p>
            <a:pPr marL="0" marR="0" lvl="0" indent="0" algn="ctr" defTabSz="1828434" eaLnBrk="1" fontAlgn="auto" latinLnBrk="0" hangingPunct="1">
              <a:lnSpc>
                <a:spcPct val="100000"/>
              </a:lnSpc>
              <a:spcBef>
                <a:spcPts val="0"/>
              </a:spcBef>
              <a:spcAft>
                <a:spcPts val="0"/>
              </a:spcAft>
              <a:buClrTx/>
              <a:buSzTx/>
              <a:buFontTx/>
              <a:buNone/>
              <a:tabLst/>
              <a:defRPr/>
            </a:pPr>
            <a:r>
              <a:rPr lang="fr-FR" sz="1700" dirty="0">
                <a:solidFill>
                  <a:srgbClr val="FFFFFF"/>
                </a:solidFill>
                <a:latin typeface="+mj-lt"/>
              </a:rPr>
              <a:t> Les médias révèlent une affaire de corruption à la suite d’une fuite.</a:t>
            </a:r>
          </a:p>
        </p:txBody>
      </p:sp>
      <p:sp>
        <p:nvSpPr>
          <p:cNvPr id="24" name="Freeform 5">
            <a:extLst>
              <a:ext uri="{FF2B5EF4-FFF2-40B4-BE49-F238E27FC236}">
                <a16:creationId xmlns:a16="http://schemas.microsoft.com/office/drawing/2014/main" id="{FF78B6BE-16C6-5109-F790-E7E05EB13307}"/>
              </a:ext>
            </a:extLst>
          </p:cNvPr>
          <p:cNvSpPr>
            <a:spLocks noChangeArrowheads="1"/>
          </p:cNvSpPr>
          <p:nvPr/>
        </p:nvSpPr>
        <p:spPr bwMode="auto">
          <a:xfrm>
            <a:off x="2778674" y="3111832"/>
            <a:ext cx="2072605" cy="3103213"/>
          </a:xfrm>
          <a:prstGeom prst="rect">
            <a:avLst/>
          </a:prstGeom>
          <a:solidFill>
            <a:schemeClr val="bg1"/>
          </a:solidFill>
          <a:ln>
            <a:noFill/>
          </a:ln>
          <a:effectLst/>
        </p:spPr>
        <p:txBody>
          <a:bodyPr wrap="square" tIns="1475999" anchor="t">
            <a:normAutofit fontScale="92500" lnSpcReduction="10000"/>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fr-FR" sz="1700">
                <a:solidFill>
                  <a:srgbClr val="FFFFFF"/>
                </a:solidFill>
                <a:latin typeface="+mj-lt"/>
              </a:rPr>
              <a:t>Une OSC membre du GMP a soulevé le cas lors d’une réunion, exigeant une déclaration officielle de la part du gouvernement</a:t>
            </a:r>
          </a:p>
        </p:txBody>
      </p:sp>
      <p:sp>
        <p:nvSpPr>
          <p:cNvPr id="25" name="Freeform 5">
            <a:extLst>
              <a:ext uri="{FF2B5EF4-FFF2-40B4-BE49-F238E27FC236}">
                <a16:creationId xmlns:a16="http://schemas.microsoft.com/office/drawing/2014/main" id="{C30694CD-251D-C01C-CEF0-F3D01DAA7A37}"/>
              </a:ext>
            </a:extLst>
          </p:cNvPr>
          <p:cNvSpPr>
            <a:spLocks noChangeArrowheads="1"/>
          </p:cNvSpPr>
          <p:nvPr/>
        </p:nvSpPr>
        <p:spPr bwMode="auto">
          <a:xfrm>
            <a:off x="5086017" y="3111832"/>
            <a:ext cx="2072605" cy="3103213"/>
          </a:xfrm>
          <a:prstGeom prst="rect">
            <a:avLst/>
          </a:prstGeom>
          <a:solidFill>
            <a:srgbClr val="0090BF"/>
          </a:solidFill>
          <a:ln>
            <a:noFill/>
          </a:ln>
          <a:effectLst/>
        </p:spPr>
        <p:txBody>
          <a:bodyPr wrap="square" tIns="1475999" anchor="t">
            <a:no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fr-FR" sz="1700" dirty="0">
                <a:solidFill>
                  <a:srgbClr val="FFFFFF"/>
                </a:solidFill>
                <a:latin typeface="+mj-lt"/>
              </a:rPr>
              <a:t>Le gouvernement a ordonné au Bureau anticorruption d’enquêter sur l’affaire.</a:t>
            </a:r>
          </a:p>
        </p:txBody>
      </p:sp>
      <p:sp>
        <p:nvSpPr>
          <p:cNvPr id="26" name="Freeform 5">
            <a:extLst>
              <a:ext uri="{FF2B5EF4-FFF2-40B4-BE49-F238E27FC236}">
                <a16:creationId xmlns:a16="http://schemas.microsoft.com/office/drawing/2014/main" id="{08262724-2C8B-6D52-A53A-1824FF2DAE51}"/>
              </a:ext>
            </a:extLst>
          </p:cNvPr>
          <p:cNvSpPr>
            <a:spLocks noChangeArrowheads="1"/>
          </p:cNvSpPr>
          <p:nvPr/>
        </p:nvSpPr>
        <p:spPr bwMode="auto">
          <a:xfrm>
            <a:off x="7408280" y="3111833"/>
            <a:ext cx="2072604" cy="3103213"/>
          </a:xfrm>
          <a:prstGeom prst="rect">
            <a:avLst/>
          </a:prstGeom>
          <a:solidFill>
            <a:schemeClr val="bg2"/>
          </a:solidFill>
          <a:ln>
            <a:noFill/>
          </a:ln>
          <a:effectLst/>
        </p:spPr>
        <p:txBody>
          <a:bodyPr wrap="square" tIns="1475999" anchor="t">
            <a:norm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fr-FR" sz="1700" dirty="0">
                <a:solidFill>
                  <a:srgbClr val="FFFFFF"/>
                </a:solidFill>
                <a:latin typeface="+mj-lt"/>
              </a:rPr>
              <a:t>Après conclusion de l’enquête par ce Bureau, un des supposés auteurs a été arrêté.</a:t>
            </a:r>
          </a:p>
        </p:txBody>
      </p:sp>
      <p:sp>
        <p:nvSpPr>
          <p:cNvPr id="27" name="Freeform 5">
            <a:extLst>
              <a:ext uri="{FF2B5EF4-FFF2-40B4-BE49-F238E27FC236}">
                <a16:creationId xmlns:a16="http://schemas.microsoft.com/office/drawing/2014/main" id="{235340EA-0BA8-709E-8007-E6D6F0975E98}"/>
              </a:ext>
            </a:extLst>
          </p:cNvPr>
          <p:cNvSpPr>
            <a:spLocks noChangeArrowheads="1"/>
          </p:cNvSpPr>
          <p:nvPr/>
        </p:nvSpPr>
        <p:spPr bwMode="auto">
          <a:xfrm>
            <a:off x="9753061" y="3111833"/>
            <a:ext cx="2089584" cy="3103213"/>
          </a:xfrm>
          <a:prstGeom prst="rect">
            <a:avLst/>
          </a:prstGeom>
          <a:solidFill>
            <a:schemeClr val="accent1">
              <a:lumMod val="40000"/>
              <a:lumOff val="60000"/>
            </a:schemeClr>
          </a:solidFill>
          <a:ln>
            <a:noFill/>
          </a:ln>
          <a:effectLst/>
        </p:spPr>
        <p:txBody>
          <a:bodyPr wrap="square" tIns="1475999" anchor="t">
            <a:normAutofit lnSpcReduction="10000"/>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fr-FR" sz="1800" dirty="0">
                <a:solidFill>
                  <a:srgbClr val="002157"/>
                </a:solidFill>
              </a:rPr>
              <a:t>2023 :</a:t>
            </a:r>
          </a:p>
          <a:p>
            <a:pPr marL="0" marR="0" lvl="0" indent="0" algn="ctr" defTabSz="1828434" eaLnBrk="1" fontAlgn="auto" latinLnBrk="0" hangingPunct="1">
              <a:lnSpc>
                <a:spcPct val="100000"/>
              </a:lnSpc>
              <a:spcBef>
                <a:spcPts val="0"/>
              </a:spcBef>
              <a:spcAft>
                <a:spcPts val="0"/>
              </a:spcAft>
              <a:buClrTx/>
              <a:buSzTx/>
              <a:buFontTx/>
              <a:buNone/>
              <a:tabLst/>
              <a:defRPr/>
            </a:pPr>
            <a:r>
              <a:rPr lang="fr-FR" sz="1800" dirty="0">
                <a:solidFill>
                  <a:srgbClr val="002157"/>
                </a:solidFill>
              </a:rPr>
              <a:t>L’ITIE Malawi met au point une stratégie de lutte contre la corruption.</a:t>
            </a:r>
          </a:p>
        </p:txBody>
      </p:sp>
      <p:pic>
        <p:nvPicPr>
          <p:cNvPr id="28" name="Graphic 27" descr="Money outline">
            <a:extLst>
              <a:ext uri="{FF2B5EF4-FFF2-40B4-BE49-F238E27FC236}">
                <a16:creationId xmlns:a16="http://schemas.microsoft.com/office/drawing/2014/main" id="{88964D07-6607-9E86-1DCF-DCD7C8A95FD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12993" y="3403563"/>
            <a:ext cx="914400" cy="914400"/>
          </a:xfrm>
          <a:prstGeom prst="rect">
            <a:avLst/>
          </a:prstGeom>
        </p:spPr>
      </p:pic>
      <p:pic>
        <p:nvPicPr>
          <p:cNvPr id="29" name="Graphic 28" descr="Social network outline">
            <a:extLst>
              <a:ext uri="{FF2B5EF4-FFF2-40B4-BE49-F238E27FC236}">
                <a16:creationId xmlns:a16="http://schemas.microsoft.com/office/drawing/2014/main" id="{1846F224-B62B-F8D4-ECD3-05D4AE7A561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338184" y="3403563"/>
            <a:ext cx="914400" cy="914400"/>
          </a:xfrm>
          <a:prstGeom prst="rect">
            <a:avLst/>
          </a:prstGeom>
        </p:spPr>
      </p:pic>
      <p:pic>
        <p:nvPicPr>
          <p:cNvPr id="30" name="Graphic 29" descr="Radio microphone with solid fill">
            <a:extLst>
              <a:ext uri="{FF2B5EF4-FFF2-40B4-BE49-F238E27FC236}">
                <a16:creationId xmlns:a16="http://schemas.microsoft.com/office/drawing/2014/main" id="{99543D3C-A39D-54C9-065B-15D235BFC3B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741740" y="3403563"/>
            <a:ext cx="914400" cy="914400"/>
          </a:xfrm>
          <a:prstGeom prst="rect">
            <a:avLst/>
          </a:prstGeom>
        </p:spPr>
      </p:pic>
      <p:pic>
        <p:nvPicPr>
          <p:cNvPr id="31" name="Graphic 30" descr="Magnifying glass outline">
            <a:extLst>
              <a:ext uri="{FF2B5EF4-FFF2-40B4-BE49-F238E27FC236}">
                <a16:creationId xmlns:a16="http://schemas.microsoft.com/office/drawing/2014/main" id="{3D1D4F2A-E035-EB84-8B14-EA3EEB2BD7EB}"/>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006972" y="3403563"/>
            <a:ext cx="914400" cy="914400"/>
          </a:xfrm>
          <a:prstGeom prst="rect">
            <a:avLst/>
          </a:prstGeom>
        </p:spPr>
      </p:pic>
      <p:pic>
        <p:nvPicPr>
          <p:cNvPr id="32" name="Graphic 31" descr="Checklist outline">
            <a:extLst>
              <a:ext uri="{FF2B5EF4-FFF2-40B4-BE49-F238E27FC236}">
                <a16:creationId xmlns:a16="http://schemas.microsoft.com/office/drawing/2014/main" id="{620EC4C4-9AEB-EAA7-4592-36BDF398F860}"/>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0332163" y="3403563"/>
            <a:ext cx="914400" cy="914400"/>
          </a:xfrm>
          <a:prstGeom prst="rect">
            <a:avLst/>
          </a:prstGeom>
        </p:spPr>
      </p:pic>
      <p:sp>
        <p:nvSpPr>
          <p:cNvPr id="33" name="Triangle 32">
            <a:extLst>
              <a:ext uri="{FF2B5EF4-FFF2-40B4-BE49-F238E27FC236}">
                <a16:creationId xmlns:a16="http://schemas.microsoft.com/office/drawing/2014/main" id="{07A7683E-3BEE-BC75-B670-2406EEAA0B8C}"/>
              </a:ext>
            </a:extLst>
          </p:cNvPr>
          <p:cNvSpPr/>
          <p:nvPr/>
        </p:nvSpPr>
        <p:spPr>
          <a:xfrm rot="5400000">
            <a:off x="1777073" y="4535840"/>
            <a:ext cx="1708821" cy="255196"/>
          </a:xfrm>
          <a:prstGeom prst="triangle">
            <a:avLst/>
          </a:prstGeom>
          <a:solidFill>
            <a:srgbClr val="002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4" name="Triangle 33">
            <a:extLst>
              <a:ext uri="{FF2B5EF4-FFF2-40B4-BE49-F238E27FC236}">
                <a16:creationId xmlns:a16="http://schemas.microsoft.com/office/drawing/2014/main" id="{066DD389-CD66-0B66-ECCF-779513ED8BB1}"/>
              </a:ext>
            </a:extLst>
          </p:cNvPr>
          <p:cNvSpPr/>
          <p:nvPr/>
        </p:nvSpPr>
        <p:spPr>
          <a:xfrm rot="5400000">
            <a:off x="4102263" y="4682022"/>
            <a:ext cx="1708821" cy="255196"/>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5" name="Triangle 34">
            <a:extLst>
              <a:ext uri="{FF2B5EF4-FFF2-40B4-BE49-F238E27FC236}">
                <a16:creationId xmlns:a16="http://schemas.microsoft.com/office/drawing/2014/main" id="{43AD01E3-9BC5-FA22-631B-95C7FBB9C91E}"/>
              </a:ext>
            </a:extLst>
          </p:cNvPr>
          <p:cNvSpPr/>
          <p:nvPr/>
        </p:nvSpPr>
        <p:spPr>
          <a:xfrm rot="5400000">
            <a:off x="6418015" y="4682021"/>
            <a:ext cx="1708821" cy="255196"/>
          </a:xfrm>
          <a:prstGeom prst="triangle">
            <a:avLst/>
          </a:prstGeom>
          <a:solidFill>
            <a:srgbClr val="009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6" name="Triangle 35">
            <a:extLst>
              <a:ext uri="{FF2B5EF4-FFF2-40B4-BE49-F238E27FC236}">
                <a16:creationId xmlns:a16="http://schemas.microsoft.com/office/drawing/2014/main" id="{100E6AC3-3830-D221-7810-4A42B4BC475C}"/>
              </a:ext>
            </a:extLst>
          </p:cNvPr>
          <p:cNvSpPr/>
          <p:nvPr/>
        </p:nvSpPr>
        <p:spPr>
          <a:xfrm rot="5400000">
            <a:off x="8754072" y="4682020"/>
            <a:ext cx="1708821" cy="255196"/>
          </a:xfrm>
          <a:prstGeom prst="triangle">
            <a:avLst/>
          </a:prstGeom>
          <a:solidFill>
            <a:srgbClr val="00C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9" name="Text Placeholder 9">
            <a:extLst>
              <a:ext uri="{FF2B5EF4-FFF2-40B4-BE49-F238E27FC236}">
                <a16:creationId xmlns:a16="http://schemas.microsoft.com/office/drawing/2014/main" id="{A9D526C1-E543-2C56-B435-EE49FF6FF6A1}"/>
              </a:ext>
            </a:extLst>
          </p:cNvPr>
          <p:cNvSpPr txBox="1">
            <a:spLocks/>
          </p:cNvSpPr>
          <p:nvPr/>
        </p:nvSpPr>
        <p:spPr>
          <a:xfrm>
            <a:off x="1026104" y="1449524"/>
            <a:ext cx="4355366"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457200" rtl="0" eaLnBrk="1" latinLnBrk="0" hangingPunct="1">
              <a:lnSpc>
                <a:spcPct val="94000"/>
              </a:lnSpc>
              <a:spcBef>
                <a:spcPts val="500"/>
              </a:spcBef>
              <a:spcAft>
                <a:spcPts val="200"/>
              </a:spcAft>
              <a:buFont typeface="Franklin Gothic Book" panose="020B0503020102020204" pitchFamily="34" charset="0"/>
              <a:buNone/>
              <a:defRPr lang="en-GB" sz="2800" b="0" i="0" kern="1200" baseline="0">
                <a:solidFill>
                  <a:schemeClr val="bg2"/>
                </a:solidFill>
                <a:latin typeface="Franklin Gothic Medium" panose="020B0603020102020204" pitchFamily="34" charset="0"/>
                <a:ea typeface="+mn-ea"/>
                <a:cs typeface="+mn-cs"/>
              </a:defRPr>
            </a:lvl2pPr>
            <a:lvl3pPr marL="987552" indent="0" algn="l" defTabSz="457200" rtl="0" eaLnBrk="1" latinLnBrk="0" hangingPunct="1">
              <a:lnSpc>
                <a:spcPct val="94000"/>
              </a:lnSpc>
              <a:spcBef>
                <a:spcPts val="500"/>
              </a:spcBef>
              <a:spcAft>
                <a:spcPts val="200"/>
              </a:spcAft>
              <a:buFont typeface="Franklin Gothic Book" panose="020B0503020102020204" pitchFamily="34" charset="0"/>
              <a:buNone/>
              <a:defRPr lang="en-GB" sz="2400" b="0" i="0" kern="1200" baseline="0">
                <a:solidFill>
                  <a:schemeClr val="bg2"/>
                </a:solidFill>
                <a:latin typeface="Franklin Gothic Medium" panose="020B0603020102020204" pitchFamily="34" charset="0"/>
                <a:ea typeface="+mn-ea"/>
                <a:cs typeface="+mn-cs"/>
              </a:defRPr>
            </a:lvl3pPr>
            <a:lvl4pPr marL="1444752" indent="0" algn="l" defTabSz="457200" rtl="0" eaLnBrk="1" latinLnBrk="0" hangingPunct="1">
              <a:lnSpc>
                <a:spcPct val="94000"/>
              </a:lnSpc>
              <a:spcBef>
                <a:spcPts val="500"/>
              </a:spcBef>
              <a:spcAft>
                <a:spcPts val="200"/>
              </a:spcAft>
              <a:buFont typeface="Franklin Gothic Book" panose="020B0503020102020204" pitchFamily="34" charset="0"/>
              <a:buNone/>
              <a:defRPr lang="en-GB" sz="2400" b="0" i="0" kern="1200" baseline="0">
                <a:solidFill>
                  <a:schemeClr val="bg2"/>
                </a:solidFill>
                <a:latin typeface="Franklin Gothic Medium" panose="020B0603020102020204" pitchFamily="34" charset="0"/>
                <a:ea typeface="+mn-ea"/>
                <a:cs typeface="+mn-cs"/>
              </a:defRPr>
            </a:lvl4pPr>
            <a:lvl5pPr marL="1901952" indent="0" algn="l" defTabSz="457200" rtl="0" eaLnBrk="1" latinLnBrk="0" hangingPunct="1">
              <a:lnSpc>
                <a:spcPct val="94000"/>
              </a:lnSpc>
              <a:spcBef>
                <a:spcPts val="500"/>
              </a:spcBef>
              <a:spcAft>
                <a:spcPts val="200"/>
              </a:spcAft>
              <a:buFont typeface="Franklin Gothic Book" panose="020B0503020102020204" pitchFamily="34" charset="0"/>
              <a:buNone/>
              <a:defRPr lang="en-US" sz="2000" b="0" i="0" kern="1200" baseline="0">
                <a:solidFill>
                  <a:schemeClr val="bg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fr-FR" dirty="0"/>
              <a:t>ÉTUDE DE CAS - MALAWI</a:t>
            </a:r>
          </a:p>
        </p:txBody>
      </p:sp>
      <p:sp>
        <p:nvSpPr>
          <p:cNvPr id="41" name="TextBox 40">
            <a:extLst>
              <a:ext uri="{FF2B5EF4-FFF2-40B4-BE49-F238E27FC236}">
                <a16:creationId xmlns:a16="http://schemas.microsoft.com/office/drawing/2014/main" id="{A9CCC40E-E070-A5BF-9DDD-FBA30DBFA649}"/>
              </a:ext>
            </a:extLst>
          </p:cNvPr>
          <p:cNvSpPr txBox="1"/>
          <p:nvPr/>
        </p:nvSpPr>
        <p:spPr>
          <a:xfrm>
            <a:off x="889967" y="2348971"/>
            <a:ext cx="10952678" cy="461665"/>
          </a:xfrm>
          <a:prstGeom prst="rect">
            <a:avLst/>
          </a:prstGeom>
          <a:noFill/>
        </p:spPr>
        <p:txBody>
          <a:bodyPr wrap="square">
            <a:spAutoFit/>
          </a:bodyPr>
          <a:lstStyle/>
          <a:p>
            <a:r>
              <a:rPr lang="fr-FR" sz="2400" dirty="0">
                <a:solidFill>
                  <a:srgbClr val="002060"/>
                </a:solidFill>
                <a:ea typeface="+mj-lt"/>
                <a:cs typeface="+mj-lt"/>
              </a:rPr>
              <a:t>Profiter de la plateforme offerte par le </a:t>
            </a:r>
            <a:r>
              <a:rPr lang="fr-FR" sz="2400" dirty="0" err="1">
                <a:solidFill>
                  <a:srgbClr val="002060"/>
                </a:solidFill>
                <a:ea typeface="+mj-lt"/>
                <a:cs typeface="+mj-lt"/>
              </a:rPr>
              <a:t>GMP</a:t>
            </a:r>
            <a:r>
              <a:rPr lang="fr-FR" sz="2400" dirty="0">
                <a:solidFill>
                  <a:srgbClr val="002060"/>
                </a:solidFill>
                <a:ea typeface="+mj-lt"/>
                <a:cs typeface="+mj-lt"/>
              </a:rPr>
              <a:t> pour traiter d’une affaire de corruption</a:t>
            </a:r>
          </a:p>
        </p:txBody>
      </p:sp>
    </p:spTree>
    <p:extLst>
      <p:ext uri="{BB962C8B-B14F-4D97-AF65-F5344CB8AC3E}">
        <p14:creationId xmlns:p14="http://schemas.microsoft.com/office/powerpoint/2010/main" val="2044571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5989-9240-F362-9BE6-12EE9D899DE0}"/>
              </a:ext>
            </a:extLst>
          </p:cNvPr>
          <p:cNvSpPr>
            <a:spLocks noGrp="1"/>
          </p:cNvSpPr>
          <p:nvPr>
            <p:ph type="title"/>
          </p:nvPr>
        </p:nvSpPr>
        <p:spPr>
          <a:xfrm>
            <a:off x="592558" y="1873843"/>
            <a:ext cx="3994190" cy="1409657"/>
          </a:xfrm>
        </p:spPr>
        <p:txBody>
          <a:bodyPr/>
          <a:lstStyle/>
          <a:p>
            <a:r>
              <a:rPr lang="fr-FR" dirty="0"/>
              <a:t>Le guide de mise en œuvre de la Norme ITIE est mis à jour !</a:t>
            </a:r>
            <a:br>
              <a:rPr lang="fr-FR" dirty="0"/>
            </a:br>
            <a:br>
              <a:rPr lang="fr-FR" dirty="0"/>
            </a:br>
            <a:r>
              <a:rPr lang="fr-FR" sz="3200" dirty="0">
                <a:latin typeface="+mj-lt"/>
              </a:rPr>
              <a:t>Consultez le guide : </a:t>
            </a:r>
            <a:r>
              <a:rPr lang="fr-FR" sz="3200" dirty="0">
                <a:latin typeface="+mj-lt"/>
                <a:hlinkClick r:id="rId3"/>
              </a:rPr>
              <a:t>eiti.org/guide</a:t>
            </a:r>
          </a:p>
        </p:txBody>
      </p:sp>
      <p:grpSp>
        <p:nvGrpSpPr>
          <p:cNvPr id="7" name="Group 6">
            <a:extLst>
              <a:ext uri="{FF2B5EF4-FFF2-40B4-BE49-F238E27FC236}">
                <a16:creationId xmlns:a16="http://schemas.microsoft.com/office/drawing/2014/main" id="{87B8DAF0-289E-05A2-3247-4E9E4C6911EE}"/>
              </a:ext>
            </a:extLst>
          </p:cNvPr>
          <p:cNvGrpSpPr/>
          <p:nvPr/>
        </p:nvGrpSpPr>
        <p:grpSpPr>
          <a:xfrm>
            <a:off x="4346681" y="1600200"/>
            <a:ext cx="8708905" cy="5014927"/>
            <a:chOff x="3775180" y="1181947"/>
            <a:chExt cx="8937172" cy="5198641"/>
          </a:xfrm>
        </p:grpSpPr>
        <p:pic>
          <p:nvPicPr>
            <p:cNvPr id="11" name="Picture 10">
              <a:extLst>
                <a:ext uri="{FF2B5EF4-FFF2-40B4-BE49-F238E27FC236}">
                  <a16:creationId xmlns:a16="http://schemas.microsoft.com/office/drawing/2014/main" id="{139D4CAC-E792-5172-A1F4-47B877E4213D}"/>
                </a:ext>
              </a:extLst>
            </p:cNvPr>
            <p:cNvPicPr>
              <a:picLocks noChangeAspect="1"/>
            </p:cNvPicPr>
            <p:nvPr/>
          </p:nvPicPr>
          <p:blipFill>
            <a:blip r:embed="rId4"/>
            <a:srcRect/>
            <a:stretch/>
          </p:blipFill>
          <p:spPr>
            <a:xfrm>
              <a:off x="3775180" y="1181947"/>
              <a:ext cx="8937172" cy="5198641"/>
            </a:xfrm>
            <a:prstGeom prst="rect">
              <a:avLst/>
            </a:prstGeom>
          </p:spPr>
        </p:pic>
        <p:pic>
          <p:nvPicPr>
            <p:cNvPr id="15" name="Graphic 14" descr="Cursor with solid fill">
              <a:extLst>
                <a:ext uri="{FF2B5EF4-FFF2-40B4-BE49-F238E27FC236}">
                  <a16:creationId xmlns:a16="http://schemas.microsoft.com/office/drawing/2014/main" id="{015C70F4-5A90-5B4A-A2EB-9AF3BE807B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3179" y="1465615"/>
              <a:ext cx="914400" cy="914400"/>
            </a:xfrm>
            <a:prstGeom prst="rect">
              <a:avLst/>
            </a:prstGeom>
          </p:spPr>
        </p:pic>
        <p:sp>
          <p:nvSpPr>
            <p:cNvPr id="16" name="Rectangle 15">
              <a:extLst>
                <a:ext uri="{FF2B5EF4-FFF2-40B4-BE49-F238E27FC236}">
                  <a16:creationId xmlns:a16="http://schemas.microsoft.com/office/drawing/2014/main" id="{8DD87F79-E2D2-5020-D78A-4F6765C52D80}"/>
                </a:ext>
              </a:extLst>
            </p:cNvPr>
            <p:cNvSpPr/>
            <p:nvPr/>
          </p:nvSpPr>
          <p:spPr>
            <a:xfrm>
              <a:off x="7790407" y="1530672"/>
              <a:ext cx="287395" cy="182474"/>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spTree>
    <p:extLst>
      <p:ext uri="{BB962C8B-B14F-4D97-AF65-F5344CB8AC3E}">
        <p14:creationId xmlns:p14="http://schemas.microsoft.com/office/powerpoint/2010/main" val="612321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4DDE-DEFD-34B0-20C8-C7C4005ADA35}"/>
              </a:ext>
            </a:extLst>
          </p:cNvPr>
          <p:cNvSpPr>
            <a:spLocks noGrp="1"/>
          </p:cNvSpPr>
          <p:nvPr>
            <p:ph type="title"/>
          </p:nvPr>
        </p:nvSpPr>
        <p:spPr>
          <a:xfrm>
            <a:off x="643123" y="990745"/>
            <a:ext cx="10905753" cy="671660"/>
          </a:xfrm>
        </p:spPr>
        <p:txBody>
          <a:bodyPr/>
          <a:lstStyle/>
          <a:p>
            <a:r>
              <a:rPr lang="fr-FR" sz="3600" dirty="0"/>
              <a:t>Les risques de corruption dans le secteur extractif</a:t>
            </a:r>
          </a:p>
        </p:txBody>
      </p:sp>
      <p:pic>
        <p:nvPicPr>
          <p:cNvPr id="4" name="Picture 3" descr="A silhouette of a crane in the sunset&#10;&#10;Description automatically generated">
            <a:extLst>
              <a:ext uri="{FF2B5EF4-FFF2-40B4-BE49-F238E27FC236}">
                <a16:creationId xmlns:a16="http://schemas.microsoft.com/office/drawing/2014/main" id="{344120BD-ED64-6673-011B-5C1843BF419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950759" y="2120284"/>
            <a:ext cx="2629911" cy="1050324"/>
          </a:xfrm>
          <a:prstGeom prst="rect">
            <a:avLst/>
          </a:prstGeom>
        </p:spPr>
      </p:pic>
      <p:pic>
        <p:nvPicPr>
          <p:cNvPr id="5" name="Picture 4" descr="A person in a suit with his arms crossed&#10;&#10;Description automatically generated">
            <a:extLst>
              <a:ext uri="{FF2B5EF4-FFF2-40B4-BE49-F238E27FC236}">
                <a16:creationId xmlns:a16="http://schemas.microsoft.com/office/drawing/2014/main" id="{43B7F36A-24B1-4C81-3EB5-C4010326D73C}"/>
              </a:ext>
            </a:extLst>
          </p:cNvPr>
          <p:cNvPicPr>
            <a:picLocks noChangeAspect="1"/>
          </p:cNvPicPr>
          <p:nvPr/>
        </p:nvPicPr>
        <p:blipFill rotWithShape="1">
          <a:blip r:embed="rId4">
            <a:extLst>
              <a:ext uri="{28A0092B-C50C-407E-A947-70E740481C1C}">
                <a14:useLocalDpi xmlns:a14="http://schemas.microsoft.com/office/drawing/2010/main"/>
              </a:ext>
            </a:extLst>
          </a:blip>
          <a:srcRect l="-199"/>
          <a:stretch/>
        </p:blipFill>
        <p:spPr>
          <a:xfrm>
            <a:off x="6174981" y="2120284"/>
            <a:ext cx="2636375" cy="1050324"/>
          </a:xfrm>
          <a:prstGeom prst="rect">
            <a:avLst/>
          </a:prstGeom>
        </p:spPr>
      </p:pic>
      <p:pic>
        <p:nvPicPr>
          <p:cNvPr id="6" name="Picture 5" descr="A person sitting at a table writing on papers&#10;&#10;Description automatically generated">
            <a:extLst>
              <a:ext uri="{FF2B5EF4-FFF2-40B4-BE49-F238E27FC236}">
                <a16:creationId xmlns:a16="http://schemas.microsoft.com/office/drawing/2014/main" id="{03821218-F061-B248-348D-C7112BC200EC}"/>
              </a:ext>
            </a:extLst>
          </p:cNvPr>
          <p:cNvPicPr>
            <a:picLocks noChangeAspect="1"/>
          </p:cNvPicPr>
          <p:nvPr/>
        </p:nvPicPr>
        <p:blipFill rotWithShape="1">
          <a:blip r:embed="rId5">
            <a:extLst>
              <a:ext uri="{28A0092B-C50C-407E-A947-70E740481C1C}">
                <a14:useLocalDpi xmlns:a14="http://schemas.microsoft.com/office/drawing/2010/main"/>
              </a:ext>
            </a:extLst>
          </a:blip>
          <a:srcRect l="-277" t="-170"/>
          <a:stretch/>
        </p:blipFill>
        <p:spPr>
          <a:xfrm>
            <a:off x="3408897" y="2120284"/>
            <a:ext cx="2629911" cy="1050324"/>
          </a:xfrm>
          <a:prstGeom prst="rect">
            <a:avLst/>
          </a:prstGeom>
        </p:spPr>
      </p:pic>
      <p:pic>
        <p:nvPicPr>
          <p:cNvPr id="7" name="Picture 6" descr="A close up of a file&#10;&#10;Description automatically generated">
            <a:extLst>
              <a:ext uri="{FF2B5EF4-FFF2-40B4-BE49-F238E27FC236}">
                <a16:creationId xmlns:a16="http://schemas.microsoft.com/office/drawing/2014/main" id="{C4D118AF-C14A-6D9F-535A-9C6248A73BF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39583" y="2120284"/>
            <a:ext cx="2629912" cy="1050324"/>
          </a:xfrm>
          <a:prstGeom prst="rect">
            <a:avLst/>
          </a:prstGeom>
        </p:spPr>
      </p:pic>
      <p:sp>
        <p:nvSpPr>
          <p:cNvPr id="8" name="Content Placeholder 2">
            <a:extLst>
              <a:ext uri="{FF2B5EF4-FFF2-40B4-BE49-F238E27FC236}">
                <a16:creationId xmlns:a16="http://schemas.microsoft.com/office/drawing/2014/main" id="{F989E97D-87ED-280E-1EE2-40E893D5E11B}"/>
              </a:ext>
            </a:extLst>
          </p:cNvPr>
          <p:cNvSpPr>
            <a:spLocks noGrp="1"/>
          </p:cNvSpPr>
          <p:nvPr>
            <p:ph idx="1"/>
          </p:nvPr>
        </p:nvSpPr>
        <p:spPr>
          <a:xfrm>
            <a:off x="642813" y="3428998"/>
            <a:ext cx="2766084" cy="2894309"/>
          </a:xfrm>
        </p:spPr>
        <p:txBody>
          <a:bodyPr>
            <a:noAutofit/>
          </a:bodyPr>
          <a:lstStyle/>
          <a:p>
            <a:pPr>
              <a:defRPr/>
            </a:pPr>
            <a:r>
              <a:rPr lang="fr-FR" sz="1800" dirty="0">
                <a:latin typeface="Franklin Gothic Book" panose="020B0503020102020204"/>
                <a:ea typeface="+mn-ea"/>
                <a:cs typeface="+mn-cs"/>
              </a:rPr>
              <a:t>Appels d’offres opaques</a:t>
            </a:r>
          </a:p>
          <a:p>
            <a:pPr>
              <a:defRPr/>
            </a:pPr>
            <a:r>
              <a:rPr kumimoji="0" lang="fr-FR" sz="1800" b="0" i="0" u="none" strike="noStrike" cap="none" normalizeH="0" baseline="0" noProof="0" dirty="0">
                <a:ln>
                  <a:noFill/>
                </a:ln>
                <a:solidFill>
                  <a:srgbClr val="132856"/>
                </a:solidFill>
                <a:effectLst/>
                <a:uLnTx/>
                <a:uFillTx/>
                <a:latin typeface="Franklin Gothic Book" panose="020B0503020102020204"/>
                <a:ea typeface="+mn-ea"/>
                <a:cs typeface="+mn-cs"/>
              </a:rPr>
              <a:t>Critères de référence inappropriés</a:t>
            </a:r>
          </a:p>
          <a:p>
            <a:pPr>
              <a:defRPr/>
            </a:pPr>
            <a:r>
              <a:rPr kumimoji="0" lang="fr-FR" sz="1800" b="0" i="0" u="none" strike="noStrike" cap="none" normalizeH="0" baseline="0" noProof="0" dirty="0">
                <a:ln>
                  <a:noFill/>
                </a:ln>
                <a:solidFill>
                  <a:srgbClr val="132856"/>
                </a:solidFill>
                <a:effectLst/>
                <a:uLnTx/>
                <a:uFillTx/>
                <a:latin typeface="Franklin Gothic Book" panose="020B0503020102020204"/>
                <a:ea typeface="+mn-ea"/>
                <a:cs typeface="+mn-cs"/>
              </a:rPr>
              <a:t>Conditions contractuelles déséquilibrées</a:t>
            </a:r>
          </a:p>
          <a:p>
            <a:pPr>
              <a:defRPr/>
            </a:pPr>
            <a:r>
              <a:rPr lang="fr-FR" sz="1800" dirty="0">
                <a:latin typeface="Franklin Gothic Book" panose="020B0503020102020204"/>
                <a:ea typeface="+mn-ea"/>
                <a:cs typeface="+mn-cs"/>
              </a:rPr>
              <a:t>Acquéreurs non </a:t>
            </a:r>
            <a:r>
              <a:rPr kumimoji="0" lang="fr-FR" sz="1800" b="0" i="0" u="none" strike="noStrike" cap="none" normalizeH="0" baseline="0" noProof="0" dirty="0">
                <a:ln>
                  <a:noFill/>
                </a:ln>
                <a:solidFill>
                  <a:srgbClr val="132856"/>
                </a:solidFill>
                <a:effectLst/>
                <a:uLnTx/>
                <a:uFillTx/>
                <a:latin typeface="Franklin Gothic Book" panose="020B0503020102020204"/>
                <a:ea typeface="+mn-ea"/>
                <a:cs typeface="+mn-cs"/>
              </a:rPr>
              <a:t>qualifiés</a:t>
            </a:r>
          </a:p>
          <a:p>
            <a:pPr>
              <a:defRPr/>
            </a:pPr>
            <a:r>
              <a:rPr kumimoji="0" lang="fr-FR" sz="1800" b="0" i="0" u="none" strike="noStrike" cap="none" normalizeH="0" baseline="0" noProof="0" dirty="0">
                <a:ln>
                  <a:noFill/>
                </a:ln>
                <a:solidFill>
                  <a:srgbClr val="132856"/>
                </a:solidFill>
                <a:effectLst/>
                <a:uLnTx/>
                <a:uFillTx/>
                <a:latin typeface="Franklin Gothic Book" panose="020B0503020102020204"/>
                <a:ea typeface="+mn-ea"/>
                <a:cs typeface="+mn-cs"/>
              </a:rPr>
              <a:t>Manipulation des prix</a:t>
            </a:r>
          </a:p>
        </p:txBody>
      </p:sp>
      <p:sp>
        <p:nvSpPr>
          <p:cNvPr id="9" name="Rectangle 8">
            <a:extLst>
              <a:ext uri="{FF2B5EF4-FFF2-40B4-BE49-F238E27FC236}">
                <a16:creationId xmlns:a16="http://schemas.microsoft.com/office/drawing/2014/main" id="{FE6A08C3-223A-F47C-08B9-0E634CA5193B}"/>
              </a:ext>
            </a:extLst>
          </p:cNvPr>
          <p:cNvSpPr/>
          <p:nvPr/>
        </p:nvSpPr>
        <p:spPr>
          <a:xfrm>
            <a:off x="642812" y="2125048"/>
            <a:ext cx="2629912" cy="1050324"/>
          </a:xfrm>
          <a:prstGeom prst="rect">
            <a:avLst/>
          </a:prstGeom>
          <a:solidFill>
            <a:schemeClr val="accent5">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PREMIÈRES VENTES</a:t>
            </a:r>
          </a:p>
        </p:txBody>
      </p:sp>
      <p:sp>
        <p:nvSpPr>
          <p:cNvPr id="10" name="Rectangle 9">
            <a:extLst>
              <a:ext uri="{FF2B5EF4-FFF2-40B4-BE49-F238E27FC236}">
                <a16:creationId xmlns:a16="http://schemas.microsoft.com/office/drawing/2014/main" id="{856660EF-F909-7F57-1DBD-B37F448D216D}"/>
              </a:ext>
            </a:extLst>
          </p:cNvPr>
          <p:cNvSpPr/>
          <p:nvPr/>
        </p:nvSpPr>
        <p:spPr>
          <a:xfrm>
            <a:off x="3412128" y="2125048"/>
            <a:ext cx="2629912" cy="1050324"/>
          </a:xfrm>
          <a:prstGeom prst="rect">
            <a:avLst/>
          </a:prstGeom>
          <a:solidFill>
            <a:srgbClr val="0090B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900" b="1">
                <a:solidFill>
                  <a:srgbClr val="FFFFFF"/>
                </a:solidFill>
              </a:rPr>
              <a:t>RECOUVREMENT ET FLUX DE RECETTES</a:t>
            </a:r>
          </a:p>
        </p:txBody>
      </p:sp>
      <p:sp>
        <p:nvSpPr>
          <p:cNvPr id="11" name="Rectangle 10">
            <a:extLst>
              <a:ext uri="{FF2B5EF4-FFF2-40B4-BE49-F238E27FC236}">
                <a16:creationId xmlns:a16="http://schemas.microsoft.com/office/drawing/2014/main" id="{EF29E5AF-310D-1630-4F7B-F10A6F3367D3}"/>
              </a:ext>
            </a:extLst>
          </p:cNvPr>
          <p:cNvSpPr/>
          <p:nvPr/>
        </p:nvSpPr>
        <p:spPr>
          <a:xfrm>
            <a:off x="6181444" y="2125048"/>
            <a:ext cx="2629912" cy="1050324"/>
          </a:xfrm>
          <a:prstGeom prst="rect">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PAIEMENTS INFRANATIONAUX</a:t>
            </a:r>
          </a:p>
        </p:txBody>
      </p:sp>
      <p:sp>
        <p:nvSpPr>
          <p:cNvPr id="12" name="Rectangle 11">
            <a:extLst>
              <a:ext uri="{FF2B5EF4-FFF2-40B4-BE49-F238E27FC236}">
                <a16:creationId xmlns:a16="http://schemas.microsoft.com/office/drawing/2014/main" id="{3512EFDB-1031-BD39-121F-1C27C4882CD9}"/>
              </a:ext>
            </a:extLst>
          </p:cNvPr>
          <p:cNvSpPr/>
          <p:nvPr/>
        </p:nvSpPr>
        <p:spPr>
          <a:xfrm>
            <a:off x="8950759" y="2125048"/>
            <a:ext cx="2629912" cy="1050324"/>
          </a:xfrm>
          <a:prstGeom prst="rect">
            <a:avLst/>
          </a:prstGeom>
          <a:solidFill>
            <a:srgbClr val="89AA2E">
              <a:alpha val="7986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TRANSITION ÉNERGÉTIQUE</a:t>
            </a:r>
          </a:p>
        </p:txBody>
      </p:sp>
      <p:sp>
        <p:nvSpPr>
          <p:cNvPr id="13" name="Content Placeholder 2">
            <a:extLst>
              <a:ext uri="{FF2B5EF4-FFF2-40B4-BE49-F238E27FC236}">
                <a16:creationId xmlns:a16="http://schemas.microsoft.com/office/drawing/2014/main" id="{4B0D3069-5A78-D03D-315F-7B6BCFE70896}"/>
              </a:ext>
            </a:extLst>
          </p:cNvPr>
          <p:cNvSpPr txBox="1">
            <a:spLocks/>
          </p:cNvSpPr>
          <p:nvPr/>
        </p:nvSpPr>
        <p:spPr>
          <a:xfrm>
            <a:off x="3412128" y="3428998"/>
            <a:ext cx="2629912" cy="2894309"/>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kumimoji="0" lang="fr-FR" sz="1800" b="0" i="0" u="none" strike="noStrike" cap="none" normalizeH="0" baseline="0" noProof="0" dirty="0">
                <a:ln>
                  <a:noFill/>
                </a:ln>
                <a:solidFill>
                  <a:srgbClr val="132856"/>
                </a:solidFill>
                <a:effectLst/>
                <a:uLnTx/>
                <a:uFillTx/>
                <a:latin typeface="Franklin Gothic Book"/>
                <a:ea typeface="+mn-ea"/>
                <a:cs typeface="+mn-cs"/>
              </a:rPr>
              <a:t>Malversations</a:t>
            </a:r>
          </a:p>
          <a:p>
            <a:pPr>
              <a:defRPr/>
            </a:pPr>
            <a:r>
              <a:rPr kumimoji="0" lang="fr-FR" sz="1800" b="0" i="0" u="none" strike="noStrike" cap="none" normalizeH="0" baseline="0" noProof="0" dirty="0">
                <a:ln>
                  <a:noFill/>
                </a:ln>
                <a:solidFill>
                  <a:srgbClr val="132856"/>
                </a:solidFill>
                <a:effectLst/>
                <a:uLnTx/>
                <a:uFillTx/>
                <a:latin typeface="Franklin Gothic Book"/>
                <a:ea typeface="+mn-ea"/>
                <a:cs typeface="+mn-cs"/>
              </a:rPr>
              <a:t>Blanchiment d’argent</a:t>
            </a:r>
          </a:p>
          <a:p>
            <a:pPr>
              <a:defRPr/>
            </a:pPr>
            <a:r>
              <a:rPr kumimoji="0" lang="fr-FR" sz="1800" b="0" i="0" u="none" strike="noStrike" cap="none" normalizeH="0" baseline="0" noProof="0" dirty="0">
                <a:ln>
                  <a:noFill/>
                </a:ln>
                <a:solidFill>
                  <a:srgbClr val="132856"/>
                </a:solidFill>
                <a:effectLst/>
                <a:uLnTx/>
                <a:uFillTx/>
                <a:latin typeface="Franklin Gothic Book"/>
                <a:ea typeface="+mn-ea"/>
                <a:cs typeface="+mn-cs"/>
              </a:rPr>
              <a:t>Fausses factures</a:t>
            </a:r>
          </a:p>
          <a:p>
            <a:pPr>
              <a:defRPr/>
            </a:pPr>
            <a:r>
              <a:rPr kumimoji="0" lang="fr-FR" sz="1800" b="0" i="0" u="none" strike="noStrike" cap="none" normalizeH="0" baseline="0" noProof="0" dirty="0">
                <a:ln>
                  <a:noFill/>
                </a:ln>
                <a:solidFill>
                  <a:srgbClr val="132856"/>
                </a:solidFill>
                <a:effectLst/>
                <a:uLnTx/>
                <a:uFillTx/>
                <a:latin typeface="Franklin Gothic Book"/>
                <a:ea typeface="+mn-ea"/>
                <a:cs typeface="+mn-cs"/>
              </a:rPr>
              <a:t>Fausses déclarations et évasion fiscales</a:t>
            </a:r>
          </a:p>
          <a:p>
            <a:pPr>
              <a:defRPr/>
            </a:pPr>
            <a:r>
              <a:rPr kumimoji="0" lang="fr-FR" sz="1800" b="0" i="0" u="none" strike="noStrike" cap="none" normalizeH="0" baseline="0" noProof="0" dirty="0">
                <a:ln>
                  <a:noFill/>
                </a:ln>
                <a:solidFill>
                  <a:srgbClr val="132856"/>
                </a:solidFill>
                <a:effectLst/>
                <a:uLnTx/>
                <a:uFillTx/>
                <a:latin typeface="Franklin Gothic Book"/>
                <a:ea typeface="+mn-ea"/>
                <a:cs typeface="+mn-cs"/>
              </a:rPr>
              <a:t>Exonérations fiscales défavorables </a:t>
            </a:r>
          </a:p>
        </p:txBody>
      </p:sp>
      <p:sp>
        <p:nvSpPr>
          <p:cNvPr id="14" name="Content Placeholder 2">
            <a:extLst>
              <a:ext uri="{FF2B5EF4-FFF2-40B4-BE49-F238E27FC236}">
                <a16:creationId xmlns:a16="http://schemas.microsoft.com/office/drawing/2014/main" id="{B4C18848-5628-9F2F-9CA2-6C024FAF5243}"/>
              </a:ext>
            </a:extLst>
          </p:cNvPr>
          <p:cNvSpPr txBox="1">
            <a:spLocks/>
          </p:cNvSpPr>
          <p:nvPr/>
        </p:nvSpPr>
        <p:spPr>
          <a:xfrm>
            <a:off x="6181444" y="3428997"/>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lang="fr-FR" sz="1800" dirty="0">
                <a:latin typeface="Franklin Gothic Book"/>
              </a:rPr>
              <a:t>Malversations</a:t>
            </a:r>
          </a:p>
          <a:p>
            <a:pPr>
              <a:defRPr/>
            </a:pPr>
            <a:r>
              <a:rPr lang="fr-FR" sz="1800" dirty="0">
                <a:latin typeface="Franklin Gothic Book"/>
              </a:rPr>
              <a:t>Détournement de fonds</a:t>
            </a:r>
          </a:p>
          <a:p>
            <a:pPr>
              <a:defRPr/>
            </a:pPr>
            <a:r>
              <a:rPr lang="fr-FR" sz="1800" dirty="0">
                <a:latin typeface="Franklin Gothic Book"/>
              </a:rPr>
              <a:t>Mécanismes de transfert opaques  </a:t>
            </a:r>
          </a:p>
        </p:txBody>
      </p:sp>
      <p:sp>
        <p:nvSpPr>
          <p:cNvPr id="15" name="Content Placeholder 2">
            <a:extLst>
              <a:ext uri="{FF2B5EF4-FFF2-40B4-BE49-F238E27FC236}">
                <a16:creationId xmlns:a16="http://schemas.microsoft.com/office/drawing/2014/main" id="{3D11A196-4AA7-8407-24C6-D9E782FEF38E}"/>
              </a:ext>
            </a:extLst>
          </p:cNvPr>
          <p:cNvSpPr txBox="1">
            <a:spLocks/>
          </p:cNvSpPr>
          <p:nvPr/>
        </p:nvSpPr>
        <p:spPr>
          <a:xfrm>
            <a:off x="8950759" y="3180136"/>
            <a:ext cx="2816520" cy="2894309"/>
          </a:xfrm>
          <a:prstGeom prst="rect">
            <a:avLst/>
          </a:prstGeom>
        </p:spPr>
        <p:txBody>
          <a:bodyPr vert="horz" wrap="square"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kumimoji="0" lang="fr-FR" sz="1600" b="0" i="0" u="none" strike="noStrike" cap="none" normalizeH="0" baseline="0" noProof="0" dirty="0">
                <a:ln>
                  <a:noFill/>
                </a:ln>
                <a:solidFill>
                  <a:srgbClr val="132856"/>
                </a:solidFill>
                <a:effectLst/>
                <a:uLnTx/>
                <a:uFillTx/>
                <a:latin typeface="Franklin Gothic Book"/>
                <a:ea typeface="+mn-ea"/>
                <a:cs typeface="+mn-cs"/>
              </a:rPr>
              <a:t>Avantages injustes</a:t>
            </a:r>
          </a:p>
          <a:p>
            <a:pPr>
              <a:defRPr/>
            </a:pPr>
            <a:r>
              <a:rPr kumimoji="0" lang="fr-FR" sz="1600" b="0" i="0" u="none" strike="noStrike" cap="none" normalizeH="0" baseline="0" noProof="0" dirty="0">
                <a:ln>
                  <a:noFill/>
                </a:ln>
                <a:solidFill>
                  <a:srgbClr val="132856"/>
                </a:solidFill>
                <a:effectLst/>
                <a:uLnTx/>
                <a:uFillTx/>
                <a:latin typeface="Franklin Gothic Book"/>
                <a:ea typeface="+mn-ea"/>
                <a:cs typeface="+mn-cs"/>
              </a:rPr>
              <a:t>Secteur informel</a:t>
            </a:r>
          </a:p>
          <a:p>
            <a:pPr>
              <a:defRPr/>
            </a:pPr>
            <a:r>
              <a:rPr kumimoji="0" lang="fr-FR" sz="1600" b="0" i="0" u="none" strike="noStrike" cap="none" normalizeH="0" baseline="0" noProof="0" dirty="0">
                <a:ln>
                  <a:noFill/>
                </a:ln>
                <a:solidFill>
                  <a:srgbClr val="132856"/>
                </a:solidFill>
                <a:effectLst/>
                <a:uLnTx/>
                <a:uFillTx/>
                <a:latin typeface="Franklin Gothic Book"/>
                <a:ea typeface="+mn-ea"/>
                <a:cs typeface="+mn-cs"/>
              </a:rPr>
              <a:t>Négociations et procédures d’octroi de licences rapides</a:t>
            </a:r>
          </a:p>
          <a:p>
            <a:pPr>
              <a:defRPr/>
            </a:pPr>
            <a:r>
              <a:rPr kumimoji="0" lang="fr-FR" sz="1600" b="0" i="0" u="none" strike="noStrike" cap="none" normalizeH="0" baseline="0" noProof="0" dirty="0">
                <a:ln>
                  <a:noFill/>
                </a:ln>
                <a:solidFill>
                  <a:srgbClr val="132856"/>
                </a:solidFill>
                <a:effectLst/>
                <a:uLnTx/>
                <a:uFillTx/>
                <a:latin typeface="Franklin Gothic Book"/>
                <a:ea typeface="+mn-ea"/>
                <a:cs typeface="+mn-cs"/>
              </a:rPr>
              <a:t>Raccourcis réglementaires</a:t>
            </a:r>
          </a:p>
          <a:p>
            <a:pPr>
              <a:defRPr/>
            </a:pPr>
            <a:r>
              <a:rPr kumimoji="0" lang="fr-FR" sz="1600" b="0" i="0" u="none" strike="noStrike" cap="none" normalizeH="0" baseline="0" noProof="0" dirty="0">
                <a:ln>
                  <a:noFill/>
                </a:ln>
                <a:solidFill>
                  <a:srgbClr val="132856"/>
                </a:solidFill>
                <a:effectLst/>
                <a:uLnTx/>
                <a:uFillTx/>
                <a:latin typeface="Franklin Gothic Book"/>
                <a:ea typeface="+mn-ea"/>
                <a:cs typeface="+mn-cs"/>
              </a:rPr>
              <a:t>Devoir de diligence mal exercé </a:t>
            </a:r>
          </a:p>
          <a:p>
            <a:pPr>
              <a:defRPr/>
            </a:pPr>
            <a:r>
              <a:rPr kumimoji="0" lang="fr-FR" sz="1600" b="0" i="0" u="none" strike="noStrike" cap="none" normalizeH="0" baseline="0" noProof="0" dirty="0">
                <a:ln>
                  <a:noFill/>
                </a:ln>
                <a:solidFill>
                  <a:srgbClr val="132856"/>
                </a:solidFill>
                <a:effectLst/>
                <a:uLnTx/>
                <a:uFillTx/>
                <a:latin typeface="Franklin Gothic Book"/>
                <a:ea typeface="+mn-ea"/>
                <a:cs typeface="+mn-cs"/>
              </a:rPr>
              <a:t>Spéculations frauduleuses sur les réserves</a:t>
            </a:r>
          </a:p>
        </p:txBody>
      </p:sp>
    </p:spTree>
    <p:extLst>
      <p:ext uri="{BB962C8B-B14F-4D97-AF65-F5344CB8AC3E}">
        <p14:creationId xmlns:p14="http://schemas.microsoft.com/office/powerpoint/2010/main" val="664937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A4FA-5DB4-71CD-73F8-09B1E4A32E77}"/>
              </a:ext>
            </a:extLst>
          </p:cNvPr>
          <p:cNvSpPr>
            <a:spLocks noGrp="1"/>
          </p:cNvSpPr>
          <p:nvPr>
            <p:ph type="title"/>
          </p:nvPr>
        </p:nvSpPr>
        <p:spPr/>
        <p:txBody>
          <a:bodyPr/>
          <a:lstStyle/>
          <a:p>
            <a:r>
              <a:rPr lang="fr-FR"/>
              <a:t>Outils et ressources</a:t>
            </a:r>
          </a:p>
        </p:txBody>
      </p:sp>
      <p:sp>
        <p:nvSpPr>
          <p:cNvPr id="3" name="Content Placeholder 2">
            <a:extLst>
              <a:ext uri="{FF2B5EF4-FFF2-40B4-BE49-F238E27FC236}">
                <a16:creationId xmlns:a16="http://schemas.microsoft.com/office/drawing/2014/main" id="{D4A60E9F-BF43-DD57-5072-F70FBA412EE4}"/>
              </a:ext>
            </a:extLst>
          </p:cNvPr>
          <p:cNvSpPr>
            <a:spLocks noGrp="1"/>
          </p:cNvSpPr>
          <p:nvPr>
            <p:ph idx="1"/>
          </p:nvPr>
        </p:nvSpPr>
        <p:spPr>
          <a:xfrm>
            <a:off x="642812" y="2019792"/>
            <a:ext cx="7017162" cy="4381008"/>
          </a:xfrm>
        </p:spPr>
        <p:txBody>
          <a:bodyPr lIns="0">
            <a:normAutofit/>
          </a:bodyPr>
          <a:lstStyle/>
          <a:p>
            <a:pPr marL="988060" lvl="1" indent="-457200">
              <a:buFont typeface="Wingdings" pitchFamily="2" charset="2"/>
              <a:buChar char="§"/>
            </a:pPr>
            <a:r>
              <a:rPr lang="fr-FR" sz="2400" i="0" dirty="0">
                <a:latin typeface="Franklin Gothic Book"/>
                <a:hlinkClick r:id="rId3"/>
              </a:rPr>
              <a:t>Note d’orientation de l’ITIE sur la lutte contre la corruption</a:t>
            </a:r>
          </a:p>
          <a:p>
            <a:pPr marL="988060" lvl="1" indent="-457200">
              <a:buFont typeface="Wingdings" pitchFamily="2" charset="2"/>
              <a:buChar char="§"/>
            </a:pPr>
            <a:r>
              <a:rPr lang="fr-FR" sz="2400" i="0" dirty="0">
                <a:latin typeface="Franklin Gothic Book"/>
                <a:hlinkClick r:id="rId4"/>
              </a:rPr>
              <a:t>Orientations publiées par </a:t>
            </a:r>
            <a:r>
              <a:rPr lang="fr-FR" sz="2400" i="0" dirty="0" err="1">
                <a:latin typeface="Franklin Gothic Book"/>
                <a:hlinkClick r:id="rId4"/>
              </a:rPr>
              <a:t>NRGI</a:t>
            </a:r>
            <a:r>
              <a:rPr lang="fr-FR" sz="2400" i="0" dirty="0">
                <a:latin typeface="Franklin Gothic Book"/>
                <a:hlinkClick r:id="rId4"/>
              </a:rPr>
              <a:t> sur la façon dont les acteurs de la lutte contre la corruption peuvent utiliser la Norme ITIE </a:t>
            </a:r>
          </a:p>
          <a:p>
            <a:pPr marL="988060" lvl="1" indent="-457200">
              <a:buFont typeface="Wingdings" pitchFamily="2" charset="2"/>
              <a:buChar char="§"/>
            </a:pPr>
            <a:r>
              <a:rPr lang="fr-FR" sz="2400" i="0" dirty="0">
                <a:latin typeface="Franklin Gothic Book"/>
                <a:hlinkClick r:id="rId5"/>
              </a:rPr>
              <a:t>Le rôle de l’ITIE dans la prévention de la corruption</a:t>
            </a:r>
          </a:p>
          <a:p>
            <a:pPr marL="988060" lvl="1" indent="-457200">
              <a:buFont typeface="Wingdings" pitchFamily="2" charset="2"/>
              <a:buChar char="§"/>
            </a:pPr>
            <a:r>
              <a:rPr lang="fr-FR" sz="2400" i="0" dirty="0">
                <a:latin typeface="Franklin Gothic Book"/>
                <a:hlinkClick r:id="rId6"/>
              </a:rPr>
              <a:t>Qui en profite ? Comment utiliser les données sur la propriété des entreprises pour prévenir et détecter les cas de corruption</a:t>
            </a:r>
          </a:p>
          <a:p>
            <a:pPr>
              <a:buFont typeface="Wingdings" pitchFamily="2" charset="2"/>
              <a:buChar char="§"/>
            </a:pPr>
            <a:endParaRPr lang="en-NO" sz="1600" dirty="0"/>
          </a:p>
          <a:p>
            <a:pPr>
              <a:buFont typeface="Wingdings" pitchFamily="2" charset="2"/>
              <a:buChar char="§"/>
            </a:pPr>
            <a:endParaRPr lang="en-NO" dirty="0"/>
          </a:p>
        </p:txBody>
      </p:sp>
      <p:pic>
        <p:nvPicPr>
          <p:cNvPr id="4" name="Picture 3" descr="A person holding a handful of rocks&#10;&#10;Description automatically generated">
            <a:extLst>
              <a:ext uri="{FF2B5EF4-FFF2-40B4-BE49-F238E27FC236}">
                <a16:creationId xmlns:a16="http://schemas.microsoft.com/office/drawing/2014/main" id="{871D00F5-CEB9-764C-793F-8F9A1AD447EF}"/>
              </a:ext>
            </a:extLst>
          </p:cNvPr>
          <p:cNvPicPr>
            <a:picLocks noChangeAspect="1"/>
          </p:cNvPicPr>
          <p:nvPr/>
        </p:nvPicPr>
        <p:blipFill>
          <a:blip r:embed="rId7"/>
          <a:stretch>
            <a:fillRect/>
          </a:stretch>
        </p:blipFill>
        <p:spPr>
          <a:xfrm>
            <a:off x="8085007" y="1686776"/>
            <a:ext cx="3157616" cy="43762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6914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ACA09-AF16-AC40-89B1-D389F8A118EB}"/>
              </a:ext>
            </a:extLst>
          </p:cNvPr>
          <p:cNvSpPr>
            <a:spLocks noGrp="1"/>
          </p:cNvSpPr>
          <p:nvPr>
            <p:ph type="body" sz="quarter" idx="13"/>
          </p:nvPr>
        </p:nvSpPr>
        <p:spPr>
          <a:xfrm>
            <a:off x="6836574" y="4293929"/>
            <a:ext cx="4711991" cy="744996"/>
          </a:xfrm>
        </p:spPr>
        <p:txBody>
          <a:bodyPr/>
          <a:lstStyle/>
          <a:p>
            <a:pPr algn="r"/>
            <a:r>
              <a:rPr lang="nb-NO" dirty="0"/>
              <a:t>Merci</a:t>
            </a:r>
          </a:p>
        </p:txBody>
      </p:sp>
      <p:sp>
        <p:nvSpPr>
          <p:cNvPr id="3" name="TextBox 2">
            <a:extLst>
              <a:ext uri="{FF2B5EF4-FFF2-40B4-BE49-F238E27FC236}">
                <a16:creationId xmlns:a16="http://schemas.microsoft.com/office/drawing/2014/main" id="{C786EC50-5FE3-A04B-AA6D-D0943ED21E59}"/>
              </a:ext>
            </a:extLst>
          </p:cNvPr>
          <p:cNvSpPr txBox="1"/>
          <p:nvPr/>
        </p:nvSpPr>
        <p:spPr>
          <a:xfrm>
            <a:off x="4646097" y="5320482"/>
            <a:ext cx="6902468" cy="824841"/>
          </a:xfrm>
          <a:prstGeom prst="rect">
            <a:avLst/>
          </a:prstGeom>
          <a:noFill/>
        </p:spPr>
        <p:txBody>
          <a:bodyPr wrap="square" rtlCol="0" anchor="b">
            <a:spAutoFit/>
          </a:bodyPr>
          <a:lstStyle/>
          <a:p>
            <a:pPr algn="r"/>
            <a:endParaRPr lang="en-GB" sz="1400" b="0">
              <a:solidFill>
                <a:srgbClr val="FFFFFF"/>
              </a:solidFill>
              <a:latin typeface="+mn-lt"/>
            </a:endParaRP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fr-FR" sz="1100" b="1" i="0" baseline="0">
                <a:solidFill>
                  <a:srgbClr val="FFFFFF"/>
                </a:solidFill>
                <a:latin typeface="Franklin Gothic Demi" panose="020B0603020102020204" pitchFamily="34" charset="0"/>
                <a:ea typeface="ＭＳ Ｐゴシック" charset="0"/>
                <a:cs typeface="ＭＳ Ｐゴシック" charset="0"/>
              </a:rPr>
              <a:t>E-MAIL</a:t>
            </a:r>
            <a:r>
              <a:rPr lang="fr-FR" sz="1400" b="1" i="0">
                <a:solidFill>
                  <a:srgbClr val="FFFFFF"/>
                </a:solidFill>
                <a:latin typeface="Franklin Gothic Demi" panose="020B0603020102020204" pitchFamily="34" charset="0"/>
                <a:ea typeface="ＭＳ Ｐゴシック" charset="0"/>
                <a:cs typeface="ＭＳ Ｐゴシック" charset="0"/>
              </a:rPr>
              <a:t> </a:t>
            </a:r>
            <a:r>
              <a:rPr kumimoji="0" lang="fr-FR" sz="1400" b="0" i="0" u="none" strike="noStrike" cap="none" normalizeH="0" baseline="0" noProof="0">
                <a:ln>
                  <a:noFill/>
                </a:ln>
                <a:solidFill>
                  <a:srgbClr val="FFFFFF"/>
                </a:solidFill>
                <a:effectLst/>
                <a:uLnTx/>
                <a:uFillTx/>
                <a:latin typeface="+mn-lt"/>
                <a:ea typeface="ＭＳ Ｐゴシック" charset="0"/>
                <a:cs typeface="ＭＳ Ｐゴシック" charset="0"/>
              </a:rPr>
              <a:t>secretariat@eiti.org </a:t>
            </a:r>
            <a:r>
              <a:rPr lang="fr-FR" sz="1100" b="1" i="0" baseline="0">
                <a:solidFill>
                  <a:srgbClr val="FFFFFF"/>
                </a:solidFill>
                <a:latin typeface="Franklin Gothic Demi" panose="020B0603020102020204" pitchFamily="34" charset="0"/>
                <a:ea typeface="ＭＳ Ｐゴシック" charset="0"/>
                <a:cs typeface="ＭＳ Ｐゴシック" charset="0"/>
              </a:rPr>
              <a:t>TÉL.</a:t>
            </a:r>
            <a:r>
              <a:rPr kumimoji="0" lang="fr-FR" sz="1400" b="0" i="0" u="none" strike="noStrike" cap="none" normalizeH="0" baseline="0" noProof="0">
                <a:ln>
                  <a:noFill/>
                </a:ln>
                <a:solidFill>
                  <a:srgbClr val="FFFFFF"/>
                </a:solidFill>
                <a:effectLst/>
                <a:uLnTx/>
                <a:uFillTx/>
                <a:latin typeface="+mn-lt"/>
                <a:ea typeface="ＭＳ Ｐゴシック" charset="0"/>
                <a:cs typeface="ＭＳ Ｐゴシック" charset="0"/>
              </a:rPr>
              <a:t> +47 22 20 08 00 </a:t>
            </a: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fr-FR" sz="1100" b="1" i="0" baseline="0">
                <a:solidFill>
                  <a:srgbClr val="FFFFFF"/>
                </a:solidFill>
                <a:latin typeface="Franklin Gothic Demi" panose="020B0603020102020204" pitchFamily="34" charset="0"/>
                <a:ea typeface="ＭＳ Ｐゴシック" charset="0"/>
                <a:cs typeface="ＭＳ Ｐゴシック" charset="0"/>
              </a:rPr>
              <a:t>ADRESSE</a:t>
            </a:r>
            <a:r>
              <a:rPr lang="fr-FR" sz="1400" b="1" i="0">
                <a:solidFill>
                  <a:srgbClr val="FFFFFF"/>
                </a:solidFill>
                <a:latin typeface="Franklin Gothic Demi" panose="020B0603020102020204" pitchFamily="34" charset="0"/>
                <a:ea typeface="ＭＳ Ｐゴシック" charset="0"/>
                <a:cs typeface="ＭＳ Ｐゴシック" charset="0"/>
              </a:rPr>
              <a:t> </a:t>
            </a:r>
            <a:r>
              <a:rPr kumimoji="0" lang="fr-FR" sz="1400" b="0" i="0" u="none" strike="noStrike" cap="none" normalizeH="0" baseline="0" noProof="0">
                <a:ln>
                  <a:noFill/>
                </a:ln>
                <a:solidFill>
                  <a:srgbClr val="FFFFFF"/>
                </a:solidFill>
                <a:effectLst/>
                <a:uLnTx/>
                <a:uFillTx/>
                <a:latin typeface="+mn-lt"/>
                <a:ea typeface="ＭＳ Ｐゴシック" charset="0"/>
                <a:cs typeface="ＭＳ Ｐゴシック" charset="0"/>
              </a:rPr>
              <a:t>EITI International Secretariat, Rådhusgata 26, 0151 Oslo, Norvège</a:t>
            </a:r>
          </a:p>
        </p:txBody>
      </p:sp>
    </p:spTree>
    <p:extLst>
      <p:ext uri="{BB962C8B-B14F-4D97-AF65-F5344CB8AC3E}">
        <p14:creationId xmlns:p14="http://schemas.microsoft.com/office/powerpoint/2010/main" val="1064122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7A310BA-6A4C-D5C7-7A87-8EB0266A1E62}"/>
              </a:ext>
            </a:extLst>
          </p:cNvPr>
          <p:cNvGrpSpPr/>
          <p:nvPr/>
        </p:nvGrpSpPr>
        <p:grpSpPr>
          <a:xfrm>
            <a:off x="777509" y="1986294"/>
            <a:ext cx="10771056" cy="4486236"/>
            <a:chOff x="805218" y="1896235"/>
            <a:chExt cx="10771056" cy="4486236"/>
          </a:xfrm>
        </p:grpSpPr>
        <p:pic>
          <p:nvPicPr>
            <p:cNvPr id="8" name="Picture 7">
              <a:extLst>
                <a:ext uri="{FF2B5EF4-FFF2-40B4-BE49-F238E27FC236}">
                  <a16:creationId xmlns:a16="http://schemas.microsoft.com/office/drawing/2014/main" id="{FCD58AF4-6C19-5046-B54B-C13A28367050}"/>
                </a:ext>
              </a:extLst>
            </p:cNvPr>
            <p:cNvPicPr>
              <a:picLocks noChangeAspect="1"/>
            </p:cNvPicPr>
            <p:nvPr/>
          </p:nvPicPr>
          <p:blipFill>
            <a:blip r:embed="rId3"/>
            <a:stretch>
              <a:fillRect/>
            </a:stretch>
          </p:blipFill>
          <p:spPr>
            <a:xfrm>
              <a:off x="1091923" y="2429435"/>
              <a:ext cx="10008154" cy="989178"/>
            </a:xfrm>
            <a:prstGeom prst="rect">
              <a:avLst/>
            </a:prstGeom>
          </p:spPr>
        </p:pic>
        <p:sp>
          <p:nvSpPr>
            <p:cNvPr id="9" name="Rectangle 8">
              <a:extLst>
                <a:ext uri="{FF2B5EF4-FFF2-40B4-BE49-F238E27FC236}">
                  <a16:creationId xmlns:a16="http://schemas.microsoft.com/office/drawing/2014/main" id="{F533B99B-86B2-E543-82AE-0109822690E0}"/>
                </a:ext>
              </a:extLst>
            </p:cNvPr>
            <p:cNvSpPr/>
            <p:nvPr/>
          </p:nvSpPr>
          <p:spPr>
            <a:xfrm>
              <a:off x="2333767" y="2060801"/>
              <a:ext cx="7588155" cy="2374718"/>
            </a:xfrm>
            <a:prstGeom prst="rect">
              <a:avLst/>
            </a:prstGeom>
            <a:noFill/>
            <a:ln w="28575">
              <a:solidFill>
                <a:srgbClr val="0090B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F0FFF90-4C75-A848-B1F8-50BC13786B11}"/>
                </a:ext>
              </a:extLst>
            </p:cNvPr>
            <p:cNvSpPr txBox="1"/>
            <p:nvPr/>
          </p:nvSpPr>
          <p:spPr>
            <a:xfrm>
              <a:off x="805218" y="3571822"/>
              <a:ext cx="1364776" cy="646331"/>
            </a:xfrm>
            <a:prstGeom prst="rect">
              <a:avLst/>
            </a:prstGeom>
            <a:noFill/>
          </p:spPr>
          <p:txBody>
            <a:bodyPr wrap="square" rtlCol="0">
              <a:spAutoFit/>
            </a:bodyPr>
            <a:lstStyle/>
            <a:p>
              <a:pPr algn="ctr"/>
              <a:r>
                <a:rPr lang="fr-FR" b="1">
                  <a:solidFill>
                    <a:srgbClr val="002157"/>
                  </a:solidFill>
                </a:rPr>
                <a:t>Ressources naturelles</a:t>
              </a:r>
            </a:p>
          </p:txBody>
        </p:sp>
        <p:sp>
          <p:nvSpPr>
            <p:cNvPr id="11" name="TextBox 10">
              <a:extLst>
                <a:ext uri="{FF2B5EF4-FFF2-40B4-BE49-F238E27FC236}">
                  <a16:creationId xmlns:a16="http://schemas.microsoft.com/office/drawing/2014/main" id="{AB81A546-2291-8742-A481-C5F14B554660}"/>
                </a:ext>
              </a:extLst>
            </p:cNvPr>
            <p:cNvSpPr txBox="1"/>
            <p:nvPr/>
          </p:nvSpPr>
          <p:spPr>
            <a:xfrm>
              <a:off x="2361069" y="3602600"/>
              <a:ext cx="1364776" cy="584775"/>
            </a:xfrm>
            <a:prstGeom prst="rect">
              <a:avLst/>
            </a:prstGeom>
            <a:noFill/>
          </p:spPr>
          <p:txBody>
            <a:bodyPr wrap="square" rtlCol="0">
              <a:spAutoFit/>
            </a:bodyPr>
            <a:lstStyle/>
            <a:p>
              <a:pPr algn="ctr"/>
              <a:r>
                <a:rPr lang="fr-FR" sz="1600" b="1">
                  <a:solidFill>
                    <a:srgbClr val="002157"/>
                  </a:solidFill>
                </a:rPr>
                <a:t>Contrats et licences</a:t>
              </a:r>
            </a:p>
          </p:txBody>
        </p:sp>
        <p:sp>
          <p:nvSpPr>
            <p:cNvPr id="13" name="TextBox 12">
              <a:extLst>
                <a:ext uri="{FF2B5EF4-FFF2-40B4-BE49-F238E27FC236}">
                  <a16:creationId xmlns:a16="http://schemas.microsoft.com/office/drawing/2014/main" id="{43D03772-8161-774C-9039-D41326FD4136}"/>
                </a:ext>
              </a:extLst>
            </p:cNvPr>
            <p:cNvSpPr txBox="1"/>
            <p:nvPr/>
          </p:nvSpPr>
          <p:spPr>
            <a:xfrm>
              <a:off x="3780437" y="3725710"/>
              <a:ext cx="1364776" cy="338554"/>
            </a:xfrm>
            <a:prstGeom prst="rect">
              <a:avLst/>
            </a:prstGeom>
            <a:noFill/>
          </p:spPr>
          <p:txBody>
            <a:bodyPr wrap="square" rtlCol="0">
              <a:spAutoFit/>
            </a:bodyPr>
            <a:lstStyle/>
            <a:p>
              <a:pPr algn="ctr"/>
              <a:r>
                <a:rPr lang="fr-FR" sz="1600" b="1">
                  <a:solidFill>
                    <a:srgbClr val="002157"/>
                  </a:solidFill>
                </a:rPr>
                <a:t>Production</a:t>
              </a:r>
            </a:p>
          </p:txBody>
        </p:sp>
        <p:sp>
          <p:nvSpPr>
            <p:cNvPr id="14" name="TextBox 13">
              <a:extLst>
                <a:ext uri="{FF2B5EF4-FFF2-40B4-BE49-F238E27FC236}">
                  <a16:creationId xmlns:a16="http://schemas.microsoft.com/office/drawing/2014/main" id="{D6F78CFA-1511-694F-BB7C-6841926FCB16}"/>
                </a:ext>
              </a:extLst>
            </p:cNvPr>
            <p:cNvSpPr txBox="1"/>
            <p:nvPr/>
          </p:nvSpPr>
          <p:spPr>
            <a:xfrm>
              <a:off x="5240746" y="3602600"/>
              <a:ext cx="1364776" cy="584775"/>
            </a:xfrm>
            <a:prstGeom prst="rect">
              <a:avLst/>
            </a:prstGeom>
            <a:noFill/>
          </p:spPr>
          <p:txBody>
            <a:bodyPr wrap="square" rtlCol="0">
              <a:spAutoFit/>
            </a:bodyPr>
            <a:lstStyle/>
            <a:p>
              <a:pPr algn="ctr"/>
              <a:r>
                <a:rPr lang="fr-FR" sz="1600" b="1">
                  <a:solidFill>
                    <a:srgbClr val="002157"/>
                  </a:solidFill>
                </a:rPr>
                <a:t>Recouvrement des recettes</a:t>
              </a:r>
            </a:p>
          </p:txBody>
        </p:sp>
        <p:sp>
          <p:nvSpPr>
            <p:cNvPr id="15" name="TextBox 14">
              <a:extLst>
                <a:ext uri="{FF2B5EF4-FFF2-40B4-BE49-F238E27FC236}">
                  <a16:creationId xmlns:a16="http://schemas.microsoft.com/office/drawing/2014/main" id="{32498503-1D5E-1645-94BA-E31022285E52}"/>
                </a:ext>
              </a:extLst>
            </p:cNvPr>
            <p:cNvSpPr txBox="1"/>
            <p:nvPr/>
          </p:nvSpPr>
          <p:spPr>
            <a:xfrm>
              <a:off x="6782943" y="3602600"/>
              <a:ext cx="1364776" cy="584775"/>
            </a:xfrm>
            <a:prstGeom prst="rect">
              <a:avLst/>
            </a:prstGeom>
            <a:noFill/>
          </p:spPr>
          <p:txBody>
            <a:bodyPr wrap="square" rtlCol="0">
              <a:spAutoFit/>
            </a:bodyPr>
            <a:lstStyle/>
            <a:p>
              <a:pPr algn="ctr"/>
              <a:r>
                <a:rPr lang="fr-FR" sz="1600" b="1">
                  <a:solidFill>
                    <a:srgbClr val="002157"/>
                  </a:solidFill>
                </a:rPr>
                <a:t>Allocation des recettes</a:t>
              </a:r>
            </a:p>
          </p:txBody>
        </p:sp>
        <p:sp>
          <p:nvSpPr>
            <p:cNvPr id="16" name="TextBox 15">
              <a:extLst>
                <a:ext uri="{FF2B5EF4-FFF2-40B4-BE49-F238E27FC236}">
                  <a16:creationId xmlns:a16="http://schemas.microsoft.com/office/drawing/2014/main" id="{C067FE01-7C71-0E47-9BC3-D6B190FAAD32}"/>
                </a:ext>
              </a:extLst>
            </p:cNvPr>
            <p:cNvSpPr txBox="1"/>
            <p:nvPr/>
          </p:nvSpPr>
          <p:spPr>
            <a:xfrm>
              <a:off x="8466157" y="3479489"/>
              <a:ext cx="1364776" cy="830997"/>
            </a:xfrm>
            <a:prstGeom prst="rect">
              <a:avLst/>
            </a:prstGeom>
            <a:noFill/>
          </p:spPr>
          <p:txBody>
            <a:bodyPr wrap="square" rtlCol="0">
              <a:spAutoFit/>
            </a:bodyPr>
            <a:lstStyle/>
            <a:p>
              <a:pPr algn="ctr"/>
              <a:r>
                <a:rPr lang="fr-FR" sz="1600" b="1">
                  <a:solidFill>
                    <a:srgbClr val="002157"/>
                  </a:solidFill>
                </a:rPr>
                <a:t>Dépenses économiques et sociales</a:t>
              </a:r>
            </a:p>
          </p:txBody>
        </p:sp>
        <p:sp>
          <p:nvSpPr>
            <p:cNvPr id="17" name="TextBox 16">
              <a:extLst>
                <a:ext uri="{FF2B5EF4-FFF2-40B4-BE49-F238E27FC236}">
                  <a16:creationId xmlns:a16="http://schemas.microsoft.com/office/drawing/2014/main" id="{270FE1A6-5D0A-2F44-8361-DD2352A5C854}"/>
                </a:ext>
              </a:extLst>
            </p:cNvPr>
            <p:cNvSpPr txBox="1"/>
            <p:nvPr/>
          </p:nvSpPr>
          <p:spPr>
            <a:xfrm>
              <a:off x="10062946" y="3571822"/>
              <a:ext cx="1364776" cy="646331"/>
            </a:xfrm>
            <a:prstGeom prst="rect">
              <a:avLst/>
            </a:prstGeom>
            <a:noFill/>
          </p:spPr>
          <p:txBody>
            <a:bodyPr wrap="square" rtlCol="0">
              <a:spAutoFit/>
            </a:bodyPr>
            <a:lstStyle/>
            <a:p>
              <a:pPr algn="ctr"/>
              <a:r>
                <a:rPr lang="fr-FR" b="1">
                  <a:solidFill>
                    <a:srgbClr val="002157"/>
                  </a:solidFill>
                </a:rPr>
                <a:t>Utilité publique</a:t>
              </a:r>
            </a:p>
          </p:txBody>
        </p:sp>
        <p:sp>
          <p:nvSpPr>
            <p:cNvPr id="18" name="TextBox 17">
              <a:extLst>
                <a:ext uri="{FF2B5EF4-FFF2-40B4-BE49-F238E27FC236}">
                  <a16:creationId xmlns:a16="http://schemas.microsoft.com/office/drawing/2014/main" id="{EC507B7D-A7A3-034D-AA8D-C96DE257A515}"/>
                </a:ext>
              </a:extLst>
            </p:cNvPr>
            <p:cNvSpPr txBox="1"/>
            <p:nvPr/>
          </p:nvSpPr>
          <p:spPr>
            <a:xfrm>
              <a:off x="4749423" y="1896235"/>
              <a:ext cx="2756842" cy="369332"/>
            </a:xfrm>
            <a:prstGeom prst="rect">
              <a:avLst/>
            </a:prstGeom>
            <a:solidFill>
              <a:srgbClr val="FFFFFF"/>
            </a:solidFill>
            <a:ln>
              <a:solidFill>
                <a:srgbClr val="FFFFFF"/>
              </a:solidFill>
            </a:ln>
          </p:spPr>
          <p:txBody>
            <a:bodyPr wrap="square" rtlCol="0">
              <a:spAutoFit/>
            </a:bodyPr>
            <a:lstStyle/>
            <a:p>
              <a:pPr algn="ctr"/>
              <a:r>
                <a:rPr lang="fr-FR" b="1">
                  <a:solidFill>
                    <a:srgbClr val="0090BF"/>
                  </a:solidFill>
                </a:rPr>
                <a:t>La Norme ITIE couvre</a:t>
              </a:r>
            </a:p>
          </p:txBody>
        </p:sp>
        <p:cxnSp>
          <p:nvCxnSpPr>
            <p:cNvPr id="20" name="Elbow Connector 19">
              <a:extLst>
                <a:ext uri="{FF2B5EF4-FFF2-40B4-BE49-F238E27FC236}">
                  <a16:creationId xmlns:a16="http://schemas.microsoft.com/office/drawing/2014/main" id="{5E3B7E42-ABE4-1345-8737-9F8F437CCCA9}"/>
                </a:ext>
              </a:extLst>
            </p:cNvPr>
            <p:cNvCxnSpPr>
              <a:cxnSpLocks/>
              <a:stCxn id="11" idx="2"/>
              <a:endCxn id="23" idx="0"/>
            </p:cNvCxnSpPr>
            <p:nvPr/>
          </p:nvCxnSpPr>
          <p:spPr>
            <a:xfrm rot="5400000">
              <a:off x="2232384" y="4186402"/>
              <a:ext cx="810101" cy="812047"/>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1B9DDCA-8C2B-4649-B407-991EAE1CFE7A}"/>
                </a:ext>
              </a:extLst>
            </p:cNvPr>
            <p:cNvSpPr txBox="1"/>
            <p:nvPr/>
          </p:nvSpPr>
          <p:spPr>
            <a:xfrm>
              <a:off x="880282" y="4997476"/>
              <a:ext cx="2702256" cy="738664"/>
            </a:xfrm>
            <a:prstGeom prst="rect">
              <a:avLst/>
            </a:prstGeom>
            <a:noFill/>
          </p:spPr>
          <p:txBody>
            <a:bodyPr wrap="square" rtlCol="0">
              <a:spAutoFit/>
            </a:bodyPr>
            <a:lstStyle/>
            <a:p>
              <a:pPr marL="285750" indent="-285750">
                <a:buFont typeface="Arial" panose="020B0604020202020204" pitchFamily="34" charset="0"/>
                <a:buChar char="•"/>
              </a:pPr>
              <a:r>
                <a:rPr lang="fr-FR" sz="1400">
                  <a:solidFill>
                    <a:srgbClr val="002157"/>
                  </a:solidFill>
                </a:rPr>
                <a:t>Contrats</a:t>
              </a:r>
            </a:p>
            <a:p>
              <a:pPr marL="285750" indent="-285750">
                <a:buFont typeface="Arial" panose="020B0604020202020204" pitchFamily="34" charset="0"/>
                <a:buChar char="•"/>
              </a:pPr>
              <a:r>
                <a:rPr lang="fr-FR" sz="1400">
                  <a:solidFill>
                    <a:srgbClr val="002157"/>
                  </a:solidFill>
                </a:rPr>
                <a:t>Propriété effective</a:t>
              </a:r>
            </a:p>
            <a:p>
              <a:pPr marL="285750" indent="-285750">
                <a:buFont typeface="Arial" panose="020B0604020202020204" pitchFamily="34" charset="0"/>
                <a:buChar char="•"/>
              </a:pPr>
              <a:r>
                <a:rPr lang="fr-FR" sz="1400">
                  <a:solidFill>
                    <a:srgbClr val="002157"/>
                  </a:solidFill>
                </a:rPr>
                <a:t>Données relatives aux licences</a:t>
              </a:r>
            </a:p>
          </p:txBody>
        </p:sp>
        <p:sp>
          <p:nvSpPr>
            <p:cNvPr id="25" name="TextBox 24">
              <a:extLst>
                <a:ext uri="{FF2B5EF4-FFF2-40B4-BE49-F238E27FC236}">
                  <a16:creationId xmlns:a16="http://schemas.microsoft.com/office/drawing/2014/main" id="{6AFD2302-AA6D-3A49-BDCF-150CEA58100F}"/>
                </a:ext>
              </a:extLst>
            </p:cNvPr>
            <p:cNvSpPr txBox="1"/>
            <p:nvPr/>
          </p:nvSpPr>
          <p:spPr>
            <a:xfrm>
              <a:off x="3104874" y="4997476"/>
              <a:ext cx="1890208" cy="954107"/>
            </a:xfrm>
            <a:prstGeom prst="rect">
              <a:avLst/>
            </a:prstGeom>
            <a:noFill/>
          </p:spPr>
          <p:txBody>
            <a:bodyPr wrap="square" rtlCol="0">
              <a:spAutoFit/>
            </a:bodyPr>
            <a:lstStyle/>
            <a:p>
              <a:pPr marL="285750" indent="-285750">
                <a:buFont typeface="Arial" panose="020B0604020202020204" pitchFamily="34" charset="0"/>
                <a:buChar char="•"/>
              </a:pPr>
              <a:r>
                <a:rPr lang="fr-FR" sz="1400">
                  <a:solidFill>
                    <a:srgbClr val="002157"/>
                  </a:solidFill>
                </a:rPr>
                <a:t>Activités de prospection</a:t>
              </a:r>
            </a:p>
            <a:p>
              <a:pPr marL="285750" indent="-285750">
                <a:buFont typeface="Arial" panose="020B0604020202020204" pitchFamily="34" charset="0"/>
                <a:buChar char="•"/>
              </a:pPr>
              <a:r>
                <a:rPr lang="fr-FR" sz="1400">
                  <a:solidFill>
                    <a:srgbClr val="002157"/>
                  </a:solidFill>
                </a:rPr>
                <a:t>Chiffres de production</a:t>
              </a:r>
            </a:p>
            <a:p>
              <a:pPr marL="285750" indent="-285750">
                <a:buFont typeface="Arial" panose="020B0604020202020204" pitchFamily="34" charset="0"/>
                <a:buChar char="•"/>
              </a:pPr>
              <a:r>
                <a:rPr lang="fr-FR" sz="1400">
                  <a:solidFill>
                    <a:srgbClr val="002157"/>
                  </a:solidFill>
                </a:rPr>
                <a:t>Chiffres d’exportation</a:t>
              </a:r>
            </a:p>
          </p:txBody>
        </p:sp>
        <p:sp>
          <p:nvSpPr>
            <p:cNvPr id="26" name="TextBox 25">
              <a:extLst>
                <a:ext uri="{FF2B5EF4-FFF2-40B4-BE49-F238E27FC236}">
                  <a16:creationId xmlns:a16="http://schemas.microsoft.com/office/drawing/2014/main" id="{22B164F7-20A0-7949-969B-B7A686E58023}"/>
                </a:ext>
              </a:extLst>
            </p:cNvPr>
            <p:cNvSpPr txBox="1"/>
            <p:nvPr/>
          </p:nvSpPr>
          <p:spPr>
            <a:xfrm>
              <a:off x="4938213" y="4997476"/>
              <a:ext cx="2199566" cy="138499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fr-FR" sz="1400">
                  <a:solidFill>
                    <a:srgbClr val="002157"/>
                  </a:solidFill>
                </a:rPr>
                <a:t>Recettes fiscales</a:t>
              </a:r>
            </a:p>
            <a:p>
              <a:pPr marL="285750" indent="-285750">
                <a:buFont typeface="Arial" panose="020B0604020202020204" pitchFamily="34" charset="0"/>
                <a:buChar char="•"/>
              </a:pPr>
              <a:r>
                <a:rPr lang="fr-FR" sz="1400">
                  <a:solidFill>
                    <a:srgbClr val="002157"/>
                  </a:solidFill>
                </a:rPr>
                <a:t>Ventes effectuées par le gouvernement et les entreprises d’État</a:t>
              </a:r>
            </a:p>
            <a:p>
              <a:pPr marL="285750" indent="-285750">
                <a:buFont typeface="Arial" panose="020B0604020202020204" pitchFamily="34" charset="0"/>
                <a:buChar char="•"/>
              </a:pPr>
              <a:r>
                <a:rPr lang="fr-FR" sz="1400">
                  <a:solidFill>
                    <a:srgbClr val="002157"/>
                  </a:solidFill>
                </a:rPr>
                <a:t>Accords d’infrastructure et de partenariat</a:t>
              </a:r>
            </a:p>
          </p:txBody>
        </p:sp>
        <p:sp>
          <p:nvSpPr>
            <p:cNvPr id="27" name="TextBox 26">
              <a:extLst>
                <a:ext uri="{FF2B5EF4-FFF2-40B4-BE49-F238E27FC236}">
                  <a16:creationId xmlns:a16="http://schemas.microsoft.com/office/drawing/2014/main" id="{B629CF6F-13C9-5C49-9ACC-D0D9DC254041}"/>
                </a:ext>
              </a:extLst>
            </p:cNvPr>
            <p:cNvSpPr txBox="1"/>
            <p:nvPr/>
          </p:nvSpPr>
          <p:spPr>
            <a:xfrm>
              <a:off x="7137779" y="4997476"/>
              <a:ext cx="1656559" cy="1384995"/>
            </a:xfrm>
            <a:prstGeom prst="rect">
              <a:avLst/>
            </a:prstGeom>
            <a:noFill/>
          </p:spPr>
          <p:txBody>
            <a:bodyPr wrap="square" rtlCol="0">
              <a:spAutoFit/>
            </a:bodyPr>
            <a:lstStyle/>
            <a:p>
              <a:pPr marL="285750" indent="-285750">
                <a:buFont typeface="Arial" panose="020B0604020202020204" pitchFamily="34" charset="0"/>
                <a:buChar char="•"/>
              </a:pPr>
              <a:r>
                <a:rPr lang="fr-FR" sz="1400" dirty="0">
                  <a:solidFill>
                    <a:srgbClr val="002157"/>
                  </a:solidFill>
                </a:rPr>
                <a:t>Gestion des recettes</a:t>
              </a:r>
            </a:p>
            <a:p>
              <a:pPr marL="285750" indent="-285750">
                <a:buFont typeface="Arial" panose="020B0604020202020204" pitchFamily="34" charset="0"/>
                <a:buChar char="•"/>
              </a:pPr>
              <a:r>
                <a:rPr lang="fr-FR" sz="1400" dirty="0">
                  <a:solidFill>
                    <a:srgbClr val="002157"/>
                  </a:solidFill>
                </a:rPr>
                <a:t>Répartition des recettes</a:t>
              </a:r>
            </a:p>
            <a:p>
              <a:pPr marL="285750" indent="-285750">
                <a:buFont typeface="Arial" panose="020B0604020202020204" pitchFamily="34" charset="0"/>
                <a:buChar char="•"/>
              </a:pPr>
              <a:r>
                <a:rPr lang="fr-FR" sz="1400" dirty="0">
                  <a:solidFill>
                    <a:srgbClr val="002157"/>
                  </a:solidFill>
                </a:rPr>
                <a:t>Transferts infranationaux</a:t>
              </a:r>
            </a:p>
          </p:txBody>
        </p:sp>
        <p:sp>
          <p:nvSpPr>
            <p:cNvPr id="28" name="TextBox 27">
              <a:extLst>
                <a:ext uri="{FF2B5EF4-FFF2-40B4-BE49-F238E27FC236}">
                  <a16:creationId xmlns:a16="http://schemas.microsoft.com/office/drawing/2014/main" id="{C336D95F-BF34-A241-8C6D-821F58914CCD}"/>
                </a:ext>
              </a:extLst>
            </p:cNvPr>
            <p:cNvSpPr txBox="1"/>
            <p:nvPr/>
          </p:nvSpPr>
          <p:spPr>
            <a:xfrm>
              <a:off x="8971126" y="4997476"/>
              <a:ext cx="2605148" cy="1384995"/>
            </a:xfrm>
            <a:prstGeom prst="rect">
              <a:avLst/>
            </a:prstGeom>
            <a:noFill/>
          </p:spPr>
          <p:txBody>
            <a:bodyPr wrap="square" rtlCol="0">
              <a:spAutoFit/>
            </a:bodyPr>
            <a:lstStyle/>
            <a:p>
              <a:pPr marL="285750" indent="-285750">
                <a:buFont typeface="Arial" panose="020B0604020202020204" pitchFamily="34" charset="0"/>
                <a:buChar char="•"/>
              </a:pPr>
              <a:r>
                <a:rPr lang="fr-FR" sz="1400" dirty="0">
                  <a:solidFill>
                    <a:srgbClr val="002157"/>
                  </a:solidFill>
                </a:rPr>
                <a:t>Contributions liées à la </a:t>
              </a:r>
              <a:r>
                <a:rPr lang="fr-FR" sz="1400" dirty="0" err="1">
                  <a:solidFill>
                    <a:srgbClr val="002157"/>
                  </a:solidFill>
                </a:rPr>
                <a:t>RSE</a:t>
              </a:r>
              <a:endParaRPr lang="fr-FR" sz="1400" dirty="0">
                <a:solidFill>
                  <a:srgbClr val="002157"/>
                </a:solidFill>
              </a:endParaRPr>
            </a:p>
            <a:p>
              <a:pPr marL="285750" indent="-285750">
                <a:buFont typeface="Arial" panose="020B0604020202020204" pitchFamily="34" charset="0"/>
                <a:buChar char="•"/>
              </a:pPr>
              <a:r>
                <a:rPr lang="fr-FR" sz="1400" dirty="0">
                  <a:solidFill>
                    <a:srgbClr val="002157"/>
                  </a:solidFill>
                </a:rPr>
                <a:t>Dépenses quasi budgétaires</a:t>
              </a:r>
            </a:p>
            <a:p>
              <a:pPr marL="285750" indent="-285750">
                <a:buFont typeface="Arial" panose="020B0604020202020204" pitchFamily="34" charset="0"/>
                <a:buChar char="•"/>
              </a:pPr>
              <a:r>
                <a:rPr lang="fr-FR" sz="1400" dirty="0">
                  <a:solidFill>
                    <a:srgbClr val="002157"/>
                  </a:solidFill>
                </a:rPr>
                <a:t>Contribution à l’économie nationale</a:t>
              </a:r>
            </a:p>
            <a:p>
              <a:pPr marL="285750" indent="-285750">
                <a:buFont typeface="Arial" panose="020B0604020202020204" pitchFamily="34" charset="0"/>
                <a:buChar char="•"/>
              </a:pPr>
              <a:r>
                <a:rPr lang="fr-FR" sz="1400" dirty="0">
                  <a:solidFill>
                    <a:srgbClr val="002157"/>
                  </a:solidFill>
                </a:rPr>
                <a:t>Emploi par sexe</a:t>
              </a:r>
            </a:p>
            <a:p>
              <a:pPr marL="285750" indent="-285750">
                <a:buFont typeface="Arial" panose="020B0604020202020204" pitchFamily="34" charset="0"/>
                <a:buChar char="•"/>
              </a:pPr>
              <a:r>
                <a:rPr lang="fr-FR" sz="1400" dirty="0">
                  <a:solidFill>
                    <a:srgbClr val="002157"/>
                  </a:solidFill>
                </a:rPr>
                <a:t>Impact sur l’environnement</a:t>
              </a:r>
            </a:p>
          </p:txBody>
        </p:sp>
        <p:cxnSp>
          <p:nvCxnSpPr>
            <p:cNvPr id="31" name="Elbow Connector 30">
              <a:extLst>
                <a:ext uri="{FF2B5EF4-FFF2-40B4-BE49-F238E27FC236}">
                  <a16:creationId xmlns:a16="http://schemas.microsoft.com/office/drawing/2014/main" id="{21535058-51CF-0D41-841B-AFA9F6009173}"/>
                </a:ext>
              </a:extLst>
            </p:cNvPr>
            <p:cNvCxnSpPr>
              <a:cxnSpLocks/>
              <a:stCxn id="13" idx="2"/>
              <a:endCxn id="25" idx="0"/>
            </p:cNvCxnSpPr>
            <p:nvPr/>
          </p:nvCxnSpPr>
          <p:spPr>
            <a:xfrm rot="5400000">
              <a:off x="3789796" y="4324447"/>
              <a:ext cx="933212" cy="412847"/>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538A5676-230F-0D43-8BDC-2593689FA1FE}"/>
                </a:ext>
              </a:extLst>
            </p:cNvPr>
            <p:cNvCxnSpPr>
              <a:cxnSpLocks/>
              <a:stCxn id="14" idx="2"/>
              <a:endCxn id="26" idx="0"/>
            </p:cNvCxnSpPr>
            <p:nvPr/>
          </p:nvCxnSpPr>
          <p:spPr>
            <a:xfrm rot="16200000" flipH="1">
              <a:off x="5575515" y="4534994"/>
              <a:ext cx="810101" cy="114862"/>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7E6EC28E-6FCF-294C-91B1-4037EDCC9226}"/>
                </a:ext>
              </a:extLst>
            </p:cNvPr>
            <p:cNvCxnSpPr>
              <a:cxnSpLocks/>
              <a:stCxn id="15" idx="2"/>
              <a:endCxn id="27" idx="0"/>
            </p:cNvCxnSpPr>
            <p:nvPr/>
          </p:nvCxnSpPr>
          <p:spPr>
            <a:xfrm rot="16200000" flipH="1">
              <a:off x="7310645" y="4342061"/>
              <a:ext cx="810101" cy="500728"/>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C7C6B829-71E9-554E-ABE7-601E797BA5AF}"/>
                </a:ext>
              </a:extLst>
            </p:cNvPr>
            <p:cNvCxnSpPr>
              <a:cxnSpLocks/>
              <a:stCxn id="16" idx="2"/>
              <a:endCxn id="28" idx="0"/>
            </p:cNvCxnSpPr>
            <p:nvPr/>
          </p:nvCxnSpPr>
          <p:spPr>
            <a:xfrm rot="16200000" flipH="1">
              <a:off x="9367627" y="4091403"/>
              <a:ext cx="686990" cy="1125155"/>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E871BDDE-2C6F-4EFE-C85C-548C2AA938EF}"/>
              </a:ext>
            </a:extLst>
          </p:cNvPr>
          <p:cNvSpPr>
            <a:spLocks noGrp="1"/>
          </p:cNvSpPr>
          <p:nvPr>
            <p:ph type="title"/>
          </p:nvPr>
        </p:nvSpPr>
        <p:spPr>
          <a:xfrm>
            <a:off x="642812" y="1031801"/>
            <a:ext cx="10905753" cy="834857"/>
          </a:xfrm>
        </p:spPr>
        <p:txBody>
          <a:bodyPr/>
          <a:lstStyle/>
          <a:p>
            <a:r>
              <a:rPr lang="fr-FR" sz="3200" dirty="0">
                <a:latin typeface="Franklin Gothic Medium"/>
              </a:rPr>
              <a:t>Une approche axée sur les données pour lutter contre la corruption</a:t>
            </a:r>
          </a:p>
        </p:txBody>
      </p:sp>
    </p:spTree>
    <p:extLst>
      <p:ext uri="{BB962C8B-B14F-4D97-AF65-F5344CB8AC3E}">
        <p14:creationId xmlns:p14="http://schemas.microsoft.com/office/powerpoint/2010/main" val="892006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fr-FR"/>
              <a:t>Lutte contre la corruption</a:t>
            </a:r>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349295"/>
            <a:ext cx="5584367" cy="3581400"/>
          </a:xfrm>
        </p:spPr>
        <p:txBody>
          <a:bodyPr>
            <a:noAutofit/>
          </a:bodyPr>
          <a:lstStyle/>
          <a:p>
            <a:pPr marL="0" indent="0">
              <a:buNone/>
            </a:pPr>
            <a:r>
              <a:rPr lang="fr-FR" sz="3200" dirty="0"/>
              <a:t>La Norme ITIE 2023 offre aux pays et aux entreprises la possibilité d’utiliser la plateforme ITIE pour </a:t>
            </a:r>
            <a:r>
              <a:rPr lang="fr-FR" sz="3200" b="1" dirty="0">
                <a:solidFill>
                  <a:srgbClr val="0090BF"/>
                </a:solidFill>
              </a:rPr>
              <a:t>identifier et contrôler les risques de corruption</a:t>
            </a:r>
            <a:r>
              <a:rPr lang="fr-FR" sz="3200" dirty="0"/>
              <a:t> dans le secteur des ressources naturelles.</a:t>
            </a:r>
          </a:p>
        </p:txBody>
      </p:sp>
      <p:pic>
        <p:nvPicPr>
          <p:cNvPr id="5" name="Picture 4">
            <a:extLst>
              <a:ext uri="{FF2B5EF4-FFF2-40B4-BE49-F238E27FC236}">
                <a16:creationId xmlns:a16="http://schemas.microsoft.com/office/drawing/2014/main" id="{FF9CF53C-6C42-B08A-C723-53147180D1E6}"/>
              </a:ext>
            </a:extLst>
          </p:cNvPr>
          <p:cNvPicPr>
            <a:picLocks noChangeAspect="1"/>
          </p:cNvPicPr>
          <p:nvPr/>
        </p:nvPicPr>
        <p:blipFill>
          <a:blip r:embed="rId3"/>
          <a:srcRect/>
          <a:stretch/>
        </p:blipFill>
        <p:spPr>
          <a:xfrm>
            <a:off x="7949629" y="1424163"/>
            <a:ext cx="3297746" cy="469347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09878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paper with a fingerprint cut out&#10;&#10;Description automatically generated">
            <a:extLst>
              <a:ext uri="{FF2B5EF4-FFF2-40B4-BE49-F238E27FC236}">
                <a16:creationId xmlns:a16="http://schemas.microsoft.com/office/drawing/2014/main" id="{572C22ED-45B1-F664-37F8-E071B9A0F59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49291" y="2306589"/>
            <a:ext cx="1991065" cy="2401136"/>
          </a:xfrm>
          <a:prstGeom prst="rect">
            <a:avLst/>
          </a:prstGeom>
        </p:spPr>
      </p:pic>
      <p:pic>
        <p:nvPicPr>
          <p:cNvPr id="33" name="Picture 32" descr="A person standing in front of a group of people&#10;&#10;Description automatically generated">
            <a:extLst>
              <a:ext uri="{FF2B5EF4-FFF2-40B4-BE49-F238E27FC236}">
                <a16:creationId xmlns:a16="http://schemas.microsoft.com/office/drawing/2014/main" id="{F0A37845-574E-783F-8FD4-08DE6E7B2E2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570654" y="2299778"/>
            <a:ext cx="1992001" cy="2407947"/>
          </a:xfrm>
          <a:prstGeom prst="rect">
            <a:avLst/>
          </a:prstGeom>
        </p:spPr>
      </p:pic>
      <p:sp>
        <p:nvSpPr>
          <p:cNvPr id="13" name="Rectangle 12">
            <a:extLst>
              <a:ext uri="{FF2B5EF4-FFF2-40B4-BE49-F238E27FC236}">
                <a16:creationId xmlns:a16="http://schemas.microsoft.com/office/drawing/2014/main" id="{D8CCF7C6-DB21-51E1-8DA7-08A8003520F7}"/>
              </a:ext>
            </a:extLst>
          </p:cNvPr>
          <p:cNvSpPr/>
          <p:nvPr/>
        </p:nvSpPr>
        <p:spPr>
          <a:xfrm>
            <a:off x="9572412" y="2299778"/>
            <a:ext cx="1989463" cy="2402766"/>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2" name="Title 1">
            <a:extLst>
              <a:ext uri="{FF2B5EF4-FFF2-40B4-BE49-F238E27FC236}">
                <a16:creationId xmlns:a16="http://schemas.microsoft.com/office/drawing/2014/main" id="{E12D70FB-8269-8823-FC65-CBB6183AC0D4}"/>
              </a:ext>
            </a:extLst>
          </p:cNvPr>
          <p:cNvSpPr>
            <a:spLocks noGrp="1"/>
          </p:cNvSpPr>
          <p:nvPr>
            <p:ph type="title"/>
          </p:nvPr>
        </p:nvSpPr>
        <p:spPr>
          <a:xfrm>
            <a:off x="642812" y="1295357"/>
            <a:ext cx="10905753" cy="671660"/>
          </a:xfrm>
        </p:spPr>
        <p:txBody>
          <a:bodyPr/>
          <a:lstStyle/>
          <a:p>
            <a:r>
              <a:rPr lang="fr-FR">
                <a:latin typeface="Franklin Gothic Medium"/>
              </a:rPr>
              <a:t>Domaines clés </a:t>
            </a:r>
          </a:p>
        </p:txBody>
      </p:sp>
      <p:sp>
        <p:nvSpPr>
          <p:cNvPr id="10" name="Rectangle 9">
            <a:extLst>
              <a:ext uri="{FF2B5EF4-FFF2-40B4-BE49-F238E27FC236}">
                <a16:creationId xmlns:a16="http://schemas.microsoft.com/office/drawing/2014/main" id="{F3ADEE5B-7008-2CEF-027F-6E2DFCE2311C}"/>
              </a:ext>
            </a:extLst>
          </p:cNvPr>
          <p:cNvSpPr/>
          <p:nvPr/>
        </p:nvSpPr>
        <p:spPr>
          <a:xfrm>
            <a:off x="5150709" y="2301408"/>
            <a:ext cx="1989647" cy="2401136"/>
          </a:xfrm>
          <a:prstGeom prst="rect">
            <a:avLst/>
          </a:prstGeom>
          <a:solidFill>
            <a:srgbClr val="F5A60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pic>
        <p:nvPicPr>
          <p:cNvPr id="24" name="Picture 23" descr="A crane in a quarry&#10;&#10;Description automatically generated">
            <a:extLst>
              <a:ext uri="{FF2B5EF4-FFF2-40B4-BE49-F238E27FC236}">
                <a16:creationId xmlns:a16="http://schemas.microsoft.com/office/drawing/2014/main" id="{05D02780-2C3B-09B1-BF6A-F8E91F9CC192}"/>
              </a:ext>
            </a:extLst>
          </p:cNvPr>
          <p:cNvPicPr>
            <a:picLocks noChangeAspect="1"/>
          </p:cNvPicPr>
          <p:nvPr/>
        </p:nvPicPr>
        <p:blipFill rotWithShape="1">
          <a:blip r:embed="rId5">
            <a:extLst>
              <a:ext uri="{28A0092B-C50C-407E-A947-70E740481C1C}">
                <a14:useLocalDpi xmlns:a14="http://schemas.microsoft.com/office/drawing/2010/main"/>
              </a:ext>
            </a:extLst>
          </a:blip>
          <a:srcRect t="-69"/>
          <a:stretch/>
        </p:blipFill>
        <p:spPr>
          <a:xfrm>
            <a:off x="7384561" y="2301408"/>
            <a:ext cx="1992001" cy="2401136"/>
          </a:xfrm>
          <a:prstGeom prst="rect">
            <a:avLst/>
          </a:prstGeom>
        </p:spPr>
      </p:pic>
      <p:sp>
        <p:nvSpPr>
          <p:cNvPr id="14" name="Rectangle 13">
            <a:extLst>
              <a:ext uri="{FF2B5EF4-FFF2-40B4-BE49-F238E27FC236}">
                <a16:creationId xmlns:a16="http://schemas.microsoft.com/office/drawing/2014/main" id="{B9880282-AA5C-EAD4-2D69-3E7ABB4DA85B}"/>
              </a:ext>
            </a:extLst>
          </p:cNvPr>
          <p:cNvSpPr/>
          <p:nvPr/>
        </p:nvSpPr>
        <p:spPr>
          <a:xfrm>
            <a:off x="7386837" y="2306588"/>
            <a:ext cx="1989015" cy="2395955"/>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pic>
        <p:nvPicPr>
          <p:cNvPr id="26" name="Picture 25" descr="A person shaking hands with another person in hardhats&#10;&#10;Description automatically generated">
            <a:extLst>
              <a:ext uri="{FF2B5EF4-FFF2-40B4-BE49-F238E27FC236}">
                <a16:creationId xmlns:a16="http://schemas.microsoft.com/office/drawing/2014/main" id="{84867061-7CF8-F425-961B-778808CF3D70}"/>
              </a:ext>
            </a:extLst>
          </p:cNvPr>
          <p:cNvPicPr>
            <a:picLocks noChangeAspect="1"/>
          </p:cNvPicPr>
          <p:nvPr/>
        </p:nvPicPr>
        <p:blipFill rotWithShape="1">
          <a:blip r:embed="rId6">
            <a:extLst>
              <a:ext uri="{28A0092B-C50C-407E-A947-70E740481C1C}">
                <a14:useLocalDpi xmlns:a14="http://schemas.microsoft.com/office/drawing/2010/main"/>
              </a:ext>
            </a:extLst>
          </a:blip>
          <a:srcRect t="-142" b="-475"/>
          <a:stretch/>
        </p:blipFill>
        <p:spPr>
          <a:xfrm>
            <a:off x="2964180" y="2299778"/>
            <a:ext cx="1988552" cy="2392074"/>
          </a:xfrm>
          <a:prstGeom prst="rect">
            <a:avLst/>
          </a:prstGeom>
        </p:spPr>
      </p:pic>
      <p:sp>
        <p:nvSpPr>
          <p:cNvPr id="7" name="Rectangle 6">
            <a:extLst>
              <a:ext uri="{FF2B5EF4-FFF2-40B4-BE49-F238E27FC236}">
                <a16:creationId xmlns:a16="http://schemas.microsoft.com/office/drawing/2014/main" id="{D02C09DF-548E-63A7-EB83-226DBFEC1026}"/>
              </a:ext>
            </a:extLst>
          </p:cNvPr>
          <p:cNvSpPr/>
          <p:nvPr/>
        </p:nvSpPr>
        <p:spPr>
          <a:xfrm>
            <a:off x="2967085" y="2306589"/>
            <a:ext cx="1985647" cy="2381238"/>
          </a:xfrm>
          <a:prstGeom prst="rect">
            <a:avLst/>
          </a:prstGeom>
          <a:solidFill>
            <a:schemeClr val="bg1">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pic>
        <p:nvPicPr>
          <p:cNvPr id="28" name="Picture 27" descr="A person pointing at a computer&#10;&#10;Description automatically generated">
            <a:extLst>
              <a:ext uri="{FF2B5EF4-FFF2-40B4-BE49-F238E27FC236}">
                <a16:creationId xmlns:a16="http://schemas.microsoft.com/office/drawing/2014/main" id="{D6BDE24E-E006-5403-B5A3-4CCC3F638D3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760788" y="2306589"/>
            <a:ext cx="1988141" cy="2376475"/>
          </a:xfrm>
          <a:prstGeom prst="rect">
            <a:avLst/>
          </a:prstGeom>
        </p:spPr>
      </p:pic>
      <p:sp>
        <p:nvSpPr>
          <p:cNvPr id="32" name="Rectangle 31">
            <a:extLst>
              <a:ext uri="{FF2B5EF4-FFF2-40B4-BE49-F238E27FC236}">
                <a16:creationId xmlns:a16="http://schemas.microsoft.com/office/drawing/2014/main" id="{BC349B16-8ABA-427F-0F5A-C1F23147A449}"/>
              </a:ext>
            </a:extLst>
          </p:cNvPr>
          <p:cNvSpPr/>
          <p:nvPr/>
        </p:nvSpPr>
        <p:spPr>
          <a:xfrm>
            <a:off x="766167" y="2306589"/>
            <a:ext cx="1988141" cy="2376475"/>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Rectangle 4">
            <a:extLst>
              <a:ext uri="{FF2B5EF4-FFF2-40B4-BE49-F238E27FC236}">
                <a16:creationId xmlns:a16="http://schemas.microsoft.com/office/drawing/2014/main" id="{4E613702-5776-6306-0090-FD79119B32C4}"/>
              </a:ext>
            </a:extLst>
          </p:cNvPr>
          <p:cNvSpPr/>
          <p:nvPr/>
        </p:nvSpPr>
        <p:spPr>
          <a:xfrm>
            <a:off x="760787" y="4672361"/>
            <a:ext cx="1991065" cy="13279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a:solidFill>
                  <a:srgbClr val="FFFFFF"/>
                </a:solidFill>
              </a:rPr>
              <a:t>CADRE JURIDIQUE, LICENCES </a:t>
            </a:r>
          </a:p>
        </p:txBody>
      </p:sp>
      <p:sp>
        <p:nvSpPr>
          <p:cNvPr id="8" name="Rectangle 7">
            <a:extLst>
              <a:ext uri="{FF2B5EF4-FFF2-40B4-BE49-F238E27FC236}">
                <a16:creationId xmlns:a16="http://schemas.microsoft.com/office/drawing/2014/main" id="{B993FD87-FED2-D59D-8F83-82A609E55D78}"/>
              </a:ext>
            </a:extLst>
          </p:cNvPr>
          <p:cNvSpPr/>
          <p:nvPr/>
        </p:nvSpPr>
        <p:spPr>
          <a:xfrm>
            <a:off x="2964134" y="4672361"/>
            <a:ext cx="1991065" cy="1327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a:solidFill>
                  <a:srgbClr val="FFFFFF"/>
                </a:solidFill>
              </a:rPr>
              <a:t>CONTRATS</a:t>
            </a:r>
          </a:p>
        </p:txBody>
      </p:sp>
      <p:sp>
        <p:nvSpPr>
          <p:cNvPr id="11" name="Rectangle 10">
            <a:extLst>
              <a:ext uri="{FF2B5EF4-FFF2-40B4-BE49-F238E27FC236}">
                <a16:creationId xmlns:a16="http://schemas.microsoft.com/office/drawing/2014/main" id="{E9A73085-2D81-2146-BA0C-A9399BD301FD}"/>
              </a:ext>
            </a:extLst>
          </p:cNvPr>
          <p:cNvSpPr/>
          <p:nvPr/>
        </p:nvSpPr>
        <p:spPr>
          <a:xfrm>
            <a:off x="5150709" y="4683064"/>
            <a:ext cx="1991065" cy="130116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a:solidFill>
                  <a:srgbClr val="FFFFFF"/>
                </a:solidFill>
              </a:rPr>
              <a:t>PROPRIÉTÉ EFFECTIVE</a:t>
            </a:r>
          </a:p>
        </p:txBody>
      </p:sp>
      <p:sp>
        <p:nvSpPr>
          <p:cNvPr id="15" name="Rectangle 14">
            <a:extLst>
              <a:ext uri="{FF2B5EF4-FFF2-40B4-BE49-F238E27FC236}">
                <a16:creationId xmlns:a16="http://schemas.microsoft.com/office/drawing/2014/main" id="{A10A8BB5-1C65-A57F-CCE2-AF46BCAEFA1B}"/>
              </a:ext>
            </a:extLst>
          </p:cNvPr>
          <p:cNvSpPr/>
          <p:nvPr/>
        </p:nvSpPr>
        <p:spPr>
          <a:xfrm>
            <a:off x="9570810" y="4663399"/>
            <a:ext cx="1991065" cy="129942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FFFFFF"/>
                </a:solidFill>
              </a:rPr>
              <a:t> SUPERVISION DU GROUPE MULTIPARTITE </a:t>
            </a:r>
          </a:p>
        </p:txBody>
      </p:sp>
      <p:sp>
        <p:nvSpPr>
          <p:cNvPr id="3" name="Rectangle 2">
            <a:extLst>
              <a:ext uri="{FF2B5EF4-FFF2-40B4-BE49-F238E27FC236}">
                <a16:creationId xmlns:a16="http://schemas.microsoft.com/office/drawing/2014/main" id="{6A64203C-AF26-6F6E-3E5A-630612E2113C}"/>
              </a:ext>
            </a:extLst>
          </p:cNvPr>
          <p:cNvSpPr/>
          <p:nvPr/>
        </p:nvSpPr>
        <p:spPr>
          <a:xfrm>
            <a:off x="7384787" y="4663399"/>
            <a:ext cx="1991065" cy="1327909"/>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600" b="1" dirty="0">
                <a:solidFill>
                  <a:srgbClr val="FFFFFF"/>
                </a:solidFill>
              </a:rPr>
              <a:t>EXPLORATION, PRODUCTION ET RECETTES </a:t>
            </a:r>
          </a:p>
        </p:txBody>
      </p:sp>
    </p:spTree>
    <p:extLst>
      <p:ext uri="{BB962C8B-B14F-4D97-AF65-F5344CB8AC3E}">
        <p14:creationId xmlns:p14="http://schemas.microsoft.com/office/powerpoint/2010/main" val="31677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28090" y="3378850"/>
            <a:ext cx="5322115" cy="1204319"/>
          </a:xfrm>
        </p:spPr>
        <p:txBody>
          <a:bodyPr vert="horz" lIns="91440" tIns="45720" rIns="91440" bIns="45720" rtlCol="0" anchor="t">
            <a:normAutofit/>
          </a:bodyPr>
          <a:lstStyle/>
          <a:p>
            <a:r>
              <a:rPr lang="fr-FR">
                <a:latin typeface="Franklin Gothic Medium"/>
              </a:rPr>
              <a:t>Cadre juridique et octroi des licences</a:t>
            </a:r>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1026103" y="2033070"/>
            <a:ext cx="6500177" cy="571584"/>
          </a:xfrm>
        </p:spPr>
        <p:txBody>
          <a:bodyPr/>
          <a:lstStyle/>
          <a:p>
            <a:r>
              <a:rPr lang="fr-FR"/>
              <a:t>DOMAINE CLÉ</a:t>
            </a:r>
          </a:p>
        </p:txBody>
      </p:sp>
      <p:pic>
        <p:nvPicPr>
          <p:cNvPr id="13" name="Picture 12" descr="A person pointing at a computer&#10;&#10;Description automatically generated">
            <a:extLst>
              <a:ext uri="{FF2B5EF4-FFF2-40B4-BE49-F238E27FC236}">
                <a16:creationId xmlns:a16="http://schemas.microsoft.com/office/drawing/2014/main" id="{A67DDD68-233F-EEA8-E933-671365F7FB22}"/>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15" name="Rectangle 14">
            <a:extLst>
              <a:ext uri="{FF2B5EF4-FFF2-40B4-BE49-F238E27FC236}">
                <a16:creationId xmlns:a16="http://schemas.microsoft.com/office/drawing/2014/main" id="{01D3182B-64FD-6423-56C7-BD683915AEF3}"/>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60486904"/>
      </p:ext>
    </p:extLst>
  </p:cSld>
  <p:clrMapOvr>
    <a:masterClrMapping/>
  </p:clrMapOvr>
</p:sld>
</file>

<file path=ppt/theme/theme1.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c4d7596-7f32-41a8-9a95-4275d9a1ea6b" xsi:nil="true"/>
    <lcf76f155ced4ddcb4097134ff3c332f xmlns="d9eb0d81-beec-4074-bc6f-8be11319408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BB3B790D4CD34F81FC0BEB718ECEB9" ma:contentTypeVersion="16" ma:contentTypeDescription="Create a new document." ma:contentTypeScope="" ma:versionID="2b3c60c549791b94e1de36215c3a607c">
  <xsd:schema xmlns:xsd="http://www.w3.org/2001/XMLSchema" xmlns:xs="http://www.w3.org/2001/XMLSchema" xmlns:p="http://schemas.microsoft.com/office/2006/metadata/properties" xmlns:ns2="d9eb0d81-beec-4074-bc6f-8be11319408c" xmlns:ns3="ec4d7596-7f32-41a8-9a95-4275d9a1ea6b" targetNamespace="http://schemas.microsoft.com/office/2006/metadata/properties" ma:root="true" ma:fieldsID="d2eef05631ed337cff00ecc2bca7ad97" ns2:_="" ns3:_="">
    <xsd:import namespace="d9eb0d81-beec-4074-bc6f-8be11319408c"/>
    <xsd:import namespace="ec4d7596-7f32-41a8-9a95-4275d9a1ea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b0d81-beec-4074-bc6f-8be1131940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b58f297-623d-4bc9-82bf-53ab639f8509"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4d7596-7f32-41a8-9a95-4275d9a1ea6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52dc68c-65b9-457f-ba02-173d769ec880}" ma:internalName="TaxCatchAll" ma:showField="CatchAllData" ma:web="ec4d7596-7f32-41a8-9a95-4275d9a1ea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BB9246-1D15-49BF-90DE-50031989DE62}">
  <ds:schemaRef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 ds:uri="d9eb0d81-beec-4074-bc6f-8be11319408c"/>
    <ds:schemaRef ds:uri="ec4d7596-7f32-41a8-9a95-4275d9a1ea6b"/>
    <ds:schemaRef ds:uri="http://schemas.microsoft.com/office/2006/documentManagement/types"/>
    <ds:schemaRef ds:uri="http://purl.org/dc/terms/"/>
    <ds:schemaRef ds:uri="http://purl.org/dc/elements/1.1/"/>
  </ds:schemaRefs>
</ds:datastoreItem>
</file>

<file path=customXml/itemProps2.xml><?xml version="1.0" encoding="utf-8"?>
<ds:datastoreItem xmlns:ds="http://schemas.openxmlformats.org/officeDocument/2006/customXml" ds:itemID="{00652CB4-C241-45E7-93D4-2107109646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eb0d81-beec-4074-bc6f-8be11319408c"/>
    <ds:schemaRef ds:uri="ec4d7596-7f32-41a8-9a95-4275d9a1ea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BC80A8-A295-46CA-AF22-82C68DB359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86</TotalTime>
  <Words>7398</Words>
  <Application>Microsoft Macintosh PowerPoint</Application>
  <PresentationFormat>Widescreen</PresentationFormat>
  <Paragraphs>567</Paragraphs>
  <Slides>51</Slides>
  <Notes>47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51</vt:i4>
      </vt:variant>
    </vt:vector>
  </HeadingPairs>
  <TitlesOfParts>
    <vt:vector size="64" baseType="lpstr">
      <vt:lpstr>Arial</vt:lpstr>
      <vt:lpstr>Arial,Sans-Serif</vt:lpstr>
      <vt:lpstr>Calibri</vt:lpstr>
      <vt:lpstr>Franklin Gothic Book</vt:lpstr>
      <vt:lpstr>Franklin Gothic Demi</vt:lpstr>
      <vt:lpstr>Franklin Gothic Medium</vt:lpstr>
      <vt:lpstr>inherit</vt:lpstr>
      <vt:lpstr>Inter</vt:lpstr>
      <vt:lpstr>Metropolis</vt:lpstr>
      <vt:lpstr>Söhne</vt:lpstr>
      <vt:lpstr>Times New Roman</vt:lpstr>
      <vt:lpstr>Wingdings</vt:lpstr>
      <vt:lpstr>EITItheme1</vt:lpstr>
      <vt:lpstr>PowerPoint Presentation</vt:lpstr>
      <vt:lpstr>Prévalence de la corruption dans les industries extractives</vt:lpstr>
      <vt:lpstr>Quels sont les maillons de la chaîne de valeur de l’industrie extractive les plus exposés aux problèmes de corruption ?</vt:lpstr>
      <vt:lpstr>Les risques de corruption dans le secteur extractif</vt:lpstr>
      <vt:lpstr>Les risques de corruption dans le secteur extractif</vt:lpstr>
      <vt:lpstr>Une approche axée sur les données pour lutter contre la corruption</vt:lpstr>
      <vt:lpstr>Lutte contre la corruption</vt:lpstr>
      <vt:lpstr>Domaines clés </vt:lpstr>
      <vt:lpstr>PowerPoint Presentation</vt:lpstr>
      <vt:lpstr>Justification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Justification</vt:lpstr>
      <vt:lpstr>PowerPoint Presentation</vt:lpstr>
      <vt:lpstr>PowerPoint Presentation</vt:lpstr>
      <vt:lpstr>PowerPoint Presentation</vt:lpstr>
      <vt:lpstr>PowerPoint Presentation</vt:lpstr>
      <vt:lpstr>PowerPoint Presentation</vt:lpstr>
      <vt:lpstr>PowerPoint Presentation</vt:lpstr>
      <vt:lpstr>Justification</vt:lpstr>
      <vt:lpstr>PowerPoint Presentation</vt:lpstr>
      <vt:lpstr>PowerPoint Presentation</vt:lpstr>
      <vt:lpstr>PowerPoint Presentation</vt:lpstr>
      <vt:lpstr>PowerPoint Presentation</vt:lpstr>
      <vt:lpstr>PowerPoint Presentation</vt:lpstr>
      <vt:lpstr>PowerPoint Presentation</vt:lpstr>
      <vt:lpstr>Justification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Justification</vt:lpstr>
      <vt:lpstr>PowerPoint Presentation</vt:lpstr>
      <vt:lpstr>PowerPoint Presentation</vt:lpstr>
      <vt:lpstr>PowerPoint Presentation</vt:lpstr>
      <vt:lpstr>PowerPoint Presentation</vt:lpstr>
      <vt:lpstr>PowerPoint Presentation</vt:lpstr>
      <vt:lpstr>PowerPoint Presentation</vt:lpstr>
      <vt:lpstr>Le guide de mise en œuvre de la Norme ITIE est mis à jour !  Consultez le guide : eiti.org/guide</vt:lpstr>
      <vt:lpstr>Outils et ressources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Leila Pilliard</dc:creator>
  <cp:keywords/>
  <dc:description/>
  <cp:lastModifiedBy>Leila Pilliard</cp:lastModifiedBy>
  <cp:revision>12</cp:revision>
  <cp:lastPrinted>2023-06-23T10:13:05Z</cp:lastPrinted>
  <dcterms:created xsi:type="dcterms:W3CDTF">2020-01-10T14:54:35Z</dcterms:created>
  <dcterms:modified xsi:type="dcterms:W3CDTF">2024-05-28T08:47:12Z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0x010100F6BB3B790D4CD34F81FC0BEB718ECEB9</vt:lpwstr>
  </property>
  <property fmtid="{D5CDD505-2E9C-101B-9397-08002B2CF9AE}" pid="3" name="MediaServiceImageTags">
    <vt:lpwstr/>
  </property>
</Properties>
</file>