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68" r:id="rId5"/>
    <p:sldId id="1841" r:id="rId6"/>
    <p:sldId id="274" r:id="rId7"/>
    <p:sldId id="1869" r:id="rId8"/>
    <p:sldId id="1844" r:id="rId9"/>
    <p:sldId id="1845" r:id="rId10"/>
    <p:sldId id="1846" r:id="rId11"/>
    <p:sldId id="1847" r:id="rId12"/>
    <p:sldId id="1848" r:id="rId13"/>
    <p:sldId id="1850" r:id="rId14"/>
    <p:sldId id="1851" r:id="rId15"/>
    <p:sldId id="1852" r:id="rId16"/>
    <p:sldId id="1856" r:id="rId17"/>
    <p:sldId id="1857" r:id="rId18"/>
    <p:sldId id="1858" r:id="rId19"/>
    <p:sldId id="1860" r:id="rId20"/>
    <p:sldId id="1855" r:id="rId21"/>
    <p:sldId id="1861" r:id="rId22"/>
    <p:sldId id="1862" r:id="rId23"/>
    <p:sldId id="1870" r:id="rId24"/>
    <p:sldId id="1865" r:id="rId25"/>
    <p:sldId id="1866" r:id="rId26"/>
    <p:sldId id="1867" r:id="rId27"/>
    <p:sldId id="289" r:id="rId28"/>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0BF"/>
    <a:srgbClr val="002157"/>
    <a:srgbClr val="00C3F0"/>
    <a:srgbClr val="005B8C"/>
    <a:srgbClr val="2C8536"/>
    <a:srgbClr val="EBEBEB"/>
    <a:srgbClr val="EBCB9F"/>
    <a:srgbClr val="6D5339"/>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170" autoAdjust="0"/>
  </p:normalViewPr>
  <p:slideViewPr>
    <p:cSldViewPr snapToGrid="0">
      <p:cViewPr varScale="1">
        <p:scale>
          <a:sx n="122" d="100"/>
          <a:sy n="122" d="100"/>
        </p:scale>
        <p:origin x="74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AF0F0302-BE9E-8A47-8FBA-EF4A5D6A0C17}" type="slidenum">
              <a:rPr lang="nb-NO" smtClean="0"/>
              <a:t>1</a:t>
            </a:fld>
            <a:endParaRPr lang="nb-NO"/>
          </a:p>
        </p:txBody>
      </p:sp>
    </p:spTree>
    <p:extLst>
      <p:ext uri="{BB962C8B-B14F-4D97-AF65-F5344CB8AC3E}">
        <p14:creationId xmlns:p14="http://schemas.microsoft.com/office/powerpoint/2010/main" val="73065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b="1" noProof="0" dirty="0">
                <a:effectLst/>
                <a:latin typeface="Franklin Gothic Book" panose="020B0503020102020204" pitchFamily="34" charset="0"/>
                <a:ea typeface="Cambria" panose="02040503050406030204" pitchFamily="18" charset="0"/>
                <a:cs typeface="Arial" panose="020B0604020202020204" pitchFamily="34" charset="0"/>
              </a:rPr>
              <a:t>Octroi de licences </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course aux minerais nécessaires à la transition énergétique pourrait conduire à accélérer le processus d’attribution des licences d'exploitation minière.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exige que les pays documentent les raisons pour lesquelles ils appliquent une procédure accélérée, ainsi que ses étapes.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Cela permettra de s'assurer que les limites prévues sont respectées.</a:t>
            </a:r>
          </a:p>
          <a:p>
            <a:pPr marL="285750" indent="-285750">
              <a:spcBef>
                <a:spcPts val="1200"/>
              </a:spcBef>
              <a:spcAft>
                <a:spcPts val="1200"/>
              </a:spcAft>
              <a:buFont typeface="Arial" panose="020B0604020202020204" pitchFamily="34" charset="0"/>
              <a:buChar char="•"/>
            </a:pPr>
            <a:endParaRPr lang="fr-FR" sz="1800" noProof="0" dirty="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fr-FR" sz="1800" b="1" noProof="0" dirty="0">
                <a:effectLst/>
                <a:latin typeface="Franklin Gothic Book" panose="020B0503020102020204" pitchFamily="34" charset="0"/>
                <a:ea typeface="Cambria" panose="02040503050406030204" pitchFamily="18" charset="0"/>
                <a:cs typeface="Arial" panose="020B0604020202020204" pitchFamily="34" charset="0"/>
              </a:rPr>
              <a:t>Réserves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sont encouragés à divulguer leurs réserves prouvées de pétrole, de gaz et de minerais.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De telles informations peuvent aider à comprendre les impacts économiques possibles de la transition énergétique : le public peut ainsi savoir quelles sont les réserves disponibles de combustibles fossiles, et quels sont les minéraux utilisés dans les technologies à faibles émissions de carbone</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Ces données peuvent également servir à l'analyse des émissions potentielles de carbone associées aux réserves de combustibles fossiles d’un pays.</a:t>
            </a:r>
          </a:p>
          <a:p>
            <a:pPr marL="285750" indent="-285750">
              <a:spcBef>
                <a:spcPts val="1200"/>
              </a:spcBef>
              <a:spcAft>
                <a:spcPts val="1200"/>
              </a:spcAft>
              <a:buFont typeface="Arial" panose="020B0604020202020204" pitchFamily="34" charset="0"/>
              <a:buChar char="•"/>
            </a:pPr>
            <a:endParaRPr lang="en-US"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4252780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transition énergétique aura un impact sur les recettes publiques provenant des combustibles fossiles et de certains minéraux, en particulier celles qui sont nécessaires aux technologies liées aux énergies renouvelables.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gouvernements devront divulguer leurs prévisions ou scénarios de recettes, ainsi que les hypothèses qui sous-tendent ces prévisions.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entreprises sont censées divulguer des informations sur leurs futurs plans de production, si le Groupe multipartite en fait la demande.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Ce type d’informations permettra aux citoyens de savoir si leur pays se prépare à la transition énergétique, et alimentera le débat public sur la prévisibilité et viabilité des recettes publiques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423808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Il existe souvent des obstacles structurels qui empêchent les femmes de participer de manière égale au secteur des ressources naturelles et d’en tirer profit.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En réponse à l’attention croissante portée aux questions sociales, environnementales et de genre en lien avec la gouvernance du secteur extractif, la Norme ITIE 2023 contient des dispositions qui encouragent une participation diversifiée aux groupes multipartites et la divulgation de données tenant compte de la dimension de genre. </a:t>
            </a: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142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Dans de nombreux pays, les entreprises extractives sont légalement tenues de consulter les communautés concernées avant l'octroi d'une licence d'exploitation pétrolière, gazière ou minière.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Dans certains cas, le consentement préalable, libre, et éclairé (CPLE) des populations autochtones est nécessaire pour qu'un projet puisse se poursuivre.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Selon la Norme ITIE 2023, les pays et les entreprises devront inclure dans leurs déclarations des informations expliquant le processus de consultation suivi lors de l’attribution d'une licence.</a:t>
            </a:r>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1463011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Assez fréquemment, les gains tirés du secteur extractif ne sont pas répartis de manière égale entre les hommes et les femmes ; de même, il est notoire que les effets nocifs de l’extraction affectent particulièrement les femmes vivant près des sites extractifs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introduit de nouvelles exigences qui permettent de faire la lumière sur la manière dont les dépenses sociales des entreprises doivent aussi profiter aux femmes.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sont également encouragés à rendre compte de la façon dont les recettes sont gérées au niveau local, et aussi dont les femmes et les groupes marginalisés sont pris en compte.</a:t>
            </a:r>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49910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Des informations plus détaillées sur l'emploi dans les industries pétrolières, gazières et minières peuvent aider les pays et les entreprises à élaborer des politiques qui favorisent l'égalité des sexes et les débouchés pour la population locale.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introduit de nouvelles exigences en matière de divulgation d’informations sur le nombre de femmes employées à différents niveaux professionnels, ainsi que sur la proportion d’employés locaux versus  employés étrangers.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Les entreprises sont incitées à révéler les écarts moyens de salaire entre employés de sexe masculin et de sexe féminin</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68915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Bien que les études d’impacts sur le plan environnemental, social et de l’égalité de genre des projets pétroliers, gaziers et miniers soient souvent des documents publics, il peut être difficile d'y accéder, en particulier pour les communautés touchées par les activités extractives.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et les entreprises sont désormais tenus de veiller à ce que les études d'impact sur l’environnement, la société et l’égalité des sexes, ainsi que les rapports de suivi, soient accessibles au public.  </a:t>
            </a: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10525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solidFill>
                  <a:srgbClr val="000000"/>
                </a:solidFill>
                <a:effectLst/>
                <a:latin typeface="Franklin Gothic Book" panose="020B0503020102020204" pitchFamily="34" charset="0"/>
                <a:ea typeface="Calibri" panose="020F0502020204030204" pitchFamily="34" charset="0"/>
                <a:cs typeface="Calibri" panose="020F0502020204030204" pitchFamily="34" charset="0"/>
              </a:rPr>
              <a:t>La Norme ITIE 2023 comprend des </a:t>
            </a: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dispositions qui exigent des informations plus fiables et plus complètes sur la production, les exportations, et les recettes du secteur extractif. </a:t>
            </a:r>
          </a:p>
          <a:p>
            <a:pPr marL="285750" indent="-285750">
              <a:spcBef>
                <a:spcPts val="1200"/>
              </a:spcBef>
              <a:spcAft>
                <a:spcPts val="1200"/>
              </a:spcAft>
              <a:buFont typeface="Arial" panose="020B0604020202020204" pitchFamily="34" charset="0"/>
              <a:buChar char="•"/>
            </a:pPr>
            <a:r>
              <a:rPr lang="fr-FR" sz="1800" dirty="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De telles informations servent à étayer les analyses et peuvent aider les pays riches en ressources à renforcer leur base fiscale et en même temps l’efficacité de leur système de perception des recettes publiques</a:t>
            </a: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Les GMP, </a:t>
            </a:r>
            <a:r>
              <a:rPr lang="fr-FR" sz="1800" dirty="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au travers des Rapports ITIE, peuvent analyser les mécanismes sous-jacents de collecte et de vérification des données, les données et formuler des recommandations pour améliorer les politiques et les pratiques</a:t>
            </a:r>
            <a:r>
              <a:rPr lang="fr-FR" sz="180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fr-FR" sz="1800" noProof="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834756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Lorsque les données de production et d’exportation sont ventilées par projet, ou même par transaction, cela permet de procéder à des analyses plus approfondies, lesquelles servent ensuite à identifier et à gérer les risques liés à la perte de revenus – tels que la déclaration inexacte des volumes ou des valeurs, le commerce illicite ou la corruption</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En vertu de la Norme ITIE 2023,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les pays devront expliquer la manière dont ils contrôlent et vérifient l’exactitude des données de production et d’exportation qui sont généralement communiquées par les propres compagnies pétrolières, gazières et minières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Une estimation de la production et des exportations résultant de l’exploitation minière artisanale et à petite échelle doit également être divulguée.</a:t>
            </a:r>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246038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coûts des compagnies pétrolières, gazières et minières ont une incidence sur le montant des recettes que les autorités publiques tirent d’un projet.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Dans le cadre de la Norme ITIE 2023, les pays sont tenus de divulguer la manière dont ils contrôlent les coûts des entreprises et de publier au moins des résumés des audits fiscaux de leurs comptes et de leurs coûts finaux.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gouvernements sont encouragés à divulguer les dépenses d'investissement et d’exploitation déclarées par les entreprises, ainsi que les coûts totaux engagés depuis le début d’un projet. </a:t>
            </a: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417600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Bef>
                <a:spcPts val="1200"/>
              </a:spcBef>
              <a:spcAft>
                <a:spcPts val="6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a pour but de promouvoir la bonne gouvernance dans le secteur extractif en améliorant la transparence, en renforçant la redevabilité et en facilitant le débat public autour la gestion des ressources naturelles. </a:t>
            </a:r>
          </a:p>
          <a:p>
            <a:pPr marL="285750" indent="-285750">
              <a:lnSpc>
                <a:spcPct val="115000"/>
              </a:lnSpc>
              <a:spcBef>
                <a:spcPts val="1200"/>
              </a:spcBef>
              <a:spcAft>
                <a:spcPts val="6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Depuis son lancement il y a dix ans, la Norme ITIE a établi un ensemble de règles communes définissant les informations que les gouvernements et les entreprises doivent divulguer et à quel moment. </a:t>
            </a:r>
          </a:p>
          <a:p>
            <a:pPr marL="285750" indent="-285750">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a ensuite été adaptée pour répondre aux besoins des parties prenantes et à l’évolution du contexte mondial.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L’adaptation de la Norme ITIE est le résultat d’un vaste processus de consultation des collèges et parties prenantes de l’ITIE et d'une délibération du Conseil d'administration multipartite de l’ITIE. Ce processus a eu pour but de garantir que la Norme ITIE reste pertinente et en phase avec les priorités stratégiques de l’ITIE tout en restant fidèle à la mission de l’organisation. Les consultations ont également permis de recueillir les points de vue des parties prenantes afin d’améliorer la cohérence, le rapport coût-efficacité et l’appropriation de la mise en œuvre de l'ITIE dans les quelque 60 pays concernés.  </a:t>
            </a:r>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42097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modifications apportées à la Norme ITIE ouvrent la voie à un processus allégé de divulgation des revenus et des paiements.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Actuellement, la procédure standard suppose l’intervention d’un administrateur indépendant qui rapproche les paiements et les recettes.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L'ITIE recherche des alternatives basées sur une approche tenant compte des risques pour garantir la divulgation de données de qualité.</a:t>
            </a:r>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39656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1926861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176450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L’Exigence 1.5 relative au plan de travail et au suivi offre désormais </a:t>
            </a:r>
            <a:r>
              <a:rPr lang="fr-FR" sz="1800" noProof="0">
                <a:effectLst/>
                <a:latin typeface="Franklin Gothic Book" panose="020B0503020102020204" pitchFamily="34" charset="0"/>
                <a:ea typeface="Cambria" panose="02040503050406030204" pitchFamily="18" charset="0"/>
                <a:cs typeface="Arial" panose="020B0604020202020204" pitchFamily="34" charset="0"/>
              </a:rPr>
              <a:t>aux groupes multipartites </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une plus grande flexibilité pour ajuster la mise en œuvre en fonction des priorités locales.</a:t>
            </a:r>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410724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noProof="0" dirty="0">
                <a:effectLst/>
              </a:rPr>
              <a:t>La</a:t>
            </a:r>
            <a:r>
              <a:rPr lang="fr-FR" sz="1200" noProof="0" dirty="0">
                <a:effectLst/>
                <a:latin typeface="Franklin Gothic Book" panose="020B0503020102020204" pitchFamily="34" charset="0"/>
                <a:ea typeface="Cambria" panose="02040503050406030204" pitchFamily="18" charset="0"/>
                <a:cs typeface="Arial" panose="020B0604020202020204" pitchFamily="34" charset="0"/>
              </a:rPr>
              <a:t> Norme ITIE 2023, qui en est à sa quatrième version, comprend désormais plusieurs dispositions nouvelles et améliorées qui permettent aux pays de relever les défis actuels les plus pressants en matière de gouvernance des ressources naturelles. </a:t>
            </a:r>
          </a:p>
          <a:p>
            <a:pPr marL="285750" indent="-285750">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Elles portent globalement sur quatre domaines thématiques : la lutte contre la corruption, la transition énergétique, les questions sociales, environnementales et de genre, et la perception des recettes.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nouvelle version de la Norme ITIE met également davantage l’accent sur le rôle important que les groupes multipartites nationaux peuvent jouer pour appuyer le débat public et traiter les questions clés de gouvernance qui sont en ligne avec les priorités nationales. </a:t>
            </a:r>
            <a:endParaRPr lang="fr-FR" noProof="0" dirty="0"/>
          </a:p>
          <a:p>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395338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Depuis 2020, l’ITIE renforce son travail de lutte contre la corruption, car la mise en œuvre de l’ITIE est un moyen privilégié d’aborder les risques de corruption et liés à la gouvernance dans le secteur des ressources naturelles.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Pour la première fois, la Norme ITIE 2023 se réfère donc explicitement à la lutte contre la corruption, à la fois dans les objectifs et dans le texte de plusieurs exigences.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Elle contient des dispositions visant à aider les pays mettant en œuvre l’ITIE à identifier les maillons de la chaîne de valeur du secteur extractif qui sont vulnérables à la corruption, sans imposer de lourdes exigences au niveau des informations à rapporter.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En outre, toutes les entreprises participant à l'ITIE sont désormais tenues de divulguer leur politique de lutte contre la corruption.</a:t>
            </a:r>
          </a:p>
          <a:p>
            <a:endParaRPr lang="en-GB" sz="180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410326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énonce désormais explicitement la nécessité de prendre en compte les risques de corruption dans le secteur du pétrole, du gaz et des mines: ils sont donc reflétés dans l'objectif de certaines Exigences ITIE, dont celles relatives à l'octroi de licences et à la propriété effective.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groupes multipartites sont tenus d'examiner les questions liées à la gouvernance du secteur extractif - y compris les affaires de corruption - afin de garantir que la mise en œuvre de l'ITIE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permette de renforcer les efforts de lutte contre la corruption et d’aborder d’autres questions de gouvernance pertinentes au niveau national</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341295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introduit de nouvelles exigences mettant en avant les garde-fous que les entreprises peuvent adopter pour déjouer la corruption</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r>
              <a:rPr lang="fr-FR" sz="1800" dirty="0">
                <a:effectLst/>
                <a:latin typeface="Franklin Gothic Book" panose="020B0503020102020204" pitchFamily="34" charset="0"/>
                <a:ea typeface="Cambria" panose="02040503050406030204" pitchFamily="18" charset="0"/>
                <a:cs typeface="Arial" panose="020B0604020202020204" pitchFamily="34" charset="0"/>
              </a:rPr>
              <a:t>Toutes les entreprises déclarantes, y compris les entreprises d’État, doivent maintenant publier leur politique de lutte contre la corruption, définissant la manière dont elles gèrent ces risques et dont elles utilisent les données concernant la propriété effective</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En outre, les entreprises siégeant aux groupes multipartites sont censées observer un devoir de diligence rigoureux en vue de renforcer l’intégrité de l’ensemble du processus ITIE</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a:t>
            </a:r>
            <a:r>
              <a:rPr lang="fr-FR" sz="1800" dirty="0">
                <a:effectLst/>
                <a:latin typeface="Franklin Gothic Book" panose="020B0503020102020204" pitchFamily="34" charset="0"/>
                <a:ea typeface="Cambria" panose="02040503050406030204" pitchFamily="18" charset="0"/>
                <a:cs typeface="Arial" panose="020B0604020202020204" pitchFamily="34" charset="0"/>
              </a:rPr>
              <a:t> entreprises d’État sont encouragées à divulguer, dans la mesure du possible, l’identité des bénéficiaires effectifs de leurs sociétés sous-traitantes, intermédiaires, ou de leurs fournisseurs et autres parties cocontractantes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De telles divulgations sont utiles pour révéler les liens pouvant exister avec des personnes politiquement exposées (PPE) ou les possibles conflits d’intérêts</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278378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L’abaissement des seuils de déclaration des bénéficiaires effectifs des entreprises pétrolières, gazières et minières permet au public d’avoir une idée plus claire des personnes qui retirent un gain effectif des ressources naturelles</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 Norme ITIE encourage maintenant les pays à adopter un seuil de propriété de 10 %, voire inférieur</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Cela signifie que toute personne détenant directement ou indirectement au moins ce pourcentage d’actions dans une société sera déclarée comme bénéficiaire effectif de ladite société</a:t>
            </a:r>
            <a:r>
              <a:rPr lang="en-US" sz="1800" dirty="0">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Les pays </a:t>
            </a: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sont également tenus de demander aux entreprises de divulguer le nom de toute personne politiquement exposée détenant directement ou indirectement une participation dans leur capital, quel que soit son niveau de participation.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Ces informations sont importantes pour détecter les conflits d'intérêts. Les entreprises sont également encouragées à divulguer la structure de leur actionnariat afin de fournir une vue d'ensemble de la chaîne de propriété.</a:t>
            </a:r>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177104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 transition mondiale vers une économie à faibles émissions de carbone a un impact sur l’ensemble de la chaîne de valeur du secteur extractif, qu’il s’agisse de la manière dont les licences sont attribuées ou dont les recettes publiques sont affectées</a:t>
            </a:r>
            <a:r>
              <a:rPr lang="en-GB" sz="1800" dirty="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La transition énergétique conduit à redéfinir les types de données, de divulgations et de dialogues nécessaires pour appuyer la redevabilité et la bonne gouvernance du secteur des ressources naturelles</a:t>
            </a:r>
            <a:r>
              <a:rPr lang="en-GB" sz="1800" dirty="0">
                <a:solidFill>
                  <a:srgbClr val="000000"/>
                </a:solidFill>
                <a:effectLst/>
                <a:latin typeface="Calibri" panose="020F050202020403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Depuis 2020, l’ITIE a entrepris de mieux refléter les considérations liées à la transition énergétique et à son impact sur les pays riches en ressources</a:t>
            </a:r>
            <a:r>
              <a:rPr lang="en-GB" sz="1800" dirty="0">
                <a:solidFill>
                  <a:srgbClr val="000000"/>
                </a:solidFill>
                <a:effectLst/>
                <a:latin typeface="Calibri" panose="020F0502020204030204" pitchFamily="34" charset="0"/>
                <a:ea typeface="Cambria" panose="02040503050406030204" pitchFamily="18" charset="0"/>
                <a:cs typeface="Arial" panose="020B0604020202020204" pitchFamily="34" charset="0"/>
              </a:rPr>
              <a:t>. </a:t>
            </a:r>
            <a:endParaRPr lang="en-NO" sz="1800" dirty="0">
              <a:solidFill>
                <a:schemeClr val="tx1"/>
              </a:solidFill>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fr-FR" sz="1800" dirty="0">
                <a:effectLst/>
                <a:latin typeface="Franklin Gothic Book" panose="020B0503020102020204" pitchFamily="34" charset="0"/>
                <a:ea typeface="Cambria" panose="02040503050406030204" pitchFamily="18" charset="0"/>
                <a:cs typeface="Arial" panose="020B0604020202020204" pitchFamily="34" charset="0"/>
              </a:rPr>
              <a:t>Reconnaissant que la transition énergétique est une question transversale, la Norme ITIE 2023 promeut la divulgation d’informations et le débat public sur les impacts qu’elle entraîne sur les économies nationales et leurs secteurs extractifs</a:t>
            </a:r>
            <a:r>
              <a:rPr lang="en-GB" sz="1800" dirty="0">
                <a:solidFill>
                  <a:srgbClr val="000000"/>
                </a:solidFill>
                <a:effectLst/>
                <a:latin typeface="Calibri" panose="020F0502020204030204" pitchFamily="34" charset="0"/>
                <a:ea typeface="Cambria" panose="02040503050406030204" pitchFamily="18" charset="0"/>
                <a:cs typeface="Arial" panose="020B0604020202020204" pitchFamily="34" charset="0"/>
              </a:rPr>
              <a:t>.  </a:t>
            </a:r>
          </a:p>
          <a:p>
            <a:pPr marL="285750" indent="-285750">
              <a:spcBef>
                <a:spcPts val="1200"/>
              </a:spcBef>
              <a:spcAft>
                <a:spcPts val="1200"/>
              </a:spcAft>
              <a:buFont typeface="Arial" panose="020B0604020202020204" pitchFamily="34" charset="0"/>
              <a:buChar char="•"/>
            </a:pPr>
            <a:r>
              <a:rPr lang="fr-FR" sz="1800" noProof="0" dirty="0">
                <a:solidFill>
                  <a:srgbClr val="000000"/>
                </a:solidFill>
                <a:effectLst/>
                <a:latin typeface="Calibri" panose="020F0502020204030204" pitchFamily="34" charset="0"/>
                <a:ea typeface="Cambria" panose="02040503050406030204" pitchFamily="18" charset="0"/>
                <a:cs typeface="Arial" panose="020B0604020202020204" pitchFamily="34" charset="0"/>
              </a:rPr>
              <a:t>Bien qu'elles ne soient pas mentionnées ici, de nombreuses autres améliorations apportées à la Norme ITIE sont également pertinentes au regard de la transition énergétique, notamment celles relatives à la production et aux exportations.</a:t>
            </a:r>
            <a:endParaRPr lang="fr-FR" sz="1800" noProof="0" dirty="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374772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La Norme ITIE 2023 introduit de nouvelles exigences visant à mieux faire comprendre au public l'impact que les politiques gouvernementales liées à la transition énergétique peuvent avoir sur le secteur pétrolier, gazier et minier.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Ces informations peuvent alimenter le débat public sur la préparation d’un pays à la transition.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Outre leurs engagements et leurs plans, les gouvernements sont encouragés à divulguer les subventions publiques au secteur. </a:t>
            </a:r>
          </a:p>
          <a:p>
            <a:pPr marL="285750" indent="-285750">
              <a:spcBef>
                <a:spcPts val="1200"/>
              </a:spcBef>
              <a:spcAft>
                <a:spcPts val="1200"/>
              </a:spcAft>
              <a:buFont typeface="Arial" panose="020B0604020202020204" pitchFamily="34" charset="0"/>
              <a:buChar char="•"/>
            </a:pPr>
            <a:r>
              <a:rPr lang="fr-FR" sz="1800" noProof="0" dirty="0">
                <a:effectLst/>
                <a:latin typeface="Franklin Gothic Book" panose="020B0503020102020204" pitchFamily="34" charset="0"/>
                <a:ea typeface="Cambria" panose="02040503050406030204" pitchFamily="18" charset="0"/>
                <a:cs typeface="Arial" panose="020B0604020202020204" pitchFamily="34" charset="0"/>
              </a:rPr>
              <a:t>Les pays sont également encouragés à faire connaître, au moins dans les grandes lignes, les mécanismes de tarification du carbone et des taxes sur le carbone, ainsi que des réformes en cours dans ce domaine.</a:t>
            </a: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367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3F0F2-071C-84FB-04B9-CB0477BF93A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3261"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096000" y="5808678"/>
            <a:ext cx="5452565" cy="707886"/>
          </a:xfrm>
          <a:prstGeom prst="rect">
            <a:avLst/>
          </a:prstGeom>
          <a:noFill/>
        </p:spPr>
        <p:txBody>
          <a:bodyPr wrap="square" rtlCol="0">
            <a:spAutoFit/>
          </a:bodyPr>
          <a:lstStyle/>
          <a:p>
            <a:pPr algn="r"/>
            <a:r>
              <a:rPr lang="en-GB" sz="2000" b="0" i="0" kern="1200" noProof="0" dirty="0">
                <a:solidFill>
                  <a:srgbClr val="FFFFFF"/>
                </a:solidFill>
                <a:effectLst/>
                <a:latin typeface="+mj-lt"/>
                <a:ea typeface="+mn-ea"/>
                <a:cs typeface="+mn-cs"/>
              </a:rPr>
              <a:t>La </a:t>
            </a:r>
            <a:r>
              <a:rPr lang="en-GB" sz="2000" b="0" i="0" kern="1200" noProof="0" dirty="0" err="1">
                <a:solidFill>
                  <a:srgbClr val="FFFFFF"/>
                </a:solidFill>
                <a:effectLst/>
                <a:latin typeface="+mj-lt"/>
                <a:ea typeface="+mn-ea"/>
                <a:cs typeface="+mn-cs"/>
              </a:rPr>
              <a:t>norme</a:t>
            </a:r>
            <a:r>
              <a:rPr lang="en-GB" sz="2000" b="0" i="0" kern="1200" noProof="0" dirty="0">
                <a:solidFill>
                  <a:srgbClr val="FFFFFF"/>
                </a:solidFill>
                <a:effectLst/>
                <a:latin typeface="+mj-lt"/>
                <a:ea typeface="+mn-ea"/>
                <a:cs typeface="+mn-cs"/>
              </a:rPr>
              <a:t> </a:t>
            </a:r>
            <a:r>
              <a:rPr lang="en-GB" sz="2000" b="0" i="0" kern="1200" noProof="0" dirty="0" err="1">
                <a:solidFill>
                  <a:srgbClr val="FFFFFF"/>
                </a:solidFill>
                <a:effectLst/>
                <a:latin typeface="+mj-lt"/>
                <a:ea typeface="+mn-ea"/>
                <a:cs typeface="+mn-cs"/>
              </a:rPr>
              <a:t>mondiale</a:t>
            </a:r>
            <a:r>
              <a:rPr lang="en-GB" sz="2000" b="0" i="0" kern="1200" noProof="0" dirty="0">
                <a:solidFill>
                  <a:srgbClr val="FFFFFF"/>
                </a:solidFill>
                <a:effectLst/>
                <a:latin typeface="+mj-lt"/>
                <a:ea typeface="+mn-ea"/>
                <a:cs typeface="+mn-cs"/>
              </a:rPr>
              <a:t> pour la bonne </a:t>
            </a:r>
            <a:r>
              <a:rPr lang="en-GB" sz="2000" b="0" i="0" kern="1200" noProof="0" dirty="0" err="1">
                <a:solidFill>
                  <a:srgbClr val="FFFFFF"/>
                </a:solidFill>
                <a:effectLst/>
                <a:latin typeface="+mj-lt"/>
                <a:ea typeface="+mn-ea"/>
                <a:cs typeface="+mn-cs"/>
              </a:rPr>
              <a:t>gouvernance</a:t>
            </a:r>
            <a:r>
              <a:rPr lang="en-GB" sz="2000" b="0" i="0" kern="1200" noProof="0" dirty="0">
                <a:solidFill>
                  <a:srgbClr val="FFFFFF"/>
                </a:solidFill>
                <a:effectLst/>
                <a:latin typeface="+mj-lt"/>
                <a:ea typeface="+mn-ea"/>
                <a:cs typeface="+mn-cs"/>
              </a:rPr>
              <a:t> des </a:t>
            </a:r>
            <a:r>
              <a:rPr lang="en-GB" sz="2000" b="0" i="0" kern="1200" noProof="0" dirty="0" err="1">
                <a:solidFill>
                  <a:srgbClr val="FFFFFF"/>
                </a:solidFill>
                <a:effectLst/>
                <a:latin typeface="+mj-lt"/>
                <a:ea typeface="+mn-ea"/>
                <a:cs typeface="+mn-cs"/>
              </a:rPr>
              <a:t>ressources</a:t>
            </a:r>
            <a:r>
              <a:rPr lang="en-GB" sz="2000" b="0" i="0" kern="1200" noProof="0" dirty="0">
                <a:solidFill>
                  <a:srgbClr val="FFFFFF"/>
                </a:solidFill>
                <a:effectLst/>
                <a:latin typeface="+mj-lt"/>
                <a:ea typeface="+mn-ea"/>
                <a:cs typeface="+mn-cs"/>
              </a:rPr>
              <a:t> </a:t>
            </a:r>
            <a:r>
              <a:rPr lang="en-GB" sz="2000" b="0" i="0" kern="1200" noProof="0" dirty="0" err="1">
                <a:solidFill>
                  <a:srgbClr val="FFFFFF"/>
                </a:solidFill>
                <a:effectLst/>
                <a:latin typeface="+mj-lt"/>
                <a:ea typeface="+mn-ea"/>
                <a:cs typeface="+mn-cs"/>
              </a:rPr>
              <a:t>pétrolières</a:t>
            </a:r>
            <a:r>
              <a:rPr lang="en-GB" sz="2000" b="0" i="0" kern="1200" noProof="0" dirty="0">
                <a:solidFill>
                  <a:srgbClr val="FFFFFF"/>
                </a:solidFill>
                <a:effectLst/>
                <a:latin typeface="+mj-lt"/>
                <a:ea typeface="+mn-ea"/>
                <a:cs typeface="+mn-cs"/>
              </a:rPr>
              <a:t>, </a:t>
            </a:r>
            <a:r>
              <a:rPr lang="en-GB" sz="2000" b="0" i="0" kern="1200" noProof="0" dirty="0" err="1">
                <a:solidFill>
                  <a:srgbClr val="FFFFFF"/>
                </a:solidFill>
                <a:effectLst/>
                <a:latin typeface="+mj-lt"/>
                <a:ea typeface="+mn-ea"/>
                <a:cs typeface="+mn-cs"/>
              </a:rPr>
              <a:t>gazières</a:t>
            </a:r>
            <a:r>
              <a:rPr lang="en-GB" sz="2000" b="0" i="0" kern="1200" noProof="0" dirty="0">
                <a:solidFill>
                  <a:srgbClr val="FFFFFF"/>
                </a:solidFill>
                <a:effectLst/>
                <a:latin typeface="+mj-lt"/>
                <a:ea typeface="+mn-ea"/>
                <a:cs typeface="+mn-cs"/>
              </a:rPr>
              <a:t> et </a:t>
            </a:r>
            <a:r>
              <a:rPr lang="en-GB" sz="2000" b="0" i="0" kern="1200" noProof="0" dirty="0" err="1">
                <a:solidFill>
                  <a:srgbClr val="FFFFFF"/>
                </a:solidFill>
                <a:effectLst/>
                <a:latin typeface="+mj-lt"/>
                <a:ea typeface="+mn-ea"/>
                <a:cs typeface="+mn-cs"/>
              </a:rPr>
              <a:t>minières</a:t>
            </a:r>
            <a:r>
              <a:rPr lang="en-GB" sz="2000" b="0" i="0" kern="1200" noProof="0" dirty="0">
                <a:solidFill>
                  <a:srgbClr val="FFFFFF"/>
                </a:solidFill>
                <a:effectLst/>
                <a:latin typeface="+mj-lt"/>
                <a:ea typeface="+mn-ea"/>
                <a:cs typeface="+mn-cs"/>
              </a:rPr>
              <a:t>.</a:t>
            </a:r>
            <a:endParaRPr lang="en-GB" sz="2000" b="0" i="0" noProof="0" dirty="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5/28/24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5/28/24</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326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a:t>
            </a:r>
            <a:r>
              <a:rPr lang="nb-NO" sz="2000" b="0" i="0" kern="1200" err="1">
                <a:solidFill>
                  <a:srgbClr val="002157"/>
                </a:solidFill>
                <a:effectLst/>
                <a:latin typeface="+mj-lt"/>
                <a:ea typeface="+mn-ea"/>
                <a:cs typeface="+mn-cs"/>
              </a:rPr>
              <a:t>the</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err="1">
                <a:solidFill>
                  <a:srgbClr val="002157"/>
                </a:solidFill>
                <a:effectLst/>
                <a:latin typeface="+mj-lt"/>
                <a:ea typeface="+mn-ea"/>
                <a:cs typeface="+mn-cs"/>
              </a:rPr>
              <a:t>of</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5/28/24</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5/28/24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5/28/24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Cliquez pour changer de titre</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André nivå
Les enfants de l'école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t>5/28/24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a:xfrm>
            <a:off x="643435" y="3886159"/>
            <a:ext cx="11227453" cy="744996"/>
          </a:xfrm>
        </p:spPr>
        <p:txBody>
          <a:bodyPr vert="horz" lIns="91440" tIns="45720" rIns="91440" bIns="45720" rtlCol="0" anchor="t">
            <a:normAutofit/>
          </a:bodyPr>
          <a:lstStyle/>
          <a:p>
            <a:r>
              <a:rPr lang="fr-FR" sz="3600" dirty="0"/>
              <a:t>Principaux changements</a:t>
            </a:r>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92500" lnSpcReduction="20000"/>
          </a:bodyPr>
          <a:lstStyle/>
          <a:p>
            <a:r>
              <a:rPr lang="nb-NO" dirty="0"/>
              <a:t>Norme ITIE 2023</a:t>
            </a:r>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fr-FR" dirty="0"/>
              <a:t>Compréhension des licences et des réserves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a:bodyPr>
          <a:lstStyle/>
          <a:p>
            <a:r>
              <a:rPr lang="fr-FR" sz="2400" dirty="0"/>
              <a:t>Il est exigé des pays de documenter la </a:t>
            </a:r>
            <a:r>
              <a:rPr lang="fr-FR" sz="2400" b="1" dirty="0">
                <a:solidFill>
                  <a:srgbClr val="0090BF"/>
                </a:solidFill>
              </a:rPr>
              <a:t>justification de l’accélération des licences d’exploitation minière</a:t>
            </a:r>
            <a:r>
              <a:rPr lang="fr-FR" sz="2400" dirty="0"/>
              <a:t>, ainsi que les détails du processus d’octroi de licences.</a:t>
            </a:r>
          </a:p>
          <a:p>
            <a:r>
              <a:rPr lang="fr-FR" sz="2400" dirty="0"/>
              <a:t>Les pays sont encouragés à divulguer les </a:t>
            </a:r>
            <a:r>
              <a:rPr lang="fr-FR" sz="2400" b="1" dirty="0">
                <a:solidFill>
                  <a:srgbClr val="0090BF"/>
                </a:solidFill>
              </a:rPr>
              <a:t>réserves prouvées de pétrole, de gaz et de minéraux</a:t>
            </a:r>
            <a:r>
              <a:rPr lang="fr-FR" sz="2400" dirty="0"/>
              <a:t>.</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2.2 et 3.1</a:t>
            </a:r>
          </a:p>
        </p:txBody>
      </p:sp>
    </p:spTree>
    <p:extLst>
      <p:ext uri="{BB962C8B-B14F-4D97-AF65-F5344CB8AC3E}">
        <p14:creationId xmlns:p14="http://schemas.microsoft.com/office/powerpoint/2010/main" val="353232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fr-FR" dirty="0"/>
              <a:t>Attentes à l’égard des recettes futures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fontScale="85000" lnSpcReduction="10000"/>
          </a:bodyPr>
          <a:lstStyle/>
          <a:p>
            <a:r>
              <a:rPr lang="fr-FR" sz="2400" dirty="0"/>
              <a:t>Il est attendu des gouvernements de divulguer leurs </a:t>
            </a:r>
            <a:r>
              <a:rPr lang="fr-FR" sz="2400" b="1" dirty="0">
                <a:solidFill>
                  <a:srgbClr val="0090BF"/>
                </a:solidFill>
              </a:rPr>
              <a:t>projections ou scénarios de recettes</a:t>
            </a:r>
            <a:r>
              <a:rPr lang="fr-FR" sz="2400" dirty="0"/>
              <a:t>, ainsi que les hypothèses sous-jacentes.</a:t>
            </a:r>
          </a:p>
          <a:p>
            <a:r>
              <a:rPr lang="fr-FR" sz="2400" dirty="0"/>
              <a:t>Les entreprises sont encouragées à divulguer des informations sur leurs </a:t>
            </a:r>
            <a:r>
              <a:rPr lang="fr-FR" sz="2400" b="1" dirty="0">
                <a:solidFill>
                  <a:srgbClr val="0090BF"/>
                </a:solidFill>
              </a:rPr>
              <a:t>futurs plans de production</a:t>
            </a:r>
            <a:r>
              <a:rPr lang="fr-FR" sz="2400" dirty="0"/>
              <a:t>, à la demande du GMP.</a:t>
            </a:r>
          </a:p>
          <a:p>
            <a:r>
              <a:rPr lang="fr-FR" sz="2400" dirty="0">
                <a:highlight>
                  <a:srgbClr val="FFFFFF"/>
                </a:highlight>
              </a:rPr>
              <a:t>Les entreprises d’État sont encouragées à divulguer la mesure dans laquelle leurs </a:t>
            </a:r>
            <a:r>
              <a:rPr lang="fr-FR" sz="2400" b="1" dirty="0">
                <a:solidFill>
                  <a:srgbClr val="0090BF"/>
                </a:solidFill>
                <a:highlight>
                  <a:srgbClr val="FFFFFF"/>
                </a:highlight>
              </a:rPr>
              <a:t>décisions d’investissement sont alignées sur les considérations relatives à la transition énergétique </a:t>
            </a:r>
            <a:r>
              <a:rPr lang="fr-FR" sz="2400" dirty="0">
                <a:highlight>
                  <a:srgbClr val="FFFFFF"/>
                </a:highlight>
              </a:rPr>
              <a:t>et au risque climatique.</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a:t>
            </a:r>
            <a:r>
              <a:rPr lang="en-GB" sz="2400" i="1">
                <a:solidFill>
                  <a:srgbClr val="0090BF"/>
                </a:solidFill>
                <a:highlight>
                  <a:srgbClr val="FFFFFF"/>
                </a:highlight>
              </a:rPr>
              <a:t>5.3 et 2.6</a:t>
            </a:r>
          </a:p>
        </p:txBody>
      </p:sp>
    </p:spTree>
    <p:extLst>
      <p:ext uri="{BB962C8B-B14F-4D97-AF65-F5344CB8AC3E}">
        <p14:creationId xmlns:p14="http://schemas.microsoft.com/office/powerpoint/2010/main" val="24018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14523-1ADE-960E-9FD0-BC90BB9AD9CB}"/>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968992"/>
            <a:ext cx="5659514" cy="1586984"/>
          </a:xfrm>
        </p:spPr>
        <p:txBody>
          <a:bodyPr/>
          <a:lstStyle/>
          <a:p>
            <a:r>
              <a:rPr lang="fr-FR" dirty="0"/>
              <a:t>Questions sociales, environnementales et de genre </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4" y="2813538"/>
            <a:ext cx="5659514" cy="2787654"/>
          </a:xfrm>
        </p:spPr>
        <p:txBody>
          <a:bodyPr>
            <a:normAutofit/>
          </a:bodyPr>
          <a:lstStyle/>
          <a:p>
            <a:pPr marL="0" indent="0">
              <a:buNone/>
            </a:pPr>
            <a:r>
              <a:rPr lang="fr-FR" sz="2400" dirty="0"/>
              <a:t>La Norme ITIE 2023 inclut des dispositions renforcées pour promouvoir une plus grande </a:t>
            </a:r>
            <a:r>
              <a:rPr lang="fr-FR" sz="2400" b="1" dirty="0">
                <a:solidFill>
                  <a:srgbClr val="0090BF"/>
                </a:solidFill>
              </a:rPr>
              <a:t>diversité dans la prise de décision </a:t>
            </a:r>
            <a:r>
              <a:rPr lang="fr-FR" sz="2400" dirty="0"/>
              <a:t>et des divulgations qui prennent en compte les </a:t>
            </a:r>
            <a:r>
              <a:rPr lang="fr-FR" sz="2400" b="1" dirty="0">
                <a:solidFill>
                  <a:srgbClr val="0090BF"/>
                </a:solidFill>
              </a:rPr>
              <a:t>questions sociales, environnementales et de genre</a:t>
            </a:r>
            <a:r>
              <a:rPr lang="fr-FR" sz="2400" dirty="0"/>
              <a:t>.</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90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flipH="1">
            <a:off x="8007232" y="1633205"/>
            <a:ext cx="3591589" cy="3591589"/>
          </a:xfrm>
          <a:prstGeom prst="rect">
            <a:avLst/>
          </a:prstGeom>
        </p:spPr>
      </p:pic>
    </p:spTree>
    <p:extLst>
      <p:ext uri="{BB962C8B-B14F-4D97-AF65-F5344CB8AC3E}">
        <p14:creationId xmlns:p14="http://schemas.microsoft.com/office/powerpoint/2010/main" val="401059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836652"/>
            <a:ext cx="8958388" cy="1196510"/>
          </a:xfrm>
        </p:spPr>
        <p:txBody>
          <a:bodyPr/>
          <a:lstStyle/>
          <a:p>
            <a:r>
              <a:rPr lang="fr-FR" dirty="0"/>
              <a:t>Déclaration des consultations et du consentement des communautés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Il est attendu des pays et des entreprises d’inclure dans leurs divulgations des informations expliquant le </a:t>
            </a:r>
            <a:r>
              <a:rPr lang="fr-FR" sz="2400" b="1" dirty="0">
                <a:solidFill>
                  <a:srgbClr val="0090BF"/>
                </a:solidFill>
              </a:rPr>
              <a:t>processus de consultation </a:t>
            </a:r>
            <a:r>
              <a:rPr lang="fr-FR" sz="2400" dirty="0"/>
              <a:t>suivi pour l’attribution d’une licence.</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2.2</a:t>
            </a:r>
          </a:p>
        </p:txBody>
      </p:sp>
    </p:spTree>
    <p:extLst>
      <p:ext uri="{BB962C8B-B14F-4D97-AF65-F5344CB8AC3E}">
        <p14:creationId xmlns:p14="http://schemas.microsoft.com/office/powerpoint/2010/main" val="273857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351063" cy="1196510"/>
          </a:xfrm>
        </p:spPr>
        <p:txBody>
          <a:bodyPr/>
          <a:lstStyle/>
          <a:p>
            <a:r>
              <a:rPr lang="fr-FR" dirty="0"/>
              <a:t>Données ventilées par genre sur </a:t>
            </a:r>
            <a:r>
              <a:rPr lang="fr-FR"/>
              <a:t>les bénéfices </a:t>
            </a:r>
            <a:r>
              <a:rPr lang="fr-FR" dirty="0"/>
              <a:t>pour les communautés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Les pays sont encouragés à rendre compte de la </a:t>
            </a:r>
            <a:r>
              <a:rPr lang="fr-FR" sz="2400" b="1" dirty="0">
                <a:solidFill>
                  <a:srgbClr val="0090BF"/>
                </a:solidFill>
              </a:rPr>
              <a:t>manière dont les recettes sont gérées au niveau local</a:t>
            </a:r>
            <a:r>
              <a:rPr lang="fr-FR" sz="2400" dirty="0"/>
              <a:t>, notamment de la manière dont les femmes et les groupes marginalisés sont pris en compte.</a:t>
            </a:r>
          </a:p>
          <a:p>
            <a:endParaRPr lang="en-GB" sz="2400" dirty="0"/>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5.2 et 6.1</a:t>
            </a:r>
          </a:p>
        </p:txBody>
      </p:sp>
    </p:spTree>
    <p:extLst>
      <p:ext uri="{BB962C8B-B14F-4D97-AF65-F5344CB8AC3E}">
        <p14:creationId xmlns:p14="http://schemas.microsoft.com/office/powerpoint/2010/main" val="25692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fr-FR" dirty="0"/>
              <a:t>Données granulaires sur l’emploi</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7713397" cy="2520366"/>
          </a:xfrm>
        </p:spPr>
        <p:txBody>
          <a:bodyPr>
            <a:normAutofit/>
          </a:bodyPr>
          <a:lstStyle/>
          <a:p>
            <a:r>
              <a:rPr lang="fr-FR" sz="2400" dirty="0"/>
              <a:t>Il est exigé des pays de divulguer des informations sur le </a:t>
            </a:r>
            <a:r>
              <a:rPr lang="fr-FR" sz="2400" dirty="0">
                <a:solidFill>
                  <a:srgbClr val="002157"/>
                </a:solidFill>
              </a:rPr>
              <a:t>nombre de </a:t>
            </a:r>
            <a:r>
              <a:rPr lang="fr-FR" sz="2400" b="1" dirty="0">
                <a:solidFill>
                  <a:srgbClr val="0090BF"/>
                </a:solidFill>
              </a:rPr>
              <a:t>femmes employées </a:t>
            </a:r>
            <a:r>
              <a:rPr lang="fr-FR" sz="2400" dirty="0"/>
              <a:t>à </a:t>
            </a:r>
            <a:r>
              <a:rPr lang="fr-FR" sz="2400" b="1" dirty="0">
                <a:solidFill>
                  <a:srgbClr val="0090BF"/>
                </a:solidFill>
              </a:rPr>
              <a:t>différents niveaux professionnels</a:t>
            </a:r>
            <a:r>
              <a:rPr lang="fr-FR" sz="2400" dirty="0"/>
              <a:t>, ainsi que sur la manière dont l’emploi est réparti entre les ressortissants locaux et étrangers.</a:t>
            </a:r>
          </a:p>
          <a:p>
            <a:r>
              <a:rPr lang="fr-FR" sz="2400" dirty="0"/>
              <a:t>Les entreprises sont encouragées à divulguer leurs </a:t>
            </a:r>
            <a:r>
              <a:rPr lang="fr-FR" sz="2400" b="1" dirty="0">
                <a:solidFill>
                  <a:srgbClr val="0090BF"/>
                </a:solidFill>
              </a:rPr>
              <a:t>disparités salariales entre les genres</a:t>
            </a:r>
            <a:r>
              <a:rPr lang="fr-FR" sz="2400" dirty="0"/>
              <a:t>.</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en-GB" sz="2400" i="1">
                <a:solidFill>
                  <a:srgbClr val="0090BF"/>
                </a:solidFill>
              </a:rPr>
              <a:t>Exigence 6.3</a:t>
            </a:r>
          </a:p>
        </p:txBody>
      </p:sp>
    </p:spTree>
    <p:extLst>
      <p:ext uri="{BB962C8B-B14F-4D97-AF65-F5344CB8AC3E}">
        <p14:creationId xmlns:p14="http://schemas.microsoft.com/office/powerpoint/2010/main" val="27658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928048"/>
            <a:ext cx="9060746" cy="1463460"/>
          </a:xfrm>
        </p:spPr>
        <p:txBody>
          <a:bodyPr/>
          <a:lstStyle/>
          <a:p>
            <a:r>
              <a:rPr lang="fr-FR" dirty="0"/>
              <a:t>Évaluations de l’impact environnemental, social et de genre</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Il est exigé des pays et des entreprises d’assurer que les </a:t>
            </a:r>
            <a:r>
              <a:rPr lang="fr-FR" sz="2400" b="1" dirty="0">
                <a:solidFill>
                  <a:srgbClr val="0090BF"/>
                </a:solidFill>
              </a:rPr>
              <a:t>évaluations de l’impact environnemental, social et de genre</a:t>
            </a:r>
            <a:r>
              <a:rPr lang="fr-FR" sz="2400" dirty="0"/>
              <a:t>, ainsi que les </a:t>
            </a:r>
            <a:r>
              <a:rPr lang="fr-FR" sz="2400" b="1" dirty="0">
                <a:solidFill>
                  <a:srgbClr val="0090BF"/>
                </a:solidFill>
              </a:rPr>
              <a:t>rapports de suivi</a:t>
            </a:r>
            <a:r>
              <a:rPr lang="fr-FR" sz="2400" dirty="0"/>
              <a:t>, soient accessibles au public.</a:t>
            </a:r>
          </a:p>
          <a:p>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505334"/>
            <a:ext cx="7174523" cy="461665"/>
          </a:xfrm>
          <a:prstGeom prst="rect">
            <a:avLst/>
          </a:prstGeom>
          <a:noFill/>
        </p:spPr>
        <p:txBody>
          <a:bodyPr wrap="square" rtlCol="0">
            <a:spAutoFit/>
          </a:bodyPr>
          <a:lstStyle/>
          <a:p>
            <a:r>
              <a:rPr lang="en-GB" sz="2400" i="1" dirty="0">
                <a:solidFill>
                  <a:srgbClr val="0090BF"/>
                </a:solidFill>
              </a:rPr>
              <a:t>Exigence 6.4</a:t>
            </a:r>
          </a:p>
        </p:txBody>
      </p:sp>
    </p:spTree>
    <p:extLst>
      <p:ext uri="{BB962C8B-B14F-4D97-AF65-F5344CB8AC3E}">
        <p14:creationId xmlns:p14="http://schemas.microsoft.com/office/powerpoint/2010/main" val="277813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6F724-28C7-D86A-F131-F12A52984EDA}"/>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fr-FR" dirty="0"/>
              <a:t>Perception des recettes</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fr-FR" sz="2400" dirty="0"/>
              <a:t>De nouvelles dispositions améliorées exigent des </a:t>
            </a:r>
            <a:r>
              <a:rPr lang="fr-FR" sz="2400" b="1" dirty="0">
                <a:solidFill>
                  <a:srgbClr val="0090BF"/>
                </a:solidFill>
              </a:rPr>
              <a:t>divulgations de recettes plus</a:t>
            </a:r>
            <a:r>
              <a:rPr lang="fr-FR" sz="2400" dirty="0"/>
              <a:t> </a:t>
            </a:r>
            <a:r>
              <a:rPr lang="fr-FR" sz="2400" b="1" dirty="0">
                <a:solidFill>
                  <a:srgbClr val="0090BF"/>
                </a:solidFill>
              </a:rPr>
              <a:t>complètes et plus détaillées</a:t>
            </a:r>
            <a:r>
              <a:rPr lang="fr-FR" sz="2400" dirty="0"/>
              <a:t>, qui peuvent aider les pays à renforcer leur base fiscale et à augmenter leurs recettes.</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C3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168725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32943" y="853804"/>
            <a:ext cx="7826041" cy="1196510"/>
          </a:xfrm>
        </p:spPr>
        <p:txBody>
          <a:bodyPr/>
          <a:lstStyle/>
          <a:p>
            <a:r>
              <a:rPr lang="fr-FR" dirty="0"/>
              <a:t>Divulgations de qualité accrue sur la production et les exportations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Les pays doivent divulguer la manière dont ils suivent et vérifient l’exactitude des </a:t>
            </a:r>
            <a:r>
              <a:rPr lang="fr-FR" sz="2400" b="1" dirty="0">
                <a:solidFill>
                  <a:srgbClr val="0090BF"/>
                </a:solidFill>
              </a:rPr>
              <a:t>données de production et d’exportation</a:t>
            </a:r>
            <a:r>
              <a:rPr lang="fr-FR" sz="2400" dirty="0"/>
              <a:t>.</a:t>
            </a:r>
            <a:endParaRPr lang="fr-FR" sz="2400" b="1" dirty="0">
              <a:solidFill>
                <a:srgbClr val="0090BF"/>
              </a:solidFill>
            </a:endParaRPr>
          </a:p>
          <a:p>
            <a:r>
              <a:rPr lang="fr-FR" sz="2400" dirty="0"/>
              <a:t>Les pays doivent divulguer une estimation de la production et des exportations résultant de l’</a:t>
            </a:r>
            <a:r>
              <a:rPr lang="fr-FR" sz="2400" b="1" dirty="0">
                <a:solidFill>
                  <a:srgbClr val="0090BF"/>
                </a:solidFill>
              </a:rPr>
              <a:t>exploitation minière artisanale et à petite échelle</a:t>
            </a:r>
            <a:r>
              <a:rPr lang="fr-FR" sz="2400" dirty="0"/>
              <a:t>.</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3.2 et 3.3</a:t>
            </a:r>
          </a:p>
        </p:txBody>
      </p:sp>
    </p:spTree>
    <p:extLst>
      <p:ext uri="{BB962C8B-B14F-4D97-AF65-F5344CB8AC3E}">
        <p14:creationId xmlns:p14="http://schemas.microsoft.com/office/powerpoint/2010/main" val="83758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1" y="1194998"/>
            <a:ext cx="8822465" cy="1196510"/>
          </a:xfrm>
        </p:spPr>
        <p:txBody>
          <a:bodyPr/>
          <a:lstStyle/>
          <a:p>
            <a:r>
              <a:rPr lang="fr-FR" dirty="0"/>
              <a:t>Éclairage sur les coûts des entreprises </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982348"/>
            <a:ext cx="7955755" cy="2869809"/>
          </a:xfrm>
        </p:spPr>
        <p:txBody>
          <a:bodyPr>
            <a:normAutofit fontScale="92500" lnSpcReduction="10000"/>
          </a:bodyPr>
          <a:lstStyle/>
          <a:p>
            <a:r>
              <a:rPr lang="fr-FR" sz="2800" dirty="0"/>
              <a:t>Il est exigé des pays de divulguer la manière dont ils </a:t>
            </a:r>
            <a:r>
              <a:rPr lang="fr-FR" sz="2800" b="1" dirty="0">
                <a:solidFill>
                  <a:srgbClr val="0090BF"/>
                </a:solidFill>
              </a:rPr>
              <a:t>suivent les coûts des entreprises</a:t>
            </a:r>
            <a:r>
              <a:rPr lang="fr-FR" sz="2800" dirty="0"/>
              <a:t>.</a:t>
            </a:r>
            <a:endParaRPr lang="fr-FR" sz="2800" b="1" dirty="0">
              <a:solidFill>
                <a:srgbClr val="0090BF"/>
              </a:solidFill>
            </a:endParaRPr>
          </a:p>
          <a:p>
            <a:r>
              <a:rPr lang="fr-FR" sz="2800" dirty="0"/>
              <a:t>Il est attendu des pays de publier des </a:t>
            </a:r>
            <a:r>
              <a:rPr lang="fr-FR" sz="2800" b="1" dirty="0">
                <a:solidFill>
                  <a:srgbClr val="0090BF"/>
                </a:solidFill>
              </a:rPr>
              <a:t>résumés des audits fiscaux et de coûts finaux</a:t>
            </a:r>
            <a:r>
              <a:rPr lang="fr-FR" sz="2800" dirty="0"/>
              <a:t>.</a:t>
            </a:r>
            <a:endParaRPr lang="fr-FR" sz="2800" b="1" dirty="0">
              <a:solidFill>
                <a:srgbClr val="0090BF"/>
              </a:solidFill>
            </a:endParaRPr>
          </a:p>
          <a:p>
            <a:r>
              <a:rPr lang="fr-FR" sz="2800" dirty="0"/>
              <a:t>Les pays et les entreprises sont encouragés à divulguer les </a:t>
            </a:r>
            <a:r>
              <a:rPr lang="fr-FR" sz="2800" b="1" dirty="0">
                <a:solidFill>
                  <a:srgbClr val="0090BF"/>
                </a:solidFill>
              </a:rPr>
              <a:t>dépenses d’investissement et d’exploitation </a:t>
            </a:r>
            <a:r>
              <a:rPr lang="fr-FR" sz="2800" dirty="0"/>
              <a:t>ainsi que les </a:t>
            </a:r>
            <a:r>
              <a:rPr lang="fr-FR" sz="2800" b="1" dirty="0">
                <a:solidFill>
                  <a:srgbClr val="0090BF"/>
                </a:solidFill>
              </a:rPr>
              <a:t>coûts totaux</a:t>
            </a:r>
            <a:r>
              <a:rPr lang="fr-FR" sz="2800" dirty="0"/>
              <a:t>.</a:t>
            </a:r>
            <a:endParaRPr lang="en-GB" sz="28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4.10</a:t>
            </a:r>
          </a:p>
        </p:txBody>
      </p:sp>
    </p:spTree>
    <p:extLst>
      <p:ext uri="{BB962C8B-B14F-4D97-AF65-F5344CB8AC3E}">
        <p14:creationId xmlns:p14="http://schemas.microsoft.com/office/powerpoint/2010/main" val="179772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194998"/>
            <a:ext cx="5659514" cy="671660"/>
          </a:xfrm>
        </p:spPr>
        <p:txBody>
          <a:bodyPr/>
          <a:lstStyle/>
          <a:p>
            <a:r>
              <a:rPr lang="fr-FR" sz="3600" dirty="0"/>
              <a:t>Norme ITIE 2023</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019792"/>
            <a:ext cx="6487036" cy="3581400"/>
          </a:xfrm>
        </p:spPr>
        <p:txBody>
          <a:bodyPr>
            <a:normAutofit/>
          </a:bodyPr>
          <a:lstStyle/>
          <a:p>
            <a:r>
              <a:rPr lang="fr-FR" sz="2400" dirty="0"/>
              <a:t>La Norme ITIE a évolué pour répondre aux </a:t>
            </a:r>
            <a:r>
              <a:rPr lang="fr-FR" sz="2400" b="1" dirty="0">
                <a:solidFill>
                  <a:srgbClr val="0090BF"/>
                </a:solidFill>
              </a:rPr>
              <a:t>besoins des parties prenantes </a:t>
            </a:r>
            <a:r>
              <a:rPr lang="fr-FR" sz="2400" dirty="0"/>
              <a:t>et à un </a:t>
            </a:r>
            <a:r>
              <a:rPr lang="fr-FR" sz="2400" b="1" dirty="0">
                <a:solidFill>
                  <a:srgbClr val="0090BF"/>
                </a:solidFill>
              </a:rPr>
              <a:t>contexte mondial changeant.</a:t>
            </a:r>
          </a:p>
          <a:p>
            <a:r>
              <a:rPr lang="fr-FR" sz="2400" dirty="0"/>
              <a:t>Des dispositions nouvelles et améliorées permettent aux pays de </a:t>
            </a:r>
            <a:r>
              <a:rPr lang="fr-FR" sz="2400" b="1" dirty="0">
                <a:solidFill>
                  <a:srgbClr val="0090BF"/>
                </a:solidFill>
              </a:rPr>
              <a:t>répondre aux défis les plus urgents </a:t>
            </a:r>
            <a:r>
              <a:rPr lang="fr-FR" sz="2400" dirty="0"/>
              <a:t>qui concernent aujourd’hui la gouvernance des ressources naturelles.</a:t>
            </a:r>
          </a:p>
        </p:txBody>
      </p:sp>
      <p:pic>
        <p:nvPicPr>
          <p:cNvPr id="6" name="Picture 5">
            <a:extLst>
              <a:ext uri="{FF2B5EF4-FFF2-40B4-BE49-F238E27FC236}">
                <a16:creationId xmlns:a16="http://schemas.microsoft.com/office/drawing/2014/main" id="{DF113868-8272-5D17-3A9E-D9FD9DC98972}"/>
              </a:ext>
            </a:extLst>
          </p:cNvPr>
          <p:cNvPicPr>
            <a:picLocks noChangeAspect="1"/>
          </p:cNvPicPr>
          <p:nvPr/>
        </p:nvPicPr>
        <p:blipFill>
          <a:blip r:embed="rId3"/>
          <a:srcRect l="23912" r="23912"/>
          <a:stretch/>
        </p:blipFill>
        <p:spPr>
          <a:xfrm>
            <a:off x="7414053" y="0"/>
            <a:ext cx="4777946" cy="6858000"/>
          </a:xfrm>
          <a:prstGeom prst="rect">
            <a:avLst/>
          </a:prstGeom>
        </p:spPr>
      </p:pic>
      <p:sp>
        <p:nvSpPr>
          <p:cNvPr id="7" name="Rectangle 6">
            <a:extLst>
              <a:ext uri="{FF2B5EF4-FFF2-40B4-BE49-F238E27FC236}">
                <a16:creationId xmlns:a16="http://schemas.microsoft.com/office/drawing/2014/main" id="{C027A97E-635A-1127-E619-225EAF58D239}"/>
              </a:ext>
            </a:extLst>
          </p:cNvPr>
          <p:cNvSpPr/>
          <p:nvPr/>
        </p:nvSpPr>
        <p:spPr>
          <a:xfrm>
            <a:off x="7414053" y="0"/>
            <a:ext cx="4777946" cy="6858000"/>
          </a:xfrm>
          <a:prstGeom prst="rect">
            <a:avLst/>
          </a:prstGeom>
          <a:gradFill flip="none" rotWithShape="1">
            <a:gsLst>
              <a:gs pos="0">
                <a:srgbClr val="005B8C"/>
              </a:gs>
              <a:gs pos="41000">
                <a:schemeClr val="accent1">
                  <a:shade val="67500"/>
                  <a:satMod val="115000"/>
                  <a:alpha val="66785"/>
                  <a:lumMod val="69000"/>
                </a:schemeClr>
              </a:gs>
              <a:gs pos="100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51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247970" cy="1196510"/>
          </a:xfrm>
        </p:spPr>
        <p:txBody>
          <a:bodyPr/>
          <a:lstStyle/>
          <a:p>
            <a:r>
              <a:rPr lang="fr-FR" dirty="0"/>
              <a:t>Vers un processus allégé de divulgation des recettes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3" y="2982348"/>
            <a:ext cx="7502382" cy="2869809"/>
          </a:xfrm>
        </p:spPr>
        <p:txBody>
          <a:bodyPr>
            <a:normAutofit/>
          </a:bodyPr>
          <a:lstStyle/>
          <a:p>
            <a:r>
              <a:rPr lang="fr-FR" sz="2400" dirty="0"/>
              <a:t>Actuellement, la procédure standard implique un administrateur indépendant qui rapproche les paiements et les recettes.</a:t>
            </a:r>
          </a:p>
          <a:p>
            <a:r>
              <a:rPr lang="fr-FR" sz="2400" dirty="0"/>
              <a:t>L’ITIE élabore des alternatives qui pourraient impliquer une </a:t>
            </a:r>
            <a:r>
              <a:rPr lang="fr-FR" sz="2400" b="1" dirty="0">
                <a:solidFill>
                  <a:srgbClr val="0090BF"/>
                </a:solidFill>
              </a:rPr>
              <a:t>approche davantage</a:t>
            </a:r>
            <a:r>
              <a:rPr lang="fr-FR" sz="2400" dirty="0"/>
              <a:t> </a:t>
            </a:r>
            <a:r>
              <a:rPr lang="fr-FR" sz="2400" b="1" dirty="0">
                <a:solidFill>
                  <a:srgbClr val="0090BF"/>
                </a:solidFill>
              </a:rPr>
              <a:t>basée sur les risques </a:t>
            </a:r>
            <a:r>
              <a:rPr lang="fr-FR" sz="2400" dirty="0"/>
              <a:t>pour assurer des données de haute qualité.</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4.1 et 4.9</a:t>
            </a:r>
          </a:p>
        </p:txBody>
      </p:sp>
    </p:spTree>
    <p:extLst>
      <p:ext uri="{BB962C8B-B14F-4D97-AF65-F5344CB8AC3E}">
        <p14:creationId xmlns:p14="http://schemas.microsoft.com/office/powerpoint/2010/main" val="347836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533630" y="846994"/>
            <a:ext cx="9584400" cy="1196510"/>
          </a:xfrm>
        </p:spPr>
        <p:txBody>
          <a:bodyPr/>
          <a:lstStyle/>
          <a:p>
            <a:r>
              <a:rPr lang="fr-FR" dirty="0"/>
              <a:t>Renforcement de la transparence des contrats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8212430" cy="3207434"/>
          </a:xfrm>
        </p:spPr>
        <p:txBody>
          <a:bodyPr>
            <a:normAutofit/>
          </a:bodyPr>
          <a:lstStyle/>
          <a:p>
            <a:r>
              <a:rPr lang="fr-FR" sz="2400" dirty="0"/>
              <a:t>Il est exigé des GMP de déterminer les </a:t>
            </a:r>
            <a:r>
              <a:rPr lang="fr-FR" sz="2400" b="1" dirty="0">
                <a:solidFill>
                  <a:srgbClr val="0090BF"/>
                </a:solidFill>
              </a:rPr>
              <a:t>contrats d’exploration </a:t>
            </a:r>
            <a:r>
              <a:rPr lang="fr-FR" sz="2400" dirty="0"/>
              <a:t>à divulguer, selon leur importance et leur faisabilité.</a:t>
            </a:r>
          </a:p>
          <a:p>
            <a:r>
              <a:rPr lang="fr-FR" sz="2400" dirty="0"/>
              <a:t>Il est également exigé de déterminer les documents à considérés comme des </a:t>
            </a:r>
            <a:r>
              <a:rPr lang="fr-FR" sz="2400" b="1" dirty="0">
                <a:solidFill>
                  <a:srgbClr val="0090BF"/>
                </a:solidFill>
              </a:rPr>
              <a:t>annexes, addenda ou avenants </a:t>
            </a:r>
            <a:r>
              <a:rPr lang="fr-FR" sz="2400" dirty="0"/>
              <a:t>aux contrats.</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642812" y="1903551"/>
            <a:ext cx="7174523" cy="461665"/>
          </a:xfrm>
          <a:prstGeom prst="rect">
            <a:avLst/>
          </a:prstGeom>
          <a:noFill/>
        </p:spPr>
        <p:txBody>
          <a:bodyPr wrap="square" rtlCol="0">
            <a:spAutoFit/>
          </a:bodyPr>
          <a:lstStyle/>
          <a:p>
            <a:r>
              <a:rPr lang="en-GB" sz="2400" i="1" dirty="0">
                <a:solidFill>
                  <a:srgbClr val="0090BF"/>
                </a:solidFill>
              </a:rPr>
              <a:t>Exigence 2.4</a:t>
            </a:r>
          </a:p>
        </p:txBody>
      </p:sp>
      <p:pic>
        <p:nvPicPr>
          <p:cNvPr id="7" name="Picture 6">
            <a:extLst>
              <a:ext uri="{FF2B5EF4-FFF2-40B4-BE49-F238E27FC236}">
                <a16:creationId xmlns:a16="http://schemas.microsoft.com/office/drawing/2014/main" id="{23BC7B73-4C47-8C67-3217-D1352A573C17}"/>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101710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492687" y="730974"/>
            <a:ext cx="9584400" cy="1196510"/>
          </a:xfrm>
        </p:spPr>
        <p:txBody>
          <a:bodyPr/>
          <a:lstStyle/>
          <a:p>
            <a:r>
              <a:rPr lang="fr-FR" dirty="0"/>
              <a:t>Renforcement de la transparence des contrats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518117"/>
            <a:ext cx="8233902" cy="3376246"/>
          </a:xfrm>
        </p:spPr>
        <p:txBody>
          <a:bodyPr>
            <a:normAutofit fontScale="92500"/>
          </a:bodyPr>
          <a:lstStyle/>
          <a:p>
            <a:r>
              <a:rPr lang="fr-FR" sz="2400" dirty="0"/>
              <a:t>Les pays sont encouragés à divulguer les accords stipulant les </a:t>
            </a:r>
            <a:r>
              <a:rPr lang="fr-FR" sz="2400" b="1" dirty="0">
                <a:solidFill>
                  <a:srgbClr val="0090BF"/>
                </a:solidFill>
              </a:rPr>
              <a:t>conditions de vente de la part de production de l’État </a:t>
            </a:r>
            <a:r>
              <a:rPr lang="fr-FR" sz="2400" dirty="0"/>
              <a:t>ou d’autres </a:t>
            </a:r>
            <a:r>
              <a:rPr lang="fr-FR" sz="2400" b="1" dirty="0">
                <a:solidFill>
                  <a:srgbClr val="0090BF"/>
                </a:solidFill>
              </a:rPr>
              <a:t>recettes perçues en nature</a:t>
            </a:r>
            <a:r>
              <a:rPr lang="fr-FR" sz="2400" dirty="0"/>
              <a:t>.</a:t>
            </a:r>
          </a:p>
          <a:p>
            <a:r>
              <a:rPr lang="fr-FR" sz="2400" dirty="0"/>
              <a:t>Les pays sont encouragés à divulguer tous les contrats comportant des </a:t>
            </a:r>
            <a:r>
              <a:rPr lang="fr-FR" sz="2400" b="1" dirty="0">
                <a:solidFill>
                  <a:srgbClr val="0090BF"/>
                </a:solidFill>
              </a:rPr>
              <a:t>dispositions relatives aux infrastructures et au troc</a:t>
            </a:r>
            <a:r>
              <a:rPr lang="fr-FR" sz="2400" dirty="0"/>
              <a:t>, y compris les accords de prêts adossés à des ressources.</a:t>
            </a:r>
          </a:p>
          <a:p>
            <a:r>
              <a:rPr lang="fr-FR" sz="2400" dirty="0"/>
              <a:t>Il est attendu des pays de divulguer les contrats ou autres documents qui imposent des </a:t>
            </a:r>
            <a:r>
              <a:rPr lang="fr-FR" sz="2400" b="1" dirty="0">
                <a:solidFill>
                  <a:srgbClr val="0090BF"/>
                </a:solidFill>
              </a:rPr>
              <a:t>paiements sociaux et environnementaux</a:t>
            </a:r>
            <a:r>
              <a:rPr lang="fr-FR" sz="2400" dirty="0"/>
              <a:t>.</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686955" y="1927484"/>
            <a:ext cx="7174523" cy="461665"/>
          </a:xfrm>
          <a:prstGeom prst="rect">
            <a:avLst/>
          </a:prstGeom>
          <a:noFill/>
        </p:spPr>
        <p:txBody>
          <a:bodyPr wrap="square" rtlCol="0">
            <a:spAutoFit/>
          </a:bodyPr>
          <a:lstStyle/>
          <a:p>
            <a:r>
              <a:rPr lang="en-GB" sz="2400" i="1">
                <a:solidFill>
                  <a:srgbClr val="0090BF"/>
                </a:solidFill>
              </a:rPr>
              <a:t>Exigences 4.2, 4.3 et 6.1</a:t>
            </a:r>
          </a:p>
        </p:txBody>
      </p:sp>
      <p:pic>
        <p:nvPicPr>
          <p:cNvPr id="6" name="Picture 5">
            <a:extLst>
              <a:ext uri="{FF2B5EF4-FFF2-40B4-BE49-F238E27FC236}">
                <a16:creationId xmlns:a16="http://schemas.microsoft.com/office/drawing/2014/main" id="{AD7388B3-9D1B-5C84-F3EE-1246DFE700C9}"/>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6543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523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en-GB"/>
              <a:t>Dispositions transitoires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fr-FR" sz="2400" dirty="0"/>
              <a:t>Les pays de mise en œuvre seront évalués par rapport à la Norme ITIE 2023 à partir du </a:t>
            </a:r>
            <a:r>
              <a:rPr lang="fr-FR" sz="2400" b="1" dirty="0">
                <a:solidFill>
                  <a:srgbClr val="0090BF"/>
                </a:solidFill>
              </a:rPr>
              <a:t>1</a:t>
            </a:r>
            <a:r>
              <a:rPr lang="fr-FR" sz="2400" b="1" baseline="30000" dirty="0">
                <a:solidFill>
                  <a:srgbClr val="0090BF"/>
                </a:solidFill>
              </a:rPr>
              <a:t>er</a:t>
            </a:r>
            <a:r>
              <a:rPr lang="fr-FR" sz="2400" b="1" dirty="0">
                <a:solidFill>
                  <a:srgbClr val="0090BF"/>
                </a:solidFill>
              </a:rPr>
              <a:t> janvier 2025</a:t>
            </a:r>
            <a:r>
              <a:rPr lang="fr-FR" sz="2400" dirty="0"/>
              <a:t>.</a:t>
            </a:r>
          </a:p>
          <a:p>
            <a:r>
              <a:rPr lang="fr-FR" sz="2400" dirty="0"/>
              <a:t>Afin de faciliter la transition, les pays sont encouragés à intégrer les changements dans leur prochain plan de travail et cycle de déclaration de l’ITIE.</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822561"/>
            <a:ext cx="7174523" cy="461665"/>
          </a:xfrm>
          <a:prstGeom prst="rect">
            <a:avLst/>
          </a:prstGeom>
          <a:noFill/>
        </p:spPr>
        <p:txBody>
          <a:bodyPr wrap="square" rtlCol="0">
            <a:spAutoFit/>
          </a:bodyPr>
          <a:lstStyle/>
          <a:p>
            <a:r>
              <a:rPr lang="fr-FR" sz="2400" i="1" dirty="0">
                <a:solidFill>
                  <a:srgbClr val="0090BF"/>
                </a:solidFill>
              </a:rPr>
              <a:t>Quand les changements entreront-ils en vigueur ?</a:t>
            </a:r>
          </a:p>
        </p:txBody>
      </p:sp>
      <p:pic>
        <p:nvPicPr>
          <p:cNvPr id="9" name="Picture 8" descr="Icon&#10;&#10;Description automatically generated">
            <a:extLst>
              <a:ext uri="{FF2B5EF4-FFF2-40B4-BE49-F238E27FC236}">
                <a16:creationId xmlns:a16="http://schemas.microsoft.com/office/drawing/2014/main" id="{A6F06F5A-7C1C-C694-D111-BDD6EA370F00}"/>
              </a:ext>
            </a:extLst>
          </p:cNvPr>
          <p:cNvPicPr>
            <a:picLocks noChangeAspect="1"/>
          </p:cNvPicPr>
          <p:nvPr/>
        </p:nvPicPr>
        <p:blipFill rotWithShape="1">
          <a:blip r:embed="rId3">
            <a:alphaModFix amt="35000"/>
          </a:blip>
          <a:srcRect l="17017" t="17424" r="27051" b="14852"/>
          <a:stretch/>
        </p:blipFill>
        <p:spPr>
          <a:xfrm>
            <a:off x="8356209" y="1580009"/>
            <a:ext cx="3835791" cy="4644517"/>
          </a:xfrm>
          <a:prstGeom prst="rect">
            <a:avLst/>
          </a:prstGeom>
        </p:spPr>
      </p:pic>
    </p:spTree>
    <p:extLst>
      <p:ext uri="{BB962C8B-B14F-4D97-AF65-F5344CB8AC3E}">
        <p14:creationId xmlns:p14="http://schemas.microsoft.com/office/powerpoint/2010/main" val="220232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r>
              <a:rPr lang="nb-NO" dirty="0" err="1"/>
              <a:t>Merci</a:t>
            </a:r>
            <a:r>
              <a:rPr lang="nb-NO" dirty="0"/>
              <a:t> !</a:t>
            </a:r>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E-MAIL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secretariat@eiti.org </a:t>
            </a:r>
            <a:r>
              <a:rPr lang="en-GB" sz="1100" b="1" i="0" spc="100" baseline="0">
                <a:solidFill>
                  <a:srgbClr val="FFFFFF"/>
                </a:solidFill>
                <a:latin typeface="Franklin Gothic Demi" panose="020B0603020102020204" pitchFamily="34" charset="0"/>
              </a:rPr>
              <a:t>TÉLÉPHONE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ADRESSE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Secrétariat international de l'ITIE,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Rådhusgata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26, 0151 Oslo, Norvège</a:t>
            </a:r>
            <a:endParaRPr lang="en-GB" sz="1400" b="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en-GB"/>
              <a:t>Domaines thématiques clés</a:t>
            </a:r>
          </a:p>
        </p:txBody>
      </p:sp>
      <p:sp>
        <p:nvSpPr>
          <p:cNvPr id="4" name="Text Placeholder 2">
            <a:extLst>
              <a:ext uri="{FF2B5EF4-FFF2-40B4-BE49-F238E27FC236}">
                <a16:creationId xmlns:a16="http://schemas.microsoft.com/office/drawing/2014/main" id="{617749F0-E2D4-B7F2-B1CA-F5331CA6A54A}"/>
              </a:ext>
            </a:extLst>
          </p:cNvPr>
          <p:cNvSpPr txBox="1">
            <a:spLocks/>
          </p:cNvSpPr>
          <p:nvPr/>
        </p:nvSpPr>
        <p:spPr>
          <a:xfrm>
            <a:off x="712635" y="4598631"/>
            <a:ext cx="2112745" cy="47353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sz="2200" b="1" dirty="0"/>
              <a:t>Lutte contre la corruption</a:t>
            </a:r>
          </a:p>
        </p:txBody>
      </p:sp>
      <p:sp>
        <p:nvSpPr>
          <p:cNvPr id="5" name="Text Placeholder 2">
            <a:extLst>
              <a:ext uri="{FF2B5EF4-FFF2-40B4-BE49-F238E27FC236}">
                <a16:creationId xmlns:a16="http://schemas.microsoft.com/office/drawing/2014/main" id="{8617DFE9-DB64-091D-25C8-997426E127C0}"/>
              </a:ext>
            </a:extLst>
          </p:cNvPr>
          <p:cNvSpPr txBox="1">
            <a:spLocks/>
          </p:cNvSpPr>
          <p:nvPr/>
        </p:nvSpPr>
        <p:spPr>
          <a:xfrm>
            <a:off x="3524415" y="4598631"/>
            <a:ext cx="2237999" cy="895555"/>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sz="2200" b="1" dirty="0">
                <a:solidFill>
                  <a:srgbClr val="005B8C"/>
                </a:solidFill>
              </a:rPr>
              <a:t>Transition énergétique</a:t>
            </a:r>
          </a:p>
        </p:txBody>
      </p:sp>
      <p:sp>
        <p:nvSpPr>
          <p:cNvPr id="6" name="Text Placeholder 2">
            <a:extLst>
              <a:ext uri="{FF2B5EF4-FFF2-40B4-BE49-F238E27FC236}">
                <a16:creationId xmlns:a16="http://schemas.microsoft.com/office/drawing/2014/main" id="{7BFEA63D-8823-8F73-68D9-1FF5E75707C8}"/>
              </a:ext>
            </a:extLst>
          </p:cNvPr>
          <p:cNvSpPr txBox="1">
            <a:spLocks/>
          </p:cNvSpPr>
          <p:nvPr/>
        </p:nvSpPr>
        <p:spPr>
          <a:xfrm>
            <a:off x="6180463" y="4598631"/>
            <a:ext cx="2600719" cy="89555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b="1" dirty="0">
                <a:solidFill>
                  <a:srgbClr val="0090BF"/>
                </a:solidFill>
              </a:rPr>
              <a:t>Questions environnementales, sociales et de genre</a:t>
            </a:r>
          </a:p>
        </p:txBody>
      </p:sp>
      <p:sp>
        <p:nvSpPr>
          <p:cNvPr id="7" name="Text Placeholder 2">
            <a:extLst>
              <a:ext uri="{FF2B5EF4-FFF2-40B4-BE49-F238E27FC236}">
                <a16:creationId xmlns:a16="http://schemas.microsoft.com/office/drawing/2014/main" id="{C74082DF-A30D-662E-81F5-90D83A588A31}"/>
              </a:ext>
            </a:extLst>
          </p:cNvPr>
          <p:cNvSpPr txBox="1">
            <a:spLocks/>
          </p:cNvSpPr>
          <p:nvPr/>
        </p:nvSpPr>
        <p:spPr>
          <a:xfrm>
            <a:off x="9251774" y="4598630"/>
            <a:ext cx="2341188" cy="1064371"/>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fr-FR" sz="2200" b="1" dirty="0">
                <a:solidFill>
                  <a:srgbClr val="00C3F0"/>
                </a:solidFill>
              </a:rPr>
              <a:t>Perception des recettes</a:t>
            </a:r>
          </a:p>
        </p:txBody>
      </p:sp>
      <p:pic>
        <p:nvPicPr>
          <p:cNvPr id="8" name="Picture 7">
            <a:extLst>
              <a:ext uri="{FF2B5EF4-FFF2-40B4-BE49-F238E27FC236}">
                <a16:creationId xmlns:a16="http://schemas.microsoft.com/office/drawing/2014/main" id="{B72694E9-1A4B-B7F5-EE98-F8E76BC05A36}"/>
              </a:ext>
            </a:extLst>
          </p:cNvPr>
          <p:cNvPicPr>
            <a:picLocks noChangeAspect="1"/>
          </p:cNvPicPr>
          <p:nvPr/>
        </p:nvPicPr>
        <p:blipFill>
          <a:blip r:embed="rId3"/>
          <a:srcRect/>
          <a:stretch/>
        </p:blipFill>
        <p:spPr>
          <a:xfrm>
            <a:off x="9535328" y="2479348"/>
            <a:ext cx="1774081" cy="1774081"/>
          </a:xfrm>
          <a:prstGeom prst="rect">
            <a:avLst/>
          </a:prstGeom>
        </p:spPr>
      </p:pic>
      <p:pic>
        <p:nvPicPr>
          <p:cNvPr id="9" name="Picture 8">
            <a:extLst>
              <a:ext uri="{FF2B5EF4-FFF2-40B4-BE49-F238E27FC236}">
                <a16:creationId xmlns:a16="http://schemas.microsoft.com/office/drawing/2014/main" id="{8933B720-3476-D5EA-17CA-7F8F72D05749}"/>
              </a:ext>
            </a:extLst>
          </p:cNvPr>
          <p:cNvPicPr>
            <a:picLocks noChangeAspect="1"/>
          </p:cNvPicPr>
          <p:nvPr/>
        </p:nvPicPr>
        <p:blipFill>
          <a:blip r:embed="rId4"/>
          <a:srcRect/>
          <a:stretch/>
        </p:blipFill>
        <p:spPr>
          <a:xfrm flipH="1">
            <a:off x="6621154" y="2491175"/>
            <a:ext cx="1750427" cy="1750427"/>
          </a:xfrm>
          <a:prstGeom prst="rect">
            <a:avLst/>
          </a:prstGeom>
        </p:spPr>
      </p:pic>
      <p:pic>
        <p:nvPicPr>
          <p:cNvPr id="10" name="Picture 9">
            <a:extLst>
              <a:ext uri="{FF2B5EF4-FFF2-40B4-BE49-F238E27FC236}">
                <a16:creationId xmlns:a16="http://schemas.microsoft.com/office/drawing/2014/main" id="{CA0498B5-E943-8BA9-4960-58D3379D701D}"/>
              </a:ext>
            </a:extLst>
          </p:cNvPr>
          <p:cNvPicPr>
            <a:picLocks noChangeAspect="1"/>
          </p:cNvPicPr>
          <p:nvPr/>
        </p:nvPicPr>
        <p:blipFill>
          <a:blip r:embed="rId5"/>
          <a:srcRect/>
          <a:stretch/>
        </p:blipFill>
        <p:spPr>
          <a:xfrm>
            <a:off x="3819795" y="2547583"/>
            <a:ext cx="1637613" cy="1637613"/>
          </a:xfrm>
          <a:prstGeom prst="rect">
            <a:avLst/>
          </a:prstGeom>
        </p:spPr>
      </p:pic>
      <p:pic>
        <p:nvPicPr>
          <p:cNvPr id="11" name="Picture 10">
            <a:extLst>
              <a:ext uri="{FF2B5EF4-FFF2-40B4-BE49-F238E27FC236}">
                <a16:creationId xmlns:a16="http://schemas.microsoft.com/office/drawing/2014/main" id="{389A27D1-EED8-E0F6-DD98-418D8378A954}"/>
              </a:ext>
            </a:extLst>
          </p:cNvPr>
          <p:cNvPicPr>
            <a:picLocks noChangeAspect="1"/>
          </p:cNvPicPr>
          <p:nvPr/>
        </p:nvPicPr>
        <p:blipFill>
          <a:blip r:embed="rId6"/>
          <a:srcRect/>
          <a:stretch/>
        </p:blipFill>
        <p:spPr>
          <a:xfrm>
            <a:off x="881968" y="2479348"/>
            <a:ext cx="1774081" cy="1774081"/>
          </a:xfrm>
          <a:prstGeom prst="rect">
            <a:avLst/>
          </a:prstGeom>
        </p:spPr>
      </p:pic>
    </p:spTree>
    <p:extLst>
      <p:ext uri="{BB962C8B-B14F-4D97-AF65-F5344CB8AC3E}">
        <p14:creationId xmlns:p14="http://schemas.microsoft.com/office/powerpoint/2010/main" val="51734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AE911-CAE5-FE4D-538C-4B05B30C0C0E}"/>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6178062" cy="671660"/>
          </a:xfrm>
        </p:spPr>
        <p:txBody>
          <a:bodyPr/>
          <a:lstStyle/>
          <a:p>
            <a:r>
              <a:rPr lang="en-GB"/>
              <a:t>Lutte contre la corruption</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fr-FR" sz="2400" dirty="0"/>
              <a:t>De nouvelles dispositions permettent aux  pays et aux entreprises d’utiliser la plateforme de l’ITIE pour </a:t>
            </a:r>
            <a:r>
              <a:rPr lang="fr-FR" sz="2400" b="1" dirty="0">
                <a:solidFill>
                  <a:srgbClr val="0090BF"/>
                </a:solidFill>
              </a:rPr>
              <a:t>identifier et traiter les risques de corruption </a:t>
            </a:r>
            <a:r>
              <a:rPr lang="fr-FR" sz="2400" dirty="0"/>
              <a:t>dans le secteur des ressources naturelles.</a:t>
            </a:r>
          </a:p>
        </p:txBody>
      </p:sp>
      <p:sp>
        <p:nvSpPr>
          <p:cNvPr id="5" name="Rectangle 4">
            <a:extLst>
              <a:ext uri="{FF2B5EF4-FFF2-40B4-BE49-F238E27FC236}">
                <a16:creationId xmlns:a16="http://schemas.microsoft.com/office/drawing/2014/main" id="{3DB4C360-DDDB-802D-E96C-A5160824377C}"/>
              </a:ext>
            </a:extLst>
          </p:cNvPr>
          <p:cNvSpPr/>
          <p:nvPr/>
        </p:nvSpPr>
        <p:spPr>
          <a:xfrm>
            <a:off x="7414053" y="-1"/>
            <a:ext cx="4777946" cy="6858000"/>
          </a:xfrm>
          <a:prstGeom prst="rect">
            <a:avLst/>
          </a:prstGeom>
          <a:solidFill>
            <a:srgbClr val="002157">
              <a:alpha val="852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EF8A0E-68F7-2763-AF98-BF1706A08A2E}"/>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22853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fr-FR" dirty="0"/>
              <a:t>Intégration de la lutte contre la corruption dans </a:t>
            </a:r>
            <a:br>
              <a:rPr lang="fr-FR" dirty="0"/>
            </a:br>
            <a:r>
              <a:rPr lang="fr-FR" dirty="0"/>
              <a:t>les objectifs de l’ITIE et le travail du GMP</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fontScale="92500" lnSpcReduction="10000"/>
          </a:bodyPr>
          <a:lstStyle/>
          <a:p>
            <a:r>
              <a:rPr lang="fr-FR" sz="2400" dirty="0"/>
              <a:t>Les objectifs de certaines Exigences de l’ITIE énoncent la nécessité de </a:t>
            </a:r>
            <a:r>
              <a:rPr lang="fr-FR" sz="2400" b="1" dirty="0">
                <a:solidFill>
                  <a:srgbClr val="0090BF"/>
                </a:solidFill>
              </a:rPr>
              <a:t>traiter les risques de corruption </a:t>
            </a:r>
            <a:r>
              <a:rPr lang="fr-FR" sz="2400" dirty="0"/>
              <a:t>(par exemple, en matière d’octroi de licences, de propriété effective).</a:t>
            </a:r>
          </a:p>
          <a:p>
            <a:r>
              <a:rPr lang="fr-FR" sz="2400" dirty="0"/>
              <a:t>Il est </a:t>
            </a:r>
            <a:r>
              <a:rPr lang="fr-FR" sz="2400" b="1" dirty="0">
                <a:solidFill>
                  <a:srgbClr val="0090BF"/>
                </a:solidFill>
              </a:rPr>
              <a:t>exigé</a:t>
            </a:r>
            <a:r>
              <a:rPr lang="fr-FR" sz="2400" dirty="0"/>
              <a:t> des GMP </a:t>
            </a:r>
            <a:r>
              <a:rPr lang="fr-FR" sz="2400" b="1" dirty="0">
                <a:solidFill>
                  <a:srgbClr val="0090BF"/>
                </a:solidFill>
              </a:rPr>
              <a:t>d’examiner les questions liées à la gouvernance du secteur extractif </a:t>
            </a:r>
            <a:r>
              <a:rPr lang="fr-FR" sz="2400" dirty="0"/>
              <a:t>afin de veiller davantage à ce que la mise en œuvre de l’ITIE renforce les efforts de lutte contre la corruption et aborde d’autres questions de gouvernance pertinentes au niveau national.</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1.4, 1.5, 2.1 et 7.1 </a:t>
            </a:r>
          </a:p>
        </p:txBody>
      </p:sp>
    </p:spTree>
    <p:extLst>
      <p:ext uri="{BB962C8B-B14F-4D97-AF65-F5344CB8AC3E}">
        <p14:creationId xmlns:p14="http://schemas.microsoft.com/office/powerpoint/2010/main" val="13171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fr-FR" dirty="0"/>
              <a:t>Divulgation des politiques et des pratiques de lutte contre la corruption des entreprises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fontScale="92500" lnSpcReduction="10000"/>
          </a:bodyPr>
          <a:lstStyle/>
          <a:p>
            <a:r>
              <a:rPr lang="fr-FR" sz="2200" dirty="0"/>
              <a:t>Il est attendu de toutes les entreprises déclarantes et les entreprises d’État de publier une </a:t>
            </a:r>
            <a:r>
              <a:rPr lang="fr-FR" sz="2200" b="1" dirty="0">
                <a:solidFill>
                  <a:srgbClr val="0090BF"/>
                </a:solidFill>
              </a:rPr>
              <a:t>politique de lutte contre la corruption.</a:t>
            </a:r>
          </a:p>
          <a:p>
            <a:r>
              <a:rPr lang="fr-FR" sz="2200" dirty="0"/>
              <a:t>Il est attendu des entreprises participant aux GMP de s’engager dans des </a:t>
            </a:r>
            <a:r>
              <a:rPr lang="fr-FR" sz="2200" b="1" dirty="0">
                <a:solidFill>
                  <a:srgbClr val="0090BF"/>
                </a:solidFill>
              </a:rPr>
              <a:t>processus de vérification préalable</a:t>
            </a:r>
            <a:r>
              <a:rPr lang="fr-FR" sz="2200" dirty="0"/>
              <a:t> rigoureux</a:t>
            </a:r>
            <a:r>
              <a:rPr lang="fr-FR" sz="2200" b="1" dirty="0">
                <a:solidFill>
                  <a:srgbClr val="0090BF"/>
                </a:solidFill>
              </a:rPr>
              <a:t>.</a:t>
            </a:r>
          </a:p>
          <a:p>
            <a:r>
              <a:rPr lang="fr-FR" sz="2200" dirty="0"/>
              <a:t>Les entreprises d'État sont encouragées à </a:t>
            </a:r>
            <a:r>
              <a:rPr lang="fr-FR" sz="2200" b="1" dirty="0">
                <a:solidFill>
                  <a:srgbClr val="0090BF"/>
                </a:solidFill>
              </a:rPr>
              <a:t>divulguer la propriété effective </a:t>
            </a:r>
            <a:r>
              <a:rPr lang="fr-FR" sz="2200" dirty="0"/>
              <a:t>de</a:t>
            </a:r>
            <a:r>
              <a:rPr lang="fr-FR" sz="2200" b="1" dirty="0">
                <a:solidFill>
                  <a:srgbClr val="0090BF"/>
                </a:solidFill>
              </a:rPr>
              <a:t> </a:t>
            </a:r>
            <a:r>
              <a:rPr lang="fr-FR" sz="2200" dirty="0"/>
              <a:t>leurs agents ou intermédiaires, fournisseurs ou sous-traitants.</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Exigences 1.2 et 2.6</a:t>
            </a:r>
          </a:p>
        </p:txBody>
      </p:sp>
    </p:spTree>
    <p:extLst>
      <p:ext uri="{BB962C8B-B14F-4D97-AF65-F5344CB8AC3E}">
        <p14:creationId xmlns:p14="http://schemas.microsoft.com/office/powerpoint/2010/main" val="150627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274911" cy="1196510"/>
          </a:xfrm>
        </p:spPr>
        <p:txBody>
          <a:bodyPr/>
          <a:lstStyle/>
          <a:p>
            <a:r>
              <a:rPr lang="en-GB"/>
              <a:t>Seuils de propriété pour la déclaration des bénéficiaires effectifs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a:bodyPr>
          <a:lstStyle/>
          <a:p>
            <a:r>
              <a:rPr lang="fr-FR" sz="2200" dirty="0"/>
              <a:t>Les pays sont encouragés à adopter un seuil de propriété de </a:t>
            </a:r>
            <a:r>
              <a:rPr lang="fr-FR" sz="2200" b="1" dirty="0">
                <a:solidFill>
                  <a:srgbClr val="0090BF"/>
                </a:solidFill>
              </a:rPr>
              <a:t>10 % </a:t>
            </a:r>
            <a:r>
              <a:rPr lang="fr-FR" sz="2200" b="1">
                <a:solidFill>
                  <a:srgbClr val="0090BF"/>
                </a:solidFill>
              </a:rPr>
              <a:t>ou moins</a:t>
            </a:r>
            <a:r>
              <a:rPr lang="fr-FR" sz="2000"/>
              <a:t>.</a:t>
            </a:r>
            <a:endParaRPr lang="fr-FR" sz="2200" b="1" dirty="0">
              <a:solidFill>
                <a:srgbClr val="0090BF"/>
              </a:solidFill>
            </a:endParaRPr>
          </a:p>
          <a:p>
            <a:r>
              <a:rPr lang="fr-FR" sz="2200" dirty="0"/>
              <a:t>Il est exigé des pays de demander aux entreprises de divulguer toute </a:t>
            </a:r>
            <a:r>
              <a:rPr lang="fr-FR" sz="2200" b="1" dirty="0">
                <a:solidFill>
                  <a:srgbClr val="0090BF"/>
                </a:solidFill>
              </a:rPr>
              <a:t>personne politiquement exposée (PPE) </a:t>
            </a:r>
            <a:r>
              <a:rPr lang="fr-FR" sz="2200" dirty="0"/>
              <a:t>qui détient directement ou indirectement une participation dans une entreprise, quel que soit son niveau de propriété.</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2.5</a:t>
            </a:r>
          </a:p>
        </p:txBody>
      </p:sp>
    </p:spTree>
    <p:extLst>
      <p:ext uri="{BB962C8B-B14F-4D97-AF65-F5344CB8AC3E}">
        <p14:creationId xmlns:p14="http://schemas.microsoft.com/office/powerpoint/2010/main" val="266428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00AC7-7E5D-C245-E41B-C6AF25FB1341}"/>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a:t>Transition énergétique</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fr-FR" sz="2400" dirty="0"/>
              <a:t>De nouvelles dispositions soutiennent la divulgation et le débat public sur les impacts de la transition énergétique en faisant la lumière sur les </a:t>
            </a:r>
            <a:r>
              <a:rPr lang="fr-FR" sz="2400" b="1" dirty="0">
                <a:solidFill>
                  <a:srgbClr val="0090BF"/>
                </a:solidFill>
              </a:rPr>
              <a:t>politiques pertinentes </a:t>
            </a:r>
            <a:r>
              <a:rPr lang="fr-FR" sz="2400" dirty="0"/>
              <a:t>et les </a:t>
            </a:r>
            <a:r>
              <a:rPr lang="fr-FR" sz="2400" b="1" dirty="0">
                <a:solidFill>
                  <a:srgbClr val="0090BF"/>
                </a:solidFill>
              </a:rPr>
              <a:t>recettes attendues </a:t>
            </a:r>
            <a:r>
              <a:rPr lang="fr-FR" sz="2400" dirty="0"/>
              <a:t>du pétrole, du gaz et des minéraux selon différents scénarios de marché.</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5B8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biLevel thresh="25000"/>
          </a:blip>
          <a:srcRect/>
          <a:stretch/>
        </p:blipFill>
        <p:spPr>
          <a:xfrm>
            <a:off x="8007232" y="1633205"/>
            <a:ext cx="3591589" cy="3591589"/>
          </a:xfrm>
          <a:prstGeom prst="rect">
            <a:avLst/>
          </a:prstGeom>
        </p:spPr>
      </p:pic>
    </p:spTree>
    <p:extLst>
      <p:ext uri="{BB962C8B-B14F-4D97-AF65-F5344CB8AC3E}">
        <p14:creationId xmlns:p14="http://schemas.microsoft.com/office/powerpoint/2010/main" val="38385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8585594" cy="1196510"/>
          </a:xfrm>
        </p:spPr>
        <p:txBody>
          <a:bodyPr/>
          <a:lstStyle/>
          <a:p>
            <a:r>
              <a:rPr lang="fr-FR" dirty="0"/>
              <a:t>Accroître la compréhension des politiques de transition énergétique</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799470"/>
          </a:xfrm>
        </p:spPr>
        <p:txBody>
          <a:bodyPr>
            <a:normAutofit fontScale="92500"/>
          </a:bodyPr>
          <a:lstStyle/>
          <a:p>
            <a:r>
              <a:rPr lang="fr-FR" sz="2400" dirty="0"/>
              <a:t>Il est exigé des pays de divulguer leurs </a:t>
            </a:r>
            <a:r>
              <a:rPr lang="fr-FR" sz="2400" b="1" dirty="0">
                <a:solidFill>
                  <a:srgbClr val="0090BF"/>
                </a:solidFill>
              </a:rPr>
              <a:t>engagements</a:t>
            </a:r>
            <a:r>
              <a:rPr lang="fr-FR" sz="2400" dirty="0"/>
              <a:t>, </a:t>
            </a:r>
            <a:r>
              <a:rPr lang="fr-FR" sz="2400" b="1" dirty="0">
                <a:solidFill>
                  <a:srgbClr val="0090BF"/>
                </a:solidFill>
              </a:rPr>
              <a:t>politiques </a:t>
            </a:r>
            <a:r>
              <a:rPr lang="fr-FR" sz="2400" dirty="0"/>
              <a:t>et </a:t>
            </a:r>
            <a:r>
              <a:rPr lang="fr-FR" sz="2400" b="1" dirty="0">
                <a:solidFill>
                  <a:srgbClr val="0090BF"/>
                </a:solidFill>
              </a:rPr>
              <a:t>plans en matière de transition énergétique.</a:t>
            </a:r>
          </a:p>
          <a:p>
            <a:r>
              <a:rPr lang="fr-FR" sz="2400" dirty="0"/>
              <a:t>Les pays sont encouragés à divulguer les </a:t>
            </a:r>
            <a:r>
              <a:rPr lang="fr-FR" sz="2400" b="1" dirty="0">
                <a:solidFill>
                  <a:srgbClr val="0090BF"/>
                </a:solidFill>
              </a:rPr>
              <a:t>subventions publiques </a:t>
            </a:r>
            <a:r>
              <a:rPr lang="fr-FR" sz="2400" dirty="0"/>
              <a:t>qui sont applicables au secteur.</a:t>
            </a:r>
          </a:p>
          <a:p>
            <a:r>
              <a:rPr lang="fr-FR" sz="2400" dirty="0">
                <a:effectLst/>
                <a:latin typeface="Franklin Gothic Book" panose="020B0503020102020204" pitchFamily="34" charset="0"/>
                <a:ea typeface="Cambria" panose="02040503050406030204" pitchFamily="18" charset="0"/>
                <a:cs typeface="Arial" panose="020B0604020202020204" pitchFamily="34" charset="0"/>
              </a:rPr>
              <a:t>Les pays sont également encouragés à divulguer un résumé des </a:t>
            </a:r>
            <a:r>
              <a:rPr lang="fr-FR" sz="2400" b="1" dirty="0">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mécanismes de tarification du carbone </a:t>
            </a:r>
            <a:r>
              <a:rPr lang="fr-FR" sz="2400" dirty="0">
                <a:effectLst/>
                <a:latin typeface="Franklin Gothic Book" panose="020B0503020102020204" pitchFamily="34" charset="0"/>
                <a:ea typeface="Cambria" panose="02040503050406030204" pitchFamily="18" charset="0"/>
                <a:cs typeface="Arial" panose="020B0604020202020204" pitchFamily="34" charset="0"/>
              </a:rPr>
              <a:t>et des </a:t>
            </a:r>
            <a:r>
              <a:rPr lang="fr-FR" sz="2400" b="1" dirty="0">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taxes sur le carbone</a:t>
            </a:r>
            <a:r>
              <a:rPr lang="fr-FR" sz="2400" dirty="0">
                <a:latin typeface="Franklin Gothic Book" panose="020B0503020102020204" pitchFamily="34" charset="0"/>
                <a:ea typeface="Cambria" panose="02040503050406030204" pitchFamily="18" charset="0"/>
                <a:cs typeface="Arial" panose="020B0604020202020204" pitchFamily="34" charset="0"/>
              </a:rPr>
              <a:t>, ainsi que toute</a:t>
            </a:r>
            <a:r>
              <a:rPr lang="fr-FR" sz="2400" dirty="0">
                <a:effectLst/>
                <a:latin typeface="Franklin Gothic Book" panose="020B0503020102020204" pitchFamily="34" charset="0"/>
                <a:ea typeface="Cambria" panose="02040503050406030204" pitchFamily="18" charset="0"/>
                <a:cs typeface="Arial" panose="020B0604020202020204" pitchFamily="34" charset="0"/>
              </a:rPr>
              <a:t> réforme en cours.</a:t>
            </a:r>
            <a:endParaRPr lang="en-GB" sz="2400" dirty="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Exigence 2.1</a:t>
            </a:r>
          </a:p>
        </p:txBody>
      </p:sp>
    </p:spTree>
    <p:extLst>
      <p:ext uri="{BB962C8B-B14F-4D97-AF65-F5344CB8AC3E}">
        <p14:creationId xmlns:p14="http://schemas.microsoft.com/office/powerpoint/2010/main" val="3426550075"/>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8BC80A8-A295-46CA-AF22-82C68DB35933}">
  <ds:schemaRefs>
    <ds:schemaRef ds:uri="http://schemas.microsoft.com/sharepoint/v3/contenttype/forms"/>
  </ds:schemaRefs>
</ds:datastoreItem>
</file>

<file path=customXml/itemProps2.xml><?xml version="1.0" encoding="utf-8"?>
<ds:datastoreItem xmlns:ds="http://schemas.openxmlformats.org/officeDocument/2006/customXml" ds:itemID="{46AC0C5E-7699-426A-90E0-914D821BA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b0d81-beec-4074-bc6f-8be11319408c"/>
    <ds:schemaRef ds:uri="ec4d7596-7f32-41a8-9a95-4275d9a1ea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B9246-1D15-49BF-90DE-50031989DE62}">
  <ds:schemaRefs>
    <ds:schemaRef ds:uri="http://schemas.microsoft.com/office/2006/documentManagement/types"/>
    <ds:schemaRef ds:uri="http://purl.org/dc/terms/"/>
    <ds:schemaRef ds:uri="ec4d7596-7f32-41a8-9a95-4275d9a1ea6b"/>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9eb0d81-beec-4074-bc6f-8be1131940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EITItheme1</Template>
  <TotalTime>464</TotalTime>
  <Words>3525</Words>
  <Application>Microsoft Macintosh PowerPoint</Application>
  <PresentationFormat>Widescreen</PresentationFormat>
  <Paragraphs>181</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Franklin Gothic Book</vt:lpstr>
      <vt:lpstr>Franklin Gothic Demi</vt:lpstr>
      <vt:lpstr>EITItheme1</vt:lpstr>
      <vt:lpstr>PowerPoint Presentation</vt:lpstr>
      <vt:lpstr>Norme ITIE 2023</vt:lpstr>
      <vt:lpstr>Domaines thématiques clés</vt:lpstr>
      <vt:lpstr>Lutte contre la corruption</vt:lpstr>
      <vt:lpstr>Intégration de la lutte contre la corruption dans  les objectifs de l’ITIE et le travail du GMP</vt:lpstr>
      <vt:lpstr>Divulgation des politiques et des pratiques de lutte contre la corruption des entreprises</vt:lpstr>
      <vt:lpstr>Seuils de propriété pour la déclaration des bénéficiaires effectifs</vt:lpstr>
      <vt:lpstr>Transition énergétique</vt:lpstr>
      <vt:lpstr>Accroître la compréhension des politiques de transition énergétique</vt:lpstr>
      <vt:lpstr>Compréhension des licences et des réserves</vt:lpstr>
      <vt:lpstr>Attentes à l’égard des recettes futures</vt:lpstr>
      <vt:lpstr>Questions sociales, environnementales et de genre </vt:lpstr>
      <vt:lpstr>Déclaration des consultations et du consentement des communautés</vt:lpstr>
      <vt:lpstr>Données ventilées par genre sur les bénéfices pour les communautés</vt:lpstr>
      <vt:lpstr>Données granulaires sur l’emploi</vt:lpstr>
      <vt:lpstr>Évaluations de l’impact environnemental, social et de genre</vt:lpstr>
      <vt:lpstr>Perception des recettes</vt:lpstr>
      <vt:lpstr>Divulgations de qualité accrue sur la production et les exportations</vt:lpstr>
      <vt:lpstr>Éclairage sur les coûts des entreprises </vt:lpstr>
      <vt:lpstr>Vers un processus allégé de divulgation des recettes</vt:lpstr>
      <vt:lpstr>Renforcement de la transparence des contrats</vt:lpstr>
      <vt:lpstr>Renforcement de la transparence des contrats</vt:lpstr>
      <vt:lpstr>Dispositions transitoires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Pilliard</dc:creator>
  <cp:keywords>, docId:E806EB6A9BE4FF993E16217ADDFC5B6F</cp:keywords>
  <cp:lastModifiedBy>Leila Pilliard</cp:lastModifiedBy>
  <cp:revision>4</cp:revision>
  <cp:lastPrinted>2023-06-23T10:13:05Z</cp:lastPrinted>
  <dcterms:created xsi:type="dcterms:W3CDTF">2020-01-10T14:54:35Z</dcterms:created>
  <dcterms:modified xsi:type="dcterms:W3CDTF">2024-05-28T08:36:14Z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