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 id="2147483709" r:id="rId5"/>
  </p:sldMasterIdLst>
  <p:notesMasterIdLst>
    <p:notesMasterId r:id="rId35"/>
  </p:notesMasterIdLst>
  <p:sldIdLst>
    <p:sldId id="268" r:id="rId6"/>
    <p:sldId id="1948" r:id="rId7"/>
    <p:sldId id="1949" r:id="rId8"/>
    <p:sldId id="1950" r:id="rId9"/>
    <p:sldId id="1951" r:id="rId10"/>
    <p:sldId id="1952" r:id="rId11"/>
    <p:sldId id="2147478510" r:id="rId12"/>
    <p:sldId id="2147478512" r:id="rId13"/>
    <p:sldId id="2147478511" r:id="rId14"/>
    <p:sldId id="2147478517" r:id="rId15"/>
    <p:sldId id="2147478514" r:id="rId16"/>
    <p:sldId id="2147478515" r:id="rId17"/>
    <p:sldId id="2147478516" r:id="rId18"/>
    <p:sldId id="2147478526" r:id="rId19"/>
    <p:sldId id="2147478535" r:id="rId20"/>
    <p:sldId id="2147478536" r:id="rId21"/>
    <p:sldId id="1894" r:id="rId22"/>
    <p:sldId id="2035" r:id="rId23"/>
    <p:sldId id="2032" r:id="rId24"/>
    <p:sldId id="2031" r:id="rId25"/>
    <p:sldId id="2034" r:id="rId26"/>
    <p:sldId id="2147478519" r:id="rId27"/>
    <p:sldId id="2147478520" r:id="rId28"/>
    <p:sldId id="2147478522" r:id="rId29"/>
    <p:sldId id="2147478509" r:id="rId30"/>
    <p:sldId id="2147478521" r:id="rId31"/>
    <p:sldId id="2147478525" r:id="rId32"/>
    <p:sldId id="1947" r:id="rId33"/>
    <p:sldId id="289" r:id="rId34"/>
  </p:sldIdLst>
  <p:sldSz cx="12192000" cy="6858000"/>
  <p:notesSz cx="6797675" cy="99250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7343220-D39C-2832-D875-EDD48B5ED051}" name="Leila Pilliard" initials="LP" userId="S::LPilliard@eiti.org::22dc6cf7-23f1-4fb6-bfda-23a269820100" providerId="AD"/>
  <p188:author id="{9871A3BF-ED88-6C18-43B0-9D178B5A68A0}" name="Jessica Sanchez" initials="JS" userId="S::jsanchez@eiti.org::d4beb481-8b8b-45a5-ad4a-197b3cfb970e" providerId="AD"/>
  <p188:author id="{AD0D2BC9-28A4-2E0E-4C56-C303A12543E4}" name="Fatma Nyambura" initials="FN" userId="S::FNyambura@eiti.org::73e1ee9b-c11e-412b-afe4-947ddc895b72" providerId="AD"/>
  <p188:author id="{57315ACE-87CD-A4F6-7279-C3A8273BB71E}" name="Leila Pilliard" initials="LP" userId="S::lpilliard@eiti.org::22dc6cf7-23f1-4fb6-bfda-23a26982010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157"/>
    <a:srgbClr val="0090BF"/>
    <a:srgbClr val="89AA2E"/>
    <a:srgbClr val="00C3F0"/>
    <a:srgbClr val="6D5339"/>
    <a:srgbClr val="2B13D8"/>
    <a:srgbClr val="FFFFFF"/>
    <a:srgbClr val="797979"/>
    <a:srgbClr val="005B8C"/>
    <a:srgbClr val="EEF6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7ED1B9-2B0E-D34F-9EE0-B1327A667A5D}" v="7" dt="2024-05-28T08:58:53.7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9252" autoAdjust="0"/>
  </p:normalViewPr>
  <p:slideViewPr>
    <p:cSldViewPr snapToGrid="0">
      <p:cViewPr varScale="1">
        <p:scale>
          <a:sx n="100" d="100"/>
          <a:sy n="100" d="100"/>
        </p:scale>
        <p:origin x="1544" y="16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7976"/>
          </a:xfrm>
          <a:prstGeom prst="rect">
            <a:avLst/>
          </a:prstGeom>
        </p:spPr>
        <p:txBody>
          <a:bodyPr vert="horz" lIns="91440" tIns="45720" rIns="91440" bIns="45720" rtlCol="0"/>
          <a:lstStyle>
            <a:lvl1pPr algn="l">
              <a:defRPr sz="1200"/>
            </a:lvl1pPr>
          </a:lstStyle>
          <a:p>
            <a:endParaRPr lang="nb-NO"/>
          </a:p>
        </p:txBody>
      </p:sp>
      <p:sp>
        <p:nvSpPr>
          <p:cNvPr id="4" name="Slide Image Placeholder 3"/>
          <p:cNvSpPr>
            <a:spLocks noGrp="1" noRot="1" noChangeAspect="1"/>
          </p:cNvSpPr>
          <p:nvPr>
            <p:ph type="sldImg" idx="2"/>
          </p:nvPr>
        </p:nvSpPr>
        <p:spPr>
          <a:xfrm>
            <a:off x="420688" y="1239838"/>
            <a:ext cx="5956300" cy="3351212"/>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79768" y="4776431"/>
            <a:ext cx="5438140" cy="390798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9427076"/>
            <a:ext cx="2945659" cy="497975"/>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50443" y="9427076"/>
            <a:ext cx="2945659" cy="497975"/>
          </a:xfrm>
          <a:prstGeom prst="rect">
            <a:avLst/>
          </a:prstGeom>
        </p:spPr>
        <p:txBody>
          <a:bodyPr vert="horz" lIns="91440" tIns="45720" rIns="91440" bIns="45720" rtlCol="0" anchor="b"/>
          <a:lstStyle>
            <a:lvl1pPr algn="r">
              <a:defRPr sz="1200"/>
            </a:lvl1pPr>
          </a:lstStyle>
          <a:p>
            <a:fld id="{AF0F0302-BE9E-8A47-8FBA-EF4A5D6A0C17}" type="slidenum">
              <a:rPr lang="nb-NO" smtClean="0"/>
              <a:t>‹#›</a:t>
            </a:fld>
            <a:endParaRPr lang="nb-NO"/>
          </a:p>
        </p:txBody>
      </p:sp>
    </p:spTree>
    <p:extLst>
      <p:ext uri="{BB962C8B-B14F-4D97-AF65-F5344CB8AC3E}">
        <p14:creationId xmlns:p14="http://schemas.microsoft.com/office/powerpoint/2010/main" val="1621326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Ask the audience to respond to this questions and summarise their replies.</a:t>
            </a:r>
          </a:p>
        </p:txBody>
      </p:sp>
      <p:sp>
        <p:nvSpPr>
          <p:cNvPr id="4" name="Slide Number Placeholder 3"/>
          <p:cNvSpPr>
            <a:spLocks noGrp="1"/>
          </p:cNvSpPr>
          <p:nvPr>
            <p:ph type="sldNum" sz="quarter" idx="5"/>
          </p:nvPr>
        </p:nvSpPr>
        <p:spPr/>
        <p:txBody>
          <a:bodyPr/>
          <a:lstStyle/>
          <a:p>
            <a:fld id="{AF0F0302-BE9E-8A47-8FBA-EF4A5D6A0C17}" type="slidenum">
              <a:rPr lang="nb-NO" smtClean="0"/>
              <a:t>2</a:t>
            </a:fld>
            <a:endParaRPr lang="nb-NO"/>
          </a:p>
        </p:txBody>
      </p:sp>
    </p:spTree>
    <p:extLst>
      <p:ext uri="{BB962C8B-B14F-4D97-AF65-F5344CB8AC3E}">
        <p14:creationId xmlns:p14="http://schemas.microsoft.com/office/powerpoint/2010/main" val="3685211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ARGUING FOR CONTRACT TRANSPARENCY</a:t>
            </a:r>
          </a:p>
          <a:p>
            <a:r>
              <a:rPr lang="fr-FR"/>
              <a:t>The most common arguments against contract transparency, as demonstrated below, are</a:t>
            </a:r>
          </a:p>
          <a:p>
            <a:r>
              <a:rPr lang="fr-FR"/>
              <a:t>fairly easy to rebut.</a:t>
            </a:r>
          </a:p>
          <a:p>
            <a:endParaRPr lang="en-GB"/>
          </a:p>
          <a:p>
            <a:r>
              <a:rPr lang="fr-FR"/>
              <a:t>Argument: Contracts contain commercially sensitive information that could cause</a:t>
            </a:r>
          </a:p>
          <a:p>
            <a:r>
              <a:rPr lang="fr-FR"/>
              <a:t>competitive harm if disclosed.</a:t>
            </a:r>
          </a:p>
          <a:p>
            <a:r>
              <a:rPr lang="fr-FR"/>
              <a:t>Rebuttal: Petroleum contracts are unlikely to contain the kinds of information about a</a:t>
            </a:r>
          </a:p>
          <a:p>
            <a:r>
              <a:rPr lang="fr-FR"/>
              <a:t>project that is commercially sensitive. This stands to reason. After all, it is common for</a:t>
            </a:r>
          </a:p>
          <a:p>
            <a:r>
              <a:rPr lang="fr-FR"/>
              <a:t>petroleum contracts to be signed by consortiums of companies and for the companies</a:t>
            </a:r>
          </a:p>
          <a:p>
            <a:r>
              <a:rPr lang="fr-FR"/>
              <a:t>au sein de ces consortiums pour changer au fil du temps, ce qui signifie que les entreprises passent des contrats</a:t>
            </a:r>
          </a:p>
          <a:p>
            <a:r>
              <a:rPr lang="fr-FR"/>
              <a:t>knowing that competitors will have access. Given this reality, it is highly unlikely that any</a:t>
            </a:r>
          </a:p>
          <a:p>
            <a:r>
              <a:rPr lang="fr-FR"/>
              <a:t>company would risk writing trade secrets into any contract.</a:t>
            </a:r>
          </a:p>
          <a:p>
            <a:endParaRPr lang="en-GB"/>
          </a:p>
          <a:p>
            <a:r>
              <a:rPr lang="fr-FR"/>
              <a:t>Argument: Confidentiality clauses contained within contracts do not permit contract</a:t>
            </a:r>
          </a:p>
          <a:p>
            <a:r>
              <a:rPr lang="fr-FR"/>
              <a:t>transparency.</a:t>
            </a:r>
          </a:p>
          <a:p>
            <a:r>
              <a:rPr lang="fr-FR"/>
              <a:t>Rebuttal: In most cases, legislation and/or mutual consent can generally supersede</a:t>
            </a:r>
          </a:p>
          <a:p>
            <a:r>
              <a:rPr lang="fr-FR"/>
              <a:t>confidentiality clauses. Further, confidentiality clauses often make room for exceptions</a:t>
            </a:r>
          </a:p>
          <a:p>
            <a:r>
              <a:rPr lang="fr-FR"/>
              <a:t>when all parties to the contract agree. In many countries extractive industry confidentiality</a:t>
            </a:r>
          </a:p>
          <a:p>
            <a:r>
              <a:rPr lang="fr-FR"/>
              <a:t>clauses in contracts are not written a way that expressly forbid contract disclosure. However,</a:t>
            </a:r>
          </a:p>
          <a:p>
            <a:r>
              <a:rPr lang="fr-FR"/>
              <a:t>it is impossible to know for certain without accessing the contracts.</a:t>
            </a:r>
          </a:p>
          <a:p>
            <a:endParaRPr lang="en-GB"/>
          </a:p>
          <a:p>
            <a:r>
              <a:rPr lang="fr-FR"/>
              <a:t>Argument: Contract transparency will scare off investors.</a:t>
            </a:r>
          </a:p>
          <a:p>
            <a:r>
              <a:rPr lang="fr-FR"/>
              <a:t>Rebuttal: There is no evidence that a company’s or a country’s commercial position has</a:t>
            </a:r>
          </a:p>
          <a:p>
            <a:r>
              <a:rPr lang="fr-FR"/>
              <a:t>been affected due to contracts being disclosed. In fact, countries such as Liberia and Ghana</a:t>
            </a:r>
          </a:p>
          <a:p>
            <a:r>
              <a:rPr lang="fr-FR"/>
              <a:t>have received significant investment as they have disclosed contracts, while Mexico has</a:t>
            </a:r>
          </a:p>
          <a:p>
            <a:r>
              <a:rPr lang="fr-FR"/>
              <a:t>put contract transparency at the center of successful efforts to attract private capital to the</a:t>
            </a:r>
          </a:p>
          <a:p>
            <a:r>
              <a:rPr lang="fr-FR"/>
              <a:t>petroleum sector post-2013.</a:t>
            </a:r>
          </a:p>
          <a:p>
            <a:endParaRPr lang="en-GB"/>
          </a:p>
          <a:p>
            <a:r>
              <a:rPr lang="fr-FR"/>
              <a:t>Argument: Contracts are too complex for the general public to understand.</a:t>
            </a:r>
          </a:p>
          <a:p>
            <a:r>
              <a:rPr lang="fr-FR"/>
              <a:t>Rebuttal: Il existe une multitude d'outils éducatifs gratuits disponibles pour éduquer les décideurs politiques comme</a:t>
            </a:r>
          </a:p>
          <a:p>
            <a:r>
              <a:rPr lang="fr-FR"/>
              <a:t>well as civil society, the general public and media. While there is clearly a need for additional</a:t>
            </a:r>
          </a:p>
          <a:p>
            <a:r>
              <a:rPr lang="fr-FR"/>
              <a:t>public education on how to analyze and monitor extractive industry contracts, a growing</a:t>
            </a:r>
          </a:p>
          <a:p>
            <a:r>
              <a:rPr lang="fr-FR"/>
              <a:t>amount of experience shows that disclosure improves public dialogue and provides a strong</a:t>
            </a:r>
          </a:p>
          <a:p>
            <a:r>
              <a:rPr lang="fr-FR"/>
              <a:t>basis for improving citizen understanding</a:t>
            </a:r>
          </a:p>
        </p:txBody>
      </p:sp>
      <p:sp>
        <p:nvSpPr>
          <p:cNvPr id="4" name="Slide Number Placeholder 3"/>
          <p:cNvSpPr>
            <a:spLocks noGrp="1"/>
          </p:cNvSpPr>
          <p:nvPr>
            <p:ph type="sldNum" sz="quarter" idx="5"/>
          </p:nvPr>
        </p:nvSpPr>
        <p:spPr/>
        <p:txBody>
          <a:bodyPr/>
          <a:lstStyle/>
          <a:p>
            <a:fld id="{AF0F0302-BE9E-8A47-8FBA-EF4A5D6A0C17}" type="slidenum">
              <a:rPr lang="nb-NO" smtClean="0"/>
              <a:t>16</a:t>
            </a:fld>
            <a:endParaRPr lang="nb-NO"/>
          </a:p>
        </p:txBody>
      </p:sp>
    </p:spTree>
    <p:extLst>
      <p:ext uri="{BB962C8B-B14F-4D97-AF65-F5344CB8AC3E}">
        <p14:creationId xmlns:p14="http://schemas.microsoft.com/office/powerpoint/2010/main" val="14941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a:solidFill>
                <a:srgbClr val="0090BF"/>
              </a:solidFill>
              <a:latin typeface="Franklin Gothic Book" panose="020B0503020102020204"/>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18</a:t>
            </a:fld>
            <a:endParaRPr lang="nb-NO"/>
          </a:p>
        </p:txBody>
      </p:sp>
    </p:spTree>
    <p:extLst>
      <p:ext uri="{BB962C8B-B14F-4D97-AF65-F5344CB8AC3E}">
        <p14:creationId xmlns:p14="http://schemas.microsoft.com/office/powerpoint/2010/main" val="172484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4917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None/>
            </a:pPr>
            <a:r>
              <a:rPr lang="fr-FR" b="0" i="0">
                <a:solidFill>
                  <a:srgbClr val="000000"/>
                </a:solidFill>
                <a:effectLst/>
                <a:latin typeface="Metropolis"/>
              </a:rPr>
              <a:t>Implementing countries are encouraged to publicly disclose any contracts and licenses that provide the terms attached to the exploitation of oil, gas and minerals, as well as material exploration contracts. </a:t>
            </a:r>
          </a:p>
          <a:p>
            <a:br>
              <a:rPr lang="fr-FR"/>
            </a:br>
            <a:endParaRPr lang="fr-F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8870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93061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FR"/>
              <a:t>La majeure partie des recettes pétrolières du Ghana provient de deux contrats de vente à long terme avec le négociant russe Litasco et l’entreprise publique chinoise Unipec Asia, cette dernière étant liée au prêt gouvernemental de la China Development Bank. </a:t>
            </a:r>
          </a:p>
          <a:p>
            <a:pPr marL="171450" indent="-171450">
              <a:buFont typeface="Arial" panose="020B0604020202020204" pitchFamily="34" charset="0"/>
              <a:buChar char="•"/>
            </a:pPr>
            <a:r>
              <a:rPr lang="fr-FR"/>
              <a:t>La compagnie pétrolière nationale du Ghana, GNPC, a signé un accord de vente à long terme avec Unipec Asia dans le cadre de l’accord-cadre de 2011 portant sur un prêt de 3 milliards de dollars US contracté par le gouvernement du Ghana auprès de la China Development Bank. </a:t>
            </a:r>
          </a:p>
          <a:p>
            <a:pPr marL="171450" indent="-171450">
              <a:buFont typeface="Arial" panose="020B0604020202020204" pitchFamily="34" charset="0"/>
              <a:buChar char="•"/>
            </a:pPr>
            <a:r>
              <a:rPr lang="fr-FR"/>
              <a:t>En vertu de cet accord de vente à long terme, qui est entré en vigueur en février 2012, Unipec Asia, une filiale commerciale du groupe public chinois Sinopec, s’est engagée à acheter cinq cargaisons par année civile du champ Jubilee pendant une durée de 15 ans et demi.</a:t>
            </a:r>
          </a:p>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23</a:t>
            </a:fld>
            <a:endParaRPr lang="nb-NO"/>
          </a:p>
        </p:txBody>
      </p:sp>
    </p:spTree>
    <p:extLst>
      <p:ext uri="{BB962C8B-B14F-4D97-AF65-F5344CB8AC3E}">
        <p14:creationId xmlns:p14="http://schemas.microsoft.com/office/powerpoint/2010/main" val="3595278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664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69923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spcAft>
                <a:spcPts val="1200"/>
              </a:spcAft>
            </a:pPr>
            <a:endParaRPr lang="en-NO" sz="18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28</a:t>
            </a:fld>
            <a:endParaRPr lang="nb-NO"/>
          </a:p>
        </p:txBody>
      </p:sp>
    </p:spTree>
    <p:extLst>
      <p:ext uri="{BB962C8B-B14F-4D97-AF65-F5344CB8AC3E}">
        <p14:creationId xmlns:p14="http://schemas.microsoft.com/office/powerpoint/2010/main" val="1303238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3</a:t>
            </a:fld>
            <a:endParaRPr lang="nb-NO"/>
          </a:p>
        </p:txBody>
      </p:sp>
    </p:spTree>
    <p:extLst>
      <p:ext uri="{BB962C8B-B14F-4D97-AF65-F5344CB8AC3E}">
        <p14:creationId xmlns:p14="http://schemas.microsoft.com/office/powerpoint/2010/main" val="2657945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A6414-8AAF-9E5D-5771-82FFE7BB5A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7FD3BE-ECF0-76DB-4879-0CBEF1D50D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1D2F0D-283A-8961-002D-AF520D4C1DC8}"/>
              </a:ext>
            </a:extLst>
          </p:cNvPr>
          <p:cNvSpPr>
            <a:spLocks noGrp="1"/>
          </p:cNvSpPr>
          <p:nvPr>
            <p:ph type="body" idx="1"/>
          </p:nvPr>
        </p:nvSpPr>
        <p:spPr/>
        <p:txBody>
          <a:bodyPr/>
          <a:lstStyle/>
          <a:p>
            <a:pPr marL="285750" indent="-285750">
              <a:spcBef>
                <a:spcPts val="1200"/>
              </a:spcBef>
              <a:spcAft>
                <a:spcPts val="1200"/>
              </a:spcAft>
              <a:buFontTx/>
              <a:buChar char="-"/>
            </a:pPr>
            <a:endParaRPr lang="en-GB" sz="1200" b="0"/>
          </a:p>
        </p:txBody>
      </p:sp>
      <p:sp>
        <p:nvSpPr>
          <p:cNvPr id="4" name="Slide Number Placeholder 3">
            <a:extLst>
              <a:ext uri="{FF2B5EF4-FFF2-40B4-BE49-F238E27FC236}">
                <a16:creationId xmlns:a16="http://schemas.microsoft.com/office/drawing/2014/main" id="{81A73512-801A-99BE-6D0C-BAC47BC1B378}"/>
              </a:ext>
            </a:extLst>
          </p:cNvPr>
          <p:cNvSpPr>
            <a:spLocks noGrp="1"/>
          </p:cNvSpPr>
          <p:nvPr>
            <p:ph type="sldNum" sz="quarter" idx="5"/>
          </p:nvPr>
        </p:nvSpPr>
        <p:spPr/>
        <p:txBody>
          <a:bodyPr/>
          <a:lstStyle/>
          <a:p>
            <a:fld id="{AF0F0302-BE9E-8A47-8FBA-EF4A5D6A0C17}" type="slidenum">
              <a:rPr lang="nb-NO" smtClean="0"/>
              <a:t>4</a:t>
            </a:fld>
            <a:endParaRPr lang="nb-NO"/>
          </a:p>
        </p:txBody>
      </p:sp>
    </p:spTree>
    <p:extLst>
      <p:ext uri="{BB962C8B-B14F-4D97-AF65-F5344CB8AC3E}">
        <p14:creationId xmlns:p14="http://schemas.microsoft.com/office/powerpoint/2010/main" val="2628758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DC09F-CBF1-7883-918F-4CF6449BF1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3E72D5-A926-7A6A-11E1-2794B275B9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9876A9-053E-CE74-F6FF-3C5D85D5E321}"/>
              </a:ext>
            </a:extLst>
          </p:cNvPr>
          <p:cNvSpPr>
            <a:spLocks noGrp="1"/>
          </p:cNvSpPr>
          <p:nvPr>
            <p:ph type="body" idx="1"/>
          </p:nvPr>
        </p:nvSpPr>
        <p:spPr/>
        <p:txBody>
          <a:bodyPr/>
          <a:lstStyle/>
          <a:p>
            <a:pPr marL="285750" indent="-285750">
              <a:spcBef>
                <a:spcPts val="1200"/>
              </a:spcBef>
              <a:spcAft>
                <a:spcPts val="1200"/>
              </a:spcAft>
              <a:buFontTx/>
              <a:buChar char="-"/>
            </a:pPr>
            <a:endParaRPr lang="en-GB" sz="1200" b="0"/>
          </a:p>
        </p:txBody>
      </p:sp>
      <p:sp>
        <p:nvSpPr>
          <p:cNvPr id="4" name="Slide Number Placeholder 3">
            <a:extLst>
              <a:ext uri="{FF2B5EF4-FFF2-40B4-BE49-F238E27FC236}">
                <a16:creationId xmlns:a16="http://schemas.microsoft.com/office/drawing/2014/main" id="{097EC2A6-2A1D-5C3C-0E06-51A170993A63}"/>
              </a:ext>
            </a:extLst>
          </p:cNvPr>
          <p:cNvSpPr>
            <a:spLocks noGrp="1"/>
          </p:cNvSpPr>
          <p:nvPr>
            <p:ph type="sldNum" sz="quarter" idx="5"/>
          </p:nvPr>
        </p:nvSpPr>
        <p:spPr/>
        <p:txBody>
          <a:bodyPr/>
          <a:lstStyle/>
          <a:p>
            <a:fld id="{AF0F0302-BE9E-8A47-8FBA-EF4A5D6A0C17}" type="slidenum">
              <a:rPr lang="nb-NO" smtClean="0"/>
              <a:t>5</a:t>
            </a:fld>
            <a:endParaRPr lang="nb-NO"/>
          </a:p>
        </p:txBody>
      </p:sp>
    </p:spTree>
    <p:extLst>
      <p:ext uri="{BB962C8B-B14F-4D97-AF65-F5344CB8AC3E}">
        <p14:creationId xmlns:p14="http://schemas.microsoft.com/office/powerpoint/2010/main" val="1899799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a:t>Enhance</a:t>
            </a:r>
            <a:r>
              <a:rPr lang="fr-FR" dirty="0"/>
              <a:t> stakeholders’ </a:t>
            </a:r>
            <a:r>
              <a:rPr lang="fr-FR" dirty="0" err="1"/>
              <a:t>ability</a:t>
            </a:r>
            <a:r>
              <a:rPr lang="fr-FR" dirty="0"/>
              <a:t> to </a:t>
            </a:r>
            <a:r>
              <a:rPr lang="fr-FR" b="1" dirty="0">
                <a:solidFill>
                  <a:srgbClr val="0090BF"/>
                </a:solidFill>
              </a:rPr>
              <a:t>monitor compliance </a:t>
            </a:r>
            <a:r>
              <a:rPr lang="fr-FR" dirty="0" err="1"/>
              <a:t>with</a:t>
            </a:r>
            <a:r>
              <a:rPr lang="fr-FR" dirty="0"/>
              <a:t> </a:t>
            </a:r>
            <a:r>
              <a:rPr lang="fr-FR" dirty="0" err="1"/>
              <a:t>contractual</a:t>
            </a:r>
            <a:r>
              <a:rPr lang="fr-FR" dirty="0"/>
              <a:t> obligations</a:t>
            </a:r>
          </a:p>
          <a:p>
            <a:r>
              <a:rPr lang="fr-FR" dirty="0" err="1"/>
              <a:t>Empowers</a:t>
            </a:r>
            <a:r>
              <a:rPr lang="fr-FR" dirty="0"/>
              <a:t> </a:t>
            </a:r>
            <a:r>
              <a:rPr lang="fr-FR" dirty="0" err="1"/>
              <a:t>citizens</a:t>
            </a:r>
            <a:r>
              <a:rPr lang="fr-FR" dirty="0"/>
              <a:t> to </a:t>
            </a:r>
            <a:r>
              <a:rPr lang="fr-FR" dirty="0" err="1"/>
              <a:t>assess</a:t>
            </a:r>
            <a:r>
              <a:rPr lang="fr-FR" dirty="0"/>
              <a:t> </a:t>
            </a:r>
            <a:r>
              <a:rPr lang="fr-FR" dirty="0" err="1"/>
              <a:t>whether</a:t>
            </a:r>
            <a:r>
              <a:rPr lang="fr-FR" dirty="0"/>
              <a:t> </a:t>
            </a:r>
            <a:r>
              <a:rPr lang="fr-FR" dirty="0" err="1"/>
              <a:t>they</a:t>
            </a:r>
            <a:r>
              <a:rPr lang="fr-FR" dirty="0"/>
              <a:t> are </a:t>
            </a:r>
            <a:r>
              <a:rPr lang="fr-FR" dirty="0" err="1"/>
              <a:t>getting</a:t>
            </a:r>
            <a:r>
              <a:rPr lang="fr-FR" dirty="0"/>
              <a:t> a ‘</a:t>
            </a:r>
            <a:r>
              <a:rPr lang="fr-FR" b="1" dirty="0">
                <a:solidFill>
                  <a:srgbClr val="0090BF"/>
                </a:solidFill>
              </a:rPr>
              <a:t>good deal’ </a:t>
            </a:r>
            <a:r>
              <a:rPr lang="fr-FR" dirty="0"/>
              <a:t>for </a:t>
            </a:r>
            <a:r>
              <a:rPr lang="fr-FR" dirty="0" err="1"/>
              <a:t>their</a:t>
            </a:r>
            <a:r>
              <a:rPr lang="fr-FR" dirty="0"/>
              <a:t> </a:t>
            </a:r>
            <a:r>
              <a:rPr lang="fr-FR" dirty="0" err="1"/>
              <a:t>resources</a:t>
            </a:r>
            <a:endParaRPr lang="fr-FR" dirty="0"/>
          </a:p>
          <a:p>
            <a:r>
              <a:rPr lang="fr-FR" dirty="0">
                <a:solidFill>
                  <a:srgbClr val="002060"/>
                </a:solidFill>
              </a:rPr>
              <a:t>Enables </a:t>
            </a:r>
            <a:r>
              <a:rPr lang="fr-FR" dirty="0" err="1">
                <a:solidFill>
                  <a:srgbClr val="002060"/>
                </a:solidFill>
              </a:rPr>
              <a:t>analysis</a:t>
            </a:r>
            <a:r>
              <a:rPr lang="fr-FR" dirty="0">
                <a:solidFill>
                  <a:srgbClr val="002060"/>
                </a:solidFill>
              </a:rPr>
              <a:t> of </a:t>
            </a:r>
            <a:r>
              <a:rPr lang="fr-FR" dirty="0" err="1">
                <a:solidFill>
                  <a:srgbClr val="002157"/>
                </a:solidFill>
              </a:rPr>
              <a:t>alignment</a:t>
            </a:r>
            <a:r>
              <a:rPr lang="fr-FR" dirty="0">
                <a:solidFill>
                  <a:schemeClr val="bg2"/>
                </a:solidFill>
              </a:rPr>
              <a:t> </a:t>
            </a:r>
            <a:r>
              <a:rPr lang="fr-FR" dirty="0" err="1">
                <a:solidFill>
                  <a:srgbClr val="002060"/>
                </a:solidFill>
              </a:rPr>
              <a:t>between</a:t>
            </a:r>
            <a:r>
              <a:rPr lang="fr-FR" dirty="0">
                <a:solidFill>
                  <a:srgbClr val="002060"/>
                </a:solidFill>
              </a:rPr>
              <a:t> </a:t>
            </a:r>
            <a:r>
              <a:rPr lang="fr-FR" dirty="0" err="1">
                <a:solidFill>
                  <a:srgbClr val="002060"/>
                </a:solidFill>
              </a:rPr>
              <a:t>contracts</a:t>
            </a:r>
            <a:r>
              <a:rPr lang="fr-FR" dirty="0">
                <a:solidFill>
                  <a:srgbClr val="002060"/>
                </a:solidFill>
              </a:rPr>
              <a:t> and </a:t>
            </a:r>
            <a:r>
              <a:rPr lang="fr-FR" b="1" dirty="0">
                <a:solidFill>
                  <a:srgbClr val="0090BF"/>
                </a:solidFill>
              </a:rPr>
              <a:t>national </a:t>
            </a:r>
            <a:r>
              <a:rPr lang="fr-FR" b="1" dirty="0" err="1">
                <a:solidFill>
                  <a:srgbClr val="0090BF"/>
                </a:solidFill>
              </a:rPr>
              <a:t>energy</a:t>
            </a:r>
            <a:r>
              <a:rPr lang="fr-FR" b="1" dirty="0">
                <a:solidFill>
                  <a:srgbClr val="0090BF"/>
                </a:solidFill>
              </a:rPr>
              <a:t> transition </a:t>
            </a:r>
            <a:r>
              <a:rPr lang="fr-FR" b="1" dirty="0" err="1">
                <a:solidFill>
                  <a:srgbClr val="0090BF"/>
                </a:solidFill>
              </a:rPr>
              <a:t>commitments</a:t>
            </a:r>
            <a:r>
              <a:rPr lang="fr-FR" b="1" dirty="0">
                <a:solidFill>
                  <a:srgbClr val="0090BF"/>
                </a:solidFill>
              </a:rPr>
              <a:t> </a:t>
            </a:r>
          </a:p>
          <a:p>
            <a:pPr marL="0" indent="0">
              <a:buNone/>
            </a:pPr>
            <a:endParaRPr lang="en-GB" b="1" dirty="0">
              <a:latin typeface="Franklin Gothic Medium"/>
            </a:endParaRPr>
          </a:p>
          <a:p>
            <a:pPr marL="0" indent="0">
              <a:buNone/>
            </a:pPr>
            <a:endParaRPr lang="en-GB" b="1" dirty="0">
              <a:latin typeface="Franklin Gothic Medium"/>
            </a:endParaRPr>
          </a:p>
          <a:p>
            <a:pPr marL="0" indent="0">
              <a:buNone/>
            </a:pPr>
            <a:endParaRPr lang="en-GB" b="1" dirty="0">
              <a:latin typeface="Franklin Gothic Medium"/>
            </a:endParaRPr>
          </a:p>
          <a:p>
            <a:pPr marL="0" indent="0">
              <a:buNone/>
            </a:pPr>
            <a:r>
              <a:rPr lang="fr-FR" b="1" dirty="0" err="1">
                <a:latin typeface="Franklin Gothic Medium"/>
              </a:rPr>
              <a:t>Summary</a:t>
            </a:r>
            <a:endParaRPr lang="fr-FR" b="1" dirty="0">
              <a:latin typeface="Franklin Gothic Medium"/>
            </a:endParaRPr>
          </a:p>
          <a:p>
            <a:pPr marL="0" indent="0">
              <a:buNone/>
            </a:pPr>
            <a:r>
              <a:rPr lang="fr-FR" dirty="0" err="1"/>
              <a:t>Encouraged</a:t>
            </a:r>
            <a:r>
              <a:rPr lang="fr-FR" dirty="0"/>
              <a:t> </a:t>
            </a:r>
            <a:r>
              <a:rPr lang="fr-FR" dirty="0" err="1"/>
              <a:t>disclosures</a:t>
            </a:r>
            <a:r>
              <a:rPr lang="fr-FR" dirty="0"/>
              <a:t>: </a:t>
            </a:r>
          </a:p>
          <a:p>
            <a:pPr>
              <a:buFont typeface="Wingdings" pitchFamily="2" charset="2"/>
              <a:buChar char="§"/>
            </a:pPr>
            <a:r>
              <a:rPr lang="fr-FR" sz="1200" dirty="0" err="1"/>
              <a:t>Material</a:t>
            </a:r>
            <a:r>
              <a:rPr lang="fr-FR" sz="1200" dirty="0"/>
              <a:t> </a:t>
            </a:r>
            <a:r>
              <a:rPr lang="fr-FR" sz="1200" b="1" dirty="0">
                <a:solidFill>
                  <a:srgbClr val="0090BF"/>
                </a:solidFill>
              </a:rPr>
              <a:t>exploration </a:t>
            </a:r>
            <a:r>
              <a:rPr lang="fr-FR" sz="1200" b="1" dirty="0" err="1">
                <a:solidFill>
                  <a:srgbClr val="0090BF"/>
                </a:solidFill>
              </a:rPr>
              <a:t>contracts</a:t>
            </a:r>
            <a:r>
              <a:rPr lang="fr-FR" sz="1200" b="1" dirty="0">
                <a:solidFill>
                  <a:srgbClr val="0090BF"/>
                </a:solidFill>
              </a:rPr>
              <a:t> </a:t>
            </a:r>
          </a:p>
          <a:p>
            <a:pPr>
              <a:buFont typeface="Wingdings" pitchFamily="2" charset="2"/>
              <a:buChar char="§"/>
            </a:pPr>
            <a:r>
              <a:rPr lang="fr-FR" sz="1200" dirty="0" err="1"/>
              <a:t>Terms</a:t>
            </a:r>
            <a:r>
              <a:rPr lang="fr-FR" sz="1200" dirty="0"/>
              <a:t> of </a:t>
            </a:r>
            <a:r>
              <a:rPr lang="fr-FR" sz="1200" b="1" dirty="0">
                <a:solidFill>
                  <a:srgbClr val="0090BF"/>
                </a:solidFill>
              </a:rPr>
              <a:t>sale of </a:t>
            </a:r>
            <a:r>
              <a:rPr lang="fr-FR" sz="1200" b="1" dirty="0" err="1">
                <a:solidFill>
                  <a:srgbClr val="0090BF"/>
                </a:solidFill>
              </a:rPr>
              <a:t>state’s</a:t>
            </a:r>
            <a:r>
              <a:rPr lang="fr-FR" sz="1200" b="1" dirty="0">
                <a:solidFill>
                  <a:srgbClr val="0090BF"/>
                </a:solidFill>
              </a:rPr>
              <a:t> </a:t>
            </a:r>
            <a:r>
              <a:rPr lang="fr-FR" sz="1200" b="1" dirty="0" err="1">
                <a:solidFill>
                  <a:srgbClr val="0090BF"/>
                </a:solidFill>
              </a:rPr>
              <a:t>share</a:t>
            </a:r>
            <a:r>
              <a:rPr lang="fr-FR" sz="1200" b="1" dirty="0">
                <a:solidFill>
                  <a:srgbClr val="0090BF"/>
                </a:solidFill>
              </a:rPr>
              <a:t> </a:t>
            </a:r>
            <a:r>
              <a:rPr lang="fr-FR" sz="1200" dirty="0"/>
              <a:t>of production or </a:t>
            </a:r>
            <a:r>
              <a:rPr lang="fr-FR" sz="1200" dirty="0" err="1"/>
              <a:t>other</a:t>
            </a:r>
            <a:r>
              <a:rPr lang="fr-FR" sz="1200" dirty="0"/>
              <a:t> </a:t>
            </a:r>
            <a:r>
              <a:rPr lang="fr-FR" sz="1200" b="1" dirty="0">
                <a:solidFill>
                  <a:srgbClr val="0090BF"/>
                </a:solidFill>
              </a:rPr>
              <a:t>in-</a:t>
            </a:r>
            <a:r>
              <a:rPr lang="fr-FR" sz="1200" b="1" dirty="0" err="1">
                <a:solidFill>
                  <a:srgbClr val="0090BF"/>
                </a:solidFill>
              </a:rPr>
              <a:t>kind</a:t>
            </a:r>
            <a:r>
              <a:rPr lang="fr-FR" sz="1200" b="1" dirty="0">
                <a:solidFill>
                  <a:srgbClr val="0090BF"/>
                </a:solidFill>
              </a:rPr>
              <a:t> revenues</a:t>
            </a:r>
          </a:p>
          <a:p>
            <a:pPr>
              <a:buClr>
                <a:srgbClr val="002157"/>
              </a:buClr>
              <a:buFont typeface="Wingdings" pitchFamily="2" charset="2"/>
              <a:buChar char="§"/>
            </a:pPr>
            <a:r>
              <a:rPr lang="fr-FR" sz="1200" b="1" dirty="0">
                <a:solidFill>
                  <a:srgbClr val="0090BF"/>
                </a:solidFill>
              </a:rPr>
              <a:t>Infrastructure and </a:t>
            </a:r>
            <a:r>
              <a:rPr lang="fr-FR" sz="1200" b="1" dirty="0" err="1">
                <a:solidFill>
                  <a:srgbClr val="0090BF"/>
                </a:solidFill>
              </a:rPr>
              <a:t>barter</a:t>
            </a:r>
            <a:r>
              <a:rPr lang="fr-FR" sz="1200" b="1" dirty="0">
                <a:solidFill>
                  <a:srgbClr val="0090BF"/>
                </a:solidFill>
              </a:rPr>
              <a:t> provisions </a:t>
            </a:r>
            <a:r>
              <a:rPr lang="fr-FR" sz="1200" dirty="0"/>
              <a:t>in </a:t>
            </a:r>
            <a:r>
              <a:rPr lang="fr-FR" sz="1200" dirty="0" err="1"/>
              <a:t>contracts</a:t>
            </a:r>
            <a:r>
              <a:rPr lang="fr-FR" sz="1200" dirty="0"/>
              <a:t> (</a:t>
            </a:r>
            <a:r>
              <a:rPr lang="fr-FR" sz="1200" dirty="0" err="1"/>
              <a:t>including</a:t>
            </a:r>
            <a:r>
              <a:rPr lang="fr-FR" sz="1200" dirty="0"/>
              <a:t> </a:t>
            </a:r>
            <a:r>
              <a:rPr lang="fr-FR" sz="1200" dirty="0" err="1"/>
              <a:t>resource-backed</a:t>
            </a:r>
            <a:r>
              <a:rPr lang="fr-FR" sz="1200" dirty="0"/>
              <a:t> </a:t>
            </a:r>
            <a:br>
              <a:rPr lang="fr-FR" sz="1200" dirty="0"/>
            </a:br>
            <a:r>
              <a:rPr lang="fr-FR" sz="1200" dirty="0" err="1"/>
              <a:t>loans</a:t>
            </a:r>
            <a:r>
              <a:rPr lang="fr-FR" sz="1200" dirty="0"/>
              <a:t>)</a:t>
            </a:r>
          </a:p>
          <a:p>
            <a:pPr marL="0" indent="0">
              <a:buNone/>
            </a:pPr>
            <a:r>
              <a:rPr lang="fr-FR" dirty="0" err="1"/>
              <a:t>Expected</a:t>
            </a:r>
            <a:r>
              <a:rPr lang="fr-FR" dirty="0"/>
              <a:t> </a:t>
            </a:r>
            <a:r>
              <a:rPr lang="fr-FR" dirty="0" err="1"/>
              <a:t>disclosures</a:t>
            </a:r>
            <a:r>
              <a:rPr lang="fr-FR" dirty="0"/>
              <a:t>: </a:t>
            </a:r>
          </a:p>
          <a:p>
            <a:pPr>
              <a:buFont typeface="Wingdings" pitchFamily="2" charset="2"/>
              <a:buChar char="§"/>
            </a:pPr>
            <a:r>
              <a:rPr lang="fr-FR" sz="1200" dirty="0" err="1"/>
              <a:t>Agreements</a:t>
            </a:r>
            <a:r>
              <a:rPr lang="fr-FR" sz="1200" dirty="0"/>
              <a:t> </a:t>
            </a:r>
            <a:r>
              <a:rPr lang="fr-FR" sz="1200" dirty="0" err="1"/>
              <a:t>mandating</a:t>
            </a:r>
            <a:r>
              <a:rPr lang="fr-FR" sz="1200" dirty="0"/>
              <a:t> </a:t>
            </a:r>
            <a:r>
              <a:rPr lang="fr-FR" sz="1200" b="1" dirty="0">
                <a:solidFill>
                  <a:srgbClr val="0090BF"/>
                </a:solidFill>
              </a:rPr>
              <a:t>social and </a:t>
            </a:r>
            <a:r>
              <a:rPr lang="fr-FR" sz="1200" b="1" dirty="0" err="1">
                <a:solidFill>
                  <a:srgbClr val="0090BF"/>
                </a:solidFill>
              </a:rPr>
              <a:t>environmental</a:t>
            </a:r>
            <a:r>
              <a:rPr lang="fr-FR" sz="1200" b="1" dirty="0">
                <a:solidFill>
                  <a:srgbClr val="0090BF"/>
                </a:solidFill>
              </a:rPr>
              <a:t> </a:t>
            </a:r>
            <a:r>
              <a:rPr lang="fr-FR" sz="1200" b="1" dirty="0" err="1">
                <a:solidFill>
                  <a:srgbClr val="0090BF"/>
                </a:solidFill>
              </a:rPr>
              <a:t>payments</a:t>
            </a:r>
            <a:endParaRPr lang="fr-FR" sz="1200" b="1" dirty="0">
              <a:solidFill>
                <a:srgbClr val="0090BF"/>
              </a:solidFill>
            </a:endParaRPr>
          </a:p>
          <a:p>
            <a:pPr marL="0" indent="0">
              <a:buNone/>
            </a:pPr>
            <a:endParaRPr lang="en-NO"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b="0" i="1" dirty="0" err="1"/>
              <a:t>Understand</a:t>
            </a:r>
            <a:r>
              <a:rPr lang="fr-FR" b="0" i="1" dirty="0"/>
              <a:t> the </a:t>
            </a:r>
            <a:r>
              <a:rPr lang="fr-FR" b="0" i="1" dirty="0" err="1">
                <a:solidFill>
                  <a:srgbClr val="0090BF"/>
                </a:solidFill>
              </a:rPr>
              <a:t>legal</a:t>
            </a:r>
            <a:r>
              <a:rPr lang="fr-FR" b="0" i="1" dirty="0"/>
              <a:t> and </a:t>
            </a:r>
            <a:r>
              <a:rPr lang="fr-FR" b="0" i="1" dirty="0" err="1">
                <a:solidFill>
                  <a:srgbClr val="0090BF"/>
                </a:solidFill>
              </a:rPr>
              <a:t>institutional</a:t>
            </a:r>
            <a:r>
              <a:rPr lang="fr-FR" b="0" i="1" dirty="0"/>
              <a:t> </a:t>
            </a:r>
            <a:r>
              <a:rPr lang="fr-FR" b="0" i="1" dirty="0" err="1"/>
              <a:t>framework</a:t>
            </a:r>
            <a:r>
              <a:rPr lang="fr-FR" b="0" i="1" dirty="0"/>
              <a:t> to </a:t>
            </a:r>
            <a:r>
              <a:rPr lang="fr-FR" b="0" i="1" dirty="0" err="1">
                <a:solidFill>
                  <a:srgbClr val="0090BF"/>
                </a:solidFill>
              </a:rPr>
              <a:t>fight</a:t>
            </a:r>
            <a:r>
              <a:rPr lang="fr-FR" b="0" i="1" dirty="0">
                <a:solidFill>
                  <a:srgbClr val="0090BF"/>
                </a:solidFill>
              </a:rPr>
              <a:t> corruption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b="0" i="0" dirty="0">
                <a:solidFill>
                  <a:srgbClr val="374151"/>
                </a:solidFill>
                <a:effectLst/>
                <a:latin typeface="Söhne"/>
              </a:rPr>
              <a:t>EITI reports can </a:t>
            </a:r>
            <a:r>
              <a:rPr lang="fr-FR" b="0" i="0" dirty="0" err="1">
                <a:solidFill>
                  <a:srgbClr val="374151"/>
                </a:solidFill>
                <a:effectLst/>
                <a:latin typeface="Söhne"/>
              </a:rPr>
              <a:t>provide</a:t>
            </a:r>
            <a:r>
              <a:rPr lang="fr-FR" b="0" i="0" dirty="0">
                <a:solidFill>
                  <a:srgbClr val="374151"/>
                </a:solidFill>
                <a:effectLst/>
                <a:latin typeface="Söhne"/>
              </a:rPr>
              <a:t> </a:t>
            </a:r>
            <a:r>
              <a:rPr lang="fr-FR" b="0" i="0" dirty="0" err="1">
                <a:solidFill>
                  <a:srgbClr val="374151"/>
                </a:solidFill>
                <a:effectLst/>
                <a:latin typeface="Söhne"/>
              </a:rPr>
              <a:t>comprehensive</a:t>
            </a:r>
            <a:r>
              <a:rPr lang="fr-FR" b="0" i="0" dirty="0">
                <a:solidFill>
                  <a:srgbClr val="374151"/>
                </a:solidFill>
                <a:effectLst/>
                <a:latin typeface="Söhne"/>
              </a:rPr>
              <a:t> data on </a:t>
            </a:r>
            <a:r>
              <a:rPr lang="fr-FR" b="0" i="0" dirty="0" err="1">
                <a:solidFill>
                  <a:srgbClr val="374151"/>
                </a:solidFill>
                <a:effectLst/>
                <a:latin typeface="Söhne"/>
              </a:rPr>
              <a:t>laws</a:t>
            </a:r>
            <a:r>
              <a:rPr lang="fr-FR" b="0" i="0" dirty="0">
                <a:solidFill>
                  <a:srgbClr val="374151"/>
                </a:solidFill>
                <a:effectLst/>
                <a:latin typeface="Söhne"/>
              </a:rPr>
              <a:t>, </a:t>
            </a:r>
            <a:r>
              <a:rPr lang="fr-FR" b="0" i="0" dirty="0" err="1">
                <a:solidFill>
                  <a:srgbClr val="374151"/>
                </a:solidFill>
                <a:effectLst/>
                <a:latin typeface="Söhne"/>
              </a:rPr>
              <a:t>regulations</a:t>
            </a:r>
            <a:r>
              <a:rPr lang="fr-FR" b="0" i="0" dirty="0">
                <a:solidFill>
                  <a:srgbClr val="374151"/>
                </a:solidFill>
                <a:effectLst/>
                <a:latin typeface="Söhne"/>
              </a:rPr>
              <a:t> and </a:t>
            </a:r>
            <a:r>
              <a:rPr lang="fr-FR" b="0" i="0" dirty="0" err="1">
                <a:solidFill>
                  <a:srgbClr val="374151"/>
                </a:solidFill>
                <a:effectLst/>
                <a:latin typeface="Söhne"/>
              </a:rPr>
              <a:t>institutional</a:t>
            </a:r>
            <a:r>
              <a:rPr lang="fr-FR" b="0" i="0" dirty="0">
                <a:solidFill>
                  <a:srgbClr val="374151"/>
                </a:solidFill>
                <a:effectLst/>
                <a:latin typeface="Söhne"/>
              </a:rPr>
              <a:t> mandate to </a:t>
            </a:r>
            <a:r>
              <a:rPr lang="fr-FR" b="0" i="0" dirty="0" err="1">
                <a:solidFill>
                  <a:srgbClr val="374151"/>
                </a:solidFill>
                <a:effectLst/>
                <a:latin typeface="Söhne"/>
              </a:rPr>
              <a:t>address</a:t>
            </a:r>
            <a:r>
              <a:rPr lang="fr-FR" b="0" i="0" dirty="0">
                <a:solidFill>
                  <a:srgbClr val="374151"/>
                </a:solidFill>
                <a:effectLst/>
                <a:latin typeface="Söhne"/>
              </a:rPr>
              <a:t> corruption in the extractive </a:t>
            </a:r>
            <a:r>
              <a:rPr lang="fr-FR" b="0" i="0" dirty="0" err="1">
                <a:solidFill>
                  <a:srgbClr val="374151"/>
                </a:solidFill>
                <a:effectLst/>
                <a:latin typeface="Söhne"/>
              </a:rPr>
              <a:t>industry</a:t>
            </a:r>
            <a:r>
              <a:rPr lang="fr-FR" b="0" i="0" dirty="0">
                <a:solidFill>
                  <a:srgbClr val="374151"/>
                </a:solidFill>
                <a:effectLst/>
                <a:latin typeface="Söhne"/>
              </a:rPr>
              <a:t>. By </a:t>
            </a:r>
            <a:r>
              <a:rPr lang="fr-FR" b="0" i="0" dirty="0" err="1">
                <a:solidFill>
                  <a:srgbClr val="374151"/>
                </a:solidFill>
                <a:effectLst/>
                <a:latin typeface="Söhne"/>
              </a:rPr>
              <a:t>analysing</a:t>
            </a:r>
            <a:r>
              <a:rPr lang="fr-FR" b="0" i="0" dirty="0">
                <a:solidFill>
                  <a:srgbClr val="374151"/>
                </a:solidFill>
                <a:effectLst/>
                <a:latin typeface="Söhne"/>
              </a:rPr>
              <a:t> </a:t>
            </a:r>
            <a:r>
              <a:rPr lang="fr-FR" b="0" i="0" dirty="0" err="1">
                <a:solidFill>
                  <a:srgbClr val="374151"/>
                </a:solidFill>
                <a:effectLst/>
                <a:latin typeface="Söhne"/>
              </a:rPr>
              <a:t>this</a:t>
            </a:r>
            <a:r>
              <a:rPr lang="fr-FR" b="0" i="0" dirty="0">
                <a:solidFill>
                  <a:srgbClr val="374151"/>
                </a:solidFill>
                <a:effectLst/>
                <a:latin typeface="Söhne"/>
              </a:rPr>
              <a:t> information, stakeholders can </a:t>
            </a:r>
            <a:r>
              <a:rPr lang="fr-FR" b="0" i="0" dirty="0" err="1">
                <a:solidFill>
                  <a:srgbClr val="374151"/>
                </a:solidFill>
                <a:effectLst/>
                <a:latin typeface="Söhne"/>
              </a:rPr>
              <a:t>assess</a:t>
            </a:r>
            <a:r>
              <a:rPr lang="fr-FR" b="0" i="0" dirty="0">
                <a:solidFill>
                  <a:srgbClr val="374151"/>
                </a:solidFill>
                <a:effectLst/>
                <a:latin typeface="Söhne"/>
              </a:rPr>
              <a:t> the </a:t>
            </a:r>
            <a:r>
              <a:rPr lang="fr-FR" b="0" i="0" dirty="0" err="1">
                <a:solidFill>
                  <a:srgbClr val="374151"/>
                </a:solidFill>
                <a:effectLst/>
                <a:latin typeface="Söhne"/>
              </a:rPr>
              <a:t>effectiveness</a:t>
            </a:r>
            <a:r>
              <a:rPr lang="fr-FR" b="0" i="0" dirty="0">
                <a:solidFill>
                  <a:srgbClr val="374151"/>
                </a:solidFill>
                <a:effectLst/>
                <a:latin typeface="Söhne"/>
              </a:rPr>
              <a:t> of </a:t>
            </a:r>
            <a:r>
              <a:rPr lang="fr-FR" b="0" i="0" dirty="0" err="1">
                <a:solidFill>
                  <a:srgbClr val="374151"/>
                </a:solidFill>
                <a:effectLst/>
                <a:latin typeface="Söhne"/>
              </a:rPr>
              <a:t>existing</a:t>
            </a:r>
            <a:r>
              <a:rPr lang="fr-FR" b="0" i="0" dirty="0">
                <a:solidFill>
                  <a:srgbClr val="374151"/>
                </a:solidFill>
                <a:effectLst/>
                <a:latin typeface="Söhne"/>
              </a:rPr>
              <a:t> </a:t>
            </a:r>
            <a:r>
              <a:rPr lang="fr-FR" b="0" i="0" dirty="0" err="1">
                <a:solidFill>
                  <a:srgbClr val="374151"/>
                </a:solidFill>
                <a:effectLst/>
                <a:latin typeface="Söhne"/>
              </a:rPr>
              <a:t>legal</a:t>
            </a:r>
            <a:r>
              <a:rPr lang="fr-FR" b="0" i="0" dirty="0">
                <a:solidFill>
                  <a:srgbClr val="374151"/>
                </a:solidFill>
                <a:effectLst/>
                <a:latin typeface="Söhne"/>
              </a:rPr>
              <a:t> and </a:t>
            </a:r>
            <a:r>
              <a:rPr lang="fr-FR" b="0" i="0" dirty="0" err="1">
                <a:solidFill>
                  <a:srgbClr val="374151"/>
                </a:solidFill>
                <a:effectLst/>
                <a:latin typeface="Söhne"/>
              </a:rPr>
              <a:t>institutional</a:t>
            </a:r>
            <a:r>
              <a:rPr lang="fr-FR" b="0" i="0" dirty="0">
                <a:solidFill>
                  <a:srgbClr val="374151"/>
                </a:solidFill>
                <a:effectLst/>
                <a:latin typeface="Söhne"/>
              </a:rPr>
              <a:t> </a:t>
            </a:r>
            <a:r>
              <a:rPr lang="fr-FR" b="0" i="0" dirty="0" err="1">
                <a:solidFill>
                  <a:srgbClr val="374151"/>
                </a:solidFill>
                <a:effectLst/>
                <a:latin typeface="Söhne"/>
              </a:rPr>
              <a:t>frameworks</a:t>
            </a:r>
            <a:r>
              <a:rPr lang="fr-FR" b="0" i="0" dirty="0">
                <a:solidFill>
                  <a:srgbClr val="374151"/>
                </a:solidFill>
                <a:effectLst/>
                <a:latin typeface="Söhne"/>
              </a:rPr>
              <a:t> in </a:t>
            </a:r>
            <a:r>
              <a:rPr lang="fr-FR" b="0" i="0" dirty="0" err="1">
                <a:solidFill>
                  <a:srgbClr val="374151"/>
                </a:solidFill>
                <a:effectLst/>
                <a:latin typeface="Söhne"/>
              </a:rPr>
              <a:t>curbing</a:t>
            </a:r>
            <a:r>
              <a:rPr lang="fr-FR" b="0" i="0" dirty="0">
                <a:solidFill>
                  <a:srgbClr val="374151"/>
                </a:solidFill>
                <a:effectLst/>
                <a:latin typeface="Söhne"/>
              </a:rPr>
              <a:t> corruption.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i="1" dirty="0">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i="1" dirty="0" err="1">
                <a:effectLst/>
                <a:latin typeface="Franklin Gothic Book" panose="020B0503020102020204" pitchFamily="34" charset="0"/>
                <a:ea typeface="Cambria" panose="02040503050406030204" pitchFamily="18" charset="0"/>
                <a:cs typeface="Arial" panose="020B0604020202020204" pitchFamily="34" charset="0"/>
              </a:rPr>
              <a:t>Promoting</a:t>
            </a:r>
            <a:r>
              <a:rPr lang="fr-FR" sz="1200" i="1" dirty="0">
                <a:effectLst/>
                <a:latin typeface="Franklin Gothic Book" panose="020B0503020102020204" pitchFamily="34" charset="0"/>
                <a:ea typeface="Cambria" panose="02040503050406030204" pitchFamily="18" charset="0"/>
                <a:cs typeface="Arial" panose="020B0604020202020204" pitchFamily="34" charset="0"/>
              </a:rPr>
              <a:t> </a:t>
            </a:r>
            <a:r>
              <a:rPr lang="fr-FR" sz="1200" i="1" dirty="0" err="1">
                <a:effectLst/>
                <a:latin typeface="Franklin Gothic Book" panose="020B0503020102020204" pitchFamily="34" charset="0"/>
                <a:ea typeface="Cambria" panose="02040503050406030204" pitchFamily="18" charset="0"/>
                <a:cs typeface="Arial" panose="020B0604020202020204" pitchFamily="34" charset="0"/>
              </a:rPr>
              <a:t>accountable</a:t>
            </a:r>
            <a:r>
              <a:rPr lang="fr-FR" sz="1200" i="1" dirty="0">
                <a:effectLst/>
                <a:latin typeface="Franklin Gothic Book" panose="020B0503020102020204" pitchFamily="34" charset="0"/>
                <a:ea typeface="Cambria" panose="02040503050406030204" pitchFamily="18" charset="0"/>
                <a:cs typeface="Arial" panose="020B0604020202020204" pitchFamily="34" charset="0"/>
              </a:rPr>
              <a:t> </a:t>
            </a:r>
            <a:r>
              <a:rPr lang="fr-FR" sz="1200" i="1" dirty="0" err="1">
                <a:effectLst/>
                <a:latin typeface="Franklin Gothic Book" panose="020B0503020102020204" pitchFamily="34" charset="0"/>
                <a:ea typeface="Cambria" panose="02040503050406030204" pitchFamily="18" charset="0"/>
                <a:cs typeface="Arial" panose="020B0604020202020204" pitchFamily="34" charset="0"/>
              </a:rPr>
              <a:t>license</a:t>
            </a:r>
            <a:r>
              <a:rPr lang="fr-FR" sz="1200" i="1" dirty="0">
                <a:effectLst/>
                <a:latin typeface="Franklin Gothic Book" panose="020B0503020102020204" pitchFamily="34" charset="0"/>
                <a:ea typeface="Cambria" panose="02040503050406030204" pitchFamily="18" charset="0"/>
                <a:cs typeface="Arial" panose="020B0604020202020204" pitchFamily="34" charset="0"/>
              </a:rPr>
              <a:t> and </a:t>
            </a:r>
            <a:r>
              <a:rPr lang="fr-FR" sz="1200" i="1" dirty="0" err="1">
                <a:effectLst/>
                <a:latin typeface="Franklin Gothic Book" panose="020B0503020102020204" pitchFamily="34" charset="0"/>
                <a:ea typeface="Cambria" panose="02040503050406030204" pitchFamily="18" charset="0"/>
                <a:cs typeface="Arial" panose="020B0604020202020204" pitchFamily="34" charset="0"/>
              </a:rPr>
              <a:t>contract</a:t>
            </a:r>
            <a:r>
              <a:rPr lang="fr-FR" sz="1200" i="1" dirty="0">
                <a:effectLst/>
                <a:latin typeface="Franklin Gothic Book" panose="020B0503020102020204" pitchFamily="34" charset="0"/>
                <a:ea typeface="Cambria" panose="02040503050406030204" pitchFamily="18" charset="0"/>
                <a:cs typeface="Arial" panose="020B0604020202020204" pitchFamily="34" charset="0"/>
              </a:rPr>
              <a:t> </a:t>
            </a:r>
            <a:r>
              <a:rPr lang="fr-FR" sz="1200" i="1" dirty="0" err="1">
                <a:effectLst/>
                <a:latin typeface="Franklin Gothic Book" panose="020B0503020102020204" pitchFamily="34" charset="0"/>
                <a:ea typeface="Cambria" panose="02040503050406030204" pitchFamily="18" charset="0"/>
                <a:cs typeface="Arial" panose="020B0604020202020204" pitchFamily="34" charset="0"/>
              </a:rPr>
              <a:t>awards</a:t>
            </a:r>
            <a:r>
              <a:rPr lang="fr-FR" sz="1200" b="1" dirty="0">
                <a:effectLst/>
                <a:latin typeface="Franklin Gothic Book" panose="020B0503020102020204" pitchFamily="34" charset="0"/>
                <a:ea typeface="Cambria" panose="02040503050406030204" pitchFamily="18" charset="0"/>
                <a:cs typeface="Arial" panose="020B0604020202020204" pitchFamily="34" charset="0"/>
              </a:rPr>
              <a:t> </a:t>
            </a:r>
          </a:p>
          <a:p>
            <a:pPr marL="171450" indent="-171450">
              <a:spcBef>
                <a:spcPts val="1200"/>
              </a:spcBef>
              <a:spcAft>
                <a:spcPts val="1200"/>
              </a:spcAft>
              <a:buFontTx/>
              <a:buChar char="-"/>
            </a:pPr>
            <a:r>
              <a:rPr lang="fr-FR" sz="1200" dirty="0">
                <a:effectLst/>
                <a:latin typeface="Franklin Gothic Book" panose="020B0503020102020204" pitchFamily="34" charset="0"/>
                <a:ea typeface="Cambria" panose="02040503050406030204" pitchFamily="18" charset="0"/>
                <a:cs typeface="Arial" panose="020B0604020202020204" pitchFamily="34" charset="0"/>
              </a:rPr>
              <a:t>License and </a:t>
            </a:r>
            <a:r>
              <a:rPr lang="fr-FR" sz="1200" dirty="0" err="1">
                <a:effectLst/>
                <a:latin typeface="Franklin Gothic Book" panose="020B0503020102020204" pitchFamily="34" charset="0"/>
                <a:ea typeface="Cambria" panose="02040503050406030204" pitchFamily="18" charset="0"/>
                <a:cs typeface="Arial" panose="020B0604020202020204" pitchFamily="34" charset="0"/>
              </a:rPr>
              <a:t>contract</a:t>
            </a:r>
            <a:r>
              <a:rPr lang="fr-FR" sz="1200" dirty="0">
                <a:effectLst/>
                <a:latin typeface="Franklin Gothic Book" panose="020B0503020102020204" pitchFamily="34" charset="0"/>
                <a:ea typeface="Cambria" panose="02040503050406030204" pitchFamily="18" charset="0"/>
                <a:cs typeface="Arial" panose="020B0604020202020204" pitchFamily="34" charset="0"/>
              </a:rPr>
              <a:t> </a:t>
            </a:r>
            <a:r>
              <a:rPr lang="fr-FR" sz="1200" dirty="0" err="1">
                <a:effectLst/>
                <a:latin typeface="Franklin Gothic Book" panose="020B0503020102020204" pitchFamily="34" charset="0"/>
                <a:ea typeface="Cambria" panose="02040503050406030204" pitchFamily="18" charset="0"/>
                <a:cs typeface="Arial" panose="020B0604020202020204" pitchFamily="34" charset="0"/>
              </a:rPr>
              <a:t>awards</a:t>
            </a:r>
            <a:r>
              <a:rPr lang="fr-FR" sz="1200" dirty="0">
                <a:effectLst/>
                <a:latin typeface="Franklin Gothic Book" panose="020B0503020102020204" pitchFamily="34" charset="0"/>
                <a:ea typeface="Cambria" panose="02040503050406030204" pitchFamily="18" charset="0"/>
                <a:cs typeface="Arial" panose="020B0604020202020204" pitchFamily="34" charset="0"/>
              </a:rPr>
              <a:t> are </a:t>
            </a:r>
            <a:r>
              <a:rPr lang="fr-FR" sz="1200" dirty="0" err="1">
                <a:effectLst/>
                <a:latin typeface="Franklin Gothic Book" panose="020B0503020102020204" pitchFamily="34" charset="0"/>
                <a:ea typeface="Cambria" panose="02040503050406030204" pitchFamily="18" charset="0"/>
                <a:cs typeface="Arial" panose="020B0604020202020204" pitchFamily="34" charset="0"/>
              </a:rPr>
              <a:t>often</a:t>
            </a:r>
            <a:r>
              <a:rPr lang="fr-FR" sz="1200" dirty="0">
                <a:effectLst/>
                <a:latin typeface="Franklin Gothic Book" panose="020B0503020102020204" pitchFamily="34" charset="0"/>
                <a:ea typeface="Cambria" panose="02040503050406030204" pitchFamily="18" charset="0"/>
                <a:cs typeface="Arial" panose="020B0604020202020204" pitchFamily="34" charset="0"/>
              </a:rPr>
              <a:t> susceptible to corruption. This challenge </a:t>
            </a:r>
            <a:r>
              <a:rPr lang="fr-FR" sz="1200" dirty="0" err="1">
                <a:effectLst/>
                <a:latin typeface="Franklin Gothic Book" panose="020B0503020102020204" pitchFamily="34" charset="0"/>
                <a:ea typeface="Cambria" panose="02040503050406030204" pitchFamily="18" charset="0"/>
                <a:cs typeface="Arial" panose="020B0604020202020204" pitchFamily="34" charset="0"/>
              </a:rPr>
              <a:t>is</a:t>
            </a:r>
            <a:r>
              <a:rPr lang="fr-FR" sz="1200" dirty="0">
                <a:effectLst/>
                <a:latin typeface="Franklin Gothic Book" panose="020B0503020102020204" pitchFamily="34" charset="0"/>
                <a:ea typeface="Cambria" panose="02040503050406030204" pitchFamily="18" charset="0"/>
                <a:cs typeface="Arial" panose="020B0604020202020204" pitchFamily="34" charset="0"/>
              </a:rPr>
              <a:t> </a:t>
            </a:r>
            <a:r>
              <a:rPr lang="fr-FR" sz="1200" dirty="0" err="1">
                <a:effectLst/>
                <a:latin typeface="Franklin Gothic Book" panose="020B0503020102020204" pitchFamily="34" charset="0"/>
                <a:ea typeface="Cambria" panose="02040503050406030204" pitchFamily="18" charset="0"/>
                <a:cs typeface="Arial" panose="020B0604020202020204" pitchFamily="34" charset="0"/>
              </a:rPr>
              <a:t>particularly</a:t>
            </a:r>
            <a:r>
              <a:rPr lang="fr-FR" sz="1200" dirty="0">
                <a:effectLst/>
                <a:latin typeface="Franklin Gothic Book" panose="020B0503020102020204" pitchFamily="34" charset="0"/>
                <a:ea typeface="Cambria" panose="02040503050406030204" pitchFamily="18" charset="0"/>
                <a:cs typeface="Arial" panose="020B0604020202020204" pitchFamily="34" charset="0"/>
              </a:rPr>
              <a:t> apparent in the transition </a:t>
            </a:r>
            <a:r>
              <a:rPr lang="fr-FR" sz="1200" dirty="0" err="1">
                <a:effectLst/>
                <a:latin typeface="Franklin Gothic Book" panose="020B0503020102020204" pitchFamily="34" charset="0"/>
                <a:ea typeface="Cambria" panose="02040503050406030204" pitchFamily="18" charset="0"/>
                <a:cs typeface="Arial" panose="020B0604020202020204" pitchFamily="34" charset="0"/>
              </a:rPr>
              <a:t>minerals</a:t>
            </a:r>
            <a:r>
              <a:rPr lang="fr-FR" sz="1200" dirty="0">
                <a:effectLst/>
                <a:latin typeface="Franklin Gothic Book" panose="020B0503020102020204" pitchFamily="34" charset="0"/>
                <a:ea typeface="Cambria" panose="02040503050406030204" pitchFamily="18" charset="0"/>
                <a:cs typeface="Arial" panose="020B0604020202020204" pitchFamily="34" charset="0"/>
              </a:rPr>
              <a:t> </a:t>
            </a:r>
            <a:r>
              <a:rPr lang="fr-FR" sz="1200" dirty="0" err="1">
                <a:effectLst/>
                <a:latin typeface="Franklin Gothic Book" panose="020B0503020102020204" pitchFamily="34" charset="0"/>
                <a:ea typeface="Cambria" panose="02040503050406030204" pitchFamily="18" charset="0"/>
                <a:cs typeface="Arial" panose="020B0604020202020204" pitchFamily="34" charset="0"/>
              </a:rPr>
              <a:t>sector</a:t>
            </a:r>
            <a:r>
              <a:rPr lang="fr-FR" sz="1200" dirty="0">
                <a:effectLst/>
                <a:latin typeface="Franklin Gothic Book" panose="020B0503020102020204" pitchFamily="34" charset="0"/>
                <a:ea typeface="Cambria" panose="02040503050406030204" pitchFamily="18" charset="0"/>
                <a:cs typeface="Arial" panose="020B0604020202020204" pitchFamily="34" charset="0"/>
              </a:rPr>
              <a:t> </a:t>
            </a:r>
            <a:r>
              <a:rPr lang="fr-FR" sz="1200" dirty="0" err="1">
                <a:effectLst/>
                <a:latin typeface="Franklin Gothic Book" panose="020B0503020102020204" pitchFamily="34" charset="0"/>
                <a:ea typeface="Cambria" panose="02040503050406030204" pitchFamily="18" charset="0"/>
                <a:cs typeface="Arial" panose="020B0604020202020204" pitchFamily="34" charset="0"/>
              </a:rPr>
              <a:t>where</a:t>
            </a:r>
            <a:r>
              <a:rPr lang="fr-FR" sz="1200" dirty="0">
                <a:effectLst/>
                <a:latin typeface="Franklin Gothic Book" panose="020B0503020102020204" pitchFamily="34" charset="0"/>
                <a:ea typeface="Cambria" panose="02040503050406030204" pitchFamily="18" charset="0"/>
                <a:cs typeface="Arial" panose="020B0604020202020204" pitchFamily="34" charset="0"/>
              </a:rPr>
              <a:t> </a:t>
            </a:r>
            <a:r>
              <a:rPr lang="fr-FR" sz="1200" dirty="0" err="1">
                <a:effectLst/>
                <a:latin typeface="Franklin Gothic Book" panose="020B0503020102020204" pitchFamily="34" charset="0"/>
                <a:ea typeface="Cambria" panose="02040503050406030204" pitchFamily="18" charset="0"/>
                <a:cs typeface="Arial" panose="020B0604020202020204" pitchFamily="34" charset="0"/>
              </a:rPr>
              <a:t>growing</a:t>
            </a:r>
            <a:r>
              <a:rPr lang="fr-FR" sz="1200" dirty="0">
                <a:effectLst/>
                <a:latin typeface="Franklin Gothic Book" panose="020B0503020102020204" pitchFamily="34" charset="0"/>
                <a:ea typeface="Cambria" panose="02040503050406030204" pitchFamily="18" charset="0"/>
                <a:cs typeface="Arial" panose="020B0604020202020204" pitchFamily="34" charset="0"/>
              </a:rPr>
              <a:t> </a:t>
            </a:r>
            <a:r>
              <a:rPr lang="fr-FR" sz="1200" dirty="0" err="1">
                <a:effectLst/>
                <a:latin typeface="Franklin Gothic Book" panose="020B0503020102020204" pitchFamily="34" charset="0"/>
                <a:ea typeface="Cambria" panose="02040503050406030204" pitchFamily="18" charset="0"/>
                <a:cs typeface="Arial" panose="020B0604020202020204" pitchFamily="34" charset="0"/>
              </a:rPr>
              <a:t>demand</a:t>
            </a:r>
            <a:r>
              <a:rPr lang="fr-FR" sz="1200" dirty="0">
                <a:effectLst/>
                <a:latin typeface="Franklin Gothic Book" panose="020B0503020102020204" pitchFamily="34" charset="0"/>
                <a:ea typeface="Cambria" panose="02040503050406030204" pitchFamily="18" charset="0"/>
                <a:cs typeface="Arial" panose="020B0604020202020204" pitchFamily="34" charset="0"/>
              </a:rPr>
              <a:t> can drive an </a:t>
            </a:r>
            <a:r>
              <a:rPr lang="fr-FR" sz="1200" dirty="0" err="1">
                <a:effectLst/>
                <a:latin typeface="Franklin Gothic Book" panose="020B0503020102020204" pitchFamily="34" charset="0"/>
                <a:ea typeface="Cambria" panose="02040503050406030204" pitchFamily="18" charset="0"/>
                <a:cs typeface="Arial" panose="020B0604020202020204" pitchFamily="34" charset="0"/>
              </a:rPr>
              <a:t>uptick</a:t>
            </a:r>
            <a:r>
              <a:rPr lang="fr-FR" sz="1200" dirty="0">
                <a:effectLst/>
                <a:latin typeface="Franklin Gothic Book" panose="020B0503020102020204" pitchFamily="34" charset="0"/>
                <a:ea typeface="Cambria" panose="02040503050406030204" pitchFamily="18" charset="0"/>
                <a:cs typeface="Arial" panose="020B0604020202020204" pitchFamily="34" charset="0"/>
              </a:rPr>
              <a:t> in </a:t>
            </a:r>
            <a:r>
              <a:rPr lang="fr-FR" sz="1200" dirty="0" err="1">
                <a:effectLst/>
                <a:latin typeface="Franklin Gothic Book" panose="020B0503020102020204" pitchFamily="34" charset="0"/>
                <a:ea typeface="Cambria" panose="02040503050406030204" pitchFamily="18" charset="0"/>
                <a:cs typeface="Arial" panose="020B0604020202020204" pitchFamily="34" charset="0"/>
              </a:rPr>
              <a:t>investments</a:t>
            </a:r>
            <a:r>
              <a:rPr lang="fr-FR" sz="1200" dirty="0">
                <a:effectLst/>
                <a:latin typeface="Franklin Gothic Book" panose="020B0503020102020204" pitchFamily="34" charset="0"/>
                <a:ea typeface="Cambria" panose="02040503050406030204" pitchFamily="18" charset="0"/>
                <a:cs typeface="Arial" panose="020B0604020202020204" pitchFamily="34" charset="0"/>
              </a:rPr>
              <a:t>. EITI </a:t>
            </a:r>
            <a:r>
              <a:rPr lang="fr-FR" sz="1200" dirty="0" err="1">
                <a:effectLst/>
                <a:latin typeface="Franklin Gothic Book" panose="020B0503020102020204" pitchFamily="34" charset="0"/>
                <a:ea typeface="Cambria" panose="02040503050406030204" pitchFamily="18" charset="0"/>
                <a:cs typeface="Arial" panose="020B0604020202020204" pitchFamily="34" charset="0"/>
              </a:rPr>
              <a:t>disclosures</a:t>
            </a:r>
            <a:r>
              <a:rPr lang="fr-FR" sz="1200" dirty="0">
                <a:effectLst/>
                <a:latin typeface="Franklin Gothic Book" panose="020B0503020102020204" pitchFamily="34" charset="0"/>
                <a:ea typeface="Cambria" panose="02040503050406030204" pitchFamily="18" charset="0"/>
                <a:cs typeface="Arial" panose="020B0604020202020204" pitchFamily="34" charset="0"/>
              </a:rPr>
              <a:t> </a:t>
            </a:r>
            <a:r>
              <a:rPr lang="fr-FR" sz="1200" dirty="0" err="1">
                <a:effectLst/>
                <a:latin typeface="Franklin Gothic Book" panose="020B0503020102020204" pitchFamily="34" charset="0"/>
                <a:ea typeface="Cambria" panose="02040503050406030204" pitchFamily="18" charset="0"/>
                <a:cs typeface="Arial" panose="020B0604020202020204" pitchFamily="34" charset="0"/>
              </a:rPr>
              <a:t>play</a:t>
            </a:r>
            <a:r>
              <a:rPr lang="fr-FR" sz="1200" dirty="0">
                <a:effectLst/>
                <a:latin typeface="Franklin Gothic Book" panose="020B0503020102020204" pitchFamily="34" charset="0"/>
                <a:ea typeface="Cambria" panose="02040503050406030204" pitchFamily="18" charset="0"/>
                <a:cs typeface="Arial" panose="020B0604020202020204" pitchFamily="34" charset="0"/>
              </a:rPr>
              <a:t> a </a:t>
            </a:r>
            <a:r>
              <a:rPr lang="fr-FR" sz="1200" dirty="0" err="1">
                <a:effectLst/>
                <a:latin typeface="Franklin Gothic Book" panose="020B0503020102020204" pitchFamily="34" charset="0"/>
                <a:ea typeface="Cambria" panose="02040503050406030204" pitchFamily="18" charset="0"/>
                <a:cs typeface="Arial" panose="020B0604020202020204" pitchFamily="34" charset="0"/>
              </a:rPr>
              <a:t>role</a:t>
            </a:r>
            <a:r>
              <a:rPr lang="fr-FR" sz="1200" dirty="0">
                <a:effectLst/>
                <a:latin typeface="Franklin Gothic Book" panose="020B0503020102020204" pitchFamily="34" charset="0"/>
                <a:ea typeface="Cambria" panose="02040503050406030204" pitchFamily="18" charset="0"/>
                <a:cs typeface="Arial" panose="020B0604020202020204" pitchFamily="34" charset="0"/>
              </a:rPr>
              <a:t> in </a:t>
            </a:r>
            <a:r>
              <a:rPr lang="fr-FR" sz="1200" dirty="0" err="1">
                <a:effectLst/>
                <a:latin typeface="Franklin Gothic Book" panose="020B0503020102020204" pitchFamily="34" charset="0"/>
                <a:ea typeface="Cambria" panose="02040503050406030204" pitchFamily="18" charset="0"/>
                <a:cs typeface="Arial" panose="020B0604020202020204" pitchFamily="34" charset="0"/>
              </a:rPr>
              <a:t>mitigating</a:t>
            </a:r>
            <a:r>
              <a:rPr lang="fr-FR" sz="1200" dirty="0">
                <a:effectLst/>
                <a:latin typeface="Franklin Gothic Book" panose="020B0503020102020204" pitchFamily="34" charset="0"/>
                <a:ea typeface="Cambria" panose="02040503050406030204" pitchFamily="18" charset="0"/>
                <a:cs typeface="Arial" panose="020B0604020202020204" pitchFamily="34" charset="0"/>
              </a:rPr>
              <a:t> </a:t>
            </a:r>
            <a:r>
              <a:rPr lang="fr-FR" sz="1200" dirty="0" err="1">
                <a:effectLst/>
                <a:latin typeface="Franklin Gothic Book" panose="020B0503020102020204" pitchFamily="34" charset="0"/>
                <a:ea typeface="Cambria" panose="02040503050406030204" pitchFamily="18" charset="0"/>
                <a:cs typeface="Arial" panose="020B0604020202020204" pitchFamily="34" charset="0"/>
              </a:rPr>
              <a:t>these</a:t>
            </a:r>
            <a:r>
              <a:rPr lang="fr-FR" sz="1200" dirty="0">
                <a:effectLst/>
                <a:latin typeface="Franklin Gothic Book" panose="020B0503020102020204" pitchFamily="34" charset="0"/>
                <a:ea typeface="Cambria" panose="02040503050406030204" pitchFamily="18" charset="0"/>
                <a:cs typeface="Arial" panose="020B0604020202020204" pitchFamily="34" charset="0"/>
              </a:rPr>
              <a:t> </a:t>
            </a:r>
            <a:r>
              <a:rPr lang="fr-FR" sz="1200" dirty="0" err="1">
                <a:effectLst/>
                <a:latin typeface="Franklin Gothic Book" panose="020B0503020102020204" pitchFamily="34" charset="0"/>
                <a:ea typeface="Cambria" panose="02040503050406030204" pitchFamily="18" charset="0"/>
                <a:cs typeface="Arial" panose="020B0604020202020204" pitchFamily="34" charset="0"/>
              </a:rPr>
              <a:t>risks</a:t>
            </a:r>
            <a:r>
              <a:rPr lang="fr-FR" sz="1200" dirty="0">
                <a:effectLst/>
                <a:latin typeface="Franklin Gothic Book" panose="020B0503020102020204" pitchFamily="34" charset="0"/>
                <a:ea typeface="Cambria" panose="02040503050406030204" pitchFamily="18" charset="0"/>
                <a:cs typeface="Arial" panose="020B0604020202020204" pitchFamily="34" charset="0"/>
              </a:rPr>
              <a:t> by </a:t>
            </a:r>
            <a:r>
              <a:rPr lang="fr-FR" sz="1200" dirty="0" err="1">
                <a:effectLst/>
                <a:latin typeface="Franklin Gothic Book" panose="020B0503020102020204" pitchFamily="34" charset="0"/>
                <a:ea typeface="Cambria" panose="02040503050406030204" pitchFamily="18" charset="0"/>
                <a:cs typeface="Arial" panose="020B0604020202020204" pitchFamily="34" charset="0"/>
              </a:rPr>
              <a:t>strengthening</a:t>
            </a:r>
            <a:r>
              <a:rPr lang="fr-FR" sz="1200" dirty="0">
                <a:effectLst/>
                <a:latin typeface="Franklin Gothic Book" panose="020B0503020102020204" pitchFamily="34" charset="0"/>
                <a:ea typeface="Cambria" panose="02040503050406030204" pitchFamily="18" charset="0"/>
                <a:cs typeface="Arial" panose="020B0604020202020204" pitchFamily="34" charset="0"/>
              </a:rPr>
              <a:t> </a:t>
            </a:r>
            <a:r>
              <a:rPr lang="fr-FR" sz="1200" dirty="0" err="1">
                <a:effectLst/>
                <a:latin typeface="Franklin Gothic Book" panose="020B0503020102020204" pitchFamily="34" charset="0"/>
                <a:ea typeface="Cambria" panose="02040503050406030204" pitchFamily="18" charset="0"/>
                <a:cs typeface="Arial" panose="020B0604020202020204" pitchFamily="34" charset="0"/>
              </a:rPr>
              <a:t>transparency</a:t>
            </a:r>
            <a:r>
              <a:rPr lang="fr-FR" sz="1200" dirty="0">
                <a:effectLst/>
                <a:latin typeface="Franklin Gothic Book" panose="020B0503020102020204" pitchFamily="34" charset="0"/>
                <a:ea typeface="Cambria" panose="02040503050406030204" pitchFamily="18" charset="0"/>
                <a:cs typeface="Arial" panose="020B0604020202020204" pitchFamily="34" charset="0"/>
              </a:rPr>
              <a:t> on </a:t>
            </a:r>
            <a:r>
              <a:rPr lang="fr-FR" sz="1200" dirty="0" err="1">
                <a:effectLst/>
                <a:latin typeface="Franklin Gothic Book" panose="020B0503020102020204" pitchFamily="34" charset="0"/>
                <a:ea typeface="Cambria" panose="02040503050406030204" pitchFamily="18" charset="0"/>
                <a:cs typeface="Arial" panose="020B0604020202020204" pitchFamily="34" charset="0"/>
              </a:rPr>
              <a:t>license</a:t>
            </a:r>
            <a:r>
              <a:rPr lang="fr-FR" sz="1200" dirty="0">
                <a:effectLst/>
                <a:latin typeface="Franklin Gothic Book" panose="020B0503020102020204" pitchFamily="34" charset="0"/>
                <a:ea typeface="Cambria" panose="02040503050406030204" pitchFamily="18" charset="0"/>
                <a:cs typeface="Arial" panose="020B0604020202020204" pitchFamily="34" charset="0"/>
              </a:rPr>
              <a:t> and </a:t>
            </a:r>
            <a:r>
              <a:rPr lang="fr-FR" sz="1200" dirty="0" err="1">
                <a:effectLst/>
                <a:latin typeface="Franklin Gothic Book" panose="020B0503020102020204" pitchFamily="34" charset="0"/>
                <a:ea typeface="Cambria" panose="02040503050406030204" pitchFamily="18" charset="0"/>
                <a:cs typeface="Arial" panose="020B0604020202020204" pitchFamily="34" charset="0"/>
              </a:rPr>
              <a:t>contract</a:t>
            </a:r>
            <a:r>
              <a:rPr lang="fr-FR" sz="1200" dirty="0">
                <a:effectLst/>
                <a:latin typeface="Franklin Gothic Book" panose="020B0503020102020204" pitchFamily="34" charset="0"/>
                <a:ea typeface="Cambria" panose="02040503050406030204" pitchFamily="18" charset="0"/>
                <a:cs typeface="Arial" panose="020B0604020202020204" pitchFamily="34" charset="0"/>
              </a:rPr>
              <a:t> </a:t>
            </a:r>
            <a:r>
              <a:rPr lang="fr-FR" sz="1200" dirty="0" err="1">
                <a:effectLst/>
                <a:latin typeface="Franklin Gothic Book" panose="020B0503020102020204" pitchFamily="34" charset="0"/>
                <a:ea typeface="Cambria" panose="02040503050406030204" pitchFamily="18" charset="0"/>
                <a:cs typeface="Arial" panose="020B0604020202020204" pitchFamily="34" charset="0"/>
              </a:rPr>
              <a:t>awards</a:t>
            </a:r>
            <a:r>
              <a:rPr lang="fr-FR" sz="1200" dirty="0">
                <a:effectLst/>
                <a:latin typeface="Franklin Gothic Book" panose="020B0503020102020204" pitchFamily="34" charset="0"/>
                <a:ea typeface="Cambria" panose="02040503050406030204" pitchFamily="18" charset="0"/>
                <a:cs typeface="Arial" panose="020B0604020202020204" pitchFamily="34" charset="0"/>
              </a:rPr>
              <a:t>. </a:t>
            </a:r>
          </a:p>
          <a:p>
            <a:pPr marL="171450" marR="0" lvl="0" indent="-171450" algn="l" defTabSz="914400" rtl="0" eaLnBrk="1" fontAlgn="auto" latinLnBrk="0" hangingPunct="1">
              <a:lnSpc>
                <a:spcPct val="100000"/>
              </a:lnSpc>
              <a:spcBef>
                <a:spcPts val="1200"/>
              </a:spcBef>
              <a:spcAft>
                <a:spcPts val="1200"/>
              </a:spcAft>
              <a:buClrTx/>
              <a:buSzTx/>
              <a:buFontTx/>
              <a:buChar char="-"/>
              <a:tabLst/>
              <a:defRPr/>
            </a:pPr>
            <a:r>
              <a:rPr lang="fr-FR" b="0" i="0" dirty="0">
                <a:solidFill>
                  <a:srgbClr val="374151"/>
                </a:solidFill>
                <a:effectLst/>
                <a:latin typeface="Söhne"/>
              </a:rPr>
              <a:t>EITI reports </a:t>
            </a:r>
            <a:r>
              <a:rPr lang="fr-FR" b="0" i="0" dirty="0" err="1">
                <a:solidFill>
                  <a:srgbClr val="374151"/>
                </a:solidFill>
                <a:effectLst/>
                <a:latin typeface="Söhne"/>
              </a:rPr>
              <a:t>include</a:t>
            </a:r>
            <a:r>
              <a:rPr lang="fr-FR" b="0" i="0" dirty="0">
                <a:solidFill>
                  <a:srgbClr val="374151"/>
                </a:solidFill>
                <a:effectLst/>
                <a:latin typeface="Söhne"/>
              </a:rPr>
              <a:t> information on </a:t>
            </a:r>
            <a:r>
              <a:rPr lang="fr-FR" b="0" i="0" dirty="0" err="1">
                <a:solidFill>
                  <a:srgbClr val="374151"/>
                </a:solidFill>
                <a:effectLst/>
                <a:latin typeface="Söhne"/>
              </a:rPr>
              <a:t>license</a:t>
            </a:r>
            <a:r>
              <a:rPr lang="fr-FR" b="0" i="0" dirty="0">
                <a:solidFill>
                  <a:srgbClr val="374151"/>
                </a:solidFill>
                <a:effectLst/>
                <a:latin typeface="Söhne"/>
              </a:rPr>
              <a:t> allocations, </a:t>
            </a:r>
            <a:r>
              <a:rPr lang="fr-FR" b="0" i="0" dirty="0" err="1">
                <a:solidFill>
                  <a:srgbClr val="374151"/>
                </a:solidFill>
                <a:effectLst/>
                <a:latin typeface="Söhne"/>
              </a:rPr>
              <a:t>detailing</a:t>
            </a:r>
            <a:r>
              <a:rPr lang="fr-FR" b="0" i="0" dirty="0">
                <a:solidFill>
                  <a:srgbClr val="374151"/>
                </a:solidFill>
                <a:effectLst/>
                <a:latin typeface="Söhne"/>
              </a:rPr>
              <a:t> </a:t>
            </a:r>
            <a:r>
              <a:rPr lang="fr-FR" b="0" i="0" dirty="0" err="1">
                <a:solidFill>
                  <a:srgbClr val="374151"/>
                </a:solidFill>
                <a:effectLst/>
                <a:latin typeface="Söhne"/>
              </a:rPr>
              <a:t>who</a:t>
            </a:r>
            <a:r>
              <a:rPr lang="fr-FR" b="0" i="0" dirty="0">
                <a:solidFill>
                  <a:srgbClr val="374151"/>
                </a:solidFill>
                <a:effectLst/>
                <a:latin typeface="Söhne"/>
              </a:rPr>
              <a:t> </a:t>
            </a:r>
            <a:r>
              <a:rPr lang="fr-FR" b="0" i="0" dirty="0" err="1">
                <a:solidFill>
                  <a:srgbClr val="374151"/>
                </a:solidFill>
                <a:effectLst/>
                <a:latin typeface="Söhne"/>
              </a:rPr>
              <a:t>holds</a:t>
            </a:r>
            <a:r>
              <a:rPr lang="fr-FR" b="0" i="0" dirty="0">
                <a:solidFill>
                  <a:srgbClr val="374151"/>
                </a:solidFill>
                <a:effectLst/>
                <a:latin typeface="Söhne"/>
              </a:rPr>
              <a:t> the </a:t>
            </a:r>
            <a:r>
              <a:rPr lang="fr-FR" b="0" i="0" dirty="0" err="1">
                <a:solidFill>
                  <a:srgbClr val="374151"/>
                </a:solidFill>
                <a:effectLst/>
                <a:latin typeface="Söhne"/>
              </a:rPr>
              <a:t>rights</a:t>
            </a:r>
            <a:r>
              <a:rPr lang="fr-FR" b="0" i="0" dirty="0">
                <a:solidFill>
                  <a:srgbClr val="374151"/>
                </a:solidFill>
                <a:effectLst/>
                <a:latin typeface="Söhne"/>
              </a:rPr>
              <a:t> to exploit </a:t>
            </a:r>
            <a:r>
              <a:rPr lang="fr-FR" b="0" i="0" dirty="0" err="1">
                <a:solidFill>
                  <a:srgbClr val="374151"/>
                </a:solidFill>
                <a:effectLst/>
                <a:latin typeface="Söhne"/>
              </a:rPr>
              <a:t>natural</a:t>
            </a:r>
            <a:r>
              <a:rPr lang="fr-FR" b="0" i="0" dirty="0">
                <a:solidFill>
                  <a:srgbClr val="374151"/>
                </a:solidFill>
                <a:effectLst/>
                <a:latin typeface="Söhne"/>
              </a:rPr>
              <a:t> </a:t>
            </a:r>
            <a:r>
              <a:rPr lang="fr-FR" b="0" i="0" dirty="0" err="1">
                <a:solidFill>
                  <a:srgbClr val="374151"/>
                </a:solidFill>
                <a:effectLst/>
                <a:latin typeface="Söhne"/>
              </a:rPr>
              <a:t>resources</a:t>
            </a:r>
            <a:r>
              <a:rPr lang="fr-FR" b="0" i="0" dirty="0">
                <a:solidFill>
                  <a:srgbClr val="374151"/>
                </a:solidFill>
                <a:effectLst/>
                <a:latin typeface="Söhne"/>
              </a:rPr>
              <a:t>. Stakeholders can </a:t>
            </a:r>
            <a:r>
              <a:rPr lang="fr-FR" b="0" i="0" dirty="0" err="1">
                <a:solidFill>
                  <a:srgbClr val="374151"/>
                </a:solidFill>
                <a:effectLst/>
                <a:latin typeface="Söhne"/>
              </a:rPr>
              <a:t>scrutinise</a:t>
            </a:r>
            <a:r>
              <a:rPr lang="fr-FR" b="0" i="0" dirty="0">
                <a:solidFill>
                  <a:srgbClr val="374151"/>
                </a:solidFill>
                <a:effectLst/>
                <a:latin typeface="Söhne"/>
              </a:rPr>
              <a:t> </a:t>
            </a:r>
            <a:r>
              <a:rPr lang="fr-FR" b="0" i="0" dirty="0" err="1">
                <a:solidFill>
                  <a:srgbClr val="374151"/>
                </a:solidFill>
                <a:effectLst/>
                <a:latin typeface="Söhne"/>
              </a:rPr>
              <a:t>this</a:t>
            </a:r>
            <a:r>
              <a:rPr lang="fr-FR" b="0" i="0" dirty="0">
                <a:solidFill>
                  <a:srgbClr val="374151"/>
                </a:solidFill>
                <a:effectLst/>
                <a:latin typeface="Söhne"/>
              </a:rPr>
              <a:t> data to </a:t>
            </a:r>
            <a:r>
              <a:rPr lang="fr-FR" b="0" i="0" dirty="0" err="1">
                <a:solidFill>
                  <a:srgbClr val="374151"/>
                </a:solidFill>
                <a:effectLst/>
                <a:latin typeface="Söhne"/>
              </a:rPr>
              <a:t>identify</a:t>
            </a:r>
            <a:r>
              <a:rPr lang="fr-FR" b="0" i="0" dirty="0">
                <a:solidFill>
                  <a:srgbClr val="374151"/>
                </a:solidFill>
                <a:effectLst/>
                <a:latin typeface="Söhne"/>
              </a:rPr>
              <a:t> </a:t>
            </a:r>
            <a:r>
              <a:rPr lang="fr-FR" b="0" i="0" dirty="0" err="1">
                <a:solidFill>
                  <a:srgbClr val="374151"/>
                </a:solidFill>
                <a:effectLst/>
                <a:latin typeface="Söhne"/>
              </a:rPr>
              <a:t>any</a:t>
            </a:r>
            <a:r>
              <a:rPr lang="fr-FR" b="0" i="0" dirty="0">
                <a:solidFill>
                  <a:srgbClr val="374151"/>
                </a:solidFill>
                <a:effectLst/>
                <a:latin typeface="Söhne"/>
              </a:rPr>
              <a:t> </a:t>
            </a:r>
            <a:r>
              <a:rPr lang="fr-FR" b="0" i="0" dirty="0" err="1">
                <a:solidFill>
                  <a:srgbClr val="374151"/>
                </a:solidFill>
                <a:effectLst/>
                <a:latin typeface="Söhne"/>
              </a:rPr>
              <a:t>lack</a:t>
            </a:r>
            <a:r>
              <a:rPr lang="fr-FR" b="0" i="0" dirty="0">
                <a:solidFill>
                  <a:srgbClr val="374151"/>
                </a:solidFill>
                <a:effectLst/>
                <a:latin typeface="Söhne"/>
              </a:rPr>
              <a:t> of </a:t>
            </a:r>
            <a:r>
              <a:rPr lang="fr-FR" b="0" i="0" dirty="0" err="1">
                <a:solidFill>
                  <a:srgbClr val="374151"/>
                </a:solidFill>
                <a:effectLst/>
                <a:latin typeface="Söhne"/>
              </a:rPr>
              <a:t>transparency</a:t>
            </a:r>
            <a:r>
              <a:rPr lang="fr-FR" b="0" i="0" dirty="0">
                <a:solidFill>
                  <a:srgbClr val="374151"/>
                </a:solidFill>
                <a:effectLst/>
                <a:latin typeface="Söhne"/>
              </a:rPr>
              <a:t> or </a:t>
            </a:r>
            <a:r>
              <a:rPr lang="fr-FR" b="0" i="0" dirty="0" err="1">
                <a:solidFill>
                  <a:srgbClr val="374151"/>
                </a:solidFill>
                <a:effectLst/>
                <a:latin typeface="Söhne"/>
              </a:rPr>
              <a:t>fairness</a:t>
            </a:r>
            <a:r>
              <a:rPr lang="fr-FR" b="0" i="0" dirty="0">
                <a:solidFill>
                  <a:srgbClr val="374151"/>
                </a:solidFill>
                <a:effectLst/>
                <a:latin typeface="Söhne"/>
              </a:rPr>
              <a:t> in the </a:t>
            </a:r>
            <a:r>
              <a:rPr lang="fr-FR" b="0" i="0" dirty="0" err="1">
                <a:solidFill>
                  <a:srgbClr val="374151"/>
                </a:solidFill>
                <a:effectLst/>
                <a:latin typeface="Söhne"/>
              </a:rPr>
              <a:t>license</a:t>
            </a:r>
            <a:r>
              <a:rPr lang="fr-FR" b="0" i="0" dirty="0">
                <a:solidFill>
                  <a:srgbClr val="374151"/>
                </a:solidFill>
                <a:effectLst/>
                <a:latin typeface="Söhne"/>
              </a:rPr>
              <a:t> allocation process. </a:t>
            </a:r>
          </a:p>
          <a:p>
            <a:pPr marL="171450" marR="0" lvl="0" indent="-171450" algn="l" defTabSz="914400" rtl="0" eaLnBrk="1" fontAlgn="auto" latinLnBrk="0" hangingPunct="1">
              <a:lnSpc>
                <a:spcPct val="100000"/>
              </a:lnSpc>
              <a:spcBef>
                <a:spcPts val="1200"/>
              </a:spcBef>
              <a:spcAft>
                <a:spcPts val="1200"/>
              </a:spcAft>
              <a:buClrTx/>
              <a:buSzTx/>
              <a:buFontTx/>
              <a:buChar char="-"/>
              <a:tabLst/>
              <a:defRPr/>
            </a:pPr>
            <a:r>
              <a:rPr lang="fr-FR" b="0" i="0" dirty="0">
                <a:solidFill>
                  <a:srgbClr val="374151"/>
                </a:solidFill>
                <a:effectLst/>
                <a:latin typeface="Söhne"/>
              </a:rPr>
              <a:t>The information </a:t>
            </a:r>
            <a:r>
              <a:rPr lang="fr-FR" b="0" i="0" dirty="0" err="1">
                <a:solidFill>
                  <a:srgbClr val="374151"/>
                </a:solidFill>
                <a:effectLst/>
                <a:latin typeface="Söhne"/>
              </a:rPr>
              <a:t>disclosed</a:t>
            </a:r>
            <a:r>
              <a:rPr lang="fr-FR" b="0" i="0" dirty="0">
                <a:solidFill>
                  <a:srgbClr val="374151"/>
                </a:solidFill>
                <a:effectLst/>
                <a:latin typeface="Söhne"/>
              </a:rPr>
              <a:t> by the EITI </a:t>
            </a:r>
            <a:r>
              <a:rPr lang="fr-FR" b="0" i="0" dirty="0" err="1">
                <a:solidFill>
                  <a:srgbClr val="374151"/>
                </a:solidFill>
                <a:effectLst/>
                <a:latin typeface="Söhne"/>
              </a:rPr>
              <a:t>helps</a:t>
            </a:r>
            <a:r>
              <a:rPr lang="fr-FR" b="0" i="0" dirty="0">
                <a:solidFill>
                  <a:srgbClr val="374151"/>
                </a:solidFill>
                <a:effectLst/>
                <a:latin typeface="Söhne"/>
              </a:rPr>
              <a:t> in </a:t>
            </a:r>
            <a:r>
              <a:rPr lang="fr-FR" b="0" i="0" dirty="0" err="1">
                <a:solidFill>
                  <a:srgbClr val="374151"/>
                </a:solidFill>
                <a:effectLst/>
                <a:latin typeface="Söhne"/>
              </a:rPr>
              <a:t>detecting</a:t>
            </a:r>
            <a:r>
              <a:rPr lang="fr-FR" b="0" i="0" dirty="0">
                <a:solidFill>
                  <a:srgbClr val="374151"/>
                </a:solidFill>
                <a:effectLst/>
                <a:latin typeface="Söhne"/>
              </a:rPr>
              <a:t> </a:t>
            </a:r>
            <a:r>
              <a:rPr lang="fr-FR" b="0" i="0" dirty="0" err="1">
                <a:solidFill>
                  <a:srgbClr val="374151"/>
                </a:solidFill>
                <a:effectLst/>
                <a:latin typeface="Söhne"/>
              </a:rPr>
              <a:t>vulnerabilities</a:t>
            </a:r>
            <a:r>
              <a:rPr lang="fr-FR" b="0" i="0" dirty="0">
                <a:solidFill>
                  <a:srgbClr val="374151"/>
                </a:solidFill>
                <a:effectLst/>
                <a:latin typeface="Söhne"/>
              </a:rPr>
              <a:t>, </a:t>
            </a:r>
            <a:r>
              <a:rPr lang="fr-FR" b="0" i="0" dirty="0" err="1">
                <a:solidFill>
                  <a:srgbClr val="374151"/>
                </a:solidFill>
                <a:effectLst/>
                <a:latin typeface="Söhne"/>
              </a:rPr>
              <a:t>such</a:t>
            </a:r>
            <a:r>
              <a:rPr lang="fr-FR" b="0" i="0" dirty="0">
                <a:solidFill>
                  <a:srgbClr val="374151"/>
                </a:solidFill>
                <a:effectLst/>
                <a:latin typeface="Söhne"/>
              </a:rPr>
              <a:t> as non-</a:t>
            </a:r>
            <a:r>
              <a:rPr lang="fr-FR" b="0" i="0" dirty="0" err="1">
                <a:solidFill>
                  <a:srgbClr val="374151"/>
                </a:solidFill>
                <a:effectLst/>
                <a:latin typeface="Söhne"/>
              </a:rPr>
              <a:t>competitive</a:t>
            </a:r>
            <a:r>
              <a:rPr lang="fr-FR" b="0" i="0" dirty="0">
                <a:solidFill>
                  <a:srgbClr val="374151"/>
                </a:solidFill>
                <a:effectLst/>
                <a:latin typeface="Söhne"/>
              </a:rPr>
              <a:t> </a:t>
            </a:r>
            <a:r>
              <a:rPr lang="fr-FR" b="0" i="0" dirty="0" err="1">
                <a:solidFill>
                  <a:srgbClr val="374151"/>
                </a:solidFill>
                <a:effectLst/>
                <a:latin typeface="Söhne"/>
              </a:rPr>
              <a:t>bidding</a:t>
            </a:r>
            <a:r>
              <a:rPr lang="fr-FR" b="0" i="0" dirty="0">
                <a:solidFill>
                  <a:srgbClr val="374151"/>
                </a:solidFill>
                <a:effectLst/>
                <a:latin typeface="Söhne"/>
              </a:rPr>
              <a:t> or </a:t>
            </a:r>
            <a:r>
              <a:rPr lang="fr-FR" b="0" i="0" dirty="0" err="1">
                <a:solidFill>
                  <a:srgbClr val="374151"/>
                </a:solidFill>
                <a:effectLst/>
                <a:latin typeface="Söhne"/>
              </a:rPr>
              <a:t>favoritism</a:t>
            </a:r>
            <a:r>
              <a:rPr lang="fr-FR" b="0" i="0" dirty="0">
                <a:solidFill>
                  <a:srgbClr val="374151"/>
                </a:solidFill>
                <a:effectLst/>
                <a:latin typeface="Söhne"/>
              </a:rPr>
              <a:t>, </a:t>
            </a:r>
            <a:r>
              <a:rPr lang="fr-FR" b="0" i="0" dirty="0" err="1">
                <a:solidFill>
                  <a:srgbClr val="374151"/>
                </a:solidFill>
                <a:effectLst/>
                <a:latin typeface="Söhne"/>
              </a:rPr>
              <a:t>that</a:t>
            </a:r>
            <a:r>
              <a:rPr lang="fr-FR" b="0" i="0" dirty="0">
                <a:solidFill>
                  <a:srgbClr val="374151"/>
                </a:solidFill>
                <a:effectLst/>
                <a:latin typeface="Söhne"/>
              </a:rPr>
              <a:t> </a:t>
            </a:r>
            <a:r>
              <a:rPr lang="fr-FR" b="0" i="0" dirty="0" err="1">
                <a:solidFill>
                  <a:srgbClr val="374151"/>
                </a:solidFill>
                <a:effectLst/>
                <a:latin typeface="Söhne"/>
              </a:rPr>
              <a:t>could</a:t>
            </a:r>
            <a:r>
              <a:rPr lang="fr-FR" b="0" i="0" dirty="0">
                <a:solidFill>
                  <a:srgbClr val="374151"/>
                </a:solidFill>
                <a:effectLst/>
                <a:latin typeface="Söhne"/>
              </a:rPr>
              <a:t> lead to corruption in the allocation of </a:t>
            </a:r>
            <a:r>
              <a:rPr lang="fr-FR" b="0" i="0" dirty="0" err="1">
                <a:solidFill>
                  <a:srgbClr val="374151"/>
                </a:solidFill>
                <a:effectLst/>
                <a:latin typeface="Söhne"/>
              </a:rPr>
              <a:t>resource</a:t>
            </a:r>
            <a:r>
              <a:rPr lang="fr-FR" b="0" i="0" dirty="0">
                <a:solidFill>
                  <a:srgbClr val="374151"/>
                </a:solidFill>
                <a:effectLst/>
                <a:latin typeface="Söhne"/>
              </a:rPr>
              <a:t> </a:t>
            </a:r>
            <a:r>
              <a:rPr lang="fr-FR" b="0" i="0" dirty="0" err="1">
                <a:solidFill>
                  <a:srgbClr val="374151"/>
                </a:solidFill>
                <a:effectLst/>
                <a:latin typeface="Söhne"/>
              </a:rPr>
              <a:t>licenses</a:t>
            </a:r>
            <a:r>
              <a:rPr lang="fr-FR" b="0" i="0" dirty="0">
                <a:solidFill>
                  <a:srgbClr val="374151"/>
                </a:solidFill>
                <a:effectLst/>
                <a:latin typeface="Söhne"/>
              </a:rPr>
              <a:t>.</a:t>
            </a:r>
          </a:p>
          <a:p>
            <a:pPr marL="171450" indent="-171450">
              <a:spcBef>
                <a:spcPts val="1200"/>
              </a:spcBef>
              <a:spcAft>
                <a:spcPts val="1200"/>
              </a:spcAft>
              <a:buFontTx/>
              <a:buChar char="-"/>
            </a:pPr>
            <a:r>
              <a:rPr lang="fr-FR" sz="1200" dirty="0" err="1">
                <a:effectLst/>
                <a:latin typeface="Franklin Gothic Book" panose="020B0503020102020204" pitchFamily="34" charset="0"/>
                <a:ea typeface="Cambria" panose="02040503050406030204" pitchFamily="18" charset="0"/>
                <a:cs typeface="Arial" panose="020B0604020202020204" pitchFamily="34" charset="0"/>
              </a:rPr>
              <a:t>Disclosures</a:t>
            </a:r>
            <a:r>
              <a:rPr lang="fr-FR" sz="1200" dirty="0">
                <a:effectLst/>
                <a:latin typeface="Franklin Gothic Book" panose="020B0503020102020204" pitchFamily="34" charset="0"/>
                <a:ea typeface="Cambria" panose="02040503050406030204" pitchFamily="18" charset="0"/>
                <a:cs typeface="Arial" panose="020B0604020202020204" pitchFamily="34" charset="0"/>
              </a:rPr>
              <a:t> </a:t>
            </a:r>
            <a:r>
              <a:rPr lang="fr-FR" sz="1200" dirty="0" err="1">
                <a:effectLst/>
                <a:latin typeface="Franklin Gothic Book" panose="020B0503020102020204" pitchFamily="34" charset="0"/>
                <a:ea typeface="Cambria" panose="02040503050406030204" pitchFamily="18" charset="0"/>
                <a:cs typeface="Arial" panose="020B0604020202020204" pitchFamily="34" charset="0"/>
              </a:rPr>
              <a:t>related</a:t>
            </a:r>
            <a:r>
              <a:rPr lang="fr-FR" sz="1200" dirty="0">
                <a:effectLst/>
                <a:latin typeface="Franklin Gothic Book" panose="020B0503020102020204" pitchFamily="34" charset="0"/>
                <a:ea typeface="Cambria" panose="02040503050406030204" pitchFamily="18" charset="0"/>
                <a:cs typeface="Arial" panose="020B0604020202020204" pitchFamily="34" charset="0"/>
              </a:rPr>
              <a:t> to </a:t>
            </a:r>
            <a:r>
              <a:rPr lang="fr-FR" sz="1200" dirty="0" err="1">
                <a:effectLst/>
                <a:latin typeface="Franklin Gothic Book" panose="020B0503020102020204" pitchFamily="34" charset="0"/>
                <a:ea typeface="Cambria" panose="02040503050406030204" pitchFamily="18" charset="0"/>
                <a:cs typeface="Arial" panose="020B0604020202020204" pitchFamily="34" charset="0"/>
              </a:rPr>
              <a:t>award</a:t>
            </a:r>
            <a:r>
              <a:rPr lang="fr-FR" sz="1200" dirty="0">
                <a:effectLst/>
                <a:latin typeface="Franklin Gothic Book" panose="020B0503020102020204" pitchFamily="34" charset="0"/>
                <a:ea typeface="Cambria" panose="02040503050406030204" pitchFamily="18" charset="0"/>
                <a:cs typeface="Arial" panose="020B0604020202020204" pitchFamily="34" charset="0"/>
              </a:rPr>
              <a:t> </a:t>
            </a:r>
            <a:r>
              <a:rPr lang="fr-FR" sz="1200" dirty="0" err="1">
                <a:effectLst/>
                <a:latin typeface="Franklin Gothic Book" panose="020B0503020102020204" pitchFamily="34" charset="0"/>
                <a:ea typeface="Cambria" panose="02040503050406030204" pitchFamily="18" charset="0"/>
                <a:cs typeface="Arial" panose="020B0604020202020204" pitchFamily="34" charset="0"/>
              </a:rPr>
              <a:t>criteria</a:t>
            </a:r>
            <a:r>
              <a:rPr lang="fr-FR" sz="1200" dirty="0">
                <a:effectLst/>
                <a:latin typeface="Franklin Gothic Book" panose="020B0503020102020204" pitchFamily="34" charset="0"/>
                <a:ea typeface="Cambria" panose="02040503050406030204" pitchFamily="18" charset="0"/>
                <a:cs typeface="Arial" panose="020B0604020202020204" pitchFamily="34" charset="0"/>
              </a:rPr>
              <a:t> and </a:t>
            </a:r>
            <a:r>
              <a:rPr lang="fr-FR" sz="1200" dirty="0" err="1">
                <a:effectLst/>
                <a:latin typeface="Franklin Gothic Book" panose="020B0503020102020204" pitchFamily="34" charset="0"/>
                <a:ea typeface="Cambria" panose="02040503050406030204" pitchFamily="18" charset="0"/>
                <a:cs typeface="Arial" panose="020B0604020202020204" pitchFamily="34" charset="0"/>
              </a:rPr>
              <a:t>processes</a:t>
            </a:r>
            <a:r>
              <a:rPr lang="fr-FR" sz="1200" dirty="0">
                <a:effectLst/>
                <a:latin typeface="Franklin Gothic Book" panose="020B0503020102020204" pitchFamily="34" charset="0"/>
                <a:ea typeface="Cambria" panose="02040503050406030204" pitchFamily="18" charset="0"/>
                <a:cs typeface="Arial" panose="020B0604020202020204" pitchFamily="34" charset="0"/>
              </a:rPr>
              <a:t> can enable stakeholders to </a:t>
            </a:r>
            <a:r>
              <a:rPr lang="fr-FR" sz="1200" dirty="0" err="1">
                <a:effectLst/>
                <a:latin typeface="Franklin Gothic Book" panose="020B0503020102020204" pitchFamily="34" charset="0"/>
                <a:ea typeface="Cambria" panose="02040503050406030204" pitchFamily="18" charset="0"/>
                <a:cs typeface="Arial" panose="020B0604020202020204" pitchFamily="34" charset="0"/>
              </a:rPr>
              <a:t>understand</a:t>
            </a:r>
            <a:r>
              <a:rPr lang="fr-FR" sz="1200" dirty="0">
                <a:effectLst/>
                <a:latin typeface="Franklin Gothic Book" panose="020B0503020102020204" pitchFamily="34" charset="0"/>
                <a:ea typeface="Cambria" panose="02040503050406030204" pitchFamily="18" charset="0"/>
                <a:cs typeface="Arial" panose="020B0604020202020204" pitchFamily="34" charset="0"/>
              </a:rPr>
              <a:t> </a:t>
            </a:r>
            <a:r>
              <a:rPr lang="fr-FR" sz="1200" dirty="0" err="1">
                <a:effectLst/>
                <a:latin typeface="Franklin Gothic Book" panose="020B0503020102020204" pitchFamily="34" charset="0"/>
                <a:ea typeface="Cambria" panose="02040503050406030204" pitchFamily="18" charset="0"/>
                <a:cs typeface="Arial" panose="020B0604020202020204" pitchFamily="34" charset="0"/>
              </a:rPr>
              <a:t>whether</a:t>
            </a:r>
            <a:r>
              <a:rPr lang="fr-FR" sz="1200" dirty="0">
                <a:effectLst/>
                <a:latin typeface="Franklin Gothic Book" panose="020B0503020102020204" pitchFamily="34" charset="0"/>
                <a:ea typeface="Cambria" panose="02040503050406030204" pitchFamily="18" charset="0"/>
                <a:cs typeface="Arial" panose="020B0604020202020204" pitchFamily="34" charset="0"/>
              </a:rPr>
              <a:t> </a:t>
            </a:r>
            <a:r>
              <a:rPr lang="fr-FR" sz="1200" dirty="0" err="1">
                <a:effectLst/>
                <a:latin typeface="Franklin Gothic Book" panose="020B0503020102020204" pitchFamily="34" charset="0"/>
                <a:ea typeface="Cambria" panose="02040503050406030204" pitchFamily="18" charset="0"/>
                <a:cs typeface="Arial" panose="020B0604020202020204" pitchFamily="34" charset="0"/>
              </a:rPr>
              <a:t>decision-making</a:t>
            </a:r>
            <a:r>
              <a:rPr lang="fr-FR" sz="1200" dirty="0">
                <a:effectLst/>
                <a:latin typeface="Franklin Gothic Book" panose="020B0503020102020204" pitchFamily="34" charset="0"/>
                <a:ea typeface="Cambria" panose="02040503050406030204" pitchFamily="18" charset="0"/>
                <a:cs typeface="Arial" panose="020B0604020202020204" pitchFamily="34" charset="0"/>
              </a:rPr>
              <a:t> </a:t>
            </a:r>
            <a:r>
              <a:rPr lang="fr-FR" sz="1200" dirty="0" err="1">
                <a:effectLst/>
                <a:latin typeface="Franklin Gothic Book" panose="020B0503020102020204" pitchFamily="34" charset="0"/>
                <a:ea typeface="Cambria" panose="02040503050406030204" pitchFamily="18" charset="0"/>
                <a:cs typeface="Arial" panose="020B0604020202020204" pitchFamily="34" charset="0"/>
              </a:rPr>
              <a:t>is</a:t>
            </a:r>
            <a:r>
              <a:rPr lang="fr-FR" sz="1200" dirty="0">
                <a:effectLst/>
                <a:latin typeface="Franklin Gothic Book" panose="020B0503020102020204" pitchFamily="34" charset="0"/>
                <a:ea typeface="Cambria" panose="02040503050406030204" pitchFamily="18" charset="0"/>
                <a:cs typeface="Arial" panose="020B0604020202020204" pitchFamily="34" charset="0"/>
              </a:rPr>
              <a:t> transparent and </a:t>
            </a:r>
            <a:r>
              <a:rPr lang="fr-FR" sz="1200" dirty="0" err="1">
                <a:effectLst/>
                <a:latin typeface="Franklin Gothic Book" panose="020B0503020102020204" pitchFamily="34" charset="0"/>
                <a:ea typeface="Cambria" panose="02040503050406030204" pitchFamily="18" charset="0"/>
                <a:cs typeface="Arial" panose="020B0604020202020204" pitchFamily="34" charset="0"/>
              </a:rPr>
              <a:t>competitive</a:t>
            </a:r>
            <a:r>
              <a:rPr lang="fr-FR" sz="1200" dirty="0">
                <a:effectLst/>
                <a:latin typeface="Franklin Gothic Book" panose="020B0503020102020204" pitchFamily="34" charset="0"/>
                <a:ea typeface="Cambria" panose="02040503050406030204" pitchFamily="18"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i="1" dirty="0">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i="1" dirty="0" err="1">
                <a:effectLst/>
                <a:latin typeface="Franklin Gothic Book" panose="020B0503020102020204" pitchFamily="34" charset="0"/>
                <a:ea typeface="Cambria" panose="02040503050406030204" pitchFamily="18" charset="0"/>
                <a:cs typeface="Arial" panose="020B0604020202020204" pitchFamily="34" charset="0"/>
              </a:rPr>
              <a:t>Strengthening</a:t>
            </a:r>
            <a:r>
              <a:rPr lang="fr-FR" sz="1200" i="1" dirty="0">
                <a:effectLst/>
                <a:latin typeface="Franklin Gothic Book" panose="020B0503020102020204" pitchFamily="34" charset="0"/>
                <a:ea typeface="Cambria" panose="02040503050406030204" pitchFamily="18" charset="0"/>
                <a:cs typeface="Arial" panose="020B0604020202020204" pitchFamily="34" charset="0"/>
              </a:rPr>
              <a:t> SOE </a:t>
            </a:r>
            <a:r>
              <a:rPr lang="fr-FR" sz="1200" i="1" dirty="0" err="1">
                <a:effectLst/>
                <a:latin typeface="Franklin Gothic Book" panose="020B0503020102020204" pitchFamily="34" charset="0"/>
                <a:ea typeface="Cambria" panose="02040503050406030204" pitchFamily="18" charset="0"/>
                <a:cs typeface="Arial" panose="020B0604020202020204" pitchFamily="34" charset="0"/>
              </a:rPr>
              <a:t>governance</a:t>
            </a:r>
            <a:endParaRPr lang="fr-FR" sz="1200" i="1" dirty="0">
              <a:effectLst/>
              <a:latin typeface="Franklin Gothic Book" panose="020B0503020102020204" pitchFamily="34" charset="0"/>
              <a:ea typeface="Cambria" panose="02040503050406030204" pitchFamily="18" charset="0"/>
              <a:cs typeface="Arial" panose="020B0604020202020204" pitchFamily="34" charset="0"/>
            </a:endParaRPr>
          </a:p>
          <a:p>
            <a:pPr marL="171450" indent="-171450">
              <a:spcBef>
                <a:spcPts val="1200"/>
              </a:spcBef>
              <a:spcAft>
                <a:spcPts val="1200"/>
              </a:spcAft>
              <a:buFontTx/>
              <a:buChar char="-"/>
            </a:pPr>
            <a:r>
              <a:rPr lang="fr-FR" sz="1200" dirty="0">
                <a:effectLst/>
                <a:latin typeface="Franklin Gothic Book" panose="020B0503020102020204" pitchFamily="34" charset="0"/>
                <a:ea typeface="Cambria" panose="02040503050406030204" pitchFamily="18" charset="0"/>
                <a:cs typeface="Arial" panose="020B0604020202020204" pitchFamily="34" charset="0"/>
              </a:rPr>
              <a:t>A </a:t>
            </a:r>
            <a:r>
              <a:rPr lang="fr-FR" sz="1200" dirty="0" err="1">
                <a:effectLst/>
                <a:latin typeface="Franklin Gothic Book" panose="020B0503020102020204" pitchFamily="34" charset="0"/>
                <a:ea typeface="Cambria" panose="02040503050406030204" pitchFamily="18" charset="0"/>
                <a:cs typeface="Arial" panose="020B0604020202020204" pitchFamily="34" charset="0"/>
              </a:rPr>
              <a:t>significant</a:t>
            </a:r>
            <a:r>
              <a:rPr lang="fr-FR" sz="1200" dirty="0">
                <a:effectLst/>
                <a:latin typeface="Franklin Gothic Book" panose="020B0503020102020204" pitchFamily="34" charset="0"/>
                <a:ea typeface="Cambria" panose="02040503050406030204" pitchFamily="18" charset="0"/>
                <a:cs typeface="Arial" panose="020B0604020202020204" pitchFamily="34" charset="0"/>
              </a:rPr>
              <a:t> proportion of </a:t>
            </a:r>
            <a:r>
              <a:rPr lang="fr-FR" sz="1200" dirty="0" err="1">
                <a:effectLst/>
                <a:latin typeface="Franklin Gothic Book" panose="020B0503020102020204" pitchFamily="34" charset="0"/>
                <a:ea typeface="Cambria" panose="02040503050406030204" pitchFamily="18" charset="0"/>
                <a:cs typeface="Arial" panose="020B0604020202020204" pitchFamily="34" charset="0"/>
              </a:rPr>
              <a:t>recent</a:t>
            </a:r>
            <a:r>
              <a:rPr lang="fr-FR" sz="1200" dirty="0">
                <a:effectLst/>
                <a:latin typeface="Franklin Gothic Book" panose="020B0503020102020204" pitchFamily="34" charset="0"/>
                <a:ea typeface="Cambria" panose="02040503050406030204" pitchFamily="18" charset="0"/>
                <a:cs typeface="Arial" panose="020B0604020202020204" pitchFamily="34" charset="0"/>
              </a:rPr>
              <a:t> corruption cases in the </a:t>
            </a:r>
            <a:r>
              <a:rPr lang="fr-FR" sz="1200" dirty="0" err="1">
                <a:effectLst/>
                <a:latin typeface="Franklin Gothic Book" panose="020B0503020102020204" pitchFamily="34" charset="0"/>
                <a:ea typeface="Cambria" panose="02040503050406030204" pitchFamily="18" charset="0"/>
                <a:cs typeface="Arial" panose="020B0604020202020204" pitchFamily="34" charset="0"/>
              </a:rPr>
              <a:t>oil</a:t>
            </a:r>
            <a:r>
              <a:rPr lang="fr-FR" sz="1200" dirty="0">
                <a:effectLst/>
                <a:latin typeface="Franklin Gothic Book" panose="020B0503020102020204" pitchFamily="34" charset="0"/>
                <a:ea typeface="Cambria" panose="02040503050406030204" pitchFamily="18" charset="0"/>
                <a:cs typeface="Arial" panose="020B0604020202020204" pitchFamily="34" charset="0"/>
              </a:rPr>
              <a:t>, </a:t>
            </a:r>
            <a:r>
              <a:rPr lang="fr-FR" sz="1200" dirty="0" err="1">
                <a:effectLst/>
                <a:latin typeface="Franklin Gothic Book" panose="020B0503020102020204" pitchFamily="34" charset="0"/>
                <a:ea typeface="Cambria" panose="02040503050406030204" pitchFamily="18" charset="0"/>
                <a:cs typeface="Arial" panose="020B0604020202020204" pitchFamily="34" charset="0"/>
              </a:rPr>
              <a:t>gas</a:t>
            </a:r>
            <a:r>
              <a:rPr lang="fr-FR" sz="1200" dirty="0">
                <a:effectLst/>
                <a:latin typeface="Franklin Gothic Book" panose="020B0503020102020204" pitchFamily="34" charset="0"/>
                <a:ea typeface="Cambria" panose="02040503050406030204" pitchFamily="18" charset="0"/>
                <a:cs typeface="Arial" panose="020B0604020202020204" pitchFamily="34" charset="0"/>
              </a:rPr>
              <a:t> and </a:t>
            </a:r>
            <a:r>
              <a:rPr lang="fr-FR" sz="1200" dirty="0" err="1">
                <a:effectLst/>
                <a:latin typeface="Franklin Gothic Book" panose="020B0503020102020204" pitchFamily="34" charset="0"/>
                <a:ea typeface="Cambria" panose="02040503050406030204" pitchFamily="18" charset="0"/>
                <a:cs typeface="Arial" panose="020B0604020202020204" pitchFamily="34" charset="0"/>
              </a:rPr>
              <a:t>mining</a:t>
            </a:r>
            <a:r>
              <a:rPr lang="fr-FR" sz="1200" dirty="0">
                <a:effectLst/>
                <a:latin typeface="Franklin Gothic Book" panose="020B0503020102020204" pitchFamily="34" charset="0"/>
                <a:ea typeface="Cambria" panose="02040503050406030204" pitchFamily="18" charset="0"/>
                <a:cs typeface="Arial" panose="020B0604020202020204" pitchFamily="34" charset="0"/>
              </a:rPr>
              <a:t> </a:t>
            </a:r>
            <a:r>
              <a:rPr lang="fr-FR" sz="1200" dirty="0" err="1">
                <a:effectLst/>
                <a:latin typeface="Franklin Gothic Book" panose="020B0503020102020204" pitchFamily="34" charset="0"/>
                <a:ea typeface="Cambria" panose="02040503050406030204" pitchFamily="18" charset="0"/>
                <a:cs typeface="Arial" panose="020B0604020202020204" pitchFamily="34" charset="0"/>
              </a:rPr>
              <a:t>sectors</a:t>
            </a:r>
            <a:r>
              <a:rPr lang="fr-FR" sz="1200" dirty="0">
                <a:effectLst/>
                <a:latin typeface="Franklin Gothic Book" panose="020B0503020102020204" pitchFamily="34" charset="0"/>
                <a:ea typeface="Cambria" panose="02040503050406030204" pitchFamily="18" charset="0"/>
                <a:cs typeface="Arial" panose="020B0604020202020204" pitchFamily="34" charset="0"/>
              </a:rPr>
              <a:t> have </a:t>
            </a:r>
            <a:r>
              <a:rPr lang="fr-FR" sz="1200" dirty="0" err="1">
                <a:effectLst/>
                <a:latin typeface="Franklin Gothic Book" panose="020B0503020102020204" pitchFamily="34" charset="0"/>
                <a:ea typeface="Cambria" panose="02040503050406030204" pitchFamily="18" charset="0"/>
                <a:cs typeface="Arial" panose="020B0604020202020204" pitchFamily="34" charset="0"/>
              </a:rPr>
              <a:t>involved</a:t>
            </a:r>
            <a:r>
              <a:rPr lang="fr-FR" sz="1200" dirty="0">
                <a:effectLst/>
                <a:latin typeface="Franklin Gothic Book" panose="020B0503020102020204" pitchFamily="34" charset="0"/>
                <a:ea typeface="Cambria" panose="02040503050406030204" pitchFamily="18" charset="0"/>
                <a:cs typeface="Arial" panose="020B0604020202020204" pitchFamily="34" charset="0"/>
              </a:rPr>
              <a:t> </a:t>
            </a:r>
            <a:r>
              <a:rPr lang="fr-FR" sz="1200" dirty="0" err="1">
                <a:effectLst/>
                <a:latin typeface="Franklin Gothic Book" panose="020B0503020102020204" pitchFamily="34" charset="0"/>
                <a:ea typeface="Cambria" panose="02040503050406030204" pitchFamily="18" charset="0"/>
                <a:cs typeface="Arial" panose="020B0604020202020204" pitchFamily="34" charset="0"/>
              </a:rPr>
              <a:t>SOEs</a:t>
            </a:r>
            <a:r>
              <a:rPr lang="fr-FR" sz="1200" dirty="0">
                <a:effectLst/>
                <a:latin typeface="Franklin Gothic Book" panose="020B0503020102020204" pitchFamily="34" charset="0"/>
                <a:ea typeface="Cambria" panose="02040503050406030204" pitchFamily="18" charset="0"/>
                <a:cs typeface="Arial" panose="020B0604020202020204" pitchFamily="34" charset="0"/>
              </a:rPr>
              <a:t>. As </a:t>
            </a:r>
            <a:r>
              <a:rPr lang="fr-FR" sz="1200" dirty="0" err="1">
                <a:effectLst/>
                <a:latin typeface="Franklin Gothic Book" panose="020B0503020102020204" pitchFamily="34" charset="0"/>
                <a:ea typeface="Cambria" panose="02040503050406030204" pitchFamily="18" charset="0"/>
                <a:cs typeface="Arial" panose="020B0604020202020204" pitchFamily="34" charset="0"/>
              </a:rPr>
              <a:t>SOEs</a:t>
            </a:r>
            <a:r>
              <a:rPr lang="fr-FR" sz="1200" dirty="0">
                <a:effectLst/>
                <a:latin typeface="Franklin Gothic Book" panose="020B0503020102020204" pitchFamily="34" charset="0"/>
                <a:ea typeface="Cambria" panose="02040503050406030204" pitchFamily="18" charset="0"/>
                <a:cs typeface="Arial" panose="020B0604020202020204" pitchFamily="34" charset="0"/>
              </a:rPr>
              <a:t> </a:t>
            </a:r>
            <a:r>
              <a:rPr lang="fr-FR" sz="1200" dirty="0" err="1">
                <a:effectLst/>
                <a:latin typeface="Franklin Gothic Book" panose="020B0503020102020204" pitchFamily="34" charset="0"/>
                <a:ea typeface="Cambria" panose="02040503050406030204" pitchFamily="18" charset="0"/>
                <a:cs typeface="Arial" panose="020B0604020202020204" pitchFamily="34" charset="0"/>
              </a:rPr>
              <a:t>pursue</a:t>
            </a:r>
            <a:r>
              <a:rPr lang="fr-FR" sz="1200" dirty="0">
                <a:effectLst/>
                <a:latin typeface="Franklin Gothic Book" panose="020B0503020102020204" pitchFamily="34" charset="0"/>
                <a:ea typeface="Cambria" panose="02040503050406030204" pitchFamily="18" charset="0"/>
                <a:cs typeface="Arial" panose="020B0604020202020204" pitchFamily="34" charset="0"/>
              </a:rPr>
              <a:t> new business </a:t>
            </a:r>
            <a:r>
              <a:rPr lang="fr-FR" sz="1200" dirty="0" err="1">
                <a:effectLst/>
                <a:latin typeface="Franklin Gothic Book" panose="020B0503020102020204" pitchFamily="34" charset="0"/>
                <a:ea typeface="Cambria" panose="02040503050406030204" pitchFamily="18" charset="0"/>
                <a:cs typeface="Arial" panose="020B0604020202020204" pitchFamily="34" charset="0"/>
              </a:rPr>
              <a:t>opportunities</a:t>
            </a:r>
            <a:r>
              <a:rPr lang="fr-FR" sz="1200" dirty="0">
                <a:effectLst/>
                <a:latin typeface="Franklin Gothic Book" panose="020B0503020102020204" pitchFamily="34" charset="0"/>
                <a:ea typeface="Cambria" panose="02040503050406030204" pitchFamily="18" charset="0"/>
                <a:cs typeface="Arial" panose="020B0604020202020204" pitchFamily="34" charset="0"/>
              </a:rPr>
              <a:t> in the </a:t>
            </a:r>
            <a:r>
              <a:rPr lang="fr-FR" sz="1200" dirty="0" err="1">
                <a:effectLst/>
                <a:latin typeface="Franklin Gothic Book" panose="020B0503020102020204" pitchFamily="34" charset="0"/>
                <a:ea typeface="Cambria" panose="02040503050406030204" pitchFamily="18" charset="0"/>
                <a:cs typeface="Arial" panose="020B0604020202020204" pitchFamily="34" charset="0"/>
              </a:rPr>
              <a:t>context</a:t>
            </a:r>
            <a:r>
              <a:rPr lang="fr-FR" sz="1200" dirty="0">
                <a:effectLst/>
                <a:latin typeface="Franklin Gothic Book" panose="020B0503020102020204" pitchFamily="34" charset="0"/>
                <a:ea typeface="Cambria" panose="02040503050406030204" pitchFamily="18" charset="0"/>
                <a:cs typeface="Arial" panose="020B0604020202020204" pitchFamily="34" charset="0"/>
              </a:rPr>
              <a:t> of the </a:t>
            </a:r>
            <a:r>
              <a:rPr lang="fr-FR" sz="1200" dirty="0" err="1">
                <a:effectLst/>
                <a:latin typeface="Franklin Gothic Book" panose="020B0503020102020204" pitchFamily="34" charset="0"/>
                <a:ea typeface="Cambria" panose="02040503050406030204" pitchFamily="18" charset="0"/>
                <a:cs typeface="Arial" panose="020B0604020202020204" pitchFamily="34" charset="0"/>
              </a:rPr>
              <a:t>energy</a:t>
            </a:r>
            <a:r>
              <a:rPr lang="fr-FR" sz="1200" dirty="0">
                <a:effectLst/>
                <a:latin typeface="Franklin Gothic Book" panose="020B0503020102020204" pitchFamily="34" charset="0"/>
                <a:ea typeface="Cambria" panose="02040503050406030204" pitchFamily="18" charset="0"/>
                <a:cs typeface="Arial" panose="020B0604020202020204" pitchFamily="34" charset="0"/>
              </a:rPr>
              <a:t> transition, corruption </a:t>
            </a:r>
            <a:r>
              <a:rPr lang="fr-FR" sz="1200" dirty="0" err="1">
                <a:effectLst/>
                <a:latin typeface="Franklin Gothic Book" panose="020B0503020102020204" pitchFamily="34" charset="0"/>
                <a:ea typeface="Cambria" panose="02040503050406030204" pitchFamily="18" charset="0"/>
                <a:cs typeface="Arial" panose="020B0604020202020204" pitchFamily="34" charset="0"/>
              </a:rPr>
              <a:t>risk</a:t>
            </a:r>
            <a:r>
              <a:rPr lang="fr-FR" sz="1200" dirty="0">
                <a:effectLst/>
                <a:latin typeface="Franklin Gothic Book" panose="020B0503020102020204" pitchFamily="34" charset="0"/>
                <a:ea typeface="Cambria" panose="02040503050406030204" pitchFamily="18" charset="0"/>
                <a:cs typeface="Arial" panose="020B0604020202020204" pitchFamily="34" charset="0"/>
              </a:rPr>
              <a:t> </a:t>
            </a:r>
            <a:r>
              <a:rPr lang="fr-FR" sz="1200" dirty="0" err="1">
                <a:effectLst/>
                <a:latin typeface="Franklin Gothic Book" panose="020B0503020102020204" pitchFamily="34" charset="0"/>
                <a:ea typeface="Cambria" panose="02040503050406030204" pitchFamily="18" charset="0"/>
                <a:cs typeface="Arial" panose="020B0604020202020204" pitchFamily="34" charset="0"/>
              </a:rPr>
              <a:t>may</a:t>
            </a:r>
            <a:r>
              <a:rPr lang="fr-FR" sz="1200" dirty="0">
                <a:effectLst/>
                <a:latin typeface="Franklin Gothic Book" panose="020B0503020102020204" pitchFamily="34" charset="0"/>
                <a:ea typeface="Cambria" panose="02040503050406030204" pitchFamily="18" charset="0"/>
                <a:cs typeface="Arial" panose="020B0604020202020204" pitchFamily="34" charset="0"/>
              </a:rPr>
              <a:t> surface in areas </a:t>
            </a:r>
            <a:r>
              <a:rPr lang="fr-FR" sz="1200" dirty="0" err="1">
                <a:effectLst/>
                <a:latin typeface="Franklin Gothic Book" panose="020B0503020102020204" pitchFamily="34" charset="0"/>
                <a:ea typeface="Cambria" panose="02040503050406030204" pitchFamily="18" charset="0"/>
                <a:cs typeface="Arial" panose="020B0604020202020204" pitchFamily="34" charset="0"/>
              </a:rPr>
              <a:t>such</a:t>
            </a:r>
            <a:r>
              <a:rPr lang="fr-FR" sz="1200" dirty="0">
                <a:effectLst/>
                <a:latin typeface="Franklin Gothic Book" panose="020B0503020102020204" pitchFamily="34" charset="0"/>
                <a:ea typeface="Cambria" panose="02040503050406030204" pitchFamily="18" charset="0"/>
                <a:cs typeface="Arial" panose="020B0604020202020204" pitchFamily="34" charset="0"/>
              </a:rPr>
              <a:t> as the use of agents and </a:t>
            </a:r>
            <a:r>
              <a:rPr lang="fr-FR" sz="1200" dirty="0" err="1">
                <a:effectLst/>
                <a:latin typeface="Franklin Gothic Book" panose="020B0503020102020204" pitchFamily="34" charset="0"/>
                <a:ea typeface="Cambria" panose="02040503050406030204" pitchFamily="18" charset="0"/>
                <a:cs typeface="Arial" panose="020B0604020202020204" pitchFamily="34" charset="0"/>
              </a:rPr>
              <a:t>intermediaries</a:t>
            </a:r>
            <a:r>
              <a:rPr lang="fr-FR" sz="1200" dirty="0">
                <a:effectLst/>
                <a:latin typeface="Franklin Gothic Book" panose="020B0503020102020204" pitchFamily="34" charset="0"/>
                <a:ea typeface="Cambria" panose="02040503050406030204" pitchFamily="18" charset="0"/>
                <a:cs typeface="Arial" panose="020B0604020202020204" pitchFamily="34" charset="0"/>
              </a:rPr>
              <a:t>, supplier and </a:t>
            </a:r>
            <a:r>
              <a:rPr lang="fr-FR" sz="1200" dirty="0" err="1">
                <a:effectLst/>
                <a:latin typeface="Franklin Gothic Book" panose="020B0503020102020204" pitchFamily="34" charset="0"/>
                <a:ea typeface="Cambria" panose="02040503050406030204" pitchFamily="18" charset="0"/>
                <a:cs typeface="Arial" panose="020B0604020202020204" pitchFamily="34" charset="0"/>
              </a:rPr>
              <a:t>contractor</a:t>
            </a:r>
            <a:r>
              <a:rPr lang="fr-FR" sz="1200" dirty="0">
                <a:effectLst/>
                <a:latin typeface="Franklin Gothic Book" panose="020B0503020102020204" pitchFamily="34" charset="0"/>
                <a:ea typeface="Cambria" panose="02040503050406030204" pitchFamily="18" charset="0"/>
                <a:cs typeface="Arial" panose="020B0604020202020204" pitchFamily="34" charset="0"/>
              </a:rPr>
              <a:t> </a:t>
            </a:r>
            <a:r>
              <a:rPr lang="fr-FR" sz="1200" dirty="0" err="1">
                <a:effectLst/>
                <a:latin typeface="Franklin Gothic Book" panose="020B0503020102020204" pitchFamily="34" charset="0"/>
                <a:ea typeface="Cambria" panose="02040503050406030204" pitchFamily="18" charset="0"/>
                <a:cs typeface="Arial" panose="020B0604020202020204" pitchFamily="34" charset="0"/>
              </a:rPr>
              <a:t>selection</a:t>
            </a:r>
            <a:r>
              <a:rPr lang="fr-FR" sz="1200" dirty="0">
                <a:effectLst/>
                <a:latin typeface="Franklin Gothic Book" panose="020B0503020102020204" pitchFamily="34" charset="0"/>
                <a:ea typeface="Cambria" panose="02040503050406030204" pitchFamily="18" charset="0"/>
                <a:cs typeface="Arial" panose="020B0604020202020204" pitchFamily="34" charset="0"/>
              </a:rPr>
              <a:t>, and </a:t>
            </a:r>
            <a:r>
              <a:rPr lang="fr-FR" sz="1200" dirty="0" err="1">
                <a:effectLst/>
                <a:latin typeface="Franklin Gothic Book" panose="020B0503020102020204" pitchFamily="34" charset="0"/>
                <a:ea typeface="Cambria" panose="02040503050406030204" pitchFamily="18" charset="0"/>
                <a:cs typeface="Arial" panose="020B0604020202020204" pitchFamily="34" charset="0"/>
              </a:rPr>
              <a:t>commodity</a:t>
            </a:r>
            <a:r>
              <a:rPr lang="fr-FR" sz="1200" dirty="0">
                <a:effectLst/>
                <a:latin typeface="Franklin Gothic Book" panose="020B0503020102020204" pitchFamily="34" charset="0"/>
                <a:ea typeface="Cambria" panose="02040503050406030204" pitchFamily="18" charset="0"/>
                <a:cs typeface="Arial" panose="020B0604020202020204" pitchFamily="34" charset="0"/>
              </a:rPr>
              <a:t> trading. </a:t>
            </a:r>
          </a:p>
          <a:p>
            <a:pPr marL="171450" indent="-171450">
              <a:spcBef>
                <a:spcPts val="1200"/>
              </a:spcBef>
              <a:spcAft>
                <a:spcPts val="1200"/>
              </a:spcAft>
              <a:buFontTx/>
              <a:buChar char="-"/>
            </a:pPr>
            <a:r>
              <a:rPr lang="fr-FR" sz="1200" dirty="0">
                <a:effectLst/>
                <a:latin typeface="Franklin Gothic Book" panose="020B0503020102020204" pitchFamily="34" charset="0"/>
                <a:ea typeface="Cambria" panose="02040503050406030204" pitchFamily="18" charset="0"/>
                <a:cs typeface="Arial" panose="020B0604020202020204" pitchFamily="34" charset="0"/>
              </a:rPr>
              <a:t>EITI </a:t>
            </a:r>
            <a:r>
              <a:rPr lang="fr-FR" sz="1200" dirty="0" err="1">
                <a:effectLst/>
                <a:latin typeface="Franklin Gothic Book" panose="020B0503020102020204" pitchFamily="34" charset="0"/>
                <a:ea typeface="Cambria" panose="02040503050406030204" pitchFamily="18" charset="0"/>
                <a:cs typeface="Arial" panose="020B0604020202020204" pitchFamily="34" charset="0"/>
              </a:rPr>
              <a:t>disclosures</a:t>
            </a:r>
            <a:r>
              <a:rPr lang="fr-FR" sz="1200" dirty="0">
                <a:effectLst/>
                <a:latin typeface="Franklin Gothic Book" panose="020B0503020102020204" pitchFamily="34" charset="0"/>
                <a:ea typeface="Cambria" panose="02040503050406030204" pitchFamily="18" charset="0"/>
                <a:cs typeface="Arial" panose="020B0604020202020204" pitchFamily="34" charset="0"/>
              </a:rPr>
              <a:t> can help to </a:t>
            </a:r>
            <a:r>
              <a:rPr lang="fr-FR" sz="1200" dirty="0" err="1">
                <a:effectLst/>
                <a:latin typeface="Franklin Gothic Book" panose="020B0503020102020204" pitchFamily="34" charset="0"/>
                <a:ea typeface="Cambria" panose="02040503050406030204" pitchFamily="18" charset="0"/>
                <a:cs typeface="Arial" panose="020B0604020202020204" pitchFamily="34" charset="0"/>
              </a:rPr>
              <a:t>strengthen</a:t>
            </a:r>
            <a:r>
              <a:rPr lang="fr-FR" sz="1200" dirty="0">
                <a:effectLst/>
                <a:latin typeface="Franklin Gothic Book" panose="020B0503020102020204" pitchFamily="34" charset="0"/>
                <a:ea typeface="Cambria" panose="02040503050406030204" pitchFamily="18" charset="0"/>
                <a:cs typeface="Arial" panose="020B0604020202020204" pitchFamily="34" charset="0"/>
              </a:rPr>
              <a:t> SOE </a:t>
            </a:r>
            <a:r>
              <a:rPr lang="fr-FR" sz="1200" dirty="0" err="1">
                <a:effectLst/>
                <a:latin typeface="Franklin Gothic Book" panose="020B0503020102020204" pitchFamily="34" charset="0"/>
                <a:ea typeface="Cambria" panose="02040503050406030204" pitchFamily="18" charset="0"/>
                <a:cs typeface="Arial" panose="020B0604020202020204" pitchFamily="34" charset="0"/>
              </a:rPr>
              <a:t>governance</a:t>
            </a:r>
            <a:r>
              <a:rPr lang="fr-FR" sz="1200" dirty="0">
                <a:effectLst/>
                <a:latin typeface="Franklin Gothic Book" panose="020B0503020102020204" pitchFamily="34" charset="0"/>
                <a:ea typeface="Cambria" panose="02040503050406030204" pitchFamily="18" charset="0"/>
                <a:cs typeface="Arial" panose="020B0604020202020204" pitchFamily="34" charset="0"/>
              </a:rPr>
              <a:t>. </a:t>
            </a:r>
          </a:p>
          <a:p>
            <a:endParaRPr lang="en-NO" dirty="0"/>
          </a:p>
        </p:txBody>
      </p:sp>
      <p:sp>
        <p:nvSpPr>
          <p:cNvPr id="4" name="Slide Number Placeholder 3"/>
          <p:cNvSpPr>
            <a:spLocks noGrp="1"/>
          </p:cNvSpPr>
          <p:nvPr>
            <p:ph type="sldNum" sz="quarter" idx="5"/>
          </p:nvPr>
        </p:nvSpPr>
        <p:spPr/>
        <p:txBody>
          <a:bodyPr/>
          <a:lstStyle/>
          <a:p>
            <a:fld id="{AF0F0302-BE9E-8A47-8FBA-EF4A5D6A0C17}" type="slidenum">
              <a:rPr lang="nb-NO" smtClean="0"/>
              <a:t>6</a:t>
            </a:fld>
            <a:endParaRPr lang="nb-NO"/>
          </a:p>
        </p:txBody>
      </p:sp>
    </p:spTree>
    <p:extLst>
      <p:ext uri="{BB962C8B-B14F-4D97-AF65-F5344CB8AC3E}">
        <p14:creationId xmlns:p14="http://schemas.microsoft.com/office/powerpoint/2010/main" val="1047026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fr-FR" sz="1200">
                <a:solidFill>
                  <a:schemeClr val="tx1"/>
                </a:solidFill>
              </a:rPr>
              <a:t>Scope of the requirement:</a:t>
            </a:r>
          </a:p>
          <a:p>
            <a:pPr marL="0" indent="0">
              <a:buNone/>
            </a:pPr>
            <a:r>
              <a:rPr lang="fr-FR" sz="1200" i="1"/>
              <a:t>Requirement 2.4.d– contracts/2.4a- licenses</a:t>
            </a:r>
          </a:p>
          <a:p>
            <a:pPr marL="342900" indent="-342900">
              <a:buFont typeface="Arial" panose="020B0604020202020204" pitchFamily="34" charset="0"/>
              <a:buChar char="•"/>
            </a:pPr>
            <a:r>
              <a:rPr lang="fr-FR" sz="1200" i="1"/>
              <a:t>The full text of any contract, concession, production-sharing agreement or other agreement granted by, or entered into by, the government </a:t>
            </a:r>
            <a:r>
              <a:rPr lang="fr-FR" sz="1200" b="1" i="1"/>
              <a:t>which provides the terms attached </a:t>
            </a:r>
            <a:r>
              <a:rPr lang="fr-FR" sz="1200" i="1"/>
              <a:t>to the exploitation of oil gas and mineral resources.</a:t>
            </a:r>
          </a:p>
          <a:p>
            <a:pPr marL="342900" indent="-342900">
              <a:buFont typeface="Arial" panose="020B0604020202020204" pitchFamily="34" charset="0"/>
              <a:buChar char="•"/>
            </a:pPr>
            <a:r>
              <a:rPr lang="fr-FR" sz="1200" i="1"/>
              <a:t> full annex, addendum or rider </a:t>
            </a:r>
          </a:p>
          <a:p>
            <a:pPr marL="342900" indent="-342900">
              <a:buFont typeface="Arial" panose="020B0604020202020204" pitchFamily="34" charset="0"/>
              <a:buChar char="•"/>
            </a:pPr>
            <a:r>
              <a:rPr lang="fr-FR" sz="1200" i="1"/>
              <a:t> full text of any alteration </a:t>
            </a:r>
          </a:p>
          <a:p>
            <a:endParaRPr lang="nb-NO"/>
          </a:p>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10</a:t>
            </a:fld>
            <a:endParaRPr lang="nb-NO"/>
          </a:p>
        </p:txBody>
      </p:sp>
    </p:spTree>
    <p:extLst>
      <p:ext uri="{BB962C8B-B14F-4D97-AF65-F5344CB8AC3E}">
        <p14:creationId xmlns:p14="http://schemas.microsoft.com/office/powerpoint/2010/main" val="3074403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11</a:t>
            </a:fld>
            <a:endParaRPr lang="nb-NO"/>
          </a:p>
        </p:txBody>
      </p:sp>
    </p:spTree>
    <p:extLst>
      <p:ext uri="{BB962C8B-B14F-4D97-AF65-F5344CB8AC3E}">
        <p14:creationId xmlns:p14="http://schemas.microsoft.com/office/powerpoint/2010/main" val="3669458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nb-NO"/>
          </a:p>
          <a:p>
            <a:pPr marL="0" indent="0">
              <a:buNone/>
            </a:pPr>
            <a:endParaRPr lang="nb-NO"/>
          </a:p>
          <a:p>
            <a:pPr marL="0" indent="0">
              <a:buNone/>
            </a:pPr>
            <a:r>
              <a:rPr lang="fr-FR"/>
              <a:t>Issue:</a:t>
            </a:r>
          </a:p>
          <a:p>
            <a:pPr marL="0" indent="0">
              <a:buNone/>
            </a:pPr>
            <a:r>
              <a:rPr lang="fr-FR" sz="1200"/>
              <a:t>Does amendment trigger disclosure even of contracts executed before 1 January 2021? </a:t>
            </a:r>
          </a:p>
          <a:p>
            <a:pPr marL="287655" indent="-287655"/>
            <a:r>
              <a:rPr lang="fr-FR" sz="1200">
                <a:solidFill>
                  <a:srgbClr val="FF0000"/>
                </a:solidFill>
              </a:rPr>
              <a:t>Amendment triggers disclosure of contracts even if they are executed before 1 January 2021. </a:t>
            </a:r>
          </a:p>
          <a:p>
            <a:pPr marL="287655" indent="-287655"/>
            <a:r>
              <a:rPr lang="fr-FR" sz="1200">
                <a:solidFill>
                  <a:srgbClr val="FF0000"/>
                </a:solidFill>
              </a:rPr>
              <a:t>Full disclosure of the original contract that is being amended is required, including previous amendments.</a:t>
            </a:r>
          </a:p>
          <a:p>
            <a:pPr marL="287655" indent="-287655"/>
            <a:r>
              <a:rPr lang="fr-FR" sz="1200">
                <a:solidFill>
                  <a:srgbClr val="FF0000"/>
                </a:solidFill>
              </a:rPr>
              <a:t> If there are concerns about disclosing terms from previous versions of the contract that are no longer active, the parties could opt to restate the terms in an updated version of the contract</a:t>
            </a:r>
          </a:p>
          <a:p>
            <a:pPr marL="287655" indent="-287655"/>
            <a:r>
              <a:rPr lang="fr-FR" sz="1200">
                <a:solidFill>
                  <a:srgbClr val="FF0000"/>
                </a:solidFill>
              </a:rPr>
              <a:t>If disclosure of full contracts would entail disclosure of confidential provisions entered into before 1 January 2021, MSGs could ask the parties to the contract to execute waivers on confidentiality</a:t>
            </a:r>
          </a:p>
          <a:p>
            <a:pPr marL="287655" indent="-287655"/>
            <a:endParaRPr lang="nb-NO"/>
          </a:p>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13</a:t>
            </a:fld>
            <a:endParaRPr lang="nb-NO"/>
          </a:p>
        </p:txBody>
      </p:sp>
    </p:spTree>
    <p:extLst>
      <p:ext uri="{BB962C8B-B14F-4D97-AF65-F5344CB8AC3E}">
        <p14:creationId xmlns:p14="http://schemas.microsoft.com/office/powerpoint/2010/main" val="3374037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The challenges above are from the findings of the 2022. The challenges remained the same based on the 2020 stocktake findings</a:t>
            </a:r>
          </a:p>
          <a:p>
            <a:endParaRPr lang="en-GB"/>
          </a:p>
          <a:p>
            <a:r>
              <a:rPr lang="fr-FR"/>
              <a:t>2024 stocktake to commence in June </a:t>
            </a:r>
          </a:p>
          <a:p>
            <a:pPr marL="0" indent="0">
              <a:buFont typeface="Arial" panose="020B0604020202020204" pitchFamily="34" charset="0"/>
              <a:buNone/>
            </a:pPr>
            <a:endParaRPr lang="en-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15</a:t>
            </a:fld>
            <a:endParaRPr lang="nb-NO"/>
          </a:p>
        </p:txBody>
      </p:sp>
    </p:spTree>
    <p:extLst>
      <p:ext uri="{BB962C8B-B14F-4D97-AF65-F5344CB8AC3E}">
        <p14:creationId xmlns:p14="http://schemas.microsoft.com/office/powerpoint/2010/main" val="41641718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1">
    <p:bg>
      <p:bgPr>
        <a:solidFill>
          <a:srgbClr val="FAEDBC">
            <a:alpha val="9804"/>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03F0F2-071C-84FB-04B9-CB0477BF93A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756236" y="-1"/>
            <a:ext cx="10287001" cy="6858001"/>
          </a:xfrm>
          <a:prstGeom prst="rect">
            <a:avLst/>
          </a:prstGeom>
        </p:spPr>
      </p:pic>
      <p:sp>
        <p:nvSpPr>
          <p:cNvPr id="2" name="Rectangle 1">
            <a:extLst>
              <a:ext uri="{FF2B5EF4-FFF2-40B4-BE49-F238E27FC236}">
                <a16:creationId xmlns:a16="http://schemas.microsoft.com/office/drawing/2014/main" id="{B270B929-9328-914C-BFEB-1BA8D78F10B4}"/>
              </a:ext>
            </a:extLst>
          </p:cNvPr>
          <p:cNvSpPr/>
          <p:nvPr userDrawn="1"/>
        </p:nvSpPr>
        <p:spPr>
          <a:xfrm>
            <a:off x="-3261" y="0"/>
            <a:ext cx="12192000" cy="6858000"/>
          </a:xfrm>
          <a:prstGeom prst="rect">
            <a:avLst/>
          </a:prstGeom>
          <a:gradFill>
            <a:gsLst>
              <a:gs pos="0">
                <a:srgbClr val="1BC2EE">
                  <a:alpha val="84551"/>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Subtitle 2">
            <a:extLst>
              <a:ext uri="{FF2B5EF4-FFF2-40B4-BE49-F238E27FC236}">
                <a16:creationId xmlns:a16="http://schemas.microsoft.com/office/drawing/2014/main" id="{6CE0DCDA-C0F7-D54F-AF4E-9DA03B4CC237}"/>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6" name="Plassholder for tekst 8">
            <a:extLst>
              <a:ext uri="{FF2B5EF4-FFF2-40B4-BE49-F238E27FC236}">
                <a16:creationId xmlns:a16="http://schemas.microsoft.com/office/drawing/2014/main" id="{A60C8AA2-1499-8444-9FA4-1DFFBBDF809F}"/>
              </a:ext>
            </a:extLst>
          </p:cNvPr>
          <p:cNvSpPr>
            <a:spLocks noGrp="1"/>
          </p:cNvSpPr>
          <p:nvPr>
            <p:ph type="body" sz="quarter" idx="13"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Title here</a:t>
            </a:r>
          </a:p>
        </p:txBody>
      </p:sp>
      <p:pic>
        <p:nvPicPr>
          <p:cNvPr id="17" name="Picture 16">
            <a:extLst>
              <a:ext uri="{FF2B5EF4-FFF2-40B4-BE49-F238E27FC236}">
                <a16:creationId xmlns:a16="http://schemas.microsoft.com/office/drawing/2014/main" id="{23318D56-2F65-2345-986D-6A6A6434642B}"/>
              </a:ext>
            </a:extLst>
          </p:cNvPr>
          <p:cNvPicPr>
            <a:picLocks noChangeAspect="1"/>
          </p:cNvPicPr>
          <p:nvPr userDrawn="1"/>
        </p:nvPicPr>
        <p:blipFill>
          <a:blip r:embed="rId3"/>
          <a:stretch>
            <a:fillRect/>
          </a:stretch>
        </p:blipFill>
        <p:spPr>
          <a:xfrm>
            <a:off x="643435" y="5825339"/>
            <a:ext cx="1495765" cy="673730"/>
          </a:xfrm>
          <a:prstGeom prst="rect">
            <a:avLst/>
          </a:prstGeom>
        </p:spPr>
      </p:pic>
      <p:sp>
        <p:nvSpPr>
          <p:cNvPr id="20" name="Rectangle 19">
            <a:extLst>
              <a:ext uri="{FF2B5EF4-FFF2-40B4-BE49-F238E27FC236}">
                <a16:creationId xmlns:a16="http://schemas.microsoft.com/office/drawing/2014/main" id="{53A550BA-8BB3-0B42-A64B-40FACC84A7ED}"/>
              </a:ext>
            </a:extLst>
          </p:cNvPr>
          <p:cNvSpPr/>
          <p:nvPr userDrawn="1"/>
        </p:nvSpPr>
        <p:spPr>
          <a:xfrm>
            <a:off x="3261"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ctangle 20">
            <a:extLst>
              <a:ext uri="{FF2B5EF4-FFF2-40B4-BE49-F238E27FC236}">
                <a16:creationId xmlns:a16="http://schemas.microsoft.com/office/drawing/2014/main" id="{B4D7E56E-AC71-8A46-B53B-A5A57D0F79E5}"/>
              </a:ext>
            </a:extLst>
          </p:cNvPr>
          <p:cNvSpPr/>
          <p:nvPr userDrawn="1"/>
        </p:nvSpPr>
        <p:spPr>
          <a:xfrm>
            <a:off x="348427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848D247A-8C6F-0345-88AD-11EBA9482B87}"/>
              </a:ext>
            </a:extLst>
          </p:cNvPr>
          <p:cNvSpPr/>
          <p:nvPr userDrawn="1"/>
        </p:nvSpPr>
        <p:spPr>
          <a:xfrm>
            <a:off x="7252920"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Rectangle 22">
            <a:extLst>
              <a:ext uri="{FF2B5EF4-FFF2-40B4-BE49-F238E27FC236}">
                <a16:creationId xmlns:a16="http://schemas.microsoft.com/office/drawing/2014/main" id="{63B7248B-D2AB-ED4D-8101-FF105C167BE7}"/>
              </a:ext>
            </a:extLst>
          </p:cNvPr>
          <p:cNvSpPr/>
          <p:nvPr userDrawn="1"/>
        </p:nvSpPr>
        <p:spPr>
          <a:xfrm>
            <a:off x="11870888"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TextBox 23">
            <a:extLst>
              <a:ext uri="{FF2B5EF4-FFF2-40B4-BE49-F238E27FC236}">
                <a16:creationId xmlns:a16="http://schemas.microsoft.com/office/drawing/2014/main" id="{5955B5D0-FBF1-164D-8B43-EE8BE2276F5F}"/>
              </a:ext>
            </a:extLst>
          </p:cNvPr>
          <p:cNvSpPr txBox="1"/>
          <p:nvPr userDrawn="1"/>
        </p:nvSpPr>
        <p:spPr>
          <a:xfrm>
            <a:off x="6572528" y="5808678"/>
            <a:ext cx="4976037" cy="707886"/>
          </a:xfrm>
          <a:prstGeom prst="rect">
            <a:avLst/>
          </a:prstGeom>
          <a:noFill/>
        </p:spPr>
        <p:txBody>
          <a:bodyPr wrap="square" rtlCol="0">
            <a:spAutoFit/>
          </a:bodyPr>
          <a:lstStyle/>
          <a:p>
            <a:pPr algn="r"/>
            <a:r>
              <a:rPr lang="en-GB" sz="2000" b="0" i="0" kern="1200" noProof="0">
                <a:solidFill>
                  <a:srgbClr val="FFFFFF"/>
                </a:solidFill>
                <a:effectLst/>
                <a:latin typeface="+mj-lt"/>
                <a:ea typeface="+mn-ea"/>
                <a:cs typeface="+mn-cs"/>
              </a:rPr>
              <a:t>The global standard for the good governance of oil, gas and mineral resources.</a:t>
            </a:r>
            <a:endParaRPr lang="en-GB" sz="2000" b="0" i="0" noProof="0">
              <a:solidFill>
                <a:srgbClr val="FFFFFF"/>
              </a:solidFill>
              <a:latin typeface="+mj-lt"/>
            </a:endParaRPr>
          </a:p>
        </p:txBody>
      </p:sp>
    </p:spTree>
    <p:extLst>
      <p:ext uri="{BB962C8B-B14F-4D97-AF65-F5344CB8AC3E}">
        <p14:creationId xmlns:p14="http://schemas.microsoft.com/office/powerpoint/2010/main" val="3224322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tel og 2-spalte innhold">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1" y="2019792"/>
            <a:ext cx="5349279" cy="3581400"/>
          </a:xfrm>
        </p:spPr>
        <p:txBody>
          <a:bodyPr/>
          <a:lstStyle/>
          <a:p>
            <a:pPr lvl="0"/>
            <a:r>
              <a:rPr lang="en-GB"/>
              <a:t>Click to edit Master text styles</a:t>
            </a:r>
          </a:p>
        </p:txBody>
      </p:sp>
      <p:sp>
        <p:nvSpPr>
          <p:cNvPr id="22" name="Date Placeholder 3">
            <a:extLst>
              <a:ext uri="{FF2B5EF4-FFF2-40B4-BE49-F238E27FC236}">
                <a16:creationId xmlns:a16="http://schemas.microsoft.com/office/drawing/2014/main" id="{78B4D6C5-9BF0-5A49-9693-24A369DB7785}"/>
              </a:ext>
            </a:extLst>
          </p:cNvPr>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5/28/24</a:t>
            </a:fld>
            <a:endParaRPr lang="en-US"/>
          </a:p>
        </p:txBody>
      </p:sp>
      <p:sp>
        <p:nvSpPr>
          <p:cNvPr id="23" name="Footer Placeholder 4">
            <a:extLst>
              <a:ext uri="{FF2B5EF4-FFF2-40B4-BE49-F238E27FC236}">
                <a16:creationId xmlns:a16="http://schemas.microsoft.com/office/drawing/2014/main" id="{2A686105-7BC9-224A-B16E-B13F4BA9A2C6}"/>
              </a:ext>
            </a:extLst>
          </p:cNvPr>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24" name="Slide Number Placeholder 5">
            <a:extLst>
              <a:ext uri="{FF2B5EF4-FFF2-40B4-BE49-F238E27FC236}">
                <a16:creationId xmlns:a16="http://schemas.microsoft.com/office/drawing/2014/main" id="{CCD24B93-4D97-C146-8244-BF6FA5ECAF9B}"/>
              </a:ext>
            </a:extLst>
          </p:cNvPr>
          <p:cNvSpPr>
            <a:spLocks noGrp="1"/>
          </p:cNvSpPr>
          <p:nvPr>
            <p:ph type="sldNum" sz="quarter" idx="4"/>
          </p:nvPr>
        </p:nvSpPr>
        <p:spPr>
          <a:xfrm>
            <a:off x="9928758" y="6453386"/>
            <a:ext cx="1596292" cy="404614"/>
          </a:xfrm>
          <a:prstGeom prst="rect">
            <a:avLst/>
          </a:prstGeom>
        </p:spPr>
        <p:txBody>
          <a:bodyPr vert="horz" lIns="91440" tIns="45720" rIns="91440" bIns="45720" rtlCol="0" anchor="ctr"/>
          <a:lstStyle>
            <a:lvl1pPr algn="r">
              <a:defRPr sz="1000" baseline="0">
                <a:solidFill>
                  <a:srgbClr val="132856"/>
                </a:solidFill>
                <a:latin typeface="+mn-lt"/>
              </a:defRPr>
            </a:lvl1pPr>
          </a:lstStyle>
          <a:p>
            <a:fld id="{69E57DC2-970A-4B3E-BB1C-7A09969E49DF}" type="slidenum">
              <a:rPr lang="en-US" smtClean="0"/>
              <a:pPr/>
              <a:t>‹#›</a:t>
            </a:fld>
            <a:endParaRPr lang="en-US"/>
          </a:p>
        </p:txBody>
      </p:sp>
      <p:sp>
        <p:nvSpPr>
          <p:cNvPr id="12" name="Content Placeholder 2">
            <a:extLst>
              <a:ext uri="{FF2B5EF4-FFF2-40B4-BE49-F238E27FC236}">
                <a16:creationId xmlns:a16="http://schemas.microsoft.com/office/drawing/2014/main" id="{5BF9C66D-8089-0746-B8A4-495F8E5FB85B}"/>
              </a:ext>
            </a:extLst>
          </p:cNvPr>
          <p:cNvSpPr>
            <a:spLocks noGrp="1"/>
          </p:cNvSpPr>
          <p:nvPr>
            <p:ph idx="10"/>
          </p:nvPr>
        </p:nvSpPr>
        <p:spPr>
          <a:xfrm>
            <a:off x="6212341" y="2019792"/>
            <a:ext cx="5336224" cy="3581400"/>
          </a:xfrm>
        </p:spPr>
        <p:txBody>
          <a:bodyPr/>
          <a:lstStyle/>
          <a:p>
            <a:pPr lvl="0"/>
            <a:r>
              <a:rPr lang="en-GB"/>
              <a:t>Click to edit Master text styles</a:t>
            </a:r>
          </a:p>
        </p:txBody>
      </p:sp>
      <p:pic>
        <p:nvPicPr>
          <p:cNvPr id="15" name="Picture 14">
            <a:extLst>
              <a:ext uri="{FF2B5EF4-FFF2-40B4-BE49-F238E27FC236}">
                <a16:creationId xmlns:a16="http://schemas.microsoft.com/office/drawing/2014/main" id="{3DB9E97A-427D-294B-8CC9-7542F3794D5A}"/>
              </a:ext>
            </a:extLst>
          </p:cNvPr>
          <p:cNvPicPr>
            <a:picLocks noChangeAspect="1"/>
          </p:cNvPicPr>
          <p:nvPr userDrawn="1"/>
        </p:nvPicPr>
        <p:blipFill>
          <a:blip r:embed="rId2"/>
          <a:stretch>
            <a:fillRect/>
          </a:stretch>
        </p:blipFill>
        <p:spPr>
          <a:xfrm>
            <a:off x="643434" y="5826626"/>
            <a:ext cx="1495766" cy="673730"/>
          </a:xfrm>
          <a:prstGeom prst="rect">
            <a:avLst/>
          </a:prstGeom>
        </p:spPr>
      </p:pic>
      <p:sp>
        <p:nvSpPr>
          <p:cNvPr id="17" name="Rectangle 16">
            <a:extLst>
              <a:ext uri="{FF2B5EF4-FFF2-40B4-BE49-F238E27FC236}">
                <a16:creationId xmlns:a16="http://schemas.microsoft.com/office/drawing/2014/main" id="{A5934582-449C-A148-BDAE-61909D5B5E12}"/>
              </a:ext>
            </a:extLst>
          </p:cNvPr>
          <p:cNvSpPr/>
          <p:nvPr userDrawn="1"/>
        </p:nvSpPr>
        <p:spPr>
          <a:xfrm rot="10800000">
            <a:off x="9214778" y="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54616DA5-BD52-274B-9153-B2B3662CBC1B}"/>
              </a:ext>
            </a:extLst>
          </p:cNvPr>
          <p:cNvSpPr/>
          <p:nvPr userDrawn="1"/>
        </p:nvSpPr>
        <p:spPr>
          <a:xfrm rot="10800000">
            <a:off x="11870888" y="560416"/>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ctangle 24">
            <a:extLst>
              <a:ext uri="{FF2B5EF4-FFF2-40B4-BE49-F238E27FC236}">
                <a16:creationId xmlns:a16="http://schemas.microsoft.com/office/drawing/2014/main" id="{DAD040E1-F8FE-A740-A085-8E23C694EFF2}"/>
              </a:ext>
            </a:extLst>
          </p:cNvPr>
          <p:cNvSpPr/>
          <p:nvPr userDrawn="1"/>
        </p:nvSpPr>
        <p:spPr>
          <a:xfrm rot="10800000">
            <a:off x="0" y="280208"/>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Rectangle 25">
            <a:extLst>
              <a:ext uri="{FF2B5EF4-FFF2-40B4-BE49-F238E27FC236}">
                <a16:creationId xmlns:a16="http://schemas.microsoft.com/office/drawing/2014/main" id="{E9D7A923-9D2B-5F40-8C62-9B40955AFD66}"/>
              </a:ext>
            </a:extLst>
          </p:cNvPr>
          <p:cNvSpPr/>
          <p:nvPr userDrawn="1"/>
        </p:nvSpPr>
        <p:spPr>
          <a:xfrm rot="10800000">
            <a:off x="4308037" y="560417"/>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08206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tel og innhold">
    <p:bg>
      <p:bgPr>
        <a:solidFill>
          <a:srgbClr val="FFFFFF"/>
        </a:solidFill>
        <a:effectLst/>
      </p:bgPr>
    </p:bg>
    <p:spTree>
      <p:nvGrpSpPr>
        <p:cNvPr id="1" name=""/>
        <p:cNvGrpSpPr/>
        <p:nvPr/>
      </p:nvGrpSpPr>
      <p:grpSpPr>
        <a:xfrm>
          <a:off x="0" y="0"/>
          <a:ext cx="0" cy="0"/>
          <a:chOff x="0" y="0"/>
          <a:chExt cx="0" cy="0"/>
        </a:xfrm>
      </p:grpSpPr>
      <p:sp>
        <p:nvSpPr>
          <p:cNvPr id="23" name="Plassholder for tekst 8">
            <a:extLst>
              <a:ext uri="{FF2B5EF4-FFF2-40B4-BE49-F238E27FC236}">
                <a16:creationId xmlns:a16="http://schemas.microsoft.com/office/drawing/2014/main" id="{4E812410-1ABE-A44D-A32E-B76F37F8628A}"/>
              </a:ext>
            </a:extLst>
          </p:cNvPr>
          <p:cNvSpPr>
            <a:spLocks noGrp="1"/>
          </p:cNvSpPr>
          <p:nvPr>
            <p:ph type="body" sz="quarter" idx="15"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24" name="Subtitle 2">
            <a:extLst>
              <a:ext uri="{FF2B5EF4-FFF2-40B4-BE49-F238E27FC236}">
                <a16:creationId xmlns:a16="http://schemas.microsoft.com/office/drawing/2014/main" id="{815E48DE-B486-C241-A458-CBBC152CC592}"/>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8" name="Picture 7">
            <a:extLst>
              <a:ext uri="{FF2B5EF4-FFF2-40B4-BE49-F238E27FC236}">
                <a16:creationId xmlns:a16="http://schemas.microsoft.com/office/drawing/2014/main" id="{22132671-954A-4D47-AEBD-92085E3FBA88}"/>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11" name="Rectangle 10">
            <a:extLst>
              <a:ext uri="{FF2B5EF4-FFF2-40B4-BE49-F238E27FC236}">
                <a16:creationId xmlns:a16="http://schemas.microsoft.com/office/drawing/2014/main" id="{D476726F-8C3B-0546-8866-07AE701F98A0}"/>
              </a:ext>
            </a:extLst>
          </p:cNvPr>
          <p:cNvSpPr/>
          <p:nvPr userDrawn="1"/>
        </p:nvSpPr>
        <p:spPr>
          <a:xfrm>
            <a:off x="104748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ctangle 11">
            <a:extLst>
              <a:ext uri="{FF2B5EF4-FFF2-40B4-BE49-F238E27FC236}">
                <a16:creationId xmlns:a16="http://schemas.microsoft.com/office/drawing/2014/main" id="{CA856FD8-7113-754C-9729-F1C9944FB0A8}"/>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D19F1DD6-A7B1-6B47-8C2B-C92917CB278A}"/>
              </a:ext>
            </a:extLst>
          </p:cNvPr>
          <p:cNvSpPr/>
          <p:nvPr userDrawn="1"/>
        </p:nvSpPr>
        <p:spPr>
          <a:xfrm>
            <a:off x="960120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511BFBFE-08EC-044E-9B34-EDCB6E8F5CCB}"/>
              </a:ext>
            </a:extLst>
          </p:cNvPr>
          <p:cNvSpPr/>
          <p:nvPr userDrawn="1"/>
        </p:nvSpPr>
        <p:spPr>
          <a:xfrm>
            <a:off x="64294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8F482C08-3221-8C4B-A9E2-4C2932758D51}"/>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30F0DAD0-348C-2340-8890-967C7D130063}"/>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8013141B-1C4F-564D-A9F3-1D18838993D2}"/>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E1DE8C83-902E-0A45-99C3-F52DE7023521}"/>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981886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tel og innhold">
    <p:bg>
      <p:bgPr>
        <a:solidFill>
          <a:srgbClr val="FFFFFF"/>
        </a:solidFill>
        <a:effectLst/>
      </p:bgPr>
    </p:bg>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8B0B10B0-4594-B242-A30B-AA4A58E639BA}"/>
              </a:ext>
            </a:extLst>
          </p:cNvPr>
          <p:cNvSpPr/>
          <p:nvPr userDrawn="1"/>
        </p:nvSpPr>
        <p:spPr>
          <a:xfrm>
            <a:off x="10887" y="0"/>
            <a:ext cx="12191999" cy="6858000"/>
          </a:xfrm>
          <a:prstGeom prst="rect">
            <a:avLst/>
          </a:prstGeom>
          <a:gradFill>
            <a:gsLst>
              <a:gs pos="0">
                <a:srgbClr val="165B89">
                  <a:alpha val="90000"/>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0" name="Picture 7">
            <a:extLst>
              <a:ext uri="{FF2B5EF4-FFF2-40B4-BE49-F238E27FC236}">
                <a16:creationId xmlns:a16="http://schemas.microsoft.com/office/drawing/2014/main" id="{7C25C8FC-A7C2-AA46-A1E0-0406475D188D}"/>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21" name="Rectangle 10">
            <a:extLst>
              <a:ext uri="{FF2B5EF4-FFF2-40B4-BE49-F238E27FC236}">
                <a16:creationId xmlns:a16="http://schemas.microsoft.com/office/drawing/2014/main" id="{41E2E8A4-CB22-7142-8F74-F8FBD66CCDFA}"/>
              </a:ext>
            </a:extLst>
          </p:cNvPr>
          <p:cNvSpPr/>
          <p:nvPr userDrawn="1"/>
        </p:nvSpPr>
        <p:spPr>
          <a:xfrm>
            <a:off x="104748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12">
            <a:extLst>
              <a:ext uri="{FF2B5EF4-FFF2-40B4-BE49-F238E27FC236}">
                <a16:creationId xmlns:a16="http://schemas.microsoft.com/office/drawing/2014/main" id="{8912EACA-5C97-D24F-81B5-12CB6086A0D1}"/>
              </a:ext>
            </a:extLst>
          </p:cNvPr>
          <p:cNvSpPr/>
          <p:nvPr userDrawn="1"/>
        </p:nvSpPr>
        <p:spPr>
          <a:xfrm>
            <a:off x="960120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ctangle 13">
            <a:extLst>
              <a:ext uri="{FF2B5EF4-FFF2-40B4-BE49-F238E27FC236}">
                <a16:creationId xmlns:a16="http://schemas.microsoft.com/office/drawing/2014/main" id="{7169053A-218D-D14B-82C7-6DBC45C600B0}"/>
              </a:ext>
            </a:extLst>
          </p:cNvPr>
          <p:cNvSpPr/>
          <p:nvPr userDrawn="1"/>
        </p:nvSpPr>
        <p:spPr>
          <a:xfrm>
            <a:off x="64294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Rectangle 14">
            <a:extLst>
              <a:ext uri="{FF2B5EF4-FFF2-40B4-BE49-F238E27FC236}">
                <a16:creationId xmlns:a16="http://schemas.microsoft.com/office/drawing/2014/main" id="{DC59BF02-48F2-FC4E-8066-33BC621DE77C}"/>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Rectangle 15">
            <a:extLst>
              <a:ext uri="{FF2B5EF4-FFF2-40B4-BE49-F238E27FC236}">
                <a16:creationId xmlns:a16="http://schemas.microsoft.com/office/drawing/2014/main" id="{CF3B2062-9F54-2140-A66F-11E1014B4B52}"/>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8" name="Rectangle 17">
            <a:extLst>
              <a:ext uri="{FF2B5EF4-FFF2-40B4-BE49-F238E27FC236}">
                <a16:creationId xmlns:a16="http://schemas.microsoft.com/office/drawing/2014/main" id="{8521A50A-A709-5A43-949F-0FE17BE3DE58}"/>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9" name="Rectangle 18">
            <a:extLst>
              <a:ext uri="{FF2B5EF4-FFF2-40B4-BE49-F238E27FC236}">
                <a16:creationId xmlns:a16="http://schemas.microsoft.com/office/drawing/2014/main" id="{39C69104-D01D-F14B-AF17-92AD971CED07}"/>
              </a:ext>
            </a:extLst>
          </p:cNvPr>
          <p:cNvSpPr/>
          <p:nvPr userDrawn="1"/>
        </p:nvSpPr>
        <p:spPr>
          <a:xfrm rot="10800000">
            <a:off x="11881774" y="54954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Plassholder for tekst 8">
            <a:extLst>
              <a:ext uri="{FF2B5EF4-FFF2-40B4-BE49-F238E27FC236}">
                <a16:creationId xmlns:a16="http://schemas.microsoft.com/office/drawing/2014/main" id="{4E812410-1ABE-A44D-A32E-B76F37F8628A}"/>
              </a:ext>
            </a:extLst>
          </p:cNvPr>
          <p:cNvSpPr>
            <a:spLocks noGrp="1"/>
          </p:cNvSpPr>
          <p:nvPr>
            <p:ph type="body" sz="quarter" idx="15"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24" name="Subtitle 2">
            <a:extLst>
              <a:ext uri="{FF2B5EF4-FFF2-40B4-BE49-F238E27FC236}">
                <a16:creationId xmlns:a16="http://schemas.microsoft.com/office/drawing/2014/main" id="{815E48DE-B486-C241-A458-CBBC152CC592}"/>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8" name="Picture 7">
            <a:extLst>
              <a:ext uri="{FF2B5EF4-FFF2-40B4-BE49-F238E27FC236}">
                <a16:creationId xmlns:a16="http://schemas.microsoft.com/office/drawing/2014/main" id="{22132671-954A-4D47-AEBD-92085E3FBA88}"/>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11" name="Rectangle 10">
            <a:extLst>
              <a:ext uri="{FF2B5EF4-FFF2-40B4-BE49-F238E27FC236}">
                <a16:creationId xmlns:a16="http://schemas.microsoft.com/office/drawing/2014/main" id="{D476726F-8C3B-0546-8866-07AE701F98A0}"/>
              </a:ext>
            </a:extLst>
          </p:cNvPr>
          <p:cNvSpPr/>
          <p:nvPr userDrawn="1"/>
        </p:nvSpPr>
        <p:spPr>
          <a:xfrm>
            <a:off x="104748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ctangle 11">
            <a:extLst>
              <a:ext uri="{FF2B5EF4-FFF2-40B4-BE49-F238E27FC236}">
                <a16:creationId xmlns:a16="http://schemas.microsoft.com/office/drawing/2014/main" id="{CA856FD8-7113-754C-9729-F1C9944FB0A8}"/>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D19F1DD6-A7B1-6B47-8C2B-C92917CB278A}"/>
              </a:ext>
            </a:extLst>
          </p:cNvPr>
          <p:cNvSpPr/>
          <p:nvPr userDrawn="1"/>
        </p:nvSpPr>
        <p:spPr>
          <a:xfrm>
            <a:off x="960120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511BFBFE-08EC-044E-9B34-EDCB6E8F5CCB}"/>
              </a:ext>
            </a:extLst>
          </p:cNvPr>
          <p:cNvSpPr/>
          <p:nvPr userDrawn="1"/>
        </p:nvSpPr>
        <p:spPr>
          <a:xfrm>
            <a:off x="64294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8F482C08-3221-8C4B-A9E2-4C2932758D51}"/>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30F0DAD0-348C-2340-8890-967C7D130063}"/>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8013141B-1C4F-564D-A9F3-1D18838993D2}"/>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E1DE8C83-902E-0A45-99C3-F52DE7023521}"/>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894869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tel og innhold">
    <p:bg>
      <p:bgPr>
        <a:gradFill>
          <a:gsLst>
            <a:gs pos="0">
              <a:srgbClr val="F6A70A"/>
            </a:gs>
            <a:gs pos="100000">
              <a:srgbClr val="F6A70A">
                <a:alpha val="60000"/>
              </a:srgbClr>
            </a:gs>
          </a:gsLst>
          <a:lin ang="0" scaled="0"/>
        </a:gradFill>
        <a:effectLst/>
      </p:bgPr>
    </p:bg>
    <p:spTree>
      <p:nvGrpSpPr>
        <p:cNvPr id="1" name=""/>
        <p:cNvGrpSpPr/>
        <p:nvPr/>
      </p:nvGrpSpPr>
      <p:grpSpPr>
        <a:xfrm>
          <a:off x="0" y="0"/>
          <a:ext cx="0" cy="0"/>
          <a:chOff x="0" y="0"/>
          <a:chExt cx="0" cy="0"/>
        </a:xfrm>
      </p:grpSpPr>
      <p:sp>
        <p:nvSpPr>
          <p:cNvPr id="8" name="Plassholder for tekst 8">
            <a:extLst>
              <a:ext uri="{FF2B5EF4-FFF2-40B4-BE49-F238E27FC236}">
                <a16:creationId xmlns:a16="http://schemas.microsoft.com/office/drawing/2014/main" id="{5386ECBC-C7C3-1341-B043-F1716F047202}"/>
              </a:ext>
            </a:extLst>
          </p:cNvPr>
          <p:cNvSpPr>
            <a:spLocks noGrp="1"/>
          </p:cNvSpPr>
          <p:nvPr>
            <p:ph type="body" sz="quarter" idx="15"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9" name="Subtitle 2">
            <a:extLst>
              <a:ext uri="{FF2B5EF4-FFF2-40B4-BE49-F238E27FC236}">
                <a16:creationId xmlns:a16="http://schemas.microsoft.com/office/drawing/2014/main" id="{D5CCF850-7C43-D348-8905-4C010A30BB35}"/>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0" name="Picture 9">
            <a:extLst>
              <a:ext uri="{FF2B5EF4-FFF2-40B4-BE49-F238E27FC236}">
                <a16:creationId xmlns:a16="http://schemas.microsoft.com/office/drawing/2014/main" id="{AD5B582B-8CC5-9A48-A187-76EA0BBBC04D}"/>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22997BC9-6867-A34E-A786-A52F8C222B02}"/>
              </a:ext>
            </a:extLst>
          </p:cNvPr>
          <p:cNvSpPr/>
          <p:nvPr userDrawn="1"/>
        </p:nvSpPr>
        <p:spPr>
          <a:xfrm>
            <a:off x="1026133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C7526EC4-917D-D548-8A65-118920147788}"/>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432122A4-C6CD-634E-949C-05BC5DD1536D}"/>
              </a:ext>
            </a:extLst>
          </p:cNvPr>
          <p:cNvSpPr/>
          <p:nvPr userDrawn="1"/>
        </p:nvSpPr>
        <p:spPr>
          <a:xfrm>
            <a:off x="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8080296F-2C04-7F4D-8950-600E9AC8C63C}"/>
              </a:ext>
            </a:extLst>
          </p:cNvPr>
          <p:cNvSpPr/>
          <p:nvPr userDrawn="1"/>
        </p:nvSpPr>
        <p:spPr>
          <a:xfrm>
            <a:off x="26956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3CCC923F-8D4E-E445-B988-42626CD04CA0}"/>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40030D7E-3905-BC42-97AC-B9829203042A}"/>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05C8ED67-7D9A-ED44-8223-236EE4D19E20}"/>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6618EB33-0A75-3A4A-B109-C02D37D5DEB3}"/>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8750478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tel og innhold">
    <p:bg>
      <p:bgPr>
        <a:gradFill>
          <a:gsLst>
            <a:gs pos="0">
              <a:srgbClr val="2B8636"/>
            </a:gs>
            <a:gs pos="100000">
              <a:srgbClr val="89AA2E">
                <a:alpha val="80000"/>
              </a:srgbClr>
            </a:gs>
          </a:gsLst>
          <a:lin ang="0" scaled="0"/>
        </a:gradFill>
        <a:effectLst/>
      </p:bgPr>
    </p:bg>
    <p:spTree>
      <p:nvGrpSpPr>
        <p:cNvPr id="1" name=""/>
        <p:cNvGrpSpPr/>
        <p:nvPr/>
      </p:nvGrpSpPr>
      <p:grpSpPr>
        <a:xfrm>
          <a:off x="0" y="0"/>
          <a:ext cx="0" cy="0"/>
          <a:chOff x="0" y="0"/>
          <a:chExt cx="0" cy="0"/>
        </a:xfrm>
      </p:grpSpPr>
      <p:sp>
        <p:nvSpPr>
          <p:cNvPr id="8" name="Plassholder for tekst 8">
            <a:extLst>
              <a:ext uri="{FF2B5EF4-FFF2-40B4-BE49-F238E27FC236}">
                <a16:creationId xmlns:a16="http://schemas.microsoft.com/office/drawing/2014/main" id="{5F8A1702-EB3B-6C41-892C-1DDA8568BA92}"/>
              </a:ext>
            </a:extLst>
          </p:cNvPr>
          <p:cNvSpPr>
            <a:spLocks noGrp="1"/>
          </p:cNvSpPr>
          <p:nvPr>
            <p:ph type="body" sz="quarter" idx="15" hasCustomPrompt="1"/>
          </p:nvPr>
        </p:nvSpPr>
        <p:spPr>
          <a:xfrm>
            <a:off x="643435" y="3056502"/>
            <a:ext cx="10665218"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9" name="Subtitle 2">
            <a:extLst>
              <a:ext uri="{FF2B5EF4-FFF2-40B4-BE49-F238E27FC236}">
                <a16:creationId xmlns:a16="http://schemas.microsoft.com/office/drawing/2014/main" id="{C6EDD975-2603-2042-A253-1F1147E3D67A}"/>
              </a:ext>
            </a:extLst>
          </p:cNvPr>
          <p:cNvSpPr>
            <a:spLocks noGrp="1"/>
          </p:cNvSpPr>
          <p:nvPr>
            <p:ph type="subTitle" idx="1"/>
          </p:nvPr>
        </p:nvSpPr>
        <p:spPr>
          <a:xfrm>
            <a:off x="643435" y="3886159"/>
            <a:ext cx="10665218"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0" name="Picture 9">
            <a:extLst>
              <a:ext uri="{FF2B5EF4-FFF2-40B4-BE49-F238E27FC236}">
                <a16:creationId xmlns:a16="http://schemas.microsoft.com/office/drawing/2014/main" id="{2CD4446C-151C-3B4F-870B-48CF87460B35}"/>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EFBCFEA4-C757-3149-8B4F-01C948142529}"/>
              </a:ext>
            </a:extLst>
          </p:cNvPr>
          <p:cNvSpPr/>
          <p:nvPr userDrawn="1"/>
        </p:nvSpPr>
        <p:spPr>
          <a:xfrm>
            <a:off x="6031803" y="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336469FF-800C-EE47-8166-9F60C0567EA3}"/>
              </a:ext>
            </a:extLst>
          </p:cNvPr>
          <p:cNvSpPr/>
          <p:nvPr userDrawn="1"/>
        </p:nvSpPr>
        <p:spPr>
          <a:xfrm>
            <a:off x="10987541" y="45926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486F0583-0F99-0944-9919-27F7C4990977}"/>
              </a:ext>
            </a:extLst>
          </p:cNvPr>
          <p:cNvSpPr/>
          <p:nvPr userDrawn="1"/>
        </p:nvSpPr>
        <p:spPr>
          <a:xfrm>
            <a:off x="0"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35CBEFAD-B213-5041-8C81-59B586F04A19}"/>
              </a:ext>
            </a:extLst>
          </p:cNvPr>
          <p:cNvSpPr/>
          <p:nvPr userDrawn="1"/>
        </p:nvSpPr>
        <p:spPr>
          <a:xfrm>
            <a:off x="3501261"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2E3719D7-BF86-6241-BACF-F33B44F0CD20}"/>
              </a:ext>
            </a:extLst>
          </p:cNvPr>
          <p:cNvSpPr/>
          <p:nvPr userDrawn="1"/>
        </p:nvSpPr>
        <p:spPr>
          <a:xfrm rot="10800000">
            <a:off x="11308653"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C64F7A9D-C767-B74B-98D3-DD63B07EBD14}"/>
              </a:ext>
            </a:extLst>
          </p:cNvPr>
          <p:cNvSpPr/>
          <p:nvPr userDrawn="1"/>
        </p:nvSpPr>
        <p:spPr>
          <a:xfrm rot="10800000">
            <a:off x="437568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824CD40C-BB5D-7E42-9679-DA118B2BCC94}"/>
              </a:ext>
            </a:extLst>
          </p:cNvPr>
          <p:cNvSpPr/>
          <p:nvPr userDrawn="1"/>
        </p:nvSpPr>
        <p:spPr>
          <a:xfrm rot="10800000">
            <a:off x="6096000"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F41D9119-753A-FE41-8767-645656A5395B}"/>
              </a:ext>
            </a:extLst>
          </p:cNvPr>
          <p:cNvSpPr/>
          <p:nvPr userDrawn="1"/>
        </p:nvSpPr>
        <p:spPr>
          <a:xfrm rot="10800000">
            <a:off x="85942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9564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tel og innhold">
    <p:bg>
      <p:bgPr>
        <a:gradFill>
          <a:gsLst>
            <a:gs pos="0">
              <a:srgbClr val="D24228"/>
            </a:gs>
            <a:gs pos="100000">
              <a:srgbClr val="E17980">
                <a:alpha val="90000"/>
              </a:srgbClr>
            </a:gs>
          </a:gsLst>
          <a:lin ang="0" scaled="0"/>
        </a:gradFill>
        <a:effectLst/>
      </p:bgPr>
    </p:bg>
    <p:spTree>
      <p:nvGrpSpPr>
        <p:cNvPr id="1" name=""/>
        <p:cNvGrpSpPr/>
        <p:nvPr/>
      </p:nvGrpSpPr>
      <p:grpSpPr>
        <a:xfrm>
          <a:off x="0" y="0"/>
          <a:ext cx="0" cy="0"/>
          <a:chOff x="0" y="0"/>
          <a:chExt cx="0" cy="0"/>
        </a:xfrm>
      </p:grpSpPr>
      <p:sp>
        <p:nvSpPr>
          <p:cNvPr id="8" name="Plassholder for tekst 8">
            <a:extLst>
              <a:ext uri="{FF2B5EF4-FFF2-40B4-BE49-F238E27FC236}">
                <a16:creationId xmlns:a16="http://schemas.microsoft.com/office/drawing/2014/main" id="{5C09520E-92B4-7B4C-8DC5-D9BA0D369214}"/>
              </a:ext>
            </a:extLst>
          </p:cNvPr>
          <p:cNvSpPr>
            <a:spLocks noGrp="1"/>
          </p:cNvSpPr>
          <p:nvPr>
            <p:ph type="body" sz="quarter" idx="15"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9" name="Subtitle 2">
            <a:extLst>
              <a:ext uri="{FF2B5EF4-FFF2-40B4-BE49-F238E27FC236}">
                <a16:creationId xmlns:a16="http://schemas.microsoft.com/office/drawing/2014/main" id="{5662879B-FA15-3E40-8B8E-9043955A61E0}"/>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0" name="Picture 9">
            <a:extLst>
              <a:ext uri="{FF2B5EF4-FFF2-40B4-BE49-F238E27FC236}">
                <a16:creationId xmlns:a16="http://schemas.microsoft.com/office/drawing/2014/main" id="{A8E8C512-4B73-DB44-B563-BA76078871FE}"/>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3F5A41A4-BA7D-594A-8E5B-9DD65CCC0DDA}"/>
              </a:ext>
            </a:extLst>
          </p:cNvPr>
          <p:cNvSpPr/>
          <p:nvPr userDrawn="1"/>
        </p:nvSpPr>
        <p:spPr>
          <a:xfrm>
            <a:off x="1026133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07870DDC-0635-1E48-9017-7C932E39D136}"/>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3490BA59-BDA3-C64B-B3A8-A30DE79DBA7D}"/>
              </a:ext>
            </a:extLst>
          </p:cNvPr>
          <p:cNvSpPr/>
          <p:nvPr userDrawn="1"/>
        </p:nvSpPr>
        <p:spPr>
          <a:xfrm>
            <a:off x="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F60DF030-DED4-C84D-A780-6056B334120D}"/>
              </a:ext>
            </a:extLst>
          </p:cNvPr>
          <p:cNvSpPr/>
          <p:nvPr userDrawn="1"/>
        </p:nvSpPr>
        <p:spPr>
          <a:xfrm>
            <a:off x="26956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6DB03CD7-346E-FE43-B6E0-01AAB29C9BD0}"/>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231CF1CF-F361-C949-AF9D-2917BCEEFDB0}"/>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3C47E76E-E395-5C4C-A93E-BE1AB956811A}"/>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063B8247-8B4A-424F-8283-912AE1E4DE3F}"/>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426114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Tittel og innhold">
    <p:bg>
      <p:bgPr>
        <a:gradFill>
          <a:gsLst>
            <a:gs pos="0">
              <a:srgbClr val="6D5339"/>
            </a:gs>
            <a:gs pos="100000">
              <a:srgbClr val="EBCB9F"/>
            </a:gs>
          </a:gsLst>
          <a:lin ang="0" scaled="0"/>
        </a:gradFill>
        <a:effectLst/>
      </p:bgPr>
    </p:bg>
    <p:spTree>
      <p:nvGrpSpPr>
        <p:cNvPr id="1" name=""/>
        <p:cNvGrpSpPr/>
        <p:nvPr/>
      </p:nvGrpSpPr>
      <p:grpSpPr>
        <a:xfrm>
          <a:off x="0" y="0"/>
          <a:ext cx="0" cy="0"/>
          <a:chOff x="0" y="0"/>
          <a:chExt cx="0" cy="0"/>
        </a:xfrm>
      </p:grpSpPr>
      <p:sp>
        <p:nvSpPr>
          <p:cNvPr id="8" name="Plassholder for tekst 8">
            <a:extLst>
              <a:ext uri="{FF2B5EF4-FFF2-40B4-BE49-F238E27FC236}">
                <a16:creationId xmlns:a16="http://schemas.microsoft.com/office/drawing/2014/main" id="{5C09520E-92B4-7B4C-8DC5-D9BA0D369214}"/>
              </a:ext>
            </a:extLst>
          </p:cNvPr>
          <p:cNvSpPr>
            <a:spLocks noGrp="1"/>
          </p:cNvSpPr>
          <p:nvPr>
            <p:ph type="body" sz="quarter" idx="15"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9" name="Subtitle 2">
            <a:extLst>
              <a:ext uri="{FF2B5EF4-FFF2-40B4-BE49-F238E27FC236}">
                <a16:creationId xmlns:a16="http://schemas.microsoft.com/office/drawing/2014/main" id="{5662879B-FA15-3E40-8B8E-9043955A61E0}"/>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0" name="Picture 9">
            <a:extLst>
              <a:ext uri="{FF2B5EF4-FFF2-40B4-BE49-F238E27FC236}">
                <a16:creationId xmlns:a16="http://schemas.microsoft.com/office/drawing/2014/main" id="{A8E8C512-4B73-DB44-B563-BA76078871FE}"/>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3F5A41A4-BA7D-594A-8E5B-9DD65CCC0DDA}"/>
              </a:ext>
            </a:extLst>
          </p:cNvPr>
          <p:cNvSpPr/>
          <p:nvPr userDrawn="1"/>
        </p:nvSpPr>
        <p:spPr>
          <a:xfrm>
            <a:off x="1026133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07870DDC-0635-1E48-9017-7C932E39D136}"/>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3490BA59-BDA3-C64B-B3A8-A30DE79DBA7D}"/>
              </a:ext>
            </a:extLst>
          </p:cNvPr>
          <p:cNvSpPr/>
          <p:nvPr userDrawn="1"/>
        </p:nvSpPr>
        <p:spPr>
          <a:xfrm>
            <a:off x="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F60DF030-DED4-C84D-A780-6056B334120D}"/>
              </a:ext>
            </a:extLst>
          </p:cNvPr>
          <p:cNvSpPr/>
          <p:nvPr userDrawn="1"/>
        </p:nvSpPr>
        <p:spPr>
          <a:xfrm>
            <a:off x="26956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6DB03CD7-346E-FE43-B6E0-01AAB29C9BD0}"/>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231CF1CF-F361-C949-AF9D-2917BCEEFDB0}"/>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3C47E76E-E395-5C4C-A93E-BE1AB956811A}"/>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063B8247-8B4A-424F-8283-912AE1E4DE3F}"/>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926658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p:bg>
      <p:bgPr>
        <a:solidFill>
          <a:srgbClr val="FFFFFF">
            <a:alpha val="9804"/>
          </a:srgbClr>
        </a:solidFill>
        <a:effectLst/>
      </p:bgPr>
    </p:bg>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3A958BBD-B190-9446-927B-1BAEDF8B5597}"/>
              </a:ext>
            </a:extLst>
          </p:cNvPr>
          <p:cNvSpPr>
            <a:spLocks noGrp="1"/>
          </p:cNvSpPr>
          <p:nvPr>
            <p:ph type="pic" sz="quarter" idx="10"/>
          </p:nvPr>
        </p:nvSpPr>
        <p:spPr>
          <a:xfrm>
            <a:off x="0" y="0"/>
            <a:ext cx="12192000" cy="6858000"/>
          </a:xfrm>
        </p:spPr>
        <p:txBody>
          <a:bodyPr>
            <a:normAutofit/>
          </a:bodyPr>
          <a:lstStyle>
            <a:lvl1pPr algn="ctr">
              <a:defRPr sz="4000"/>
            </a:lvl1pPr>
          </a:lstStyle>
          <a:p>
            <a:r>
              <a:rPr lang="en-GB"/>
              <a:t>Click icon to add picture</a:t>
            </a:r>
            <a:endParaRPr lang="en-US"/>
          </a:p>
        </p:txBody>
      </p:sp>
      <p:sp>
        <p:nvSpPr>
          <p:cNvPr id="8" name="Date Placeholder 3">
            <a:extLst>
              <a:ext uri="{FF2B5EF4-FFF2-40B4-BE49-F238E27FC236}">
                <a16:creationId xmlns:a16="http://schemas.microsoft.com/office/drawing/2014/main" id="{EAD2D80E-82C1-0B48-8D77-32CD3860771B}"/>
              </a:ext>
            </a:extLst>
          </p:cNvPr>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5/28/24</a:t>
            </a:fld>
            <a:endParaRPr lang="en-US"/>
          </a:p>
        </p:txBody>
      </p:sp>
      <p:sp>
        <p:nvSpPr>
          <p:cNvPr id="9" name="Footer Placeholder 4">
            <a:extLst>
              <a:ext uri="{FF2B5EF4-FFF2-40B4-BE49-F238E27FC236}">
                <a16:creationId xmlns:a16="http://schemas.microsoft.com/office/drawing/2014/main" id="{66100030-06ED-984B-A9AE-B26E0F75C090}"/>
              </a:ext>
            </a:extLst>
          </p:cNvPr>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10" name="Slide Number Placeholder 5">
            <a:extLst>
              <a:ext uri="{FF2B5EF4-FFF2-40B4-BE49-F238E27FC236}">
                <a16:creationId xmlns:a16="http://schemas.microsoft.com/office/drawing/2014/main" id="{62C9BB57-B5BB-C048-80CA-2112B66022D2}"/>
              </a:ext>
            </a:extLst>
          </p:cNvPr>
          <p:cNvSpPr>
            <a:spLocks noGrp="1"/>
          </p:cNvSpPr>
          <p:nvPr>
            <p:ph type="sldNum" sz="quarter" idx="4"/>
          </p:nvPr>
        </p:nvSpPr>
        <p:spPr>
          <a:xfrm>
            <a:off x="9928758" y="6453386"/>
            <a:ext cx="1596292" cy="404614"/>
          </a:xfrm>
          <a:prstGeom prst="rect">
            <a:avLst/>
          </a:prstGeom>
        </p:spPr>
        <p:txBody>
          <a:bodyPr vert="horz" lIns="91440" tIns="45720" rIns="91440" bIns="45720" rtlCol="0" anchor="ctr"/>
          <a:lstStyle>
            <a:lvl1pPr algn="r">
              <a:defRPr sz="1000" baseline="0">
                <a:solidFill>
                  <a:srgbClr val="132856"/>
                </a:solidFill>
                <a:latin typeface="+mn-lt"/>
              </a:defRPr>
            </a:lvl1pPr>
          </a:lstStyle>
          <a:p>
            <a:fld id="{69E57DC2-970A-4B3E-BB1C-7A09969E49DF}"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0_Tittellysbilde">
    <p:bg>
      <p:bgPr>
        <a:solidFill>
          <a:srgbClr val="FAEDBC">
            <a:alpha val="9804"/>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FB570E-21A5-99EE-67A3-CB44E2087D3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610734" y="-1"/>
            <a:ext cx="10578006" cy="6858001"/>
          </a:xfrm>
          <a:prstGeom prst="rect">
            <a:avLst/>
          </a:prstGeom>
        </p:spPr>
      </p:pic>
      <p:sp>
        <p:nvSpPr>
          <p:cNvPr id="4" name="Rectangle 3">
            <a:extLst>
              <a:ext uri="{FF2B5EF4-FFF2-40B4-BE49-F238E27FC236}">
                <a16:creationId xmlns:a16="http://schemas.microsoft.com/office/drawing/2014/main" id="{9238BB3D-1CD5-15EA-55D8-6E7011FE809F}"/>
              </a:ext>
            </a:extLst>
          </p:cNvPr>
          <p:cNvSpPr/>
          <p:nvPr userDrawn="1"/>
        </p:nvSpPr>
        <p:spPr>
          <a:xfrm>
            <a:off x="-3260" y="-1"/>
            <a:ext cx="12192000" cy="6874042"/>
          </a:xfrm>
          <a:prstGeom prst="rect">
            <a:avLst/>
          </a:prstGeom>
          <a:gradFill>
            <a:gsLst>
              <a:gs pos="0">
                <a:srgbClr val="1BC2EE">
                  <a:alpha val="84551"/>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ctangle 9">
            <a:extLst>
              <a:ext uri="{FF2B5EF4-FFF2-40B4-BE49-F238E27FC236}">
                <a16:creationId xmlns:a16="http://schemas.microsoft.com/office/drawing/2014/main" id="{79ACA503-FA50-E445-9979-B383A80BFCEF}"/>
              </a:ext>
            </a:extLst>
          </p:cNvPr>
          <p:cNvSpPr/>
          <p:nvPr userDrawn="1"/>
        </p:nvSpPr>
        <p:spPr>
          <a:xfrm rot="10800000">
            <a:off x="11308653" y="623091"/>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70669852-B41A-EA49-8723-7F8F2F1FFD84}"/>
              </a:ext>
            </a:extLst>
          </p:cNvPr>
          <p:cNvSpPr/>
          <p:nvPr userDrawn="1"/>
        </p:nvSpPr>
        <p:spPr>
          <a:xfrm rot="10800000">
            <a:off x="8385859" y="1082351"/>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ctangle 11">
            <a:extLst>
              <a:ext uri="{FF2B5EF4-FFF2-40B4-BE49-F238E27FC236}">
                <a16:creationId xmlns:a16="http://schemas.microsoft.com/office/drawing/2014/main" id="{5295C02D-3CAA-D14E-A886-46F0B60F613D}"/>
              </a:ext>
            </a:extLst>
          </p:cNvPr>
          <p:cNvSpPr/>
          <p:nvPr userDrawn="1"/>
        </p:nvSpPr>
        <p:spPr>
          <a:xfrm rot="10800000">
            <a:off x="2028699" y="0"/>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CAEDCF2E-966E-A940-AD9C-7E7752364C00}"/>
              </a:ext>
            </a:extLst>
          </p:cNvPr>
          <p:cNvSpPr/>
          <p:nvPr userDrawn="1"/>
        </p:nvSpPr>
        <p:spPr>
          <a:xfrm rot="10800000">
            <a:off x="5028862" y="-1"/>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Picture 13">
            <a:extLst>
              <a:ext uri="{FF2B5EF4-FFF2-40B4-BE49-F238E27FC236}">
                <a16:creationId xmlns:a16="http://schemas.microsoft.com/office/drawing/2014/main" id="{5A95558E-B898-054A-B73E-FE784DD63DAE}"/>
              </a:ext>
            </a:extLst>
          </p:cNvPr>
          <p:cNvPicPr>
            <a:picLocks noChangeAspect="1"/>
          </p:cNvPicPr>
          <p:nvPr userDrawn="1"/>
        </p:nvPicPr>
        <p:blipFill>
          <a:blip r:embed="rId3"/>
          <a:stretch>
            <a:fillRect/>
          </a:stretch>
        </p:blipFill>
        <p:spPr>
          <a:xfrm>
            <a:off x="486196" y="2183849"/>
            <a:ext cx="2882037" cy="1853321"/>
          </a:xfrm>
          <a:prstGeom prst="rect">
            <a:avLst/>
          </a:prstGeom>
        </p:spPr>
      </p:pic>
      <p:sp>
        <p:nvSpPr>
          <p:cNvPr id="15" name="Plassholder for tekst 8">
            <a:extLst>
              <a:ext uri="{FF2B5EF4-FFF2-40B4-BE49-F238E27FC236}">
                <a16:creationId xmlns:a16="http://schemas.microsoft.com/office/drawing/2014/main" id="{1A77DE0D-EDC8-BD42-90E0-094F5E382FF5}"/>
              </a:ext>
            </a:extLst>
          </p:cNvPr>
          <p:cNvSpPr>
            <a:spLocks noGrp="1"/>
          </p:cNvSpPr>
          <p:nvPr>
            <p:ph type="body" sz="quarter" idx="13" hasCustomPrompt="1"/>
          </p:nvPr>
        </p:nvSpPr>
        <p:spPr>
          <a:xfrm>
            <a:off x="643435" y="4674151"/>
            <a:ext cx="4711991" cy="744996"/>
          </a:xfrm>
        </p:spPr>
        <p:txBody>
          <a:bodyPr anchor="t">
            <a:noAutofit/>
          </a:bodyPr>
          <a:lstStyle>
            <a:lvl1pPr marL="0" indent="0">
              <a:buFontTx/>
              <a:buNone/>
              <a:defRPr sz="6000" b="1" i="0">
                <a:solidFill>
                  <a:srgbClr val="FFFFFF"/>
                </a:solidFill>
                <a:latin typeface="Franklin Gothic Demi" panose="020B0603020102020204" pitchFamily="34" charset="0"/>
              </a:defRPr>
            </a:lvl1pPr>
          </a:lstStyle>
          <a:p>
            <a:r>
              <a:rPr lang="en-US"/>
              <a:t>Thank you!</a:t>
            </a:r>
          </a:p>
        </p:txBody>
      </p:sp>
      <p:sp>
        <p:nvSpPr>
          <p:cNvPr id="18" name="TextBox 17">
            <a:extLst>
              <a:ext uri="{FF2B5EF4-FFF2-40B4-BE49-F238E27FC236}">
                <a16:creationId xmlns:a16="http://schemas.microsoft.com/office/drawing/2014/main" id="{2DC2ECE2-560F-2845-91F0-CE0CC0CD3314}"/>
              </a:ext>
            </a:extLst>
          </p:cNvPr>
          <p:cNvSpPr txBox="1"/>
          <p:nvPr userDrawn="1"/>
        </p:nvSpPr>
        <p:spPr>
          <a:xfrm>
            <a:off x="643435" y="5613768"/>
            <a:ext cx="4345172" cy="523220"/>
          </a:xfrm>
          <a:prstGeom prst="rect">
            <a:avLst/>
          </a:prstGeom>
          <a:noFill/>
        </p:spPr>
        <p:txBody>
          <a:bodyPr wrap="square" rtlCol="0">
            <a:spAutoFit/>
          </a:bodyPr>
          <a:lstStyle/>
          <a:p>
            <a:r>
              <a:rPr lang="nb-NO" sz="1400" err="1">
                <a:solidFill>
                  <a:srgbClr val="FFFFFF"/>
                </a:solidFill>
              </a:rPr>
              <a:t>www.eiti.org</a:t>
            </a:r>
            <a:endParaRPr lang="nb-NO" sz="1400">
              <a:solidFill>
                <a:srgbClr val="FFFFFF"/>
              </a:solidFill>
            </a:endParaRPr>
          </a:p>
          <a:p>
            <a:r>
              <a:rPr lang="nb-NO" sz="1400">
                <a:solidFill>
                  <a:srgbClr val="FFFFFF"/>
                </a:solidFill>
              </a:rPr>
              <a:t>@</a:t>
            </a:r>
            <a:r>
              <a:rPr lang="nb-NO" sz="1400" err="1">
                <a:solidFill>
                  <a:srgbClr val="FFFFFF"/>
                </a:solidFill>
              </a:rPr>
              <a:t>EITIorg</a:t>
            </a:r>
            <a:endParaRPr lang="nb-NO" sz="1400">
              <a:solidFill>
                <a:srgbClr val="FFFFFF"/>
              </a:solidFill>
            </a:endParaRPr>
          </a:p>
        </p:txBody>
      </p:sp>
    </p:spTree>
    <p:extLst>
      <p:ext uri="{BB962C8B-B14F-4D97-AF65-F5344CB8AC3E}">
        <p14:creationId xmlns:p14="http://schemas.microsoft.com/office/powerpoint/2010/main" val="13329927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2_Tittellysbilde">
    <p:bg>
      <p:bgPr>
        <a:solidFill>
          <a:srgbClr val="FFFFFF">
            <a:alpha val="9804"/>
          </a:srgb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B49AE6F-E19C-A941-AFAF-9A6AD40CEF82}"/>
              </a:ext>
            </a:extLst>
          </p:cNvPr>
          <p:cNvSpPr/>
          <p:nvPr userDrawn="1"/>
        </p:nvSpPr>
        <p:spPr>
          <a:xfrm>
            <a:off x="0" y="459260"/>
            <a:ext cx="883347" cy="280207"/>
          </a:xfrm>
          <a:prstGeom prst="rect">
            <a:avLst/>
          </a:prstGeom>
          <a:solidFill>
            <a:srgbClr val="009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0DC020A5-4687-B34F-9A8C-86567B4C9A9A}"/>
              </a:ext>
            </a:extLst>
          </p:cNvPr>
          <p:cNvSpPr/>
          <p:nvPr userDrawn="1"/>
        </p:nvSpPr>
        <p:spPr>
          <a:xfrm>
            <a:off x="8090434" y="0"/>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6447FAB2-898D-7949-B255-53D40E4BE1E2}"/>
              </a:ext>
            </a:extLst>
          </p:cNvPr>
          <p:cNvSpPr/>
          <p:nvPr userDrawn="1"/>
        </p:nvSpPr>
        <p:spPr>
          <a:xfrm>
            <a:off x="11313170" y="1082351"/>
            <a:ext cx="878830" cy="280207"/>
          </a:xfrm>
          <a:prstGeom prst="rect">
            <a:avLst/>
          </a:prstGeom>
          <a:solidFill>
            <a:srgbClr val="002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ctangle 19">
            <a:extLst>
              <a:ext uri="{FF2B5EF4-FFF2-40B4-BE49-F238E27FC236}">
                <a16:creationId xmlns:a16="http://schemas.microsoft.com/office/drawing/2014/main" id="{35EC463A-E2A6-5944-82A5-DEAB1D87A9D8}"/>
              </a:ext>
            </a:extLst>
          </p:cNvPr>
          <p:cNvSpPr/>
          <p:nvPr userDrawn="1"/>
        </p:nvSpPr>
        <p:spPr>
          <a:xfrm>
            <a:off x="5870234" y="1077544"/>
            <a:ext cx="321112" cy="280207"/>
          </a:xfrm>
          <a:prstGeom prst="rect">
            <a:avLst/>
          </a:prstGeom>
          <a:solidFill>
            <a:srgbClr val="005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Plassholder for tekst 8">
            <a:extLst>
              <a:ext uri="{FF2B5EF4-FFF2-40B4-BE49-F238E27FC236}">
                <a16:creationId xmlns:a16="http://schemas.microsoft.com/office/drawing/2014/main" id="{7B15DB75-8F7F-7347-B7EE-37CBE3ABD8A2}"/>
              </a:ext>
            </a:extLst>
          </p:cNvPr>
          <p:cNvSpPr>
            <a:spLocks noGrp="1"/>
          </p:cNvSpPr>
          <p:nvPr>
            <p:ph type="body" sz="quarter" idx="13" hasCustomPrompt="1"/>
          </p:nvPr>
        </p:nvSpPr>
        <p:spPr>
          <a:xfrm>
            <a:off x="643435" y="4674151"/>
            <a:ext cx="4711991" cy="744996"/>
          </a:xfrm>
        </p:spPr>
        <p:txBody>
          <a:bodyPr anchor="t">
            <a:noAutofit/>
          </a:bodyPr>
          <a:lstStyle>
            <a:lvl1pPr marL="0" indent="0">
              <a:buFontTx/>
              <a:buNone/>
              <a:defRPr sz="6000" b="1" i="0">
                <a:solidFill>
                  <a:srgbClr val="002157"/>
                </a:solidFill>
                <a:latin typeface="Franklin Gothic Demi" panose="020B0603020102020204" pitchFamily="34" charset="0"/>
              </a:defRPr>
            </a:lvl1pPr>
          </a:lstStyle>
          <a:p>
            <a:r>
              <a:rPr lang="en-US"/>
              <a:t>Thank you!</a:t>
            </a:r>
          </a:p>
        </p:txBody>
      </p:sp>
      <p:sp>
        <p:nvSpPr>
          <p:cNvPr id="12" name="TextBox 11">
            <a:extLst>
              <a:ext uri="{FF2B5EF4-FFF2-40B4-BE49-F238E27FC236}">
                <a16:creationId xmlns:a16="http://schemas.microsoft.com/office/drawing/2014/main" id="{6F6104C9-D1B6-8544-9499-7875078E02A9}"/>
              </a:ext>
            </a:extLst>
          </p:cNvPr>
          <p:cNvSpPr txBox="1"/>
          <p:nvPr userDrawn="1"/>
        </p:nvSpPr>
        <p:spPr>
          <a:xfrm>
            <a:off x="643435" y="5613768"/>
            <a:ext cx="4345172" cy="523220"/>
          </a:xfrm>
          <a:prstGeom prst="rect">
            <a:avLst/>
          </a:prstGeom>
          <a:noFill/>
        </p:spPr>
        <p:txBody>
          <a:bodyPr wrap="square" rtlCol="0">
            <a:spAutoFit/>
          </a:bodyPr>
          <a:lstStyle/>
          <a:p>
            <a:r>
              <a:rPr lang="nb-NO" sz="1400" err="1">
                <a:solidFill>
                  <a:srgbClr val="002157"/>
                </a:solidFill>
              </a:rPr>
              <a:t>www.eiti.org</a:t>
            </a:r>
            <a:endParaRPr lang="nb-NO" sz="1400">
              <a:solidFill>
                <a:srgbClr val="002157"/>
              </a:solidFill>
            </a:endParaRPr>
          </a:p>
          <a:p>
            <a:r>
              <a:rPr lang="nb-NO" sz="1400">
                <a:solidFill>
                  <a:srgbClr val="002157"/>
                </a:solidFill>
              </a:rPr>
              <a:t>@</a:t>
            </a:r>
            <a:r>
              <a:rPr lang="nb-NO" sz="1400" err="1">
                <a:solidFill>
                  <a:srgbClr val="002157"/>
                </a:solidFill>
              </a:rPr>
              <a:t>EITIorg</a:t>
            </a:r>
            <a:endParaRPr lang="nb-NO" sz="1400">
              <a:solidFill>
                <a:srgbClr val="002157"/>
              </a:solidFill>
            </a:endParaRPr>
          </a:p>
        </p:txBody>
      </p:sp>
      <p:pic>
        <p:nvPicPr>
          <p:cNvPr id="15" name="Picture 14">
            <a:extLst>
              <a:ext uri="{FF2B5EF4-FFF2-40B4-BE49-F238E27FC236}">
                <a16:creationId xmlns:a16="http://schemas.microsoft.com/office/drawing/2014/main" id="{3F2167BE-9890-394A-B6BD-227F130B0304}"/>
              </a:ext>
            </a:extLst>
          </p:cNvPr>
          <p:cNvPicPr>
            <a:picLocks noChangeAspect="1"/>
          </p:cNvPicPr>
          <p:nvPr userDrawn="1"/>
        </p:nvPicPr>
        <p:blipFill>
          <a:blip r:embed="rId2"/>
          <a:stretch>
            <a:fillRect/>
          </a:stretch>
        </p:blipFill>
        <p:spPr>
          <a:xfrm>
            <a:off x="486196" y="2183849"/>
            <a:ext cx="2882037" cy="1853321"/>
          </a:xfrm>
          <a:prstGeom prst="rect">
            <a:avLst/>
          </a:prstGeom>
        </p:spPr>
      </p:pic>
    </p:spTree>
    <p:extLst>
      <p:ext uri="{BB962C8B-B14F-4D97-AF65-F5344CB8AC3E}">
        <p14:creationId xmlns:p14="http://schemas.microsoft.com/office/powerpoint/2010/main" val="2280200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1_picture">
    <p:bg>
      <p:bgPr>
        <a:solidFill>
          <a:srgbClr val="FAEDBC">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70B929-9328-914C-BFEB-1BA8D78F10B4}"/>
              </a:ext>
            </a:extLst>
          </p:cNvPr>
          <p:cNvSpPr/>
          <p:nvPr userDrawn="1"/>
        </p:nvSpPr>
        <p:spPr>
          <a:xfrm>
            <a:off x="0" y="0"/>
            <a:ext cx="12192000" cy="6858000"/>
          </a:xfrm>
          <a:prstGeom prst="rect">
            <a:avLst/>
          </a:prstGeom>
          <a:gradFill>
            <a:gsLst>
              <a:gs pos="0">
                <a:srgbClr val="1BC2EE"/>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lassholder for bilde 7">
            <a:extLst>
              <a:ext uri="{FF2B5EF4-FFF2-40B4-BE49-F238E27FC236}">
                <a16:creationId xmlns:a16="http://schemas.microsoft.com/office/drawing/2014/main" id="{4F2049E2-5D62-9F41-ACD6-231A22C20DCD}"/>
              </a:ext>
            </a:extLst>
          </p:cNvPr>
          <p:cNvSpPr>
            <a:spLocks noGrp="1"/>
          </p:cNvSpPr>
          <p:nvPr>
            <p:ph type="pic" sz="quarter" idx="14"/>
          </p:nvPr>
        </p:nvSpPr>
        <p:spPr>
          <a:xfrm>
            <a:off x="6096000" y="0"/>
            <a:ext cx="6096000" cy="6857999"/>
          </a:xfrm>
        </p:spPr>
        <p:txBody>
          <a:bodyPr/>
          <a:lstStyle/>
          <a:p>
            <a:r>
              <a:rPr lang="en-GB"/>
              <a:t>Click icon to add picture</a:t>
            </a:r>
            <a:endParaRPr lang="en-US"/>
          </a:p>
        </p:txBody>
      </p:sp>
      <p:sp>
        <p:nvSpPr>
          <p:cNvPr id="11" name="Subtitle 2">
            <a:extLst>
              <a:ext uri="{FF2B5EF4-FFF2-40B4-BE49-F238E27FC236}">
                <a16:creationId xmlns:a16="http://schemas.microsoft.com/office/drawing/2014/main" id="{F978CED7-1B95-B54B-967E-5A9C799EA0EE}"/>
              </a:ext>
            </a:extLst>
          </p:cNvPr>
          <p:cNvSpPr>
            <a:spLocks noGrp="1"/>
          </p:cNvSpPr>
          <p:nvPr>
            <p:ph type="subTitle" idx="1"/>
          </p:nvPr>
        </p:nvSpPr>
        <p:spPr>
          <a:xfrm>
            <a:off x="643435" y="3886159"/>
            <a:ext cx="4711991"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Plassholder for tekst 8">
            <a:extLst>
              <a:ext uri="{FF2B5EF4-FFF2-40B4-BE49-F238E27FC236}">
                <a16:creationId xmlns:a16="http://schemas.microsoft.com/office/drawing/2014/main" id="{913D38AA-ACB5-4C42-9C8B-E6188D4EBB8A}"/>
              </a:ext>
            </a:extLst>
          </p:cNvPr>
          <p:cNvSpPr>
            <a:spLocks noGrp="1"/>
          </p:cNvSpPr>
          <p:nvPr>
            <p:ph type="body" sz="quarter" idx="13" hasCustomPrompt="1"/>
          </p:nvPr>
        </p:nvSpPr>
        <p:spPr>
          <a:xfrm>
            <a:off x="643435" y="3056502"/>
            <a:ext cx="4711991"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Title here</a:t>
            </a:r>
          </a:p>
        </p:txBody>
      </p:sp>
      <p:pic>
        <p:nvPicPr>
          <p:cNvPr id="19" name="Picture 18">
            <a:extLst>
              <a:ext uri="{FF2B5EF4-FFF2-40B4-BE49-F238E27FC236}">
                <a16:creationId xmlns:a16="http://schemas.microsoft.com/office/drawing/2014/main" id="{CC5F0900-427D-C54E-8B7E-FE2A4DF859EF}"/>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F01A58E3-4FEB-7F4F-BE0F-B059D67E39B7}"/>
              </a:ext>
            </a:extLst>
          </p:cNvPr>
          <p:cNvSpPr/>
          <p:nvPr userDrawn="1"/>
        </p:nvSpPr>
        <p:spPr>
          <a:xfrm>
            <a:off x="643435"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6F489C5E-01B9-A44F-8C09-25A33D507AB2}"/>
              </a:ext>
            </a:extLst>
          </p:cNvPr>
          <p:cNvSpPr/>
          <p:nvPr userDrawn="1"/>
        </p:nvSpPr>
        <p:spPr>
          <a:xfrm>
            <a:off x="4074728"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945A21D7-8597-D64F-803E-53A5D42A29C3}"/>
              </a:ext>
            </a:extLst>
          </p:cNvPr>
          <p:cNvSpPr/>
          <p:nvPr userDrawn="1"/>
        </p:nvSpPr>
        <p:spPr>
          <a:xfrm>
            <a:off x="5217170"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5D850B22-B830-B747-B47D-4A978996033B}"/>
              </a:ext>
            </a:extLst>
          </p:cNvPr>
          <p:cNvSpPr/>
          <p:nvPr userDrawn="1"/>
        </p:nvSpPr>
        <p:spPr>
          <a:xfrm>
            <a:off x="2287473"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219943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Title blank">
    <p:bg>
      <p:bgPr>
        <a:solidFill>
          <a:srgbClr val="FFFFFF">
            <a:alpha val="9804"/>
          </a:srgb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1384619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slide with subtitle">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2" y="2019792"/>
            <a:ext cx="10905753"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3223351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start 7">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42747428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start 5">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35274627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5">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5"/>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7884706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ase study 5">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chemeClr val="accent5">
              <a:lumMod val="20000"/>
              <a:lumOff val="80000"/>
              <a:alpha val="1467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5"/>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15666068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4">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rgbClr val="89AA2E"/>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10035165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7">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19014046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3">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4"/>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15210779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start 3">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2426425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6_Tittellysbilde">
    <p:bg>
      <p:bgPr>
        <a:solidFill>
          <a:srgbClr val="FAEDBC">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70B929-9328-914C-BFEB-1BA8D78F10B4}"/>
              </a:ext>
            </a:extLst>
          </p:cNvPr>
          <p:cNvSpPr/>
          <p:nvPr userDrawn="1"/>
        </p:nvSpPr>
        <p:spPr>
          <a:xfrm>
            <a:off x="0" y="0"/>
            <a:ext cx="12192000" cy="6858000"/>
          </a:xfrm>
          <a:prstGeom prst="rect">
            <a:avLst/>
          </a:prstGeom>
          <a:gradFill>
            <a:gsLst>
              <a:gs pos="0">
                <a:srgbClr val="1BC2EE"/>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Picture 5">
            <a:extLst>
              <a:ext uri="{FF2B5EF4-FFF2-40B4-BE49-F238E27FC236}">
                <a16:creationId xmlns:a16="http://schemas.microsoft.com/office/drawing/2014/main" id="{52725910-2A8E-644C-8AE0-0D8893931115}"/>
              </a:ext>
            </a:extLst>
          </p:cNvPr>
          <p:cNvPicPr>
            <a:picLocks noChangeAspect="1"/>
          </p:cNvPicPr>
          <p:nvPr userDrawn="1"/>
        </p:nvPicPr>
        <p:blipFill>
          <a:blip r:embed="rId2"/>
          <a:stretch>
            <a:fillRect/>
          </a:stretch>
        </p:blipFill>
        <p:spPr>
          <a:xfrm>
            <a:off x="3957230" y="2053643"/>
            <a:ext cx="4277537" cy="2750711"/>
          </a:xfrm>
          <a:prstGeom prst="rect">
            <a:avLst/>
          </a:prstGeom>
        </p:spPr>
      </p:pic>
      <p:sp>
        <p:nvSpPr>
          <p:cNvPr id="9" name="Rectangle 8">
            <a:extLst>
              <a:ext uri="{FF2B5EF4-FFF2-40B4-BE49-F238E27FC236}">
                <a16:creationId xmlns:a16="http://schemas.microsoft.com/office/drawing/2014/main" id="{CF41344B-58B7-C649-BB2F-0F1B47F243D2}"/>
              </a:ext>
            </a:extLst>
          </p:cNvPr>
          <p:cNvSpPr/>
          <p:nvPr userDrawn="1"/>
        </p:nvSpPr>
        <p:spPr>
          <a:xfrm>
            <a:off x="1026133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ctangle 9">
            <a:extLst>
              <a:ext uri="{FF2B5EF4-FFF2-40B4-BE49-F238E27FC236}">
                <a16:creationId xmlns:a16="http://schemas.microsoft.com/office/drawing/2014/main" id="{BB8C847C-FD7F-FD42-BD44-7CDF1FAB5F87}"/>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469446E0-B354-BF41-9A69-98CC87CF9EE0}"/>
              </a:ext>
            </a:extLst>
          </p:cNvPr>
          <p:cNvSpPr/>
          <p:nvPr userDrawn="1"/>
        </p:nvSpPr>
        <p:spPr>
          <a:xfrm>
            <a:off x="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ctangle 11">
            <a:extLst>
              <a:ext uri="{FF2B5EF4-FFF2-40B4-BE49-F238E27FC236}">
                <a16:creationId xmlns:a16="http://schemas.microsoft.com/office/drawing/2014/main" id="{CE4269DA-C37A-D940-A720-98642AF5CFDB}"/>
              </a:ext>
            </a:extLst>
          </p:cNvPr>
          <p:cNvSpPr/>
          <p:nvPr userDrawn="1"/>
        </p:nvSpPr>
        <p:spPr>
          <a:xfrm>
            <a:off x="26956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6AA5F1C2-D968-234A-B538-0EFF43A1AED5}"/>
              </a:ext>
            </a:extLst>
          </p:cNvPr>
          <p:cNvSpPr/>
          <p:nvPr userDrawn="1"/>
        </p:nvSpPr>
        <p:spPr>
          <a:xfrm rot="10800000">
            <a:off x="9014878"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0F562827-34BE-A04E-AE24-AC13E6DB7C89}"/>
              </a:ext>
            </a:extLst>
          </p:cNvPr>
          <p:cNvSpPr/>
          <p:nvPr userDrawn="1"/>
        </p:nvSpPr>
        <p:spPr>
          <a:xfrm rot="10800000">
            <a:off x="407300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57DC4FF4-C8E8-DB4B-98FF-6684A75F5CC4}"/>
              </a:ext>
            </a:extLst>
          </p:cNvPr>
          <p:cNvSpPr/>
          <p:nvPr userDrawn="1"/>
        </p:nvSpPr>
        <p:spPr>
          <a:xfrm rot="10800000">
            <a:off x="154010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3896B0C4-03B6-C640-86AD-1224C56F4507}"/>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0812306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2">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bg1"/>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37433920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ase study 3">
    <p:bg>
      <p:bgPr>
        <a:solidFill>
          <a:srgbClr val="FFFFFF">
            <a:alpha val="9804"/>
          </a:srgb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4EEFD6A-810A-D460-768B-4FED3655FC13}"/>
              </a:ext>
            </a:extLst>
          </p:cNvPr>
          <p:cNvSpPr/>
          <p:nvPr userDrawn="1"/>
        </p:nvSpPr>
        <p:spPr>
          <a:xfrm>
            <a:off x="636492" y="2604654"/>
            <a:ext cx="11644407" cy="3669146"/>
          </a:xfrm>
          <a:prstGeom prst="rect">
            <a:avLst/>
          </a:prstGeom>
          <a:solidFill>
            <a:schemeClr val="accent4">
              <a:alpha val="1517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4"/>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37519556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start 2">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2113312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ase study 2">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3CB711-1DC6-98C2-0238-8C8C8AEDB3AE}"/>
              </a:ext>
            </a:extLst>
          </p:cNvPr>
          <p:cNvSpPr/>
          <p:nvPr userDrawn="1"/>
        </p:nvSpPr>
        <p:spPr>
          <a:xfrm>
            <a:off x="636493" y="2604654"/>
            <a:ext cx="11555508" cy="3669146"/>
          </a:xfrm>
          <a:prstGeom prst="rect">
            <a:avLst/>
          </a:prstGeom>
          <a:solidFill>
            <a:schemeClr val="bg1">
              <a:alpha val="103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bg1"/>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12788986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with subtitle">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2" y="2019792"/>
            <a:ext cx="10905753"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37746893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1">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tx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8157565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start 1">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29356178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ase study 1">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55045F-EFB2-836C-297B-03B00235D5C5}"/>
              </a:ext>
            </a:extLst>
          </p:cNvPr>
          <p:cNvSpPr/>
          <p:nvPr userDrawn="1"/>
        </p:nvSpPr>
        <p:spPr>
          <a:xfrm>
            <a:off x="636493" y="2604654"/>
            <a:ext cx="11555508" cy="3681846"/>
          </a:xfrm>
          <a:prstGeom prst="rect">
            <a:avLst/>
          </a:prstGeom>
          <a:solidFill>
            <a:schemeClr val="tx2">
              <a:alpha val="103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tx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23707312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1">
    <p:bg>
      <p:bgPr>
        <a:solidFill>
          <a:srgbClr val="FAEDBC">
            <a:alpha val="9804"/>
          </a:srgbClr>
        </a:solidFill>
        <a:effectLst/>
      </p:bgPr>
    </p:bg>
    <p:spTree>
      <p:nvGrpSpPr>
        <p:cNvPr id="1" name=""/>
        <p:cNvGrpSpPr/>
        <p:nvPr/>
      </p:nvGrpSpPr>
      <p:grpSpPr>
        <a:xfrm>
          <a:off x="0" y="0"/>
          <a:ext cx="0" cy="0"/>
          <a:chOff x="0" y="0"/>
          <a:chExt cx="0" cy="0"/>
        </a:xfrm>
      </p:grpSpPr>
      <p:pic>
        <p:nvPicPr>
          <p:cNvPr id="5" name="Picture 4" descr="A wind turbines in the ocean&#10;&#10;Description automatically generated">
            <a:extLst>
              <a:ext uri="{FF2B5EF4-FFF2-40B4-BE49-F238E27FC236}">
                <a16:creationId xmlns:a16="http://schemas.microsoft.com/office/drawing/2014/main" id="{F929ADEF-2662-1286-7898-0A3B7AC768F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814959" y="-2"/>
            <a:ext cx="11377041" cy="6858000"/>
          </a:xfrm>
          <a:prstGeom prst="rect">
            <a:avLst/>
          </a:prstGeom>
        </p:spPr>
      </p:pic>
      <p:sp>
        <p:nvSpPr>
          <p:cNvPr id="2" name="Rectangle 1">
            <a:extLst>
              <a:ext uri="{FF2B5EF4-FFF2-40B4-BE49-F238E27FC236}">
                <a16:creationId xmlns:a16="http://schemas.microsoft.com/office/drawing/2014/main" id="{B270B929-9328-914C-BFEB-1BA8D78F10B4}"/>
              </a:ext>
            </a:extLst>
          </p:cNvPr>
          <p:cNvSpPr/>
          <p:nvPr userDrawn="1"/>
        </p:nvSpPr>
        <p:spPr>
          <a:xfrm>
            <a:off x="0" y="-1"/>
            <a:ext cx="12192000" cy="6858000"/>
          </a:xfrm>
          <a:prstGeom prst="rect">
            <a:avLst/>
          </a:prstGeom>
          <a:gradFill>
            <a:gsLst>
              <a:gs pos="0">
                <a:srgbClr val="1BC2EE">
                  <a:alpha val="84551"/>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Subtitle 2">
            <a:extLst>
              <a:ext uri="{FF2B5EF4-FFF2-40B4-BE49-F238E27FC236}">
                <a16:creationId xmlns:a16="http://schemas.microsoft.com/office/drawing/2014/main" id="{6CE0DCDA-C0F7-D54F-AF4E-9DA03B4CC237}"/>
              </a:ext>
            </a:extLst>
          </p:cNvPr>
          <p:cNvSpPr>
            <a:spLocks noGrp="1"/>
          </p:cNvSpPr>
          <p:nvPr>
            <p:ph type="subTitle" idx="1"/>
          </p:nvPr>
        </p:nvSpPr>
        <p:spPr>
          <a:xfrm>
            <a:off x="643435" y="3886159"/>
            <a:ext cx="11227453" cy="417758"/>
          </a:xfrm>
        </p:spPr>
        <p:txBody>
          <a:bodyPr>
            <a:noAutofit/>
          </a:bodyPr>
          <a:lstStyle>
            <a:lvl1pPr marL="0" indent="0" algn="l">
              <a:lnSpc>
                <a:spcPct val="112000"/>
              </a:lnSpc>
              <a:spcBef>
                <a:spcPts val="0"/>
              </a:spcBef>
              <a:spcAft>
                <a:spcPts val="0"/>
              </a:spcAft>
              <a:buNone/>
              <a:defRPr sz="3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6" name="Plassholder for tekst 8">
            <a:extLst>
              <a:ext uri="{FF2B5EF4-FFF2-40B4-BE49-F238E27FC236}">
                <a16:creationId xmlns:a16="http://schemas.microsoft.com/office/drawing/2014/main" id="{A60C8AA2-1499-8444-9FA4-1DFFBBDF809F}"/>
              </a:ext>
            </a:extLst>
          </p:cNvPr>
          <p:cNvSpPr>
            <a:spLocks noGrp="1"/>
          </p:cNvSpPr>
          <p:nvPr>
            <p:ph type="body" sz="quarter" idx="13"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Title here</a:t>
            </a:r>
          </a:p>
        </p:txBody>
      </p:sp>
      <p:pic>
        <p:nvPicPr>
          <p:cNvPr id="17" name="Picture 16">
            <a:extLst>
              <a:ext uri="{FF2B5EF4-FFF2-40B4-BE49-F238E27FC236}">
                <a16:creationId xmlns:a16="http://schemas.microsoft.com/office/drawing/2014/main" id="{23318D56-2F65-2345-986D-6A6A6434642B}"/>
              </a:ext>
            </a:extLst>
          </p:cNvPr>
          <p:cNvPicPr>
            <a:picLocks noChangeAspect="1"/>
          </p:cNvPicPr>
          <p:nvPr userDrawn="1"/>
        </p:nvPicPr>
        <p:blipFill>
          <a:blip r:embed="rId3"/>
          <a:stretch>
            <a:fillRect/>
          </a:stretch>
        </p:blipFill>
        <p:spPr>
          <a:xfrm>
            <a:off x="643435" y="5825339"/>
            <a:ext cx="1495765" cy="673730"/>
          </a:xfrm>
          <a:prstGeom prst="rect">
            <a:avLst/>
          </a:prstGeom>
        </p:spPr>
      </p:pic>
      <p:sp>
        <p:nvSpPr>
          <p:cNvPr id="24" name="TextBox 23">
            <a:extLst>
              <a:ext uri="{FF2B5EF4-FFF2-40B4-BE49-F238E27FC236}">
                <a16:creationId xmlns:a16="http://schemas.microsoft.com/office/drawing/2014/main" id="{5955B5D0-FBF1-164D-8B43-EE8BE2276F5F}"/>
              </a:ext>
            </a:extLst>
          </p:cNvPr>
          <p:cNvSpPr txBox="1"/>
          <p:nvPr userDrawn="1"/>
        </p:nvSpPr>
        <p:spPr>
          <a:xfrm>
            <a:off x="6572528" y="5808678"/>
            <a:ext cx="4976037" cy="707886"/>
          </a:xfrm>
          <a:prstGeom prst="rect">
            <a:avLst/>
          </a:prstGeom>
          <a:noFill/>
        </p:spPr>
        <p:txBody>
          <a:bodyPr wrap="square" rtlCol="0">
            <a:spAutoFit/>
          </a:bodyPr>
          <a:lstStyle/>
          <a:p>
            <a:pPr algn="r"/>
            <a:r>
              <a:rPr lang="en-GB" sz="2000" b="0" i="0" kern="1200" noProof="0">
                <a:solidFill>
                  <a:srgbClr val="FFFFFF"/>
                </a:solidFill>
                <a:effectLst/>
                <a:latin typeface="+mj-lt"/>
                <a:ea typeface="+mn-ea"/>
                <a:cs typeface="+mn-cs"/>
              </a:rPr>
              <a:t>The global standard for the good governance of oil, gas and mineral resources.</a:t>
            </a:r>
            <a:endParaRPr lang="en-GB" sz="2000" b="0" i="0" noProof="0">
              <a:solidFill>
                <a:srgbClr val="FFFFFF"/>
              </a:solidFill>
              <a:latin typeface="+mj-lt"/>
            </a:endParaRPr>
          </a:p>
        </p:txBody>
      </p:sp>
      <p:sp>
        <p:nvSpPr>
          <p:cNvPr id="26" name="Rectangle 25">
            <a:extLst>
              <a:ext uri="{FF2B5EF4-FFF2-40B4-BE49-F238E27FC236}">
                <a16:creationId xmlns:a16="http://schemas.microsoft.com/office/drawing/2014/main" id="{F2034F08-2E77-80DA-F88B-7E29D02A9085}"/>
              </a:ext>
            </a:extLst>
          </p:cNvPr>
          <p:cNvSpPr/>
          <p:nvPr userDrawn="1"/>
        </p:nvSpPr>
        <p:spPr>
          <a:xfrm>
            <a:off x="348427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Rectangle 26">
            <a:extLst>
              <a:ext uri="{FF2B5EF4-FFF2-40B4-BE49-F238E27FC236}">
                <a16:creationId xmlns:a16="http://schemas.microsoft.com/office/drawing/2014/main" id="{C4D3322B-25E7-12B3-4115-D3911DCB2E14}"/>
              </a:ext>
            </a:extLst>
          </p:cNvPr>
          <p:cNvSpPr/>
          <p:nvPr userDrawn="1"/>
        </p:nvSpPr>
        <p:spPr>
          <a:xfrm>
            <a:off x="7511040" y="803075"/>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8" name="Rectangle 27">
            <a:extLst>
              <a:ext uri="{FF2B5EF4-FFF2-40B4-BE49-F238E27FC236}">
                <a16:creationId xmlns:a16="http://schemas.microsoft.com/office/drawing/2014/main" id="{C3A1D9AF-53FD-A902-F732-559BB70A7A56}"/>
              </a:ext>
            </a:extLst>
          </p:cNvPr>
          <p:cNvSpPr/>
          <p:nvPr userDrawn="1"/>
        </p:nvSpPr>
        <p:spPr>
          <a:xfrm>
            <a:off x="11870888" y="38276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Rectangle 30">
            <a:extLst>
              <a:ext uri="{FF2B5EF4-FFF2-40B4-BE49-F238E27FC236}">
                <a16:creationId xmlns:a16="http://schemas.microsoft.com/office/drawing/2014/main" id="{E7F62103-F0E3-F7FE-4CE7-B3AAF1709C64}"/>
              </a:ext>
            </a:extLst>
          </p:cNvPr>
          <p:cNvSpPr/>
          <p:nvPr userDrawn="1"/>
        </p:nvSpPr>
        <p:spPr>
          <a:xfrm>
            <a:off x="0" y="522868"/>
            <a:ext cx="814959"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959262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blank">
    <p:bg>
      <p:bgPr>
        <a:solidFill>
          <a:srgbClr val="FFFFFF">
            <a:alpha val="9804"/>
          </a:srgb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848718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9_Tittellysbilde">
    <p:bg>
      <p:bgPr>
        <a:solidFill>
          <a:srgbClr val="FFFFFF">
            <a:alpha val="9804"/>
          </a:srgb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600D4C1-CA83-924C-ACF6-7A56C964A98E}"/>
              </a:ext>
            </a:extLst>
          </p:cNvPr>
          <p:cNvPicPr>
            <a:picLocks noChangeAspect="1"/>
          </p:cNvPicPr>
          <p:nvPr userDrawn="1"/>
        </p:nvPicPr>
        <p:blipFill>
          <a:blip r:embed="rId2"/>
          <a:stretch>
            <a:fillRect/>
          </a:stretch>
        </p:blipFill>
        <p:spPr>
          <a:xfrm>
            <a:off x="643434" y="5826626"/>
            <a:ext cx="1495766" cy="673730"/>
          </a:xfrm>
          <a:prstGeom prst="rect">
            <a:avLst/>
          </a:prstGeom>
        </p:spPr>
      </p:pic>
      <p:sp>
        <p:nvSpPr>
          <p:cNvPr id="8" name="Subtitle 2">
            <a:extLst>
              <a:ext uri="{FF2B5EF4-FFF2-40B4-BE49-F238E27FC236}">
                <a16:creationId xmlns:a16="http://schemas.microsoft.com/office/drawing/2014/main" id="{4F097DB4-7D69-F446-9FAB-5641F169DD51}"/>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13285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9" name="Plassholder for tekst 8">
            <a:extLst>
              <a:ext uri="{FF2B5EF4-FFF2-40B4-BE49-F238E27FC236}">
                <a16:creationId xmlns:a16="http://schemas.microsoft.com/office/drawing/2014/main" id="{32FDEDD4-3C78-3343-9A10-1A3EE7C62945}"/>
              </a:ext>
            </a:extLst>
          </p:cNvPr>
          <p:cNvSpPr>
            <a:spLocks noGrp="1"/>
          </p:cNvSpPr>
          <p:nvPr>
            <p:ph type="body" sz="quarter" idx="13" hasCustomPrompt="1"/>
          </p:nvPr>
        </p:nvSpPr>
        <p:spPr>
          <a:xfrm>
            <a:off x="643435" y="3056502"/>
            <a:ext cx="11227453" cy="744996"/>
          </a:xfrm>
        </p:spPr>
        <p:txBody>
          <a:bodyPr anchor="t">
            <a:normAutofit/>
          </a:bodyPr>
          <a:lstStyle>
            <a:lvl1pPr marL="0" indent="0">
              <a:buFontTx/>
              <a:buNone/>
              <a:defRPr sz="5600" b="1" i="0">
                <a:solidFill>
                  <a:srgbClr val="132856"/>
                </a:solidFill>
                <a:latin typeface="Franklin Gothic Demi" panose="020B0603020102020204" pitchFamily="34" charset="0"/>
              </a:defRPr>
            </a:lvl1pPr>
          </a:lstStyle>
          <a:p>
            <a:r>
              <a:rPr lang="en-US"/>
              <a:t>Title here</a:t>
            </a:r>
          </a:p>
        </p:txBody>
      </p:sp>
      <p:sp>
        <p:nvSpPr>
          <p:cNvPr id="37" name="Rectangle 36">
            <a:extLst>
              <a:ext uri="{FF2B5EF4-FFF2-40B4-BE49-F238E27FC236}">
                <a16:creationId xmlns:a16="http://schemas.microsoft.com/office/drawing/2014/main" id="{0596C43E-9D9E-1D41-B0B3-CD0EB024A5E4}"/>
              </a:ext>
            </a:extLst>
          </p:cNvPr>
          <p:cNvSpPr/>
          <p:nvPr userDrawn="1"/>
        </p:nvSpPr>
        <p:spPr>
          <a:xfrm>
            <a:off x="3261" y="45926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8" name="Rectangle 37">
            <a:extLst>
              <a:ext uri="{FF2B5EF4-FFF2-40B4-BE49-F238E27FC236}">
                <a16:creationId xmlns:a16="http://schemas.microsoft.com/office/drawing/2014/main" id="{C29B5521-C2A3-A441-B999-F2447A458EAF}"/>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0" name="Rectangle 39">
            <a:extLst>
              <a:ext uri="{FF2B5EF4-FFF2-40B4-BE49-F238E27FC236}">
                <a16:creationId xmlns:a16="http://schemas.microsoft.com/office/drawing/2014/main" id="{EB866F8D-7F58-C141-BC3E-5DBF3CA36587}"/>
              </a:ext>
            </a:extLst>
          </p:cNvPr>
          <p:cNvSpPr/>
          <p:nvPr userDrawn="1"/>
        </p:nvSpPr>
        <p:spPr>
          <a:xfrm>
            <a:off x="11870888" y="107754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5" name="TextBox 44">
            <a:extLst>
              <a:ext uri="{FF2B5EF4-FFF2-40B4-BE49-F238E27FC236}">
                <a16:creationId xmlns:a16="http://schemas.microsoft.com/office/drawing/2014/main" id="{8769D740-F336-9140-824F-BE835F2B8E3D}"/>
              </a:ext>
            </a:extLst>
          </p:cNvPr>
          <p:cNvSpPr txBox="1"/>
          <p:nvPr userDrawn="1"/>
        </p:nvSpPr>
        <p:spPr>
          <a:xfrm>
            <a:off x="6572528" y="5808678"/>
            <a:ext cx="4976037" cy="707886"/>
          </a:xfrm>
          <a:prstGeom prst="rect">
            <a:avLst/>
          </a:prstGeom>
          <a:noFill/>
        </p:spPr>
        <p:txBody>
          <a:bodyPr wrap="square" rtlCol="0">
            <a:spAutoFit/>
          </a:bodyPr>
          <a:lstStyle/>
          <a:p>
            <a:pPr algn="r"/>
            <a:r>
              <a:rPr lang="nb-NO" sz="2000" b="0" i="0" kern="1200">
                <a:solidFill>
                  <a:srgbClr val="002157"/>
                </a:solidFill>
                <a:effectLst/>
                <a:latin typeface="+mj-lt"/>
                <a:ea typeface="+mn-ea"/>
                <a:cs typeface="+mn-cs"/>
              </a:rPr>
              <a:t>The global standard for </a:t>
            </a:r>
            <a:r>
              <a:rPr lang="nb-NO" sz="2000" b="0" i="0" kern="1200" err="1">
                <a:solidFill>
                  <a:srgbClr val="002157"/>
                </a:solidFill>
                <a:effectLst/>
                <a:latin typeface="+mj-lt"/>
                <a:ea typeface="+mn-ea"/>
                <a:cs typeface="+mn-cs"/>
              </a:rPr>
              <a:t>the</a:t>
            </a:r>
            <a:r>
              <a:rPr lang="nb-NO" sz="2000" b="0" i="0" kern="1200">
                <a:solidFill>
                  <a:srgbClr val="002157"/>
                </a:solidFill>
                <a:effectLst/>
                <a:latin typeface="+mj-lt"/>
                <a:ea typeface="+mn-ea"/>
                <a:cs typeface="+mn-cs"/>
              </a:rPr>
              <a:t> </a:t>
            </a:r>
            <a:r>
              <a:rPr lang="nb-NO" sz="2000" b="0" i="0" kern="1200" err="1">
                <a:solidFill>
                  <a:srgbClr val="002157"/>
                </a:solidFill>
                <a:effectLst/>
                <a:latin typeface="+mj-lt"/>
                <a:ea typeface="+mn-ea"/>
                <a:cs typeface="+mn-cs"/>
              </a:rPr>
              <a:t>good</a:t>
            </a:r>
            <a:r>
              <a:rPr lang="nb-NO" sz="2000" b="0" i="0" kern="1200">
                <a:solidFill>
                  <a:srgbClr val="002157"/>
                </a:solidFill>
                <a:effectLst/>
                <a:latin typeface="+mj-lt"/>
                <a:ea typeface="+mn-ea"/>
                <a:cs typeface="+mn-cs"/>
              </a:rPr>
              <a:t> </a:t>
            </a:r>
            <a:r>
              <a:rPr lang="nb-NO" sz="2000" b="0" i="0" kern="1200" err="1">
                <a:solidFill>
                  <a:srgbClr val="002157"/>
                </a:solidFill>
                <a:effectLst/>
                <a:latin typeface="+mj-lt"/>
                <a:ea typeface="+mn-ea"/>
                <a:cs typeface="+mn-cs"/>
              </a:rPr>
              <a:t>governance</a:t>
            </a:r>
            <a:br>
              <a:rPr lang="nb-NO" sz="2000" b="0" i="0" kern="1200">
                <a:solidFill>
                  <a:srgbClr val="002157"/>
                </a:solidFill>
                <a:effectLst/>
                <a:latin typeface="+mj-lt"/>
                <a:ea typeface="+mn-ea"/>
                <a:cs typeface="+mn-cs"/>
              </a:rPr>
            </a:br>
            <a:r>
              <a:rPr lang="nb-NO" sz="2000" b="0" i="0" kern="1200" err="1">
                <a:solidFill>
                  <a:srgbClr val="002157"/>
                </a:solidFill>
                <a:effectLst/>
                <a:latin typeface="+mj-lt"/>
                <a:ea typeface="+mn-ea"/>
                <a:cs typeface="+mn-cs"/>
              </a:rPr>
              <a:t>of</a:t>
            </a:r>
            <a:r>
              <a:rPr lang="nb-NO" sz="2000" b="0" i="0" kern="1200">
                <a:solidFill>
                  <a:srgbClr val="002157"/>
                </a:solidFill>
                <a:effectLst/>
                <a:latin typeface="+mj-lt"/>
                <a:ea typeface="+mn-ea"/>
                <a:cs typeface="+mn-cs"/>
              </a:rPr>
              <a:t> </a:t>
            </a:r>
            <a:r>
              <a:rPr lang="nb-NO" sz="2000" b="0" i="0" kern="1200" err="1">
                <a:solidFill>
                  <a:srgbClr val="002157"/>
                </a:solidFill>
                <a:effectLst/>
                <a:latin typeface="+mj-lt"/>
                <a:ea typeface="+mn-ea"/>
                <a:cs typeface="+mn-cs"/>
              </a:rPr>
              <a:t>oil</a:t>
            </a:r>
            <a:r>
              <a:rPr lang="nb-NO" sz="2000" b="0" i="0" kern="1200">
                <a:solidFill>
                  <a:srgbClr val="002157"/>
                </a:solidFill>
                <a:effectLst/>
                <a:latin typeface="+mj-lt"/>
                <a:ea typeface="+mn-ea"/>
                <a:cs typeface="+mn-cs"/>
              </a:rPr>
              <a:t>, gas and mineral </a:t>
            </a:r>
            <a:r>
              <a:rPr lang="nb-NO" sz="2000" b="0" i="0" kern="1200" err="1">
                <a:solidFill>
                  <a:srgbClr val="002157"/>
                </a:solidFill>
                <a:effectLst/>
                <a:latin typeface="+mj-lt"/>
                <a:ea typeface="+mn-ea"/>
                <a:cs typeface="+mn-cs"/>
              </a:rPr>
              <a:t>resources</a:t>
            </a:r>
            <a:r>
              <a:rPr lang="nb-NO" sz="2000" b="0" i="0" kern="1200">
                <a:solidFill>
                  <a:srgbClr val="002157"/>
                </a:solidFill>
                <a:effectLst/>
                <a:latin typeface="+mj-lt"/>
                <a:ea typeface="+mn-ea"/>
                <a:cs typeface="+mn-cs"/>
              </a:rPr>
              <a:t>.</a:t>
            </a:r>
            <a:endParaRPr lang="nb-NO" sz="2000" b="0" i="0">
              <a:solidFill>
                <a:srgbClr val="002157"/>
              </a:solidFill>
              <a:latin typeface="+mj-lt"/>
            </a:endParaRPr>
          </a:p>
        </p:txBody>
      </p:sp>
      <p:sp>
        <p:nvSpPr>
          <p:cNvPr id="46" name="Rectangle 45">
            <a:extLst>
              <a:ext uri="{FF2B5EF4-FFF2-40B4-BE49-F238E27FC236}">
                <a16:creationId xmlns:a16="http://schemas.microsoft.com/office/drawing/2014/main" id="{6BF01A5C-F0D7-7343-90AC-D12336C68785}"/>
              </a:ext>
            </a:extLst>
          </p:cNvPr>
          <p:cNvSpPr/>
          <p:nvPr userDrawn="1"/>
        </p:nvSpPr>
        <p:spPr>
          <a:xfrm>
            <a:off x="7511040" y="1082351"/>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166268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6 with copy">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2" y="2019792"/>
            <a:ext cx="10905753" cy="3581400"/>
          </a:xfrm>
        </p:spPr>
        <p:txBody>
          <a:bodyPr/>
          <a:lstStyle/>
          <a:p>
            <a:pPr lvl="0"/>
            <a:r>
              <a:rPr lang="en-GB"/>
              <a:t>Click to edit Master text styles</a:t>
            </a:r>
          </a:p>
        </p:txBody>
      </p:sp>
      <p:sp>
        <p:nvSpPr>
          <p:cNvPr id="16" name="Rectangle 15">
            <a:extLst>
              <a:ext uri="{FF2B5EF4-FFF2-40B4-BE49-F238E27FC236}">
                <a16:creationId xmlns:a16="http://schemas.microsoft.com/office/drawing/2014/main" id="{59DE9526-326B-8E6B-E175-A11FFB71DEE7}"/>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Rectangle 16">
            <a:extLst>
              <a:ext uri="{FF2B5EF4-FFF2-40B4-BE49-F238E27FC236}">
                <a16:creationId xmlns:a16="http://schemas.microsoft.com/office/drawing/2014/main" id="{ACFCD0E7-E867-15B4-24B3-B86122988525}"/>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A22CBEE6-4B97-EAAC-52A0-4A7750EC87B4}"/>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97A2AB04-D861-FBE7-DD78-C60998C81DF4}"/>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100029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start 4">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rgbClr val="89AA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25127611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ase study 4">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rgbClr val="89AA2E">
              <a:alpha val="1467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rgbClr val="89AA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rgbClr val="89AA2E"/>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20514402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Case study 7">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chemeClr val="accent2">
              <a:lumMod val="20000"/>
              <a:lumOff val="80000"/>
              <a:alpha val="1467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40372557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ction start 6">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38761884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ase study 6">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chemeClr val="accent6">
              <a:lumMod val="20000"/>
              <a:lumOff val="80000"/>
              <a:alpha val="1467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6"/>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24068841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6">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6"/>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6098618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End slide 1">
    <p:bg>
      <p:bgPr>
        <a:solidFill>
          <a:srgbClr val="FAEDBC">
            <a:alpha val="9804"/>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FB570E-21A5-99EE-67A3-CB44E2087D3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610734" y="-1"/>
            <a:ext cx="10578006" cy="6858001"/>
          </a:xfrm>
          <a:prstGeom prst="rect">
            <a:avLst/>
          </a:prstGeom>
        </p:spPr>
      </p:pic>
      <p:sp>
        <p:nvSpPr>
          <p:cNvPr id="4" name="Rectangle 3">
            <a:extLst>
              <a:ext uri="{FF2B5EF4-FFF2-40B4-BE49-F238E27FC236}">
                <a16:creationId xmlns:a16="http://schemas.microsoft.com/office/drawing/2014/main" id="{9238BB3D-1CD5-15EA-55D8-6E7011FE809F}"/>
              </a:ext>
            </a:extLst>
          </p:cNvPr>
          <p:cNvSpPr/>
          <p:nvPr userDrawn="1"/>
        </p:nvSpPr>
        <p:spPr>
          <a:xfrm>
            <a:off x="0" y="-1"/>
            <a:ext cx="12192000" cy="6874042"/>
          </a:xfrm>
          <a:prstGeom prst="rect">
            <a:avLst/>
          </a:prstGeom>
          <a:gradFill>
            <a:gsLst>
              <a:gs pos="0">
                <a:srgbClr val="1BC2EE">
                  <a:alpha val="84551"/>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Picture 13">
            <a:extLst>
              <a:ext uri="{FF2B5EF4-FFF2-40B4-BE49-F238E27FC236}">
                <a16:creationId xmlns:a16="http://schemas.microsoft.com/office/drawing/2014/main" id="{5A95558E-B898-054A-B73E-FE784DD63DAE}"/>
              </a:ext>
            </a:extLst>
          </p:cNvPr>
          <p:cNvPicPr>
            <a:picLocks noChangeAspect="1"/>
          </p:cNvPicPr>
          <p:nvPr userDrawn="1"/>
        </p:nvPicPr>
        <p:blipFill>
          <a:blip r:embed="rId3"/>
          <a:stretch>
            <a:fillRect/>
          </a:stretch>
        </p:blipFill>
        <p:spPr>
          <a:xfrm>
            <a:off x="486196" y="2183849"/>
            <a:ext cx="2882037" cy="1853321"/>
          </a:xfrm>
          <a:prstGeom prst="rect">
            <a:avLst/>
          </a:prstGeom>
        </p:spPr>
      </p:pic>
      <p:sp>
        <p:nvSpPr>
          <p:cNvPr id="15" name="Plassholder for tekst 8">
            <a:extLst>
              <a:ext uri="{FF2B5EF4-FFF2-40B4-BE49-F238E27FC236}">
                <a16:creationId xmlns:a16="http://schemas.microsoft.com/office/drawing/2014/main" id="{1A77DE0D-EDC8-BD42-90E0-094F5E382FF5}"/>
              </a:ext>
            </a:extLst>
          </p:cNvPr>
          <p:cNvSpPr>
            <a:spLocks noGrp="1"/>
          </p:cNvSpPr>
          <p:nvPr>
            <p:ph type="body" sz="quarter" idx="13" hasCustomPrompt="1"/>
          </p:nvPr>
        </p:nvSpPr>
        <p:spPr>
          <a:xfrm>
            <a:off x="643435" y="4674151"/>
            <a:ext cx="4711991" cy="744996"/>
          </a:xfrm>
        </p:spPr>
        <p:txBody>
          <a:bodyPr anchor="t">
            <a:noAutofit/>
          </a:bodyPr>
          <a:lstStyle>
            <a:lvl1pPr marL="0" indent="0">
              <a:buFontTx/>
              <a:buNone/>
              <a:defRPr sz="6000" b="1" i="0">
                <a:solidFill>
                  <a:srgbClr val="FFFFFF"/>
                </a:solidFill>
                <a:latin typeface="Franklin Gothic Demi" panose="020B0603020102020204" pitchFamily="34" charset="0"/>
              </a:defRPr>
            </a:lvl1pPr>
          </a:lstStyle>
          <a:p>
            <a:r>
              <a:rPr lang="en-US"/>
              <a:t>Thank you!</a:t>
            </a:r>
          </a:p>
        </p:txBody>
      </p:sp>
      <p:sp>
        <p:nvSpPr>
          <p:cNvPr id="18" name="TextBox 17">
            <a:extLst>
              <a:ext uri="{FF2B5EF4-FFF2-40B4-BE49-F238E27FC236}">
                <a16:creationId xmlns:a16="http://schemas.microsoft.com/office/drawing/2014/main" id="{2DC2ECE2-560F-2845-91F0-CE0CC0CD3314}"/>
              </a:ext>
            </a:extLst>
          </p:cNvPr>
          <p:cNvSpPr txBox="1"/>
          <p:nvPr userDrawn="1"/>
        </p:nvSpPr>
        <p:spPr>
          <a:xfrm>
            <a:off x="643435" y="5613768"/>
            <a:ext cx="4345172" cy="523220"/>
          </a:xfrm>
          <a:prstGeom prst="rect">
            <a:avLst/>
          </a:prstGeom>
          <a:noFill/>
        </p:spPr>
        <p:txBody>
          <a:bodyPr wrap="square" rtlCol="0">
            <a:spAutoFit/>
          </a:bodyPr>
          <a:lstStyle/>
          <a:p>
            <a:r>
              <a:rPr lang="nb-NO" sz="1400" err="1">
                <a:solidFill>
                  <a:srgbClr val="FFFFFF"/>
                </a:solidFill>
              </a:rPr>
              <a:t>www.eiti.org</a:t>
            </a:r>
            <a:endParaRPr lang="nb-NO" sz="1400">
              <a:solidFill>
                <a:srgbClr val="FFFFFF"/>
              </a:solidFill>
            </a:endParaRPr>
          </a:p>
          <a:p>
            <a:r>
              <a:rPr lang="nb-NO" sz="1400">
                <a:solidFill>
                  <a:srgbClr val="FFFFFF"/>
                </a:solidFill>
              </a:rPr>
              <a:t>@</a:t>
            </a:r>
            <a:r>
              <a:rPr lang="nb-NO" sz="1400" err="1">
                <a:solidFill>
                  <a:srgbClr val="FFFFFF"/>
                </a:solidFill>
              </a:rPr>
              <a:t>EITIorg</a:t>
            </a:r>
            <a:endParaRPr lang="nb-NO" sz="1400">
              <a:solidFill>
                <a:srgbClr val="FFFFFF"/>
              </a:solidFill>
            </a:endParaRPr>
          </a:p>
        </p:txBody>
      </p:sp>
      <p:sp>
        <p:nvSpPr>
          <p:cNvPr id="2" name="Rectangle 1">
            <a:extLst>
              <a:ext uri="{FF2B5EF4-FFF2-40B4-BE49-F238E27FC236}">
                <a16:creationId xmlns:a16="http://schemas.microsoft.com/office/drawing/2014/main" id="{9F286762-D87B-F5FC-9E57-C91FFF9683C8}"/>
              </a:ext>
            </a:extLst>
          </p:cNvPr>
          <p:cNvSpPr/>
          <p:nvPr userDrawn="1"/>
        </p:nvSpPr>
        <p:spPr>
          <a:xfrm>
            <a:off x="348427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28504306-8F91-4BB8-A94E-F544B6410CBE}"/>
              </a:ext>
            </a:extLst>
          </p:cNvPr>
          <p:cNvSpPr/>
          <p:nvPr userDrawn="1"/>
        </p:nvSpPr>
        <p:spPr>
          <a:xfrm>
            <a:off x="7511040" y="803075"/>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7A49F172-9B96-C5F2-B8D5-8A46C37A45F2}"/>
              </a:ext>
            </a:extLst>
          </p:cNvPr>
          <p:cNvSpPr/>
          <p:nvPr userDrawn="1"/>
        </p:nvSpPr>
        <p:spPr>
          <a:xfrm>
            <a:off x="11870888" y="38276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ctangle 6">
            <a:extLst>
              <a:ext uri="{FF2B5EF4-FFF2-40B4-BE49-F238E27FC236}">
                <a16:creationId xmlns:a16="http://schemas.microsoft.com/office/drawing/2014/main" id="{80EEC2E8-6C1F-2D92-998E-D1635C24B904}"/>
              </a:ext>
            </a:extLst>
          </p:cNvPr>
          <p:cNvSpPr/>
          <p:nvPr userDrawn="1"/>
        </p:nvSpPr>
        <p:spPr>
          <a:xfrm>
            <a:off x="0" y="522868"/>
            <a:ext cx="814959"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760532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1_Tittellysbilde">
    <p:bg>
      <p:bgPr>
        <a:solidFill>
          <a:srgbClr val="FFFFFF">
            <a:alpha val="9804"/>
          </a:srgbClr>
        </a:solidFill>
        <a:effectLst/>
      </p:bgPr>
    </p:bg>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6CE0DCDA-C0F7-D54F-AF4E-9DA03B4CC237}"/>
              </a:ext>
            </a:extLst>
          </p:cNvPr>
          <p:cNvSpPr>
            <a:spLocks noGrp="1"/>
          </p:cNvSpPr>
          <p:nvPr>
            <p:ph type="subTitle" idx="1"/>
          </p:nvPr>
        </p:nvSpPr>
        <p:spPr>
          <a:xfrm>
            <a:off x="643435" y="3886159"/>
            <a:ext cx="4711991" cy="417758"/>
          </a:xfrm>
        </p:spPr>
        <p:txBody>
          <a:bodyPr>
            <a:normAutofit/>
          </a:bodyPr>
          <a:lstStyle>
            <a:lvl1pPr marL="0" indent="0" algn="l">
              <a:lnSpc>
                <a:spcPct val="112000"/>
              </a:lnSpc>
              <a:spcBef>
                <a:spcPts val="0"/>
              </a:spcBef>
              <a:spcAft>
                <a:spcPts val="0"/>
              </a:spcAft>
              <a:buNone/>
              <a:defRPr sz="1600">
                <a:solidFill>
                  <a:srgbClr val="13285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6" name="Plassholder for tekst 8">
            <a:extLst>
              <a:ext uri="{FF2B5EF4-FFF2-40B4-BE49-F238E27FC236}">
                <a16:creationId xmlns:a16="http://schemas.microsoft.com/office/drawing/2014/main" id="{A60C8AA2-1499-8444-9FA4-1DFFBBDF809F}"/>
              </a:ext>
            </a:extLst>
          </p:cNvPr>
          <p:cNvSpPr>
            <a:spLocks noGrp="1"/>
          </p:cNvSpPr>
          <p:nvPr>
            <p:ph type="body" sz="quarter" idx="13" hasCustomPrompt="1"/>
          </p:nvPr>
        </p:nvSpPr>
        <p:spPr>
          <a:xfrm>
            <a:off x="643435" y="3056502"/>
            <a:ext cx="4711991" cy="744996"/>
          </a:xfrm>
        </p:spPr>
        <p:txBody>
          <a:bodyPr anchor="t">
            <a:normAutofit/>
          </a:bodyPr>
          <a:lstStyle>
            <a:lvl1pPr marL="0" indent="0">
              <a:buFontTx/>
              <a:buNone/>
              <a:defRPr sz="5600" b="1" i="0">
                <a:solidFill>
                  <a:srgbClr val="132856"/>
                </a:solidFill>
                <a:latin typeface="Franklin Gothic Demi" panose="020B0603020102020204" pitchFamily="34" charset="0"/>
              </a:defRPr>
            </a:lvl1pPr>
          </a:lstStyle>
          <a:p>
            <a:r>
              <a:rPr lang="en-US"/>
              <a:t>Title here</a:t>
            </a:r>
          </a:p>
        </p:txBody>
      </p:sp>
      <p:sp>
        <p:nvSpPr>
          <p:cNvPr id="7" name="Plassholder for bilde 7">
            <a:extLst>
              <a:ext uri="{FF2B5EF4-FFF2-40B4-BE49-F238E27FC236}">
                <a16:creationId xmlns:a16="http://schemas.microsoft.com/office/drawing/2014/main" id="{CBBB60AB-D187-B94C-89DD-226E326D11DD}"/>
              </a:ext>
            </a:extLst>
          </p:cNvPr>
          <p:cNvSpPr>
            <a:spLocks noGrp="1"/>
          </p:cNvSpPr>
          <p:nvPr>
            <p:ph type="pic" sz="quarter" idx="14"/>
          </p:nvPr>
        </p:nvSpPr>
        <p:spPr>
          <a:xfrm>
            <a:off x="6096000" y="0"/>
            <a:ext cx="6096000" cy="6857999"/>
          </a:xfrm>
        </p:spPr>
        <p:txBody>
          <a:bodyPr/>
          <a:lstStyle/>
          <a:p>
            <a:r>
              <a:rPr lang="en-GB"/>
              <a:t>Click icon to add picture</a:t>
            </a:r>
            <a:endParaRPr lang="en-US"/>
          </a:p>
        </p:txBody>
      </p:sp>
      <p:pic>
        <p:nvPicPr>
          <p:cNvPr id="12" name="Picture 11">
            <a:extLst>
              <a:ext uri="{FF2B5EF4-FFF2-40B4-BE49-F238E27FC236}">
                <a16:creationId xmlns:a16="http://schemas.microsoft.com/office/drawing/2014/main" id="{5700C876-71FD-7C45-80C5-76C71DFC4D63}"/>
              </a:ext>
            </a:extLst>
          </p:cNvPr>
          <p:cNvPicPr>
            <a:picLocks noChangeAspect="1"/>
          </p:cNvPicPr>
          <p:nvPr userDrawn="1"/>
        </p:nvPicPr>
        <p:blipFill>
          <a:blip r:embed="rId2"/>
          <a:stretch>
            <a:fillRect/>
          </a:stretch>
        </p:blipFill>
        <p:spPr>
          <a:xfrm>
            <a:off x="643434" y="5826626"/>
            <a:ext cx="1495766" cy="673730"/>
          </a:xfrm>
          <a:prstGeom prst="rect">
            <a:avLst/>
          </a:prstGeom>
        </p:spPr>
      </p:pic>
      <p:sp>
        <p:nvSpPr>
          <p:cNvPr id="18" name="Rectangle 17">
            <a:extLst>
              <a:ext uri="{FF2B5EF4-FFF2-40B4-BE49-F238E27FC236}">
                <a16:creationId xmlns:a16="http://schemas.microsoft.com/office/drawing/2014/main" id="{22C2A41E-824E-C949-AF2A-1CAFA124388F}"/>
              </a:ext>
            </a:extLst>
          </p:cNvPr>
          <p:cNvSpPr/>
          <p:nvPr userDrawn="1"/>
        </p:nvSpPr>
        <p:spPr>
          <a:xfrm>
            <a:off x="3261" y="45926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DC998A1A-FD10-F24F-9824-FA4018CAF4F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ctangle 19">
            <a:extLst>
              <a:ext uri="{FF2B5EF4-FFF2-40B4-BE49-F238E27FC236}">
                <a16:creationId xmlns:a16="http://schemas.microsoft.com/office/drawing/2014/main" id="{41C024B3-2786-E946-837A-A9623899FAAC}"/>
              </a:ext>
            </a:extLst>
          </p:cNvPr>
          <p:cNvSpPr/>
          <p:nvPr userDrawn="1"/>
        </p:nvSpPr>
        <p:spPr>
          <a:xfrm>
            <a:off x="5217170" y="1082351"/>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ctangle 20">
            <a:extLst>
              <a:ext uri="{FF2B5EF4-FFF2-40B4-BE49-F238E27FC236}">
                <a16:creationId xmlns:a16="http://schemas.microsoft.com/office/drawing/2014/main" id="{052E1013-46BC-F648-8C7F-359A428369FB}"/>
              </a:ext>
            </a:extLst>
          </p:cNvPr>
          <p:cNvSpPr/>
          <p:nvPr userDrawn="1"/>
        </p:nvSpPr>
        <p:spPr>
          <a:xfrm>
            <a:off x="2233056" y="107754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05506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7_Tittellysbilde">
    <p:bg>
      <p:bgPr>
        <a:solidFill>
          <a:srgbClr val="FAEDBC">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70B929-9328-914C-BFEB-1BA8D78F10B4}"/>
              </a:ext>
            </a:extLst>
          </p:cNvPr>
          <p:cNvSpPr/>
          <p:nvPr userDrawn="1"/>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Picture 3">
            <a:extLst>
              <a:ext uri="{FF2B5EF4-FFF2-40B4-BE49-F238E27FC236}">
                <a16:creationId xmlns:a16="http://schemas.microsoft.com/office/drawing/2014/main" id="{7EB629E4-6460-A14A-9BC9-0B8BB909E3B7}"/>
              </a:ext>
            </a:extLst>
          </p:cNvPr>
          <p:cNvPicPr>
            <a:picLocks noChangeAspect="1"/>
          </p:cNvPicPr>
          <p:nvPr userDrawn="1"/>
        </p:nvPicPr>
        <p:blipFill>
          <a:blip r:embed="rId2"/>
          <a:stretch>
            <a:fillRect/>
          </a:stretch>
        </p:blipFill>
        <p:spPr>
          <a:xfrm>
            <a:off x="3957230" y="2053643"/>
            <a:ext cx="4277537" cy="2750711"/>
          </a:xfrm>
          <a:prstGeom prst="rect">
            <a:avLst/>
          </a:prstGeom>
        </p:spPr>
      </p:pic>
      <p:sp>
        <p:nvSpPr>
          <p:cNvPr id="23" name="Rectangle 22">
            <a:extLst>
              <a:ext uri="{FF2B5EF4-FFF2-40B4-BE49-F238E27FC236}">
                <a16:creationId xmlns:a16="http://schemas.microsoft.com/office/drawing/2014/main" id="{41CD7BD5-931D-E541-8629-0F1E0B04D6E8}"/>
              </a:ext>
            </a:extLst>
          </p:cNvPr>
          <p:cNvSpPr/>
          <p:nvPr userDrawn="1"/>
        </p:nvSpPr>
        <p:spPr>
          <a:xfrm>
            <a:off x="3261" y="45926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8C5115EB-A749-CB40-ABA6-675F3CD2977F}"/>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ctangle 24">
            <a:extLst>
              <a:ext uri="{FF2B5EF4-FFF2-40B4-BE49-F238E27FC236}">
                <a16:creationId xmlns:a16="http://schemas.microsoft.com/office/drawing/2014/main" id="{FA5CD8DD-12D1-4B4A-9238-1196CE17BCCA}"/>
              </a:ext>
            </a:extLst>
          </p:cNvPr>
          <p:cNvSpPr/>
          <p:nvPr userDrawn="1"/>
        </p:nvSpPr>
        <p:spPr>
          <a:xfrm>
            <a:off x="7511040" y="1082351"/>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Rectangle 25">
            <a:extLst>
              <a:ext uri="{FF2B5EF4-FFF2-40B4-BE49-F238E27FC236}">
                <a16:creationId xmlns:a16="http://schemas.microsoft.com/office/drawing/2014/main" id="{05A3E740-DD37-9245-BD7A-8401CE3A6154}"/>
              </a:ext>
            </a:extLst>
          </p:cNvPr>
          <p:cNvSpPr/>
          <p:nvPr userDrawn="1"/>
        </p:nvSpPr>
        <p:spPr>
          <a:xfrm>
            <a:off x="11870888" y="107754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Rectangle 30">
            <a:extLst>
              <a:ext uri="{FF2B5EF4-FFF2-40B4-BE49-F238E27FC236}">
                <a16:creationId xmlns:a16="http://schemas.microsoft.com/office/drawing/2014/main" id="{A09B745A-5D26-C047-A9C7-9C5BEFF193A1}"/>
              </a:ext>
            </a:extLst>
          </p:cNvPr>
          <p:cNvSpPr/>
          <p:nvPr userDrawn="1"/>
        </p:nvSpPr>
        <p:spPr>
          <a:xfrm rot="10800000">
            <a:off x="11308653" y="611853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2" name="Rectangle 31">
            <a:extLst>
              <a:ext uri="{FF2B5EF4-FFF2-40B4-BE49-F238E27FC236}">
                <a16:creationId xmlns:a16="http://schemas.microsoft.com/office/drawing/2014/main" id="{80EE9FA9-A327-6248-967F-893ADCB92D87}"/>
              </a:ext>
            </a:extLst>
          </p:cNvPr>
          <p:cNvSpPr/>
          <p:nvPr userDrawn="1"/>
        </p:nvSpPr>
        <p:spPr>
          <a:xfrm rot="10800000">
            <a:off x="8389870" y="657779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3" name="Rectangle 32">
            <a:extLst>
              <a:ext uri="{FF2B5EF4-FFF2-40B4-BE49-F238E27FC236}">
                <a16:creationId xmlns:a16="http://schemas.microsoft.com/office/drawing/2014/main" id="{C5F2C8DD-E55E-5E49-8657-720F9A9D4DF2}"/>
              </a:ext>
            </a:extLst>
          </p:cNvPr>
          <p:cNvSpPr/>
          <p:nvPr userDrawn="1"/>
        </p:nvSpPr>
        <p:spPr>
          <a:xfrm rot="10800000">
            <a:off x="4285761" y="5495439"/>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4" name="Rectangle 33">
            <a:extLst>
              <a:ext uri="{FF2B5EF4-FFF2-40B4-BE49-F238E27FC236}">
                <a16:creationId xmlns:a16="http://schemas.microsoft.com/office/drawing/2014/main" id="{269BC6AF-5607-7D45-B183-9BDF4622ED45}"/>
              </a:ext>
            </a:extLst>
          </p:cNvPr>
          <p:cNvSpPr/>
          <p:nvPr userDrawn="1"/>
        </p:nvSpPr>
        <p:spPr>
          <a:xfrm rot="10800000">
            <a:off x="3261" y="5500246"/>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486660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tel og innhold">
    <p:bg>
      <p:bgPr>
        <a:solidFill>
          <a:srgbClr val="FFFFFF">
            <a:alpha val="9804"/>
          </a:srgbClr>
        </a:solidFill>
        <a:effectLst/>
      </p:bgPr>
    </p:bg>
    <p:spTree>
      <p:nvGrpSpPr>
        <p:cNvPr id="1" name=""/>
        <p:cNvGrpSpPr/>
        <p:nvPr/>
      </p:nvGrpSpPr>
      <p:grpSpPr>
        <a:xfrm>
          <a:off x="0" y="0"/>
          <a:ext cx="0" cy="0"/>
          <a:chOff x="0" y="0"/>
          <a:chExt cx="0" cy="0"/>
        </a:xfrm>
      </p:grpSpPr>
      <p:sp>
        <p:nvSpPr>
          <p:cNvPr id="9" name="Plassholder for tekst 8">
            <a:extLst>
              <a:ext uri="{FF2B5EF4-FFF2-40B4-BE49-F238E27FC236}">
                <a16:creationId xmlns:a16="http://schemas.microsoft.com/office/drawing/2014/main" id="{19C52459-D2B3-C546-9363-E84D342AFB7D}"/>
              </a:ext>
            </a:extLst>
          </p:cNvPr>
          <p:cNvSpPr>
            <a:spLocks noGrp="1"/>
          </p:cNvSpPr>
          <p:nvPr>
            <p:ph type="body" sz="quarter" idx="13" hasCustomPrompt="1"/>
          </p:nvPr>
        </p:nvSpPr>
        <p:spPr>
          <a:xfrm>
            <a:off x="642812" y="1194998"/>
            <a:ext cx="4711991" cy="744996"/>
          </a:xfrm>
        </p:spPr>
        <p:txBody>
          <a:bodyPr anchor="t">
            <a:normAutofit/>
          </a:bodyPr>
          <a:lstStyle>
            <a:lvl1pPr marL="0" indent="0">
              <a:buFontTx/>
              <a:buNone/>
              <a:defRPr sz="4000" b="1" i="0">
                <a:latin typeface="Franklin Gothic Demi" panose="020B0603020102020204" pitchFamily="34" charset="0"/>
              </a:defRPr>
            </a:lvl1pPr>
          </a:lstStyle>
          <a:p>
            <a:r>
              <a:rPr lang="en-US"/>
              <a:t>Title here</a:t>
            </a:r>
          </a:p>
        </p:txBody>
      </p:sp>
      <p:sp>
        <p:nvSpPr>
          <p:cNvPr id="11" name="Plassholder for innhold 10">
            <a:extLst>
              <a:ext uri="{FF2B5EF4-FFF2-40B4-BE49-F238E27FC236}">
                <a16:creationId xmlns:a16="http://schemas.microsoft.com/office/drawing/2014/main" id="{99D48276-482E-1945-ADE2-ADEE49552A34}"/>
              </a:ext>
            </a:extLst>
          </p:cNvPr>
          <p:cNvSpPr>
            <a:spLocks noGrp="1"/>
          </p:cNvSpPr>
          <p:nvPr>
            <p:ph sz="quarter" idx="14"/>
          </p:nvPr>
        </p:nvSpPr>
        <p:spPr>
          <a:xfrm>
            <a:off x="642812" y="2019792"/>
            <a:ext cx="4712614" cy="2338388"/>
          </a:xfrm>
        </p:spPr>
        <p:txBody>
          <a:bodyPr/>
          <a:lstStyle/>
          <a:p>
            <a:pPr lvl="0"/>
            <a:r>
              <a:rPr lang="en-GB"/>
              <a:t>Click to edit Master text styles</a:t>
            </a:r>
          </a:p>
        </p:txBody>
      </p:sp>
      <p:sp>
        <p:nvSpPr>
          <p:cNvPr id="13" name="Plassholder for bilde 12">
            <a:extLst>
              <a:ext uri="{FF2B5EF4-FFF2-40B4-BE49-F238E27FC236}">
                <a16:creationId xmlns:a16="http://schemas.microsoft.com/office/drawing/2014/main" id="{50554C5D-EF36-E249-B10A-0FB9A042CFC8}"/>
              </a:ext>
            </a:extLst>
          </p:cNvPr>
          <p:cNvSpPr>
            <a:spLocks noGrp="1"/>
          </p:cNvSpPr>
          <p:nvPr>
            <p:ph type="pic" sz="quarter" idx="15"/>
          </p:nvPr>
        </p:nvSpPr>
        <p:spPr>
          <a:xfrm>
            <a:off x="6410227" y="1194998"/>
            <a:ext cx="5781772" cy="4781596"/>
          </a:xfrm>
        </p:spPr>
        <p:txBody>
          <a:bodyPr/>
          <a:lstStyle/>
          <a:p>
            <a:r>
              <a:rPr lang="en-GB"/>
              <a:t>Click icon to add picture</a:t>
            </a:r>
            <a:endParaRPr lang="en-US"/>
          </a:p>
        </p:txBody>
      </p:sp>
      <p:pic>
        <p:nvPicPr>
          <p:cNvPr id="25" name="Picture 24">
            <a:extLst>
              <a:ext uri="{FF2B5EF4-FFF2-40B4-BE49-F238E27FC236}">
                <a16:creationId xmlns:a16="http://schemas.microsoft.com/office/drawing/2014/main" id="{F6B3055C-3316-D645-ADCA-DEB8B4F59F07}"/>
              </a:ext>
            </a:extLst>
          </p:cNvPr>
          <p:cNvPicPr>
            <a:picLocks noChangeAspect="1"/>
          </p:cNvPicPr>
          <p:nvPr userDrawn="1"/>
        </p:nvPicPr>
        <p:blipFill>
          <a:blip r:embed="rId2"/>
          <a:stretch>
            <a:fillRect/>
          </a:stretch>
        </p:blipFill>
        <p:spPr>
          <a:xfrm>
            <a:off x="643434" y="5826626"/>
            <a:ext cx="1495766" cy="673730"/>
          </a:xfrm>
          <a:prstGeom prst="rect">
            <a:avLst/>
          </a:prstGeom>
        </p:spPr>
      </p:pic>
      <p:sp>
        <p:nvSpPr>
          <p:cNvPr id="30" name="Date Placeholder 3">
            <a:extLst>
              <a:ext uri="{FF2B5EF4-FFF2-40B4-BE49-F238E27FC236}">
                <a16:creationId xmlns:a16="http://schemas.microsoft.com/office/drawing/2014/main" id="{88854686-49CF-2044-8971-F5576D049B1B}"/>
              </a:ext>
            </a:extLst>
          </p:cNvPr>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5/28/24</a:t>
            </a:fld>
            <a:endParaRPr lang="en-US"/>
          </a:p>
        </p:txBody>
      </p:sp>
      <p:sp>
        <p:nvSpPr>
          <p:cNvPr id="31" name="Footer Placeholder 4">
            <a:extLst>
              <a:ext uri="{FF2B5EF4-FFF2-40B4-BE49-F238E27FC236}">
                <a16:creationId xmlns:a16="http://schemas.microsoft.com/office/drawing/2014/main" id="{464EEBCF-38E5-AD4B-8659-D88B8DD95B4C}"/>
              </a:ext>
            </a:extLst>
          </p:cNvPr>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32" name="Slide Number Placeholder 5">
            <a:extLst>
              <a:ext uri="{FF2B5EF4-FFF2-40B4-BE49-F238E27FC236}">
                <a16:creationId xmlns:a16="http://schemas.microsoft.com/office/drawing/2014/main" id="{3D016E7E-798D-FE4E-93A5-3E0EDFA25B19}"/>
              </a:ext>
            </a:extLst>
          </p:cNvPr>
          <p:cNvSpPr>
            <a:spLocks noGrp="1"/>
          </p:cNvSpPr>
          <p:nvPr>
            <p:ph type="sldNum" sz="quarter" idx="4"/>
          </p:nvPr>
        </p:nvSpPr>
        <p:spPr>
          <a:xfrm>
            <a:off x="9928758" y="6453386"/>
            <a:ext cx="1596292" cy="404614"/>
          </a:xfrm>
          <a:prstGeom prst="rect">
            <a:avLst/>
          </a:prstGeom>
        </p:spPr>
        <p:txBody>
          <a:bodyPr vert="horz" lIns="91440" tIns="45720" rIns="91440" bIns="45720" rtlCol="0" anchor="ctr"/>
          <a:lstStyle>
            <a:lvl1pPr algn="r">
              <a:defRPr sz="1000" baseline="0">
                <a:solidFill>
                  <a:srgbClr val="132856"/>
                </a:solidFill>
                <a:latin typeface="+mn-lt"/>
              </a:defRPr>
            </a:lvl1pPr>
          </a:lstStyle>
          <a:p>
            <a:fld id="{69E57DC2-970A-4B3E-BB1C-7A09969E49DF}" type="slidenum">
              <a:rPr lang="en-US" smtClean="0"/>
              <a:pPr/>
              <a:t>‹#›</a:t>
            </a:fld>
            <a:endParaRPr lang="en-US"/>
          </a:p>
        </p:txBody>
      </p:sp>
      <p:sp>
        <p:nvSpPr>
          <p:cNvPr id="17" name="Rectangle 16">
            <a:extLst>
              <a:ext uri="{FF2B5EF4-FFF2-40B4-BE49-F238E27FC236}">
                <a16:creationId xmlns:a16="http://schemas.microsoft.com/office/drawing/2014/main" id="{0E4290E2-A1A3-B741-9CBD-D98316A373CB}"/>
              </a:ext>
            </a:extLst>
          </p:cNvPr>
          <p:cNvSpPr/>
          <p:nvPr userDrawn="1"/>
        </p:nvSpPr>
        <p:spPr>
          <a:xfrm rot="10800000">
            <a:off x="642812" y="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28CA7434-1A7A-2B4E-8EE6-16FCE790ADC7}"/>
              </a:ext>
            </a:extLst>
          </p:cNvPr>
          <p:cNvSpPr/>
          <p:nvPr userDrawn="1"/>
        </p:nvSpPr>
        <p:spPr>
          <a:xfrm rot="10800000">
            <a:off x="4798353" y="560416"/>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BE355435-836E-A844-9369-3492A9CEC711}"/>
              </a:ext>
            </a:extLst>
          </p:cNvPr>
          <p:cNvSpPr/>
          <p:nvPr userDrawn="1"/>
        </p:nvSpPr>
        <p:spPr>
          <a:xfrm rot="10800000">
            <a:off x="7838104" y="280208"/>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ctangle 19">
            <a:extLst>
              <a:ext uri="{FF2B5EF4-FFF2-40B4-BE49-F238E27FC236}">
                <a16:creationId xmlns:a16="http://schemas.microsoft.com/office/drawing/2014/main" id="{4DCC1036-51BC-E244-A360-023C7327BB3A}"/>
              </a:ext>
            </a:extLst>
          </p:cNvPr>
          <p:cNvSpPr/>
          <p:nvPr userDrawn="1"/>
        </p:nvSpPr>
        <p:spPr>
          <a:xfrm rot="10800000">
            <a:off x="11870887" y="560417"/>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648053848"/>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 og innhold">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2" y="2019792"/>
            <a:ext cx="10905753" cy="3581400"/>
          </a:xfrm>
        </p:spPr>
        <p:txBody>
          <a:bodyPr/>
          <a:lstStyle/>
          <a:p>
            <a:pPr lvl="0"/>
            <a:r>
              <a:rPr lang="en-GB"/>
              <a:t>Click to edit Master text styles</a:t>
            </a:r>
          </a:p>
        </p:txBody>
      </p:sp>
      <p:pic>
        <p:nvPicPr>
          <p:cNvPr id="19" name="Picture 18">
            <a:extLst>
              <a:ext uri="{FF2B5EF4-FFF2-40B4-BE49-F238E27FC236}">
                <a16:creationId xmlns:a16="http://schemas.microsoft.com/office/drawing/2014/main" id="{746796DC-8000-D44B-AD74-3F72B4EBF0F8}"/>
              </a:ext>
            </a:extLst>
          </p:cNvPr>
          <p:cNvPicPr>
            <a:picLocks noChangeAspect="1"/>
          </p:cNvPicPr>
          <p:nvPr userDrawn="1"/>
        </p:nvPicPr>
        <p:blipFill>
          <a:blip r:embed="rId2"/>
          <a:stretch>
            <a:fillRect/>
          </a:stretch>
        </p:blipFill>
        <p:spPr>
          <a:xfrm>
            <a:off x="643434" y="5826626"/>
            <a:ext cx="1495766" cy="673730"/>
          </a:xfrm>
          <a:prstGeom prst="rect">
            <a:avLst/>
          </a:prstGeom>
        </p:spPr>
      </p:pic>
      <p:sp>
        <p:nvSpPr>
          <p:cNvPr id="22" name="Date Placeholder 3">
            <a:extLst>
              <a:ext uri="{FF2B5EF4-FFF2-40B4-BE49-F238E27FC236}">
                <a16:creationId xmlns:a16="http://schemas.microsoft.com/office/drawing/2014/main" id="{78B4D6C5-9BF0-5A49-9693-24A369DB7785}"/>
              </a:ext>
            </a:extLst>
          </p:cNvPr>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5/28/24</a:t>
            </a:fld>
            <a:endParaRPr lang="en-US"/>
          </a:p>
        </p:txBody>
      </p:sp>
      <p:sp>
        <p:nvSpPr>
          <p:cNvPr id="23" name="Footer Placeholder 4">
            <a:extLst>
              <a:ext uri="{FF2B5EF4-FFF2-40B4-BE49-F238E27FC236}">
                <a16:creationId xmlns:a16="http://schemas.microsoft.com/office/drawing/2014/main" id="{2A686105-7BC9-224A-B16E-B13F4BA9A2C6}"/>
              </a:ext>
            </a:extLst>
          </p:cNvPr>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24" name="Slide Number Placeholder 5">
            <a:extLst>
              <a:ext uri="{FF2B5EF4-FFF2-40B4-BE49-F238E27FC236}">
                <a16:creationId xmlns:a16="http://schemas.microsoft.com/office/drawing/2014/main" id="{CCD24B93-4D97-C146-8244-BF6FA5ECAF9B}"/>
              </a:ext>
            </a:extLst>
          </p:cNvPr>
          <p:cNvSpPr>
            <a:spLocks noGrp="1"/>
          </p:cNvSpPr>
          <p:nvPr>
            <p:ph type="sldNum" sz="quarter" idx="4"/>
          </p:nvPr>
        </p:nvSpPr>
        <p:spPr>
          <a:xfrm>
            <a:off x="9928758" y="6453386"/>
            <a:ext cx="1596292" cy="404614"/>
          </a:xfrm>
          <a:prstGeom prst="rect">
            <a:avLst/>
          </a:prstGeom>
        </p:spPr>
        <p:txBody>
          <a:bodyPr vert="horz" lIns="91440" tIns="45720" rIns="91440" bIns="45720" rtlCol="0" anchor="ctr"/>
          <a:lstStyle>
            <a:lvl1pPr algn="r">
              <a:defRPr sz="1000" baseline="0">
                <a:solidFill>
                  <a:srgbClr val="132856"/>
                </a:solidFill>
                <a:latin typeface="+mn-lt"/>
              </a:defRPr>
            </a:lvl1pPr>
          </a:lstStyle>
          <a:p>
            <a:fld id="{69E57DC2-970A-4B3E-BB1C-7A09969E49DF}" type="slidenum">
              <a:rPr lang="en-US" smtClean="0"/>
              <a:pPr/>
              <a:t>‹#›</a:t>
            </a:fld>
            <a:endParaRPr lang="en-US"/>
          </a:p>
        </p:txBody>
      </p:sp>
      <p:sp>
        <p:nvSpPr>
          <p:cNvPr id="12" name="Rectangle 11">
            <a:extLst>
              <a:ext uri="{FF2B5EF4-FFF2-40B4-BE49-F238E27FC236}">
                <a16:creationId xmlns:a16="http://schemas.microsoft.com/office/drawing/2014/main" id="{D07A9708-ACEE-3C49-9190-E339828EF3DF}"/>
              </a:ext>
            </a:extLst>
          </p:cNvPr>
          <p:cNvSpPr/>
          <p:nvPr userDrawn="1"/>
        </p:nvSpPr>
        <p:spPr>
          <a:xfrm>
            <a:off x="11308652" y="560417"/>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E6D7D776-D791-A645-9ECF-9C0B75DAE595}"/>
              </a:ext>
            </a:extLst>
          </p:cNvPr>
          <p:cNvSpPr/>
          <p:nvPr userDrawn="1"/>
        </p:nvSpPr>
        <p:spPr>
          <a:xfrm>
            <a:off x="7715346" y="1"/>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500608E4-FCDF-7341-BDDE-2D407FE18E82}"/>
              </a:ext>
            </a:extLst>
          </p:cNvPr>
          <p:cNvSpPr/>
          <p:nvPr userDrawn="1"/>
        </p:nvSpPr>
        <p:spPr>
          <a:xfrm>
            <a:off x="4117877" y="280209"/>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CDE3FFE0-A21C-7741-92B5-34AB4E684857}"/>
              </a:ext>
            </a:extLst>
          </p:cNvPr>
          <p:cNvSpPr/>
          <p:nvPr userDrawn="1"/>
        </p:nvSpPr>
        <p:spPr>
          <a:xfrm>
            <a:off x="642812" y="0"/>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tel, innhold og bilde">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3" y="1194998"/>
            <a:ext cx="7072534"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7072534" cy="3581400"/>
          </a:xfrm>
        </p:spPr>
        <p:txBody>
          <a:bodyPr/>
          <a:lstStyle/>
          <a:p>
            <a:pPr lvl="0"/>
            <a:r>
              <a:rPr lang="en-GB"/>
              <a:t>Click to edit Master text styles</a:t>
            </a:r>
          </a:p>
        </p:txBody>
      </p:sp>
      <p:pic>
        <p:nvPicPr>
          <p:cNvPr id="19" name="Picture 18">
            <a:extLst>
              <a:ext uri="{FF2B5EF4-FFF2-40B4-BE49-F238E27FC236}">
                <a16:creationId xmlns:a16="http://schemas.microsoft.com/office/drawing/2014/main" id="{746796DC-8000-D44B-AD74-3F72B4EBF0F8}"/>
              </a:ext>
            </a:extLst>
          </p:cNvPr>
          <p:cNvPicPr>
            <a:picLocks noChangeAspect="1"/>
          </p:cNvPicPr>
          <p:nvPr userDrawn="1"/>
        </p:nvPicPr>
        <p:blipFill>
          <a:blip r:embed="rId2"/>
          <a:stretch>
            <a:fillRect/>
          </a:stretch>
        </p:blipFill>
        <p:spPr>
          <a:xfrm>
            <a:off x="643434" y="5826626"/>
            <a:ext cx="1495766" cy="673730"/>
          </a:xfrm>
          <a:prstGeom prst="rect">
            <a:avLst/>
          </a:prstGeom>
        </p:spPr>
      </p:pic>
      <p:sp>
        <p:nvSpPr>
          <p:cNvPr id="22" name="Date Placeholder 3">
            <a:extLst>
              <a:ext uri="{FF2B5EF4-FFF2-40B4-BE49-F238E27FC236}">
                <a16:creationId xmlns:a16="http://schemas.microsoft.com/office/drawing/2014/main" id="{78B4D6C5-9BF0-5A49-9693-24A369DB7785}"/>
              </a:ext>
            </a:extLst>
          </p:cNvPr>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5/28/24</a:t>
            </a:fld>
            <a:endParaRPr lang="en-US"/>
          </a:p>
        </p:txBody>
      </p:sp>
      <p:sp>
        <p:nvSpPr>
          <p:cNvPr id="23" name="Footer Placeholder 4">
            <a:extLst>
              <a:ext uri="{FF2B5EF4-FFF2-40B4-BE49-F238E27FC236}">
                <a16:creationId xmlns:a16="http://schemas.microsoft.com/office/drawing/2014/main" id="{2A686105-7BC9-224A-B16E-B13F4BA9A2C6}"/>
              </a:ext>
            </a:extLst>
          </p:cNvPr>
          <p:cNvSpPr>
            <a:spLocks noGrp="1"/>
          </p:cNvSpPr>
          <p:nvPr>
            <p:ph type="ftr" sz="quarter" idx="3"/>
          </p:nvPr>
        </p:nvSpPr>
        <p:spPr>
          <a:xfrm>
            <a:off x="2893564" y="6453386"/>
            <a:ext cx="4851699"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13" name="Rectangle 12">
            <a:extLst>
              <a:ext uri="{FF2B5EF4-FFF2-40B4-BE49-F238E27FC236}">
                <a16:creationId xmlns:a16="http://schemas.microsoft.com/office/drawing/2014/main" id="{E6D7D776-D791-A645-9ECF-9C0B75DAE595}"/>
              </a:ext>
            </a:extLst>
          </p:cNvPr>
          <p:cNvSpPr/>
          <p:nvPr userDrawn="1"/>
        </p:nvSpPr>
        <p:spPr>
          <a:xfrm>
            <a:off x="7715346" y="1"/>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500608E4-FCDF-7341-BDDE-2D407FE18E82}"/>
              </a:ext>
            </a:extLst>
          </p:cNvPr>
          <p:cNvSpPr/>
          <p:nvPr userDrawn="1"/>
        </p:nvSpPr>
        <p:spPr>
          <a:xfrm>
            <a:off x="4117877" y="280209"/>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CDE3FFE0-A21C-7741-92B5-34AB4E684857}"/>
              </a:ext>
            </a:extLst>
          </p:cNvPr>
          <p:cNvSpPr/>
          <p:nvPr userDrawn="1"/>
        </p:nvSpPr>
        <p:spPr>
          <a:xfrm>
            <a:off x="642812" y="0"/>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Plassholder for bilde 12">
            <a:extLst>
              <a:ext uri="{FF2B5EF4-FFF2-40B4-BE49-F238E27FC236}">
                <a16:creationId xmlns:a16="http://schemas.microsoft.com/office/drawing/2014/main" id="{BEEEAE90-EF8E-3743-B611-305BD4EAA34A}"/>
              </a:ext>
            </a:extLst>
          </p:cNvPr>
          <p:cNvSpPr>
            <a:spLocks noGrp="1"/>
          </p:cNvSpPr>
          <p:nvPr>
            <p:ph type="pic" sz="quarter" idx="15"/>
          </p:nvPr>
        </p:nvSpPr>
        <p:spPr>
          <a:xfrm>
            <a:off x="8036457" y="0"/>
            <a:ext cx="4155543" cy="6858000"/>
          </a:xfrm>
        </p:spPr>
        <p:txBody>
          <a:bodyPr/>
          <a:lstStyle/>
          <a:p>
            <a:r>
              <a:rPr lang="en-GB"/>
              <a:t>Click icon to add picture</a:t>
            </a:r>
            <a:endParaRPr lang="en-US"/>
          </a:p>
        </p:txBody>
      </p:sp>
    </p:spTree>
    <p:extLst>
      <p:ext uri="{BB962C8B-B14F-4D97-AF65-F5344CB8AC3E}">
        <p14:creationId xmlns:p14="http://schemas.microsoft.com/office/powerpoint/2010/main" val="1119004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alpha val="9804"/>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3434" y="685800"/>
            <a:ext cx="10881616" cy="1485900"/>
          </a:xfrm>
          <a:prstGeom prst="rect">
            <a:avLst/>
          </a:prstGeom>
        </p:spPr>
        <p:txBody>
          <a:bodyPr vert="horz" lIns="91440" tIns="45720" rIns="91440" bIns="45720" rtlCol="0" anchor="t">
            <a:normAutofit/>
          </a:bodyPr>
          <a:lstStyle/>
          <a:p>
            <a:r>
              <a:rPr lang="nb-NO"/>
              <a:t>Klikk for å redigere tittelstil</a:t>
            </a:r>
            <a:endParaRPr lang="en-US"/>
          </a:p>
        </p:txBody>
      </p:sp>
      <p:sp>
        <p:nvSpPr>
          <p:cNvPr id="3" name="Text Placeholder 2"/>
          <p:cNvSpPr>
            <a:spLocks noGrp="1"/>
          </p:cNvSpPr>
          <p:nvPr>
            <p:ph type="body" idx="1"/>
          </p:nvPr>
        </p:nvSpPr>
        <p:spPr>
          <a:xfrm>
            <a:off x="643434" y="2286000"/>
            <a:ext cx="10881616" cy="3474182"/>
          </a:xfrm>
          <a:prstGeom prst="rect">
            <a:avLst/>
          </a:prstGeom>
        </p:spPr>
        <p:txBody>
          <a:bodyPr vert="horz" lIns="91440" tIns="45720" rIns="91440" bIns="45720" rtlCol="0">
            <a:normAutofit/>
          </a:bodyPr>
          <a:lstStyle/>
          <a:p>
            <a:pPr lvl="0"/>
            <a:r>
              <a:rPr lang="nb-NO"/>
              <a:t>Rediger tekststiler i malen
Andre nivå
Tredje nivå
Fjerde nivå
Femte nivå</a:t>
            </a:r>
            <a:endParaRPr lang="en-US"/>
          </a:p>
        </p:txBody>
      </p:sp>
      <p:sp>
        <p:nvSpPr>
          <p:cNvPr id="4" name="Date Placeholder 3"/>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5/28/24</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6" name="Slide Number Placeholder 5"/>
          <p:cNvSpPr>
            <a:spLocks noGrp="1"/>
          </p:cNvSpPr>
          <p:nvPr>
            <p:ph type="sldNum" sz="quarter" idx="4"/>
          </p:nvPr>
        </p:nvSpPr>
        <p:spPr>
          <a:xfrm>
            <a:off x="9928758" y="6453386"/>
            <a:ext cx="1596292" cy="404614"/>
          </a:xfrm>
          <a:prstGeom prst="rect">
            <a:avLst/>
          </a:prstGeom>
        </p:spPr>
        <p:txBody>
          <a:bodyPr vert="horz" lIns="91440" tIns="45720" rIns="91440" bIns="45720" rtlCol="0" anchor="ctr"/>
          <a:lstStyle>
            <a:lvl1pPr algn="r">
              <a:defRPr sz="1000" baseline="0">
                <a:solidFill>
                  <a:srgbClr val="132856"/>
                </a:solidFill>
                <a:latin typeface="+mn-lt"/>
              </a:defRPr>
            </a:lvl1pPr>
          </a:lstStyle>
          <a:p>
            <a:fld id="{69E57DC2-970A-4B3E-BB1C-7A09969E49D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7" r:id="rId2"/>
    <p:sldLayoutId id="2147483675" r:id="rId3"/>
    <p:sldLayoutId id="2147483678" r:id="rId4"/>
    <p:sldLayoutId id="2147483680" r:id="rId5"/>
    <p:sldLayoutId id="2147483676" r:id="rId6"/>
    <p:sldLayoutId id="2147483668" r:id="rId7"/>
    <p:sldLayoutId id="2147483650" r:id="rId8"/>
    <p:sldLayoutId id="2147483688" r:id="rId9"/>
    <p:sldLayoutId id="2147483686" r:id="rId10"/>
    <p:sldLayoutId id="2147483663" r:id="rId11"/>
    <p:sldLayoutId id="2147483689" r:id="rId12"/>
    <p:sldLayoutId id="2147483683" r:id="rId13"/>
    <p:sldLayoutId id="2147483684" r:id="rId14"/>
    <p:sldLayoutId id="2147483685" r:id="rId15"/>
    <p:sldLayoutId id="2147483687" r:id="rId16"/>
    <p:sldLayoutId id="2147483654" r:id="rId17"/>
    <p:sldLayoutId id="2147483681" r:id="rId18"/>
    <p:sldLayoutId id="2147483682" r:id="rId19"/>
    <p:sldLayoutId id="2147483730" r:id="rId20"/>
    <p:sldLayoutId id="2147483731" r:id="rId21"/>
  </p:sldLayoutIdLst>
  <p:txStyles>
    <p:titleStyle>
      <a:lvl1pPr algn="l" defTabSz="914400" rtl="0" eaLnBrk="1" latinLnBrk="0" hangingPunct="1">
        <a:lnSpc>
          <a:spcPct val="89000"/>
        </a:lnSpc>
        <a:spcBef>
          <a:spcPct val="0"/>
        </a:spcBef>
        <a:buNone/>
        <a:defRPr sz="5600" b="1" i="0" kern="1200" baseline="0">
          <a:solidFill>
            <a:srgbClr val="132856"/>
          </a:solidFill>
          <a:latin typeface="Franklin Gothic Demi" panose="020B0603020102020204" pitchFamily="34" charset="0"/>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alpha val="9804"/>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3434" y="685800"/>
            <a:ext cx="10881616" cy="1485900"/>
          </a:xfrm>
          <a:prstGeom prst="rect">
            <a:avLst/>
          </a:prstGeom>
        </p:spPr>
        <p:txBody>
          <a:bodyPr vert="horz" lIns="91440" tIns="45720" rIns="91440" bIns="45720" rtlCol="0" anchor="t">
            <a:normAutofit/>
          </a:bodyPr>
          <a:lstStyle/>
          <a:p>
            <a:r>
              <a:rPr lang="nb-NO" err="1"/>
              <a:t>Click</a:t>
            </a:r>
            <a:r>
              <a:rPr lang="nb-NO"/>
              <a:t> to </a:t>
            </a:r>
            <a:r>
              <a:rPr lang="nb-NO" err="1"/>
              <a:t>edittitle</a:t>
            </a:r>
            <a:endParaRPr lang="en-US"/>
          </a:p>
        </p:txBody>
      </p:sp>
      <p:sp>
        <p:nvSpPr>
          <p:cNvPr id="3" name="Text Placeholder 2"/>
          <p:cNvSpPr>
            <a:spLocks noGrp="1"/>
          </p:cNvSpPr>
          <p:nvPr>
            <p:ph type="body" idx="1"/>
          </p:nvPr>
        </p:nvSpPr>
        <p:spPr>
          <a:xfrm>
            <a:off x="643434" y="2286000"/>
            <a:ext cx="10881616" cy="3474182"/>
          </a:xfrm>
          <a:prstGeom prst="rect">
            <a:avLst/>
          </a:prstGeom>
        </p:spPr>
        <p:txBody>
          <a:bodyPr vert="horz" lIns="91440" tIns="45720" rIns="91440" bIns="45720" rtlCol="0">
            <a:normAutofit/>
          </a:bodyPr>
          <a:lstStyle/>
          <a:p>
            <a:pPr lvl="0"/>
            <a:r>
              <a:rPr lang="nb-NO" err="1"/>
              <a:t>Click</a:t>
            </a:r>
            <a:r>
              <a:rPr lang="nb-NO"/>
              <a:t> to </a:t>
            </a:r>
            <a:r>
              <a:rPr lang="nb-NO" err="1"/>
              <a:t>edittext</a:t>
            </a:r>
            <a:r>
              <a:rPr lang="nb-NO"/>
              <a:t>
Second </a:t>
            </a:r>
            <a:r>
              <a:rPr lang="nb-NO" err="1"/>
              <a:t>level</a:t>
            </a:r>
            <a:r>
              <a:rPr lang="nb-NO"/>
              <a:t>
Third </a:t>
            </a:r>
            <a:r>
              <a:rPr lang="nb-NO" err="1"/>
              <a:t>levelFourthlevel</a:t>
            </a:r>
            <a:r>
              <a:rPr lang="nb-NO"/>
              <a:t> 
Fifth </a:t>
            </a:r>
            <a:r>
              <a:rPr lang="nb-NO" err="1"/>
              <a:t>level</a:t>
            </a:r>
            <a:endParaRPr lang="en-US"/>
          </a:p>
        </p:txBody>
      </p:sp>
    </p:spTree>
  </p:cSld>
  <p:clrMap bg1="lt1" tx1="dk1" bg2="lt2" tx2="dk2" accent1="accent1" accent2="accent2" accent3="accent3" accent4="accent4" accent5="accent5" accent6="accent6" hlink="hlink" folHlink="folHlink"/>
  <p:sldLayoutIdLst>
    <p:sldLayoutId id="2147483710" r:id="rId1"/>
    <p:sldLayoutId id="2147483708" r:id="rId2"/>
    <p:sldLayoutId id="2147483711" r:id="rId3"/>
    <p:sldLayoutId id="2147483705" r:id="rId4"/>
    <p:sldLayoutId id="2147483700" r:id="rId5"/>
    <p:sldLayoutId id="2147483713" r:id="rId6"/>
    <p:sldLayoutId id="2147483699" r:id="rId7"/>
    <p:sldLayoutId id="2147483695" r:id="rId8"/>
    <p:sldLayoutId id="2147483698" r:id="rId9"/>
    <p:sldLayoutId id="2147483734" r:id="rId10"/>
    <p:sldLayoutId id="2147483694" r:id="rId11"/>
    <p:sldLayoutId id="2147483733" r:id="rId12"/>
    <p:sldLayoutId id="2147483691" r:id="rId13"/>
    <p:sldLayoutId id="2147483697" r:id="rId14"/>
    <p:sldLayoutId id="2147483693" r:id="rId15"/>
    <p:sldLayoutId id="2147483732" r:id="rId16"/>
    <p:sldLayoutId id="2147483723" r:id="rId17"/>
    <p:sldLayoutId id="2147483724" r:id="rId18"/>
    <p:sldLayoutId id="2147483725" r:id="rId19"/>
    <p:sldLayoutId id="2147483726" r:id="rId20"/>
    <p:sldLayoutId id="2147483727" r:id="rId21"/>
    <p:sldLayoutId id="2147483728" r:id="rId22"/>
    <p:sldLayoutId id="2147483735" r:id="rId23"/>
    <p:sldLayoutId id="2147483736" r:id="rId24"/>
    <p:sldLayoutId id="2147483737" r:id="rId25"/>
    <p:sldLayoutId id="2147483729" r:id="rId26"/>
  </p:sldLayoutIdLst>
  <p:txStyles>
    <p:titleStyle>
      <a:lvl1pPr algn="l" defTabSz="914400" rtl="0" eaLnBrk="1" latinLnBrk="0" hangingPunct="1">
        <a:lnSpc>
          <a:spcPct val="89000"/>
        </a:lnSpc>
        <a:spcBef>
          <a:spcPct val="0"/>
        </a:spcBef>
        <a:buNone/>
        <a:defRPr sz="5600" b="1" i="0" kern="1200" baseline="0">
          <a:solidFill>
            <a:srgbClr val="132856"/>
          </a:solidFill>
          <a:latin typeface="Franklin Gothic Demi" panose="020B0603020102020204" pitchFamily="34" charset="0"/>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4.xml"/><Relationship Id="rId5" Type="http://schemas.openxmlformats.org/officeDocument/2006/relationships/image" Target="../media/image19.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4.xml"/><Relationship Id="rId4" Type="http://schemas.openxmlformats.org/officeDocument/2006/relationships/image" Target="../media/image12.sv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4.xml"/><Relationship Id="rId4" Type="http://schemas.openxmlformats.org/officeDocument/2006/relationships/image" Target="../media/image12.svg"/></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40.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10.sv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3" Type="http://schemas.openxmlformats.org/officeDocument/2006/relationships/hyperlink" Target="https://eiti.org/fr/guidance-notes/octrois-des-contrats-et-des-licences" TargetMode="External"/><Relationship Id="rId2" Type="http://schemas.openxmlformats.org/officeDocument/2006/relationships/hyperlink" Target="https://eiti.org/fr/guidance-notes/contrats" TargetMode="External"/><Relationship Id="rId1" Type="http://schemas.openxmlformats.org/officeDocument/2006/relationships/slideLayout" Target="../slideLayouts/slideLayout34.xml"/><Relationship Id="rId6" Type="http://schemas.openxmlformats.org/officeDocument/2006/relationships/hyperlink" Target="https://eiti.org/documents/critical-minerals-rush" TargetMode="External"/><Relationship Id="rId5" Type="http://schemas.openxmlformats.org/officeDocument/2006/relationships/hyperlink" Target="https://eiti.org/fr/guidance-notes/fourniture-dinfrastructures-et-accords-de-troc" TargetMode="External"/><Relationship Id="rId4" Type="http://schemas.openxmlformats.org/officeDocument/2006/relationships/hyperlink" Target="https://eiti.org/fr/guidance-notes/prets-adosses-des-ressource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12.sv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14.sv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35.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4.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4.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B86E31F-55FF-2E41-AB26-CEECCBD285AA}"/>
              </a:ext>
            </a:extLst>
          </p:cNvPr>
          <p:cNvSpPr>
            <a:spLocks noGrp="1"/>
          </p:cNvSpPr>
          <p:nvPr>
            <p:ph type="subTitle" idx="1"/>
          </p:nvPr>
        </p:nvSpPr>
        <p:spPr>
          <a:xfrm>
            <a:off x="643435" y="3886159"/>
            <a:ext cx="11227453" cy="744996"/>
          </a:xfrm>
        </p:spPr>
        <p:txBody>
          <a:bodyPr>
            <a:normAutofit/>
          </a:bodyPr>
          <a:lstStyle/>
          <a:p>
            <a:r>
              <a:rPr lang="fr-FR" sz="2800"/>
              <a:t>Transparence des contrats</a:t>
            </a:r>
          </a:p>
        </p:txBody>
      </p:sp>
      <p:sp>
        <p:nvSpPr>
          <p:cNvPr id="3" name="Text Placeholder 2">
            <a:extLst>
              <a:ext uri="{FF2B5EF4-FFF2-40B4-BE49-F238E27FC236}">
                <a16:creationId xmlns:a16="http://schemas.microsoft.com/office/drawing/2014/main" id="{20B9E2AE-17D2-1A43-8B68-275E4E90DD5E}"/>
              </a:ext>
            </a:extLst>
          </p:cNvPr>
          <p:cNvSpPr>
            <a:spLocks noGrp="1"/>
          </p:cNvSpPr>
          <p:nvPr>
            <p:ph type="body" sz="quarter" idx="13"/>
          </p:nvPr>
        </p:nvSpPr>
        <p:spPr/>
        <p:txBody>
          <a:bodyPr>
            <a:normAutofit fontScale="92500" lnSpcReduction="20000"/>
          </a:bodyPr>
          <a:lstStyle/>
          <a:p>
            <a:r>
              <a:rPr lang="fr-FR"/>
              <a:t>Norme ITIE 2023</a:t>
            </a:r>
          </a:p>
        </p:txBody>
      </p:sp>
    </p:spTree>
    <p:extLst>
      <p:ext uri="{BB962C8B-B14F-4D97-AF65-F5344CB8AC3E}">
        <p14:creationId xmlns:p14="http://schemas.microsoft.com/office/powerpoint/2010/main" val="2623336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F0C9E-FDFB-5603-C7CC-B14898AE92EC}"/>
              </a:ext>
            </a:extLst>
          </p:cNvPr>
          <p:cNvSpPr>
            <a:spLocks noGrp="1"/>
          </p:cNvSpPr>
          <p:nvPr>
            <p:ph type="title"/>
          </p:nvPr>
        </p:nvSpPr>
        <p:spPr/>
        <p:txBody>
          <a:bodyPr/>
          <a:lstStyle/>
          <a:p>
            <a:r>
              <a:rPr lang="fr-FR"/>
              <a:t>Annexes</a:t>
            </a:r>
          </a:p>
        </p:txBody>
      </p:sp>
      <p:sp>
        <p:nvSpPr>
          <p:cNvPr id="3" name="Content Placeholder 2">
            <a:extLst>
              <a:ext uri="{FF2B5EF4-FFF2-40B4-BE49-F238E27FC236}">
                <a16:creationId xmlns:a16="http://schemas.microsoft.com/office/drawing/2014/main" id="{FF1C7907-A767-FF1C-46B3-0ECA39580F39}"/>
              </a:ext>
            </a:extLst>
          </p:cNvPr>
          <p:cNvSpPr>
            <a:spLocks noGrp="1"/>
          </p:cNvSpPr>
          <p:nvPr>
            <p:ph idx="1"/>
          </p:nvPr>
        </p:nvSpPr>
        <p:spPr>
          <a:xfrm>
            <a:off x="642812" y="2019792"/>
            <a:ext cx="5453188" cy="4641684"/>
          </a:xfrm>
        </p:spPr>
        <p:txBody>
          <a:bodyPr>
            <a:normAutofit/>
          </a:bodyPr>
          <a:lstStyle/>
          <a:p>
            <a:r>
              <a:rPr lang="fr-FR" sz="3200" dirty="0"/>
              <a:t>Se conformer aux normes applicables dans le pays sur ce qui doit être considéré comme une annexe. </a:t>
            </a:r>
          </a:p>
          <a:p>
            <a:r>
              <a:rPr lang="fr-FR" sz="3200" dirty="0"/>
              <a:t>Si aucune norme n’existe, le GMP conviendra de ce qu’il faut entendre par « annexe ».</a:t>
            </a:r>
          </a:p>
          <a:p>
            <a:pPr marL="0" indent="0">
              <a:buNone/>
            </a:pPr>
            <a:endParaRPr lang="nb-NO" sz="3200" dirty="0"/>
          </a:p>
        </p:txBody>
      </p:sp>
      <p:sp>
        <p:nvSpPr>
          <p:cNvPr id="4" name="Text Placeholder 3">
            <a:extLst>
              <a:ext uri="{FF2B5EF4-FFF2-40B4-BE49-F238E27FC236}">
                <a16:creationId xmlns:a16="http://schemas.microsoft.com/office/drawing/2014/main" id="{30849E1C-8976-8DF9-C8C6-A8113B81DB08}"/>
              </a:ext>
            </a:extLst>
          </p:cNvPr>
          <p:cNvSpPr>
            <a:spLocks noGrp="1"/>
          </p:cNvSpPr>
          <p:nvPr>
            <p:ph type="body" sz="quarter" idx="10"/>
          </p:nvPr>
        </p:nvSpPr>
        <p:spPr/>
        <p:txBody>
          <a:bodyPr/>
          <a:lstStyle/>
          <a:p>
            <a:r>
              <a:rPr lang="fr-FR"/>
              <a:t>CONCEPTS CLÉS</a:t>
            </a:r>
          </a:p>
        </p:txBody>
      </p:sp>
      <p:pic>
        <p:nvPicPr>
          <p:cNvPr id="10" name="Picture 9" descr="A document with text on it&#10;&#10;Description automatically generated">
            <a:extLst>
              <a:ext uri="{FF2B5EF4-FFF2-40B4-BE49-F238E27FC236}">
                <a16:creationId xmlns:a16="http://schemas.microsoft.com/office/drawing/2014/main" id="{5946667F-6E71-36A7-0499-263E3BC46BCC}"/>
              </a:ext>
            </a:extLst>
          </p:cNvPr>
          <p:cNvPicPr>
            <a:picLocks noChangeAspect="1"/>
          </p:cNvPicPr>
          <p:nvPr/>
        </p:nvPicPr>
        <p:blipFill>
          <a:blip r:embed="rId3">
            <a:duotone>
              <a:prstClr val="black"/>
              <a:srgbClr val="D9C3A5">
                <a:tint val="50000"/>
                <a:satMod val="180000"/>
              </a:srgbClr>
            </a:duotone>
          </a:blip>
          <a:stretch>
            <a:fillRect/>
          </a:stretch>
        </p:blipFill>
        <p:spPr>
          <a:xfrm rot="21178617">
            <a:off x="6389847" y="1261636"/>
            <a:ext cx="3901763" cy="5051120"/>
          </a:xfrm>
          <a:prstGeom prst="rect">
            <a:avLst/>
          </a:prstGeom>
          <a:effectLst>
            <a:outerShdw blurRad="63500" sx="102000" sy="102000" algn="ctr" rotWithShape="0">
              <a:prstClr val="black">
                <a:alpha val="40000"/>
              </a:prstClr>
            </a:outerShdw>
          </a:effectLst>
        </p:spPr>
      </p:pic>
      <p:pic>
        <p:nvPicPr>
          <p:cNvPr id="6" name="Picture 5" descr="A close-up of a document&#10;&#10;Description automatically generated">
            <a:extLst>
              <a:ext uri="{FF2B5EF4-FFF2-40B4-BE49-F238E27FC236}">
                <a16:creationId xmlns:a16="http://schemas.microsoft.com/office/drawing/2014/main" id="{CDC32FCD-0C1E-961F-E580-55D17C3594ED}"/>
              </a:ext>
            </a:extLst>
          </p:cNvPr>
          <p:cNvPicPr>
            <a:picLocks noChangeAspect="1"/>
          </p:cNvPicPr>
          <p:nvPr/>
        </p:nvPicPr>
        <p:blipFill>
          <a:blip r:embed="rId4">
            <a:duotone>
              <a:prstClr val="black"/>
              <a:srgbClr val="D9C3A5">
                <a:tint val="50000"/>
                <a:satMod val="180000"/>
              </a:srgbClr>
            </a:duotone>
          </a:blip>
          <a:stretch>
            <a:fillRect/>
          </a:stretch>
        </p:blipFill>
        <p:spPr>
          <a:xfrm rot="715778">
            <a:off x="7412855" y="1261637"/>
            <a:ext cx="3901763" cy="5051120"/>
          </a:xfrm>
          <a:prstGeom prst="rect">
            <a:avLst/>
          </a:prstGeom>
          <a:effectLst>
            <a:outerShdw blurRad="63500" sx="102000" sy="102000" algn="ctr" rotWithShape="0">
              <a:prstClr val="black">
                <a:alpha val="40000"/>
              </a:prstClr>
            </a:outerShdw>
          </a:effectLst>
        </p:spPr>
      </p:pic>
      <p:pic>
        <p:nvPicPr>
          <p:cNvPr id="8" name="Picture 7" descr="A paper with text and numbers&#10;&#10;Description automatically generated">
            <a:extLst>
              <a:ext uri="{FF2B5EF4-FFF2-40B4-BE49-F238E27FC236}">
                <a16:creationId xmlns:a16="http://schemas.microsoft.com/office/drawing/2014/main" id="{C5F8F1AE-2254-893A-836C-283E76065B2A}"/>
              </a:ext>
            </a:extLst>
          </p:cNvPr>
          <p:cNvPicPr>
            <a:picLocks noChangeAspect="1"/>
          </p:cNvPicPr>
          <p:nvPr/>
        </p:nvPicPr>
        <p:blipFill>
          <a:blip r:embed="rId5">
            <a:duotone>
              <a:prstClr val="black"/>
              <a:srgbClr val="D9C3A5">
                <a:tint val="50000"/>
                <a:satMod val="180000"/>
              </a:srgbClr>
            </a:duotone>
          </a:blip>
          <a:stretch>
            <a:fillRect/>
          </a:stretch>
        </p:blipFill>
        <p:spPr>
          <a:xfrm>
            <a:off x="7138290" y="221727"/>
            <a:ext cx="3901763" cy="505112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034996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52084-261A-A799-C806-53B303C33260}"/>
              </a:ext>
            </a:extLst>
          </p:cNvPr>
          <p:cNvSpPr>
            <a:spLocks noGrp="1"/>
          </p:cNvSpPr>
          <p:nvPr>
            <p:ph type="title"/>
          </p:nvPr>
        </p:nvSpPr>
        <p:spPr>
          <a:xfrm>
            <a:off x="290387" y="912916"/>
            <a:ext cx="6931467" cy="671660"/>
          </a:xfrm>
        </p:spPr>
        <p:txBody>
          <a:bodyPr/>
          <a:lstStyle/>
          <a:p>
            <a:r>
              <a:rPr lang="fr-FR" sz="3600" dirty="0"/>
              <a:t>Dispositions relatives à la confidentialité</a:t>
            </a:r>
          </a:p>
        </p:txBody>
      </p:sp>
      <p:sp>
        <p:nvSpPr>
          <p:cNvPr id="3" name="Content Placeholder 2">
            <a:extLst>
              <a:ext uri="{FF2B5EF4-FFF2-40B4-BE49-F238E27FC236}">
                <a16:creationId xmlns:a16="http://schemas.microsoft.com/office/drawing/2014/main" id="{282D18A8-A934-33AA-E5FA-1D9A0992D7A5}"/>
              </a:ext>
            </a:extLst>
          </p:cNvPr>
          <p:cNvSpPr>
            <a:spLocks noGrp="1"/>
          </p:cNvSpPr>
          <p:nvPr>
            <p:ph idx="1"/>
          </p:nvPr>
        </p:nvSpPr>
        <p:spPr>
          <a:xfrm>
            <a:off x="642813" y="2019792"/>
            <a:ext cx="5704648" cy="4560302"/>
          </a:xfrm>
        </p:spPr>
        <p:txBody>
          <a:bodyPr>
            <a:normAutofit/>
          </a:bodyPr>
          <a:lstStyle/>
          <a:p>
            <a:pPr marL="287655" indent="-287655"/>
            <a:r>
              <a:rPr lang="fr-FR" sz="2400" dirty="0">
                <a:solidFill>
                  <a:srgbClr val="002157"/>
                </a:solidFill>
              </a:rPr>
              <a:t>Le caviardage et les résumés de contrat NE sont PAS des options à considérer.</a:t>
            </a:r>
          </a:p>
          <a:p>
            <a:pPr marL="287655" indent="-287655"/>
            <a:r>
              <a:rPr lang="fr-FR" sz="2400" dirty="0">
                <a:solidFill>
                  <a:srgbClr val="002157"/>
                </a:solidFill>
              </a:rPr>
              <a:t>Les parties cocontractantes peuvent convenir de renoncer à la confidentialité. </a:t>
            </a:r>
          </a:p>
          <a:p>
            <a:pPr marL="287655" indent="-287655"/>
            <a:r>
              <a:rPr lang="fr-FR" sz="2400" dirty="0">
                <a:solidFill>
                  <a:srgbClr val="002157"/>
                </a:solidFill>
              </a:rPr>
              <a:t>Le GMP peut :</a:t>
            </a:r>
          </a:p>
          <a:p>
            <a:pPr marL="818007" lvl="1" indent="-287655"/>
            <a:r>
              <a:rPr lang="fr-FR" dirty="0">
                <a:solidFill>
                  <a:srgbClr val="002157"/>
                </a:solidFill>
              </a:rPr>
              <a:t>Examiner les demandes de confidentialité (pour l'entièreté d’un contrat ou seulement certaines de ses dispositions)</a:t>
            </a:r>
          </a:p>
          <a:p>
            <a:pPr marL="818007" lvl="1" indent="-287655"/>
            <a:r>
              <a:rPr lang="fr-FR" dirty="0">
                <a:solidFill>
                  <a:srgbClr val="002157"/>
                </a:solidFill>
              </a:rPr>
              <a:t>Documenter les résultats</a:t>
            </a:r>
          </a:p>
          <a:p>
            <a:pPr marL="818007" lvl="1" indent="-287655"/>
            <a:r>
              <a:rPr lang="fr-FR" dirty="0">
                <a:solidFill>
                  <a:srgbClr val="002157"/>
                </a:solidFill>
              </a:rPr>
              <a:t>Établir un plan d’action pour surmonter les obstacles juridiques</a:t>
            </a:r>
          </a:p>
          <a:p>
            <a:endParaRPr lang="en-NO" dirty="0">
              <a:solidFill>
                <a:srgbClr val="002157"/>
              </a:solidFill>
            </a:endParaRPr>
          </a:p>
        </p:txBody>
      </p:sp>
      <p:sp>
        <p:nvSpPr>
          <p:cNvPr id="4" name="Text Placeholder 3">
            <a:extLst>
              <a:ext uri="{FF2B5EF4-FFF2-40B4-BE49-F238E27FC236}">
                <a16:creationId xmlns:a16="http://schemas.microsoft.com/office/drawing/2014/main" id="{F57275E4-CD3C-7C8D-C6D7-315671EADD93}"/>
              </a:ext>
            </a:extLst>
          </p:cNvPr>
          <p:cNvSpPr>
            <a:spLocks noGrp="1"/>
          </p:cNvSpPr>
          <p:nvPr>
            <p:ph type="body" sz="quarter" idx="10"/>
          </p:nvPr>
        </p:nvSpPr>
        <p:spPr/>
        <p:txBody>
          <a:bodyPr/>
          <a:lstStyle/>
          <a:p>
            <a:r>
              <a:rPr lang="fr-FR">
                <a:solidFill>
                  <a:srgbClr val="00C3F0"/>
                </a:solidFill>
              </a:rPr>
              <a:t>CONCEPTS CLÉS</a:t>
            </a:r>
          </a:p>
        </p:txBody>
      </p:sp>
      <p:pic>
        <p:nvPicPr>
          <p:cNvPr id="7" name="Picture Placeholder 6" descr="A close-up of a leather book&#10;&#10;Description automatically generated">
            <a:extLst>
              <a:ext uri="{FF2B5EF4-FFF2-40B4-BE49-F238E27FC236}">
                <a16:creationId xmlns:a16="http://schemas.microsoft.com/office/drawing/2014/main" id="{9F5DA4FF-A012-9721-6375-21C575B64169}"/>
              </a:ext>
            </a:extLst>
          </p:cNvPr>
          <p:cNvPicPr>
            <a:picLocks noGrp="1" noChangeAspect="1"/>
          </p:cNvPicPr>
          <p:nvPr>
            <p:ph type="pic" sz="quarter" idx="14"/>
          </p:nvPr>
        </p:nvPicPr>
        <p:blipFill>
          <a:blip r:embed="rId3">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06852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752606-217E-15DB-70BE-E24FAC2AC607}"/>
              </a:ext>
            </a:extLst>
          </p:cNvPr>
          <p:cNvSpPr>
            <a:spLocks noGrp="1"/>
          </p:cNvSpPr>
          <p:nvPr>
            <p:ph type="body" sz="quarter" idx="10"/>
          </p:nvPr>
        </p:nvSpPr>
        <p:spPr/>
        <p:txBody>
          <a:bodyPr/>
          <a:lstStyle/>
          <a:p>
            <a:r>
              <a:rPr lang="fr-FR" dirty="0"/>
              <a:t>EXEMPLE</a:t>
            </a:r>
          </a:p>
        </p:txBody>
      </p:sp>
      <p:sp>
        <p:nvSpPr>
          <p:cNvPr id="3" name="Text Placeholder 2">
            <a:extLst>
              <a:ext uri="{FF2B5EF4-FFF2-40B4-BE49-F238E27FC236}">
                <a16:creationId xmlns:a16="http://schemas.microsoft.com/office/drawing/2014/main" id="{0BB80EB3-AD5A-863B-C71D-0985C09919D7}"/>
              </a:ext>
            </a:extLst>
          </p:cNvPr>
          <p:cNvSpPr>
            <a:spLocks noGrp="1"/>
          </p:cNvSpPr>
          <p:nvPr>
            <p:ph type="body" sz="quarter" idx="11"/>
          </p:nvPr>
        </p:nvSpPr>
        <p:spPr/>
        <p:txBody>
          <a:bodyPr/>
          <a:lstStyle/>
          <a:p>
            <a:r>
              <a:rPr lang="fr-FR"/>
              <a:t>Ghana </a:t>
            </a:r>
          </a:p>
        </p:txBody>
      </p:sp>
      <p:sp>
        <p:nvSpPr>
          <p:cNvPr id="4" name="Text Placeholder 3">
            <a:extLst>
              <a:ext uri="{FF2B5EF4-FFF2-40B4-BE49-F238E27FC236}">
                <a16:creationId xmlns:a16="http://schemas.microsoft.com/office/drawing/2014/main" id="{82020A8A-C12C-82A4-3341-893F45A10672}"/>
              </a:ext>
            </a:extLst>
          </p:cNvPr>
          <p:cNvSpPr>
            <a:spLocks noGrp="1"/>
          </p:cNvSpPr>
          <p:nvPr>
            <p:ph type="body" sz="quarter" idx="12"/>
          </p:nvPr>
        </p:nvSpPr>
        <p:spPr>
          <a:xfrm>
            <a:off x="1003243" y="3755796"/>
            <a:ext cx="5092757" cy="914400"/>
          </a:xfrm>
        </p:spPr>
        <p:txBody>
          <a:bodyPr/>
          <a:lstStyle/>
          <a:p>
            <a:r>
              <a:rPr lang="fr-FR">
                <a:solidFill>
                  <a:srgbClr val="002157"/>
                </a:solidFill>
              </a:rPr>
              <a:t>Les contrats peuvent inclure des indications sur la façon d’en divulguer le contenu. </a:t>
            </a:r>
          </a:p>
        </p:txBody>
      </p:sp>
      <p:sp>
        <p:nvSpPr>
          <p:cNvPr id="5" name="Text Placeholder 4">
            <a:extLst>
              <a:ext uri="{FF2B5EF4-FFF2-40B4-BE49-F238E27FC236}">
                <a16:creationId xmlns:a16="http://schemas.microsoft.com/office/drawing/2014/main" id="{8AED5085-DC89-66F6-1D0F-98D86260A40F}"/>
              </a:ext>
            </a:extLst>
          </p:cNvPr>
          <p:cNvSpPr>
            <a:spLocks noGrp="1"/>
          </p:cNvSpPr>
          <p:nvPr>
            <p:ph type="body" sz="quarter" idx="13"/>
          </p:nvPr>
        </p:nvSpPr>
        <p:spPr/>
        <p:txBody>
          <a:bodyPr/>
          <a:lstStyle/>
          <a:p>
            <a:r>
              <a:rPr lang="fr-FR">
                <a:solidFill>
                  <a:srgbClr val="00C3F0"/>
                </a:solidFill>
              </a:rPr>
              <a:t>CONCEPTS CLÉS</a:t>
            </a:r>
          </a:p>
        </p:txBody>
      </p:sp>
      <p:pic>
        <p:nvPicPr>
          <p:cNvPr id="8" name="Content Placeholder 5">
            <a:extLst>
              <a:ext uri="{FF2B5EF4-FFF2-40B4-BE49-F238E27FC236}">
                <a16:creationId xmlns:a16="http://schemas.microsoft.com/office/drawing/2014/main" id="{0D946156-BB57-7F4A-745F-ECB3CB5D84F4}"/>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rot="196157">
            <a:off x="6855021" y="1542427"/>
            <a:ext cx="4843987" cy="442673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46621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52084-261A-A799-C806-53B303C33260}"/>
              </a:ext>
            </a:extLst>
          </p:cNvPr>
          <p:cNvSpPr>
            <a:spLocks noGrp="1"/>
          </p:cNvSpPr>
          <p:nvPr>
            <p:ph type="title"/>
          </p:nvPr>
        </p:nvSpPr>
        <p:spPr/>
        <p:txBody>
          <a:bodyPr/>
          <a:lstStyle/>
          <a:p>
            <a:r>
              <a:rPr lang="fr-FR"/>
              <a:t>Modifications</a:t>
            </a:r>
          </a:p>
        </p:txBody>
      </p:sp>
      <p:sp>
        <p:nvSpPr>
          <p:cNvPr id="3" name="Content Placeholder 2">
            <a:extLst>
              <a:ext uri="{FF2B5EF4-FFF2-40B4-BE49-F238E27FC236}">
                <a16:creationId xmlns:a16="http://schemas.microsoft.com/office/drawing/2014/main" id="{282D18A8-A934-33AA-E5FA-1D9A0992D7A5}"/>
              </a:ext>
            </a:extLst>
          </p:cNvPr>
          <p:cNvSpPr>
            <a:spLocks noGrp="1"/>
          </p:cNvSpPr>
          <p:nvPr>
            <p:ph idx="1"/>
          </p:nvPr>
        </p:nvSpPr>
        <p:spPr>
          <a:xfrm>
            <a:off x="642813" y="2019792"/>
            <a:ext cx="5704648" cy="4560302"/>
          </a:xfrm>
        </p:spPr>
        <p:txBody>
          <a:bodyPr>
            <a:noAutofit/>
          </a:bodyPr>
          <a:lstStyle/>
          <a:p>
            <a:pPr marL="0" indent="0">
              <a:buNone/>
            </a:pPr>
            <a:r>
              <a:rPr lang="fr-FR" sz="2000" dirty="0">
                <a:solidFill>
                  <a:srgbClr val="002157"/>
                </a:solidFill>
              </a:rPr>
              <a:t>Si des modifications sont apportées après le 1</a:t>
            </a:r>
            <a:r>
              <a:rPr lang="fr-FR" sz="2000" baseline="30000" dirty="0">
                <a:solidFill>
                  <a:srgbClr val="002157"/>
                </a:solidFill>
              </a:rPr>
              <a:t>er</a:t>
            </a:r>
            <a:r>
              <a:rPr lang="fr-FR" sz="2000" dirty="0">
                <a:solidFill>
                  <a:srgbClr val="002157"/>
                </a:solidFill>
              </a:rPr>
              <a:t> janvier 2021 :</a:t>
            </a:r>
          </a:p>
          <a:p>
            <a:pPr marL="287655" indent="-287655"/>
            <a:r>
              <a:rPr lang="fr-FR" sz="2000" dirty="0">
                <a:solidFill>
                  <a:srgbClr val="002157"/>
                </a:solidFill>
              </a:rPr>
              <a:t>La divulgation complète du contrat original, et de tous ses avenants successifs, est obligatoire.</a:t>
            </a:r>
          </a:p>
          <a:p>
            <a:pPr marL="287655" indent="-287655"/>
            <a:r>
              <a:rPr lang="fr-FR" sz="2000" dirty="0">
                <a:solidFill>
                  <a:srgbClr val="002157"/>
                </a:solidFill>
              </a:rPr>
              <a:t>Les parties peuvent reformuler les conditions inapplicables dans une version revue et corrigée du contrat.</a:t>
            </a:r>
          </a:p>
          <a:p>
            <a:pPr marL="287655" indent="-287655"/>
            <a:r>
              <a:rPr lang="fr-FR" sz="2000" dirty="0">
                <a:solidFill>
                  <a:srgbClr val="002157"/>
                </a:solidFill>
              </a:rPr>
              <a:t>Au cas où risqueraient d’être divulguées des dispositions considérées confidentielles avant le 1</a:t>
            </a:r>
            <a:r>
              <a:rPr lang="fr-FR" sz="2000" baseline="30000" dirty="0">
                <a:solidFill>
                  <a:srgbClr val="002157"/>
                </a:solidFill>
              </a:rPr>
              <a:t>er</a:t>
            </a:r>
            <a:r>
              <a:rPr lang="fr-FR" sz="2000" dirty="0">
                <a:solidFill>
                  <a:srgbClr val="002157"/>
                </a:solidFill>
              </a:rPr>
              <a:t> janvier 2021, le GMP peut demander aux parties au contrat de renoncer à cette confidentialité.</a:t>
            </a:r>
          </a:p>
          <a:p>
            <a:pPr marL="287655" indent="-287655"/>
            <a:endParaRPr lang="nb-NO" sz="2400" dirty="0">
              <a:solidFill>
                <a:srgbClr val="002157"/>
              </a:solidFill>
            </a:endParaRPr>
          </a:p>
          <a:p>
            <a:pPr marL="287655" indent="-287655"/>
            <a:endParaRPr lang="nb-NO" sz="2400" dirty="0">
              <a:solidFill>
                <a:srgbClr val="002157"/>
              </a:solidFill>
            </a:endParaRPr>
          </a:p>
          <a:p>
            <a:endParaRPr lang="en-NO" sz="2400" dirty="0">
              <a:solidFill>
                <a:srgbClr val="002157"/>
              </a:solidFill>
            </a:endParaRPr>
          </a:p>
        </p:txBody>
      </p:sp>
      <p:sp>
        <p:nvSpPr>
          <p:cNvPr id="4" name="Text Placeholder 3">
            <a:extLst>
              <a:ext uri="{FF2B5EF4-FFF2-40B4-BE49-F238E27FC236}">
                <a16:creationId xmlns:a16="http://schemas.microsoft.com/office/drawing/2014/main" id="{F57275E4-CD3C-7C8D-C6D7-315671EADD93}"/>
              </a:ext>
            </a:extLst>
          </p:cNvPr>
          <p:cNvSpPr>
            <a:spLocks noGrp="1"/>
          </p:cNvSpPr>
          <p:nvPr>
            <p:ph type="body" sz="quarter" idx="10"/>
          </p:nvPr>
        </p:nvSpPr>
        <p:spPr/>
        <p:txBody>
          <a:bodyPr/>
          <a:lstStyle/>
          <a:p>
            <a:r>
              <a:rPr lang="fr-FR">
                <a:solidFill>
                  <a:srgbClr val="00C3F0"/>
                </a:solidFill>
              </a:rPr>
              <a:t>CONCEPTS CLÉS</a:t>
            </a:r>
          </a:p>
        </p:txBody>
      </p:sp>
      <p:pic>
        <p:nvPicPr>
          <p:cNvPr id="9" name="Picture Placeholder 8">
            <a:extLst>
              <a:ext uri="{FF2B5EF4-FFF2-40B4-BE49-F238E27FC236}">
                <a16:creationId xmlns:a16="http://schemas.microsoft.com/office/drawing/2014/main" id="{BE4C0345-6413-D0BC-398C-E512E56AC5DE}"/>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a:ext>
            </a:extLst>
          </a:blip>
          <a:srcRect/>
          <a:stretch/>
        </p:blipFill>
        <p:spPr>
          <a:xfrm>
            <a:off x="6883400" y="0"/>
            <a:ext cx="5308600" cy="6857999"/>
          </a:xfrm>
        </p:spPr>
      </p:pic>
    </p:spTree>
    <p:extLst>
      <p:ext uri="{BB962C8B-B14F-4D97-AF65-F5344CB8AC3E}">
        <p14:creationId xmlns:p14="http://schemas.microsoft.com/office/powerpoint/2010/main" val="1046347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752606-217E-15DB-70BE-E24FAC2AC607}"/>
              </a:ext>
            </a:extLst>
          </p:cNvPr>
          <p:cNvSpPr>
            <a:spLocks noGrp="1"/>
          </p:cNvSpPr>
          <p:nvPr>
            <p:ph type="body" sz="quarter" idx="10"/>
          </p:nvPr>
        </p:nvSpPr>
        <p:spPr/>
        <p:txBody>
          <a:bodyPr/>
          <a:lstStyle/>
          <a:p>
            <a:r>
              <a:rPr lang="fr-FR" dirty="0"/>
              <a:t>EXEMPLE</a:t>
            </a:r>
          </a:p>
        </p:txBody>
      </p:sp>
      <p:sp>
        <p:nvSpPr>
          <p:cNvPr id="3" name="Text Placeholder 2">
            <a:extLst>
              <a:ext uri="{FF2B5EF4-FFF2-40B4-BE49-F238E27FC236}">
                <a16:creationId xmlns:a16="http://schemas.microsoft.com/office/drawing/2014/main" id="{0BB80EB3-AD5A-863B-C71D-0985C09919D7}"/>
              </a:ext>
            </a:extLst>
          </p:cNvPr>
          <p:cNvSpPr>
            <a:spLocks noGrp="1"/>
          </p:cNvSpPr>
          <p:nvPr>
            <p:ph type="body" sz="quarter" idx="11"/>
          </p:nvPr>
        </p:nvSpPr>
        <p:spPr/>
        <p:txBody>
          <a:bodyPr/>
          <a:lstStyle/>
          <a:p>
            <a:r>
              <a:rPr lang="fr-FR"/>
              <a:t>Mexique </a:t>
            </a:r>
          </a:p>
        </p:txBody>
      </p:sp>
      <p:sp>
        <p:nvSpPr>
          <p:cNvPr id="4" name="Text Placeholder 3">
            <a:extLst>
              <a:ext uri="{FF2B5EF4-FFF2-40B4-BE49-F238E27FC236}">
                <a16:creationId xmlns:a16="http://schemas.microsoft.com/office/drawing/2014/main" id="{82020A8A-C12C-82A4-3341-893F45A10672}"/>
              </a:ext>
            </a:extLst>
          </p:cNvPr>
          <p:cNvSpPr>
            <a:spLocks noGrp="1"/>
          </p:cNvSpPr>
          <p:nvPr>
            <p:ph type="body" sz="quarter" idx="12"/>
          </p:nvPr>
        </p:nvSpPr>
        <p:spPr>
          <a:xfrm>
            <a:off x="1003242" y="3755796"/>
            <a:ext cx="6207183" cy="914400"/>
          </a:xfrm>
        </p:spPr>
        <p:txBody>
          <a:bodyPr/>
          <a:lstStyle/>
          <a:p>
            <a:r>
              <a:rPr lang="fr-FR" sz="2000" dirty="0">
                <a:solidFill>
                  <a:srgbClr val="002157"/>
                </a:solidFill>
              </a:rPr>
              <a:t>Le gouvernement publie les contrats extractifs (pétrole et gaz) via un portail en ligne géré par la Commission nationale des hydrocarbures (CNH). </a:t>
            </a:r>
          </a:p>
          <a:p>
            <a:r>
              <a:rPr lang="fr-FR" sz="2000" dirty="0">
                <a:solidFill>
                  <a:srgbClr val="002157"/>
                </a:solidFill>
              </a:rPr>
              <a:t>Les procédures réglementaires adoptées pour la passation des contrats y est expliquée, ce qui permet aux utilisateurs de voir les modifications successives apportées aux contrats. </a:t>
            </a:r>
          </a:p>
        </p:txBody>
      </p:sp>
      <p:sp>
        <p:nvSpPr>
          <p:cNvPr id="5" name="Text Placeholder 4">
            <a:extLst>
              <a:ext uri="{FF2B5EF4-FFF2-40B4-BE49-F238E27FC236}">
                <a16:creationId xmlns:a16="http://schemas.microsoft.com/office/drawing/2014/main" id="{8AED5085-DC89-66F6-1D0F-98D86260A40F}"/>
              </a:ext>
            </a:extLst>
          </p:cNvPr>
          <p:cNvSpPr>
            <a:spLocks noGrp="1"/>
          </p:cNvSpPr>
          <p:nvPr>
            <p:ph type="body" sz="quarter" idx="13"/>
          </p:nvPr>
        </p:nvSpPr>
        <p:spPr/>
        <p:txBody>
          <a:bodyPr/>
          <a:lstStyle/>
          <a:p>
            <a:r>
              <a:rPr lang="fr-FR">
                <a:solidFill>
                  <a:srgbClr val="00C3F0"/>
                </a:solidFill>
              </a:rPr>
              <a:t>CONCEPTS CLÉS</a:t>
            </a:r>
          </a:p>
        </p:txBody>
      </p:sp>
      <p:pic>
        <p:nvPicPr>
          <p:cNvPr id="7" name="Picture 6" descr="A blue outline of a country&#10;&#10;Description automatically generated">
            <a:extLst>
              <a:ext uri="{FF2B5EF4-FFF2-40B4-BE49-F238E27FC236}">
                <a16:creationId xmlns:a16="http://schemas.microsoft.com/office/drawing/2014/main" id="{FFE5BDB4-99FE-2AFE-573D-B0732BDBF4E4}"/>
              </a:ext>
            </a:extLst>
          </p:cNvPr>
          <p:cNvPicPr>
            <a:picLocks noChangeAspect="1"/>
          </p:cNvPicPr>
          <p:nvPr/>
        </p:nvPicPr>
        <p:blipFill>
          <a:blip r:embed="rId2"/>
          <a:stretch>
            <a:fillRect/>
          </a:stretch>
        </p:blipFill>
        <p:spPr>
          <a:xfrm>
            <a:off x="4504401" y="983036"/>
            <a:ext cx="4457700" cy="4457700"/>
          </a:xfrm>
          <a:prstGeom prst="rect">
            <a:avLst/>
          </a:prstGeom>
        </p:spPr>
      </p:pic>
      <p:pic>
        <p:nvPicPr>
          <p:cNvPr id="8" name="Content Placeholder 5">
            <a:extLst>
              <a:ext uri="{FF2B5EF4-FFF2-40B4-BE49-F238E27FC236}">
                <a16:creationId xmlns:a16="http://schemas.microsoft.com/office/drawing/2014/main" id="{0D946156-BB57-7F4A-745F-ECB3CB5D84F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rot="196157">
            <a:off x="7434207" y="2959823"/>
            <a:ext cx="4182568" cy="303965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129483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Questions outline">
            <a:extLst>
              <a:ext uri="{FF2B5EF4-FFF2-40B4-BE49-F238E27FC236}">
                <a16:creationId xmlns:a16="http://schemas.microsoft.com/office/drawing/2014/main" id="{57CD1DB3-9604-4DE1-4551-CBE966B346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47932" y="1582316"/>
            <a:ext cx="4432825" cy="4432825"/>
          </a:xfrm>
          <a:prstGeom prst="rect">
            <a:avLst/>
          </a:prstGeom>
        </p:spPr>
      </p:pic>
      <p:sp>
        <p:nvSpPr>
          <p:cNvPr id="2" name="Title 1">
            <a:extLst>
              <a:ext uri="{FF2B5EF4-FFF2-40B4-BE49-F238E27FC236}">
                <a16:creationId xmlns:a16="http://schemas.microsoft.com/office/drawing/2014/main" id="{123EF379-EEC0-A4FD-A41B-03FB9F82F5BA}"/>
              </a:ext>
            </a:extLst>
          </p:cNvPr>
          <p:cNvSpPr>
            <a:spLocks noGrp="1"/>
          </p:cNvSpPr>
          <p:nvPr>
            <p:ph type="title"/>
          </p:nvPr>
        </p:nvSpPr>
        <p:spPr>
          <a:xfrm>
            <a:off x="642812" y="1311543"/>
            <a:ext cx="10905753" cy="671660"/>
          </a:xfrm>
        </p:spPr>
        <p:txBody>
          <a:bodyPr/>
          <a:lstStyle/>
          <a:p>
            <a:r>
              <a:rPr lang="fr-FR" sz="3600" dirty="0"/>
              <a:t>Difficultés liées à la mise en œuvre</a:t>
            </a:r>
          </a:p>
        </p:txBody>
      </p:sp>
      <p:sp>
        <p:nvSpPr>
          <p:cNvPr id="3" name="Content Placeholder 2">
            <a:extLst>
              <a:ext uri="{FF2B5EF4-FFF2-40B4-BE49-F238E27FC236}">
                <a16:creationId xmlns:a16="http://schemas.microsoft.com/office/drawing/2014/main" id="{36A982C9-AEE5-ED88-9E3C-79D69D09B197}"/>
              </a:ext>
            </a:extLst>
          </p:cNvPr>
          <p:cNvSpPr>
            <a:spLocks noGrp="1"/>
          </p:cNvSpPr>
          <p:nvPr>
            <p:ph idx="1"/>
          </p:nvPr>
        </p:nvSpPr>
        <p:spPr>
          <a:xfrm>
            <a:off x="642813" y="2253976"/>
            <a:ext cx="9521604" cy="4100255"/>
          </a:xfrm>
        </p:spPr>
        <p:txBody>
          <a:bodyPr vert="horz" lIns="91440" tIns="45720" rIns="91440" bIns="45720" rtlCol="0" anchor="t">
            <a:normAutofit/>
          </a:bodyPr>
          <a:lstStyle/>
          <a:p>
            <a:r>
              <a:rPr lang="fr-FR" sz="3200" dirty="0"/>
              <a:t>Limites en termes de </a:t>
            </a:r>
            <a:r>
              <a:rPr lang="fr-FR" sz="3200" b="1" dirty="0">
                <a:solidFill>
                  <a:srgbClr val="0090BF"/>
                </a:solidFill>
              </a:rPr>
              <a:t>capacités</a:t>
            </a:r>
            <a:r>
              <a:rPr lang="fr-FR" sz="3200" dirty="0"/>
              <a:t> et d’</a:t>
            </a:r>
            <a:r>
              <a:rPr lang="fr-FR" sz="3200" b="1" dirty="0">
                <a:solidFill>
                  <a:srgbClr val="0090BF"/>
                </a:solidFill>
              </a:rPr>
              <a:t>infrastructures</a:t>
            </a:r>
            <a:r>
              <a:rPr lang="fr-FR" sz="3200" dirty="0"/>
              <a:t> ​</a:t>
            </a:r>
          </a:p>
          <a:p>
            <a:r>
              <a:rPr lang="fr-FR" sz="3200" dirty="0"/>
              <a:t>Insuffisante </a:t>
            </a:r>
            <a:r>
              <a:rPr lang="fr-FR" sz="3200" b="1" dirty="0">
                <a:solidFill>
                  <a:srgbClr val="0090BF"/>
                </a:solidFill>
              </a:rPr>
              <a:t>volonté politique ​</a:t>
            </a:r>
          </a:p>
          <a:p>
            <a:r>
              <a:rPr lang="fr-FR" sz="3200" dirty="0"/>
              <a:t>Manque </a:t>
            </a:r>
            <a:r>
              <a:rPr lang="fr-FR" sz="3200" b="1" dirty="0">
                <a:solidFill>
                  <a:srgbClr val="0090BF"/>
                </a:solidFill>
              </a:rPr>
              <a:t>de coordination</a:t>
            </a:r>
            <a:r>
              <a:rPr lang="fr-FR" sz="3200" dirty="0"/>
              <a:t> entre les ​ministères et les  organismes publics</a:t>
            </a:r>
          </a:p>
          <a:p>
            <a:r>
              <a:rPr lang="fr-FR" sz="3200" dirty="0"/>
              <a:t>Accessibilité aux </a:t>
            </a:r>
            <a:r>
              <a:rPr lang="fr-FR" sz="3200" b="1" dirty="0">
                <a:solidFill>
                  <a:srgbClr val="0090BF"/>
                </a:solidFill>
              </a:rPr>
              <a:t>portails</a:t>
            </a:r>
          </a:p>
        </p:txBody>
      </p:sp>
      <p:sp>
        <p:nvSpPr>
          <p:cNvPr id="4" name="TextBox 3">
            <a:extLst>
              <a:ext uri="{FF2B5EF4-FFF2-40B4-BE49-F238E27FC236}">
                <a16:creationId xmlns:a16="http://schemas.microsoft.com/office/drawing/2014/main" id="{C7B8468C-1A39-6562-CE39-57E7A9645A53}"/>
              </a:ext>
            </a:extLst>
          </p:cNvPr>
          <p:cNvSpPr txBox="1"/>
          <p:nvPr/>
        </p:nvSpPr>
        <p:spPr>
          <a:xfrm>
            <a:off x="800100" y="489787"/>
            <a:ext cx="1919953" cy="369332"/>
          </a:xfrm>
          <a:prstGeom prst="rect">
            <a:avLst/>
          </a:prstGeom>
          <a:noFill/>
        </p:spPr>
        <p:txBody>
          <a:bodyPr wrap="square" lIns="180000" rtlCol="0">
            <a:spAutoFit/>
          </a:bodyPr>
          <a:lstStyle/>
          <a:p>
            <a:r>
              <a:rPr lang="fr-FR">
                <a:solidFill>
                  <a:schemeClr val="bg2"/>
                </a:solidFill>
                <a:latin typeface="Franklin Gothic Medium" panose="020B0603020102020204" pitchFamily="34" charset="0"/>
              </a:rPr>
              <a:t>CONCEPTS CLÉS</a:t>
            </a:r>
          </a:p>
        </p:txBody>
      </p:sp>
    </p:spTree>
    <p:extLst>
      <p:ext uri="{BB962C8B-B14F-4D97-AF65-F5344CB8AC3E}">
        <p14:creationId xmlns:p14="http://schemas.microsoft.com/office/powerpoint/2010/main" val="1340402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Questions outline">
            <a:extLst>
              <a:ext uri="{FF2B5EF4-FFF2-40B4-BE49-F238E27FC236}">
                <a16:creationId xmlns:a16="http://schemas.microsoft.com/office/drawing/2014/main" id="{57CD1DB3-9604-4DE1-4551-CBE966B346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47932" y="1582316"/>
            <a:ext cx="4432825" cy="4432825"/>
          </a:xfrm>
          <a:prstGeom prst="rect">
            <a:avLst/>
          </a:prstGeom>
        </p:spPr>
      </p:pic>
      <p:sp>
        <p:nvSpPr>
          <p:cNvPr id="2" name="Title 1">
            <a:extLst>
              <a:ext uri="{FF2B5EF4-FFF2-40B4-BE49-F238E27FC236}">
                <a16:creationId xmlns:a16="http://schemas.microsoft.com/office/drawing/2014/main" id="{123EF379-EEC0-A4FD-A41B-03FB9F82F5BA}"/>
              </a:ext>
            </a:extLst>
          </p:cNvPr>
          <p:cNvSpPr>
            <a:spLocks noGrp="1"/>
          </p:cNvSpPr>
          <p:nvPr>
            <p:ph type="title"/>
          </p:nvPr>
        </p:nvSpPr>
        <p:spPr>
          <a:xfrm>
            <a:off x="642812" y="1311543"/>
            <a:ext cx="10905753" cy="671660"/>
          </a:xfrm>
        </p:spPr>
        <p:txBody>
          <a:bodyPr/>
          <a:lstStyle/>
          <a:p>
            <a:r>
              <a:rPr lang="fr-FR" sz="3200" dirty="0"/>
              <a:t>Jeu de rôle : Plaider pour la transparence des contrats</a:t>
            </a:r>
          </a:p>
        </p:txBody>
      </p:sp>
      <p:sp>
        <p:nvSpPr>
          <p:cNvPr id="3" name="Content Placeholder 2">
            <a:extLst>
              <a:ext uri="{FF2B5EF4-FFF2-40B4-BE49-F238E27FC236}">
                <a16:creationId xmlns:a16="http://schemas.microsoft.com/office/drawing/2014/main" id="{36A982C9-AEE5-ED88-9E3C-79D69D09B197}"/>
              </a:ext>
            </a:extLst>
          </p:cNvPr>
          <p:cNvSpPr>
            <a:spLocks noGrp="1"/>
          </p:cNvSpPr>
          <p:nvPr>
            <p:ph idx="1"/>
          </p:nvPr>
        </p:nvSpPr>
        <p:spPr>
          <a:xfrm>
            <a:off x="642813" y="2253976"/>
            <a:ext cx="10130290" cy="4100255"/>
          </a:xfrm>
        </p:spPr>
        <p:txBody>
          <a:bodyPr vert="horz" lIns="91440" tIns="45720" rIns="91440" bIns="45720" rtlCol="0" anchor="t">
            <a:noAutofit/>
          </a:bodyPr>
          <a:lstStyle/>
          <a:p>
            <a:r>
              <a:rPr lang="fr-FR" dirty="0"/>
              <a:t>Les contrats contiennent </a:t>
            </a:r>
            <a:r>
              <a:rPr lang="fr-FR" b="1" dirty="0">
                <a:solidFill>
                  <a:srgbClr val="0090BF"/>
                </a:solidFill>
              </a:rPr>
              <a:t>des informations commerciales sensibles </a:t>
            </a:r>
            <a:r>
              <a:rPr lang="fr-FR" dirty="0"/>
              <a:t>qui, si elles étaient divulguées, pourraient causer un tort à l’entreprise (atteinte à la concurrence).</a:t>
            </a:r>
          </a:p>
          <a:p>
            <a:pPr>
              <a:buClr>
                <a:srgbClr val="002157"/>
              </a:buClr>
            </a:pPr>
            <a:r>
              <a:rPr lang="fr-FR" b="1" dirty="0">
                <a:solidFill>
                  <a:srgbClr val="0090BF"/>
                </a:solidFill>
              </a:rPr>
              <a:t>Les clauses de confidentialité </a:t>
            </a:r>
            <a:r>
              <a:rPr lang="fr-FR" dirty="0"/>
              <a:t>inscrites dans les contrats sont des freins à la transparence.</a:t>
            </a:r>
          </a:p>
          <a:p>
            <a:r>
              <a:rPr lang="fr-FR" dirty="0"/>
              <a:t>La règle de la transparence des contrats </a:t>
            </a:r>
            <a:r>
              <a:rPr lang="fr-FR" b="1" dirty="0">
                <a:solidFill>
                  <a:srgbClr val="0090BF"/>
                </a:solidFill>
              </a:rPr>
              <a:t>peut faire fuir les investisseurs.</a:t>
            </a:r>
          </a:p>
          <a:p>
            <a:r>
              <a:rPr lang="fr-FR" dirty="0"/>
              <a:t>Les contrats sont </a:t>
            </a:r>
            <a:r>
              <a:rPr lang="fr-FR" b="1" dirty="0">
                <a:solidFill>
                  <a:srgbClr val="0090BF"/>
                </a:solidFill>
              </a:rPr>
              <a:t>parfois très complexes </a:t>
            </a:r>
            <a:r>
              <a:rPr lang="fr-FR" dirty="0"/>
              <a:t>et ne peuvent pas toujours être compris par le grand public.</a:t>
            </a:r>
          </a:p>
        </p:txBody>
      </p:sp>
      <p:sp>
        <p:nvSpPr>
          <p:cNvPr id="4" name="TextBox 3">
            <a:extLst>
              <a:ext uri="{FF2B5EF4-FFF2-40B4-BE49-F238E27FC236}">
                <a16:creationId xmlns:a16="http://schemas.microsoft.com/office/drawing/2014/main" id="{C7B8468C-1A39-6562-CE39-57E7A9645A53}"/>
              </a:ext>
            </a:extLst>
          </p:cNvPr>
          <p:cNvSpPr txBox="1"/>
          <p:nvPr/>
        </p:nvSpPr>
        <p:spPr>
          <a:xfrm>
            <a:off x="800100" y="489787"/>
            <a:ext cx="1919953" cy="369332"/>
          </a:xfrm>
          <a:prstGeom prst="rect">
            <a:avLst/>
          </a:prstGeom>
          <a:noFill/>
        </p:spPr>
        <p:txBody>
          <a:bodyPr wrap="square" lIns="180000" rtlCol="0">
            <a:spAutoFit/>
          </a:bodyPr>
          <a:lstStyle/>
          <a:p>
            <a:r>
              <a:rPr lang="fr-FR">
                <a:solidFill>
                  <a:schemeClr val="bg2"/>
                </a:solidFill>
                <a:latin typeface="Franklin Gothic Medium" panose="020B0603020102020204" pitchFamily="34" charset="0"/>
              </a:rPr>
              <a:t>CONCEPTS CLÉS</a:t>
            </a:r>
          </a:p>
        </p:txBody>
      </p:sp>
    </p:spTree>
    <p:extLst>
      <p:ext uri="{BB962C8B-B14F-4D97-AF65-F5344CB8AC3E}">
        <p14:creationId xmlns:p14="http://schemas.microsoft.com/office/powerpoint/2010/main" val="1647491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F1E2EC-6C1E-40BA-8A0A-9D8922CD51F9}"/>
              </a:ext>
            </a:extLst>
          </p:cNvPr>
          <p:cNvSpPr>
            <a:spLocks noGrp="1"/>
          </p:cNvSpPr>
          <p:nvPr>
            <p:ph type="body" sz="quarter" idx="11"/>
          </p:nvPr>
        </p:nvSpPr>
        <p:spPr>
          <a:xfrm>
            <a:off x="1003243" y="3097241"/>
            <a:ext cx="5626157" cy="2223079"/>
          </a:xfrm>
        </p:spPr>
        <p:txBody>
          <a:bodyPr>
            <a:noAutofit/>
          </a:bodyPr>
          <a:lstStyle/>
          <a:p>
            <a:r>
              <a:rPr lang="fr-FR" sz="3600" dirty="0"/>
              <a:t>Résumé des principaux changements concernant la transparence des contrats</a:t>
            </a:r>
          </a:p>
        </p:txBody>
      </p:sp>
      <p:sp>
        <p:nvSpPr>
          <p:cNvPr id="4" name="Text Placeholder 2">
            <a:extLst>
              <a:ext uri="{FF2B5EF4-FFF2-40B4-BE49-F238E27FC236}">
                <a16:creationId xmlns:a16="http://schemas.microsoft.com/office/drawing/2014/main" id="{CFECDBC0-3DE8-DC21-12EA-425FC0C22F99}"/>
              </a:ext>
            </a:extLst>
          </p:cNvPr>
          <p:cNvSpPr>
            <a:spLocks noGrp="1"/>
          </p:cNvSpPr>
          <p:nvPr>
            <p:ph type="body" sz="quarter" idx="10"/>
          </p:nvPr>
        </p:nvSpPr>
        <p:spPr>
          <a:xfrm>
            <a:off x="202299" y="2038729"/>
            <a:ext cx="3235381" cy="438254"/>
          </a:xfrm>
        </p:spPr>
        <p:txBody>
          <a:bodyPr/>
          <a:lstStyle/>
          <a:p>
            <a:r>
              <a:rPr lang="fr-FR" sz="2400"/>
              <a:t>NORME ITIE 2023</a:t>
            </a:r>
          </a:p>
        </p:txBody>
      </p:sp>
      <p:pic>
        <p:nvPicPr>
          <p:cNvPr id="3" name="Picture 2">
            <a:extLst>
              <a:ext uri="{FF2B5EF4-FFF2-40B4-BE49-F238E27FC236}">
                <a16:creationId xmlns:a16="http://schemas.microsoft.com/office/drawing/2014/main" id="{0AD4F992-2CD2-E877-80F9-250E93D19EBA}"/>
              </a:ext>
            </a:extLst>
          </p:cNvPr>
          <p:cNvPicPr>
            <a:picLocks noChangeAspect="1"/>
          </p:cNvPicPr>
          <p:nvPr/>
        </p:nvPicPr>
        <p:blipFill>
          <a:blip r:embed="rId2"/>
          <a:stretch>
            <a:fillRect/>
          </a:stretch>
        </p:blipFill>
        <p:spPr>
          <a:xfrm>
            <a:off x="7780798" y="1400927"/>
            <a:ext cx="3407959" cy="4804064"/>
          </a:xfrm>
          <a:prstGeom prst="rect">
            <a:avLst/>
          </a:prstGeom>
        </p:spPr>
      </p:pic>
    </p:spTree>
    <p:extLst>
      <p:ext uri="{BB962C8B-B14F-4D97-AF65-F5344CB8AC3E}">
        <p14:creationId xmlns:p14="http://schemas.microsoft.com/office/powerpoint/2010/main" val="3881553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294D05C-2431-06D4-1D8D-C419F6DD939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528851" y="2317633"/>
            <a:ext cx="1991100" cy="2411133"/>
          </a:xfrm>
          <a:prstGeom prst="rect">
            <a:avLst/>
          </a:prstGeom>
        </p:spPr>
      </p:pic>
      <p:pic>
        <p:nvPicPr>
          <p:cNvPr id="21" name="Picture 20">
            <a:extLst>
              <a:ext uri="{FF2B5EF4-FFF2-40B4-BE49-F238E27FC236}">
                <a16:creationId xmlns:a16="http://schemas.microsoft.com/office/drawing/2014/main" id="{4250DCA6-D40D-8B7A-61A8-010916E219D9}"/>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278035" y="2317634"/>
            <a:ext cx="1991065" cy="2517087"/>
          </a:xfrm>
          <a:prstGeom prst="rect">
            <a:avLst/>
          </a:prstGeom>
        </p:spPr>
      </p:pic>
      <p:sp>
        <p:nvSpPr>
          <p:cNvPr id="2" name="Title 1">
            <a:extLst>
              <a:ext uri="{FF2B5EF4-FFF2-40B4-BE49-F238E27FC236}">
                <a16:creationId xmlns:a16="http://schemas.microsoft.com/office/drawing/2014/main" id="{E12D70FB-8269-8823-FC65-CBB6183AC0D4}"/>
              </a:ext>
            </a:extLst>
          </p:cNvPr>
          <p:cNvSpPr>
            <a:spLocks noGrp="1"/>
          </p:cNvSpPr>
          <p:nvPr>
            <p:ph type="title"/>
          </p:nvPr>
        </p:nvSpPr>
        <p:spPr>
          <a:xfrm>
            <a:off x="642812" y="1295357"/>
            <a:ext cx="10905753" cy="671660"/>
          </a:xfrm>
        </p:spPr>
        <p:txBody>
          <a:bodyPr/>
          <a:lstStyle/>
          <a:p>
            <a:r>
              <a:rPr lang="fr-FR"/>
              <a:t>Principaux aspects</a:t>
            </a:r>
          </a:p>
        </p:txBody>
      </p:sp>
      <p:pic>
        <p:nvPicPr>
          <p:cNvPr id="12" name="Picture 11">
            <a:extLst>
              <a:ext uri="{FF2B5EF4-FFF2-40B4-BE49-F238E27FC236}">
                <a16:creationId xmlns:a16="http://schemas.microsoft.com/office/drawing/2014/main" id="{5C633E85-4E69-476C-6136-EA6281C3A78A}"/>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9795778" y="2306360"/>
            <a:ext cx="1991065" cy="2468847"/>
          </a:xfrm>
          <a:prstGeom prst="rect">
            <a:avLst/>
          </a:prstGeom>
        </p:spPr>
      </p:pic>
      <p:pic>
        <p:nvPicPr>
          <p:cNvPr id="9" name="Picture 8">
            <a:extLst>
              <a:ext uri="{FF2B5EF4-FFF2-40B4-BE49-F238E27FC236}">
                <a16:creationId xmlns:a16="http://schemas.microsoft.com/office/drawing/2014/main" id="{2FB075CA-8CE8-32E5-83FD-4F607E7BC2AD}"/>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760786" y="2302829"/>
            <a:ext cx="1983034" cy="2484699"/>
          </a:xfrm>
          <a:prstGeom prst="rect">
            <a:avLst/>
          </a:prstGeom>
        </p:spPr>
      </p:pic>
      <p:pic>
        <p:nvPicPr>
          <p:cNvPr id="6" name="Picture 5">
            <a:extLst>
              <a:ext uri="{FF2B5EF4-FFF2-40B4-BE49-F238E27FC236}">
                <a16:creationId xmlns:a16="http://schemas.microsoft.com/office/drawing/2014/main" id="{6F73D383-74BD-4BC2-A10E-A08423CF2C23}"/>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3019481" y="2317633"/>
            <a:ext cx="1991066" cy="2515283"/>
          </a:xfrm>
          <a:prstGeom prst="rect">
            <a:avLst/>
          </a:prstGeom>
        </p:spPr>
      </p:pic>
      <p:sp>
        <p:nvSpPr>
          <p:cNvPr id="4" name="Rectangle 3">
            <a:extLst>
              <a:ext uri="{FF2B5EF4-FFF2-40B4-BE49-F238E27FC236}">
                <a16:creationId xmlns:a16="http://schemas.microsoft.com/office/drawing/2014/main" id="{FF101D6F-5780-4792-AF4C-AAB64DF83A6D}"/>
              </a:ext>
            </a:extLst>
          </p:cNvPr>
          <p:cNvSpPr/>
          <p:nvPr/>
        </p:nvSpPr>
        <p:spPr>
          <a:xfrm>
            <a:off x="760786" y="2308164"/>
            <a:ext cx="1991065" cy="2538608"/>
          </a:xfrm>
          <a:prstGeom prst="rect">
            <a:avLst/>
          </a:prstGeom>
          <a:solidFill>
            <a:schemeClr val="tx2">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7" name="Rectangle 6">
            <a:extLst>
              <a:ext uri="{FF2B5EF4-FFF2-40B4-BE49-F238E27FC236}">
                <a16:creationId xmlns:a16="http://schemas.microsoft.com/office/drawing/2014/main" id="{D02C09DF-548E-63A7-EB83-226DBFEC1026}"/>
              </a:ext>
            </a:extLst>
          </p:cNvPr>
          <p:cNvSpPr/>
          <p:nvPr/>
        </p:nvSpPr>
        <p:spPr>
          <a:xfrm>
            <a:off x="3019411" y="2301236"/>
            <a:ext cx="1991065" cy="2538608"/>
          </a:xfrm>
          <a:prstGeom prst="rect">
            <a:avLst/>
          </a:prstGeom>
          <a:solidFill>
            <a:schemeClr val="bg1">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10" name="Rectangle 9">
            <a:extLst>
              <a:ext uri="{FF2B5EF4-FFF2-40B4-BE49-F238E27FC236}">
                <a16:creationId xmlns:a16="http://schemas.microsoft.com/office/drawing/2014/main" id="{F3ADEE5B-7008-2CEF-027F-6E2DFCE2311C}"/>
              </a:ext>
            </a:extLst>
          </p:cNvPr>
          <p:cNvSpPr/>
          <p:nvPr/>
        </p:nvSpPr>
        <p:spPr>
          <a:xfrm>
            <a:off x="7528918" y="2317633"/>
            <a:ext cx="1991065" cy="2538608"/>
          </a:xfrm>
          <a:prstGeom prst="rect">
            <a:avLst/>
          </a:prstGeom>
          <a:solidFill>
            <a:schemeClr val="accent4">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13" name="Rectangle 12">
            <a:extLst>
              <a:ext uri="{FF2B5EF4-FFF2-40B4-BE49-F238E27FC236}">
                <a16:creationId xmlns:a16="http://schemas.microsoft.com/office/drawing/2014/main" id="{D8CCF7C6-DB21-51E1-8DA7-08A8003520F7}"/>
              </a:ext>
            </a:extLst>
          </p:cNvPr>
          <p:cNvSpPr/>
          <p:nvPr/>
        </p:nvSpPr>
        <p:spPr>
          <a:xfrm>
            <a:off x="5278035" y="2306361"/>
            <a:ext cx="1991065" cy="2528360"/>
          </a:xfrm>
          <a:prstGeom prst="rect">
            <a:avLst/>
          </a:prstGeom>
          <a:solidFill>
            <a:schemeClr val="accent5">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14" name="Rectangle 13">
            <a:extLst>
              <a:ext uri="{FF2B5EF4-FFF2-40B4-BE49-F238E27FC236}">
                <a16:creationId xmlns:a16="http://schemas.microsoft.com/office/drawing/2014/main" id="{B9880282-AA5C-EAD4-2D69-3E7ABB4DA85B}"/>
              </a:ext>
            </a:extLst>
          </p:cNvPr>
          <p:cNvSpPr/>
          <p:nvPr/>
        </p:nvSpPr>
        <p:spPr>
          <a:xfrm>
            <a:off x="9787841" y="2308164"/>
            <a:ext cx="1991065" cy="2524753"/>
          </a:xfrm>
          <a:prstGeom prst="rect">
            <a:avLst/>
          </a:prstGeom>
          <a:solidFill>
            <a:srgbClr val="89AA2E">
              <a:alpha val="5973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5" name="Rectangle 4">
            <a:extLst>
              <a:ext uri="{FF2B5EF4-FFF2-40B4-BE49-F238E27FC236}">
                <a16:creationId xmlns:a16="http://schemas.microsoft.com/office/drawing/2014/main" id="{4E613702-5776-6306-0090-FD79119B32C4}"/>
              </a:ext>
            </a:extLst>
          </p:cNvPr>
          <p:cNvSpPr/>
          <p:nvPr/>
        </p:nvSpPr>
        <p:spPr>
          <a:xfrm>
            <a:off x="760787" y="4672361"/>
            <a:ext cx="1991065" cy="13279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a:solidFill>
                  <a:srgbClr val="FFFFFF"/>
                </a:solidFill>
              </a:rPr>
              <a:t>DIVULGATION DES CONTRATS ET ACCORDS CONNEXES</a:t>
            </a:r>
          </a:p>
        </p:txBody>
      </p:sp>
      <p:sp>
        <p:nvSpPr>
          <p:cNvPr id="8" name="Rectangle 7">
            <a:extLst>
              <a:ext uri="{FF2B5EF4-FFF2-40B4-BE49-F238E27FC236}">
                <a16:creationId xmlns:a16="http://schemas.microsoft.com/office/drawing/2014/main" id="{B993FD87-FED2-D59D-8F83-82A609E55D78}"/>
              </a:ext>
            </a:extLst>
          </p:cNvPr>
          <p:cNvSpPr/>
          <p:nvPr/>
        </p:nvSpPr>
        <p:spPr>
          <a:xfrm>
            <a:off x="3019552" y="4672361"/>
            <a:ext cx="1991065" cy="13279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a:solidFill>
                  <a:srgbClr val="FFFFFF"/>
                </a:solidFill>
              </a:rPr>
              <a:t>DIVULGATION DES CONTRATS DE VENTE</a:t>
            </a:r>
          </a:p>
        </p:txBody>
      </p:sp>
      <p:sp>
        <p:nvSpPr>
          <p:cNvPr id="11" name="Rectangle 10">
            <a:extLst>
              <a:ext uri="{FF2B5EF4-FFF2-40B4-BE49-F238E27FC236}">
                <a16:creationId xmlns:a16="http://schemas.microsoft.com/office/drawing/2014/main" id="{E9A73085-2D81-2146-BA0C-A9399BD301FD}"/>
              </a:ext>
            </a:extLst>
          </p:cNvPr>
          <p:cNvSpPr/>
          <p:nvPr/>
        </p:nvSpPr>
        <p:spPr>
          <a:xfrm>
            <a:off x="7528920" y="4672360"/>
            <a:ext cx="1991065" cy="132790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a:solidFill>
                  <a:srgbClr val="FFFFFF"/>
                </a:solidFill>
              </a:rPr>
              <a:t>ACCORDS D’INFRASTRUCTRES ET DE TROC</a:t>
            </a:r>
          </a:p>
        </p:txBody>
      </p:sp>
      <p:sp>
        <p:nvSpPr>
          <p:cNvPr id="15" name="Rectangle 14">
            <a:extLst>
              <a:ext uri="{FF2B5EF4-FFF2-40B4-BE49-F238E27FC236}">
                <a16:creationId xmlns:a16="http://schemas.microsoft.com/office/drawing/2014/main" id="{A10A8BB5-1C65-A57F-CCE2-AF46BCAEFA1B}"/>
              </a:ext>
            </a:extLst>
          </p:cNvPr>
          <p:cNvSpPr/>
          <p:nvPr/>
        </p:nvSpPr>
        <p:spPr>
          <a:xfrm>
            <a:off x="5278068" y="4666997"/>
            <a:ext cx="1991065" cy="132790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a:solidFill>
                  <a:srgbClr val="FFFFFF"/>
                </a:solidFill>
              </a:rPr>
              <a:t>CONTRATS D’EXPLORATION</a:t>
            </a:r>
          </a:p>
        </p:txBody>
      </p:sp>
      <p:sp>
        <p:nvSpPr>
          <p:cNvPr id="3" name="Rectangle 2">
            <a:extLst>
              <a:ext uri="{FF2B5EF4-FFF2-40B4-BE49-F238E27FC236}">
                <a16:creationId xmlns:a16="http://schemas.microsoft.com/office/drawing/2014/main" id="{6A64203C-AF26-6F6E-3E5A-630612E2113C}"/>
              </a:ext>
            </a:extLst>
          </p:cNvPr>
          <p:cNvSpPr/>
          <p:nvPr/>
        </p:nvSpPr>
        <p:spPr>
          <a:xfrm>
            <a:off x="9795845" y="4666997"/>
            <a:ext cx="1991065" cy="1327909"/>
          </a:xfrm>
          <a:prstGeom prst="rect">
            <a:avLst/>
          </a:prstGeom>
          <a:solidFill>
            <a:srgbClr val="89AA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rgbClr val="FFFFFF"/>
                </a:solidFill>
              </a:rPr>
              <a:t>VERSEMENTS SOCIAUX ET ENVIRONNEMENTAUX</a:t>
            </a:r>
          </a:p>
        </p:txBody>
      </p:sp>
    </p:spTree>
    <p:extLst>
      <p:ext uri="{BB962C8B-B14F-4D97-AF65-F5344CB8AC3E}">
        <p14:creationId xmlns:p14="http://schemas.microsoft.com/office/powerpoint/2010/main" val="1314158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00CC190-1CB7-5EBB-CF31-BBB77EBEE611}"/>
              </a:ext>
            </a:extLst>
          </p:cNvPr>
          <p:cNvCxnSpPr>
            <a:cxnSpLocks/>
          </p:cNvCxnSpPr>
          <p:nvPr/>
        </p:nvCxnSpPr>
        <p:spPr>
          <a:xfrm flipV="1">
            <a:off x="3435546" y="3960588"/>
            <a:ext cx="1995436" cy="15557"/>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B2C0FA4-4743-8C0D-99BC-34F142BFEEBB}"/>
              </a:ext>
            </a:extLst>
          </p:cNvPr>
          <p:cNvSpPr txBox="1"/>
          <p:nvPr/>
        </p:nvSpPr>
        <p:spPr>
          <a:xfrm>
            <a:off x="918603" y="3428999"/>
            <a:ext cx="4811161" cy="2554545"/>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200" b="0" i="0" u="none" strike="noStrike" cap="none" normalizeH="0" baseline="0" noProof="0" dirty="0">
                <a:ln>
                  <a:noFill/>
                </a:ln>
                <a:solidFill>
                  <a:srgbClr val="002157"/>
                </a:solidFill>
                <a:effectLst/>
                <a:uLnTx/>
                <a:uFillTx/>
                <a:latin typeface="Franklin Gothic Book" panose="020B0503020102020204"/>
                <a:ea typeface="+mn-ea"/>
                <a:cs typeface="+mn-cs"/>
              </a:rPr>
              <a:t>Les pays sont encouragés à divulguer les </a:t>
            </a:r>
            <a:r>
              <a:rPr kumimoji="0" lang="fr-FR" sz="3200" b="1" i="0" u="none" strike="noStrike" cap="none" normalizeH="0" baseline="0" noProof="0" dirty="0">
                <a:ln>
                  <a:noFill/>
                </a:ln>
                <a:solidFill>
                  <a:srgbClr val="0090BF"/>
                </a:solidFill>
                <a:effectLst/>
                <a:uLnTx/>
                <a:uFillTx/>
                <a:latin typeface="Franklin Gothic Book" panose="020B0503020102020204"/>
                <a:ea typeface="+mn-ea"/>
                <a:cs typeface="+mn-cs"/>
              </a:rPr>
              <a:t>accords de vente connexes conclus avec les entreprises acheteuses. </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fr-FR">
                <a:solidFill>
                  <a:schemeClr val="bg1"/>
                </a:solidFill>
                <a:latin typeface="Franklin Gothic Medium"/>
              </a:rPr>
              <a:t>CONTRATS</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988802"/>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Exigence</a:t>
            </a:r>
            <a:r>
              <a:rPr lang="fr-FR" sz="2800">
                <a:solidFill>
                  <a:srgbClr val="FFFFFF"/>
                </a:solidFill>
                <a:latin typeface="Franklin Gothic Medium" panose="020B0603020102020204" pitchFamily="34" charset="0"/>
                <a:ea typeface="+mn-ea"/>
                <a:cs typeface="+mn-cs"/>
              </a:rPr>
              <a:t> 4.2 </a:t>
            </a: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a:t>
            </a:r>
            <a:r>
              <a:rPr lang="fr-FR" sz="2800">
                <a:solidFill>
                  <a:srgbClr val="FFFFFF"/>
                </a:solidFill>
                <a:latin typeface="Franklin Gothic Medium" panose="020B0603020102020204" pitchFamily="34" charset="0"/>
                <a:ea typeface="+mn-ea"/>
                <a:cs typeface="+mn-cs"/>
              </a:rPr>
              <a:t>c</a:t>
            </a: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 </a:t>
            </a:r>
          </a:p>
        </p:txBody>
      </p:sp>
      <p:sp>
        <p:nvSpPr>
          <p:cNvPr id="6" name="Picture Placeholder 5">
            <a:extLst>
              <a:ext uri="{FF2B5EF4-FFF2-40B4-BE49-F238E27FC236}">
                <a16:creationId xmlns:a16="http://schemas.microsoft.com/office/drawing/2014/main" id="{CC6E437D-657C-9AFC-C6EA-F07868F141C8}"/>
              </a:ext>
            </a:extLst>
          </p:cNvPr>
          <p:cNvSpPr>
            <a:spLocks noGrp="1"/>
          </p:cNvSpPr>
          <p:nvPr>
            <p:ph type="pic" sz="quarter" idx="14"/>
          </p:nvPr>
        </p:nvSpPr>
        <p:spPr/>
        <p:txBody>
          <a:bodyPr/>
          <a:lstStyle/>
          <a:p>
            <a:endParaRPr lang="en-NO"/>
          </a:p>
        </p:txBody>
      </p:sp>
      <p:pic>
        <p:nvPicPr>
          <p:cNvPr id="9" name="Picture 8">
            <a:extLst>
              <a:ext uri="{FF2B5EF4-FFF2-40B4-BE49-F238E27FC236}">
                <a16:creationId xmlns:a16="http://schemas.microsoft.com/office/drawing/2014/main" id="{1E1D25F5-B918-B51F-6662-E2677D9B62A0}"/>
              </a:ext>
            </a:extLst>
          </p:cNvPr>
          <p:cNvPicPr>
            <a:picLocks noChangeAspect="1"/>
          </p:cNvPicPr>
          <p:nvPr/>
        </p:nvPicPr>
        <p:blipFill rotWithShape="1">
          <a:blip r:embed="rId3">
            <a:extLst>
              <a:ext uri="{28A0092B-C50C-407E-A947-70E740481C1C}">
                <a14:useLocalDpi xmlns:a14="http://schemas.microsoft.com/office/drawing/2010/main"/>
              </a:ext>
            </a:extLst>
          </a:blip>
          <a:srcRect t="-143"/>
          <a:stretch/>
        </p:blipFill>
        <p:spPr>
          <a:xfrm>
            <a:off x="6860343" y="-9771"/>
            <a:ext cx="5308600" cy="6867770"/>
          </a:xfrm>
          <a:prstGeom prst="rect">
            <a:avLst/>
          </a:prstGeom>
        </p:spPr>
      </p:pic>
      <p:pic>
        <p:nvPicPr>
          <p:cNvPr id="14" name="Picture 13" descr="A blue rectangle with white dots&#10;&#10;Description automatically generated">
            <a:extLst>
              <a:ext uri="{FF2B5EF4-FFF2-40B4-BE49-F238E27FC236}">
                <a16:creationId xmlns:a16="http://schemas.microsoft.com/office/drawing/2014/main" id="{A206454E-BF5F-C218-78F5-A06A97BBADBF}"/>
              </a:ext>
            </a:extLst>
          </p:cNvPr>
          <p:cNvPicPr>
            <a:picLocks noChangeAspect="1"/>
          </p:cNvPicPr>
          <p:nvPr/>
        </p:nvPicPr>
        <p:blipFill>
          <a:blip r:embed="rId4"/>
          <a:stretch>
            <a:fillRect/>
          </a:stretch>
        </p:blipFill>
        <p:spPr>
          <a:xfrm>
            <a:off x="6885652" y="-9771"/>
            <a:ext cx="5308600" cy="6867769"/>
          </a:xfrm>
          <a:prstGeom prst="rect">
            <a:avLst/>
          </a:prstGeom>
        </p:spPr>
      </p:pic>
    </p:spTree>
    <p:extLst>
      <p:ext uri="{BB962C8B-B14F-4D97-AF65-F5344CB8AC3E}">
        <p14:creationId xmlns:p14="http://schemas.microsoft.com/office/powerpoint/2010/main" val="2037373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9C1515-AE84-522C-AE11-FF1DDFC9D4A4}"/>
              </a:ext>
            </a:extLst>
          </p:cNvPr>
          <p:cNvSpPr/>
          <p:nvPr/>
        </p:nvSpPr>
        <p:spPr>
          <a:xfrm>
            <a:off x="636492" y="2604654"/>
            <a:ext cx="11555507" cy="2715667"/>
          </a:xfrm>
          <a:prstGeom prst="rect">
            <a:avLst/>
          </a:prstGeom>
          <a:gradFill>
            <a:gsLst>
              <a:gs pos="0">
                <a:srgbClr val="FFFFFF"/>
              </a:gs>
              <a:gs pos="78000">
                <a:schemeClr val="tx2">
                  <a:lumMod val="20000"/>
                  <a:lumOff val="80000"/>
                  <a:alpha val="39326"/>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Rectangle 10">
            <a:extLst>
              <a:ext uri="{FF2B5EF4-FFF2-40B4-BE49-F238E27FC236}">
                <a16:creationId xmlns:a16="http://schemas.microsoft.com/office/drawing/2014/main" id="{581EE888-D6B6-DEE9-8285-77F23B46E60C}"/>
              </a:ext>
            </a:extLst>
          </p:cNvPr>
          <p:cNvSpPr/>
          <p:nvPr/>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2" name="TextBox 11">
            <a:extLst>
              <a:ext uri="{FF2B5EF4-FFF2-40B4-BE49-F238E27FC236}">
                <a16:creationId xmlns:a16="http://schemas.microsoft.com/office/drawing/2014/main" id="{1336608A-560C-25A6-27FB-BAE99D0DE5CC}"/>
              </a:ext>
            </a:extLst>
          </p:cNvPr>
          <p:cNvSpPr txBox="1"/>
          <p:nvPr/>
        </p:nvSpPr>
        <p:spPr>
          <a:xfrm>
            <a:off x="392689" y="1988802"/>
            <a:ext cx="2722543" cy="523220"/>
          </a:xfrm>
          <a:prstGeom prst="rect">
            <a:avLst/>
          </a:prstGeom>
          <a:noFill/>
        </p:spPr>
        <p:txBody>
          <a:bodyPr wrap="square" rtlCol="0">
            <a:spAutoFit/>
          </a:bodyPr>
          <a:lstStyle/>
          <a:p>
            <a:pPr algn="r"/>
            <a:r>
              <a:rPr lang="fr-FR" sz="2800">
                <a:solidFill>
                  <a:srgbClr val="FFFFFF"/>
                </a:solidFill>
                <a:latin typeface="Franklin Gothic Medium" panose="020B0603020102020204" pitchFamily="34" charset="0"/>
              </a:rPr>
              <a:t>RÉFLEXIONS</a:t>
            </a:r>
          </a:p>
        </p:txBody>
      </p:sp>
      <p:sp>
        <p:nvSpPr>
          <p:cNvPr id="3" name="Title 1">
            <a:extLst>
              <a:ext uri="{FF2B5EF4-FFF2-40B4-BE49-F238E27FC236}">
                <a16:creationId xmlns:a16="http://schemas.microsoft.com/office/drawing/2014/main" id="{C422CEDF-8711-7EA8-058E-40A559936215}"/>
              </a:ext>
            </a:extLst>
          </p:cNvPr>
          <p:cNvSpPr txBox="1">
            <a:spLocks/>
          </p:cNvSpPr>
          <p:nvPr/>
        </p:nvSpPr>
        <p:spPr>
          <a:xfrm>
            <a:off x="642812" y="1194997"/>
            <a:ext cx="10905753" cy="1409657"/>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000" b="1" i="0" kern="1200" baseline="0">
                <a:solidFill>
                  <a:srgbClr val="132856"/>
                </a:solidFill>
                <a:latin typeface="Franklin Gothic Demi" panose="020B0603020102020204" pitchFamily="34" charset="0"/>
                <a:ea typeface="+mj-ea"/>
                <a:cs typeface="+mj-cs"/>
              </a:defRPr>
            </a:lvl1pPr>
          </a:lstStyle>
          <a:p>
            <a:endParaRPr lang="en-NO"/>
          </a:p>
        </p:txBody>
      </p:sp>
      <p:sp>
        <p:nvSpPr>
          <p:cNvPr id="5" name="Title 4">
            <a:extLst>
              <a:ext uri="{FF2B5EF4-FFF2-40B4-BE49-F238E27FC236}">
                <a16:creationId xmlns:a16="http://schemas.microsoft.com/office/drawing/2014/main" id="{43FBB7E1-8DB9-4D3B-AF2D-87ED9F7752E4}"/>
              </a:ext>
            </a:extLst>
          </p:cNvPr>
          <p:cNvSpPr>
            <a:spLocks noGrp="1"/>
          </p:cNvSpPr>
          <p:nvPr>
            <p:ph type="title" idx="4294967295"/>
          </p:nvPr>
        </p:nvSpPr>
        <p:spPr>
          <a:xfrm>
            <a:off x="1063531" y="3100388"/>
            <a:ext cx="5851525" cy="671512"/>
          </a:xfrm>
        </p:spPr>
        <p:txBody>
          <a:bodyPr>
            <a:noAutofit/>
          </a:bodyPr>
          <a:lstStyle/>
          <a:p>
            <a:r>
              <a:rPr lang="fr-FR" sz="4000"/>
              <a:t>Pourquoi la transparence des contrats est-elle si importante ?</a:t>
            </a:r>
            <a:br>
              <a:rPr lang="fr-FR" sz="4000"/>
            </a:br>
            <a:endParaRPr lang="fr-FR" sz="4000"/>
          </a:p>
        </p:txBody>
      </p:sp>
      <p:pic>
        <p:nvPicPr>
          <p:cNvPr id="10" name="Graphic 9" descr="Questions outline">
            <a:extLst>
              <a:ext uri="{FF2B5EF4-FFF2-40B4-BE49-F238E27FC236}">
                <a16:creationId xmlns:a16="http://schemas.microsoft.com/office/drawing/2014/main" id="{0991CF85-39E6-EB01-7E41-B4D1CAAA5E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47932" y="1582316"/>
            <a:ext cx="4432825" cy="4432825"/>
          </a:xfrm>
          <a:prstGeom prst="rect">
            <a:avLst/>
          </a:prstGeom>
        </p:spPr>
      </p:pic>
    </p:spTree>
    <p:extLst>
      <p:ext uri="{BB962C8B-B14F-4D97-AF65-F5344CB8AC3E}">
        <p14:creationId xmlns:p14="http://schemas.microsoft.com/office/powerpoint/2010/main" val="424285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flipV="1">
            <a:off x="3435546" y="3960588"/>
            <a:ext cx="1995436" cy="15557"/>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918603" y="3428999"/>
            <a:ext cx="4811161" cy="2062103"/>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200" b="0" i="0" u="none" strike="noStrike" cap="none" normalizeH="0" baseline="0" noProof="0">
                <a:ln>
                  <a:noFill/>
                </a:ln>
                <a:solidFill>
                  <a:srgbClr val="002157"/>
                </a:solidFill>
                <a:effectLst/>
                <a:uLnTx/>
                <a:uFillTx/>
                <a:latin typeface="Franklin Gothic Book" panose="020B0503020102020204"/>
                <a:ea typeface="+mn-ea"/>
                <a:cs typeface="+mn-cs"/>
              </a:rPr>
              <a:t>Les pays sont encouragés à rendre publics </a:t>
            </a:r>
            <a:r>
              <a:rPr lang="fr-FR" sz="3200" b="1">
                <a:solidFill>
                  <a:srgbClr val="0090BF"/>
                </a:solidFill>
                <a:latin typeface="Franklin Gothic Book" panose="020B0503020102020204"/>
                <a:ea typeface="+mn-ea"/>
                <a:cs typeface="+mn-cs"/>
              </a:rPr>
              <a:t>les contrats d’exploration importants.</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fr-FR">
                <a:solidFill>
                  <a:schemeClr val="bg1"/>
                </a:solidFill>
                <a:latin typeface="Franklin Gothic Medium"/>
              </a:rPr>
              <a:t>CONTRATS</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988802"/>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Exigence 2.</a:t>
            </a:r>
            <a:r>
              <a:rPr lang="fr-FR" sz="2800">
                <a:solidFill>
                  <a:srgbClr val="FFFFFF"/>
                </a:solidFill>
                <a:latin typeface="Franklin Gothic Medium" panose="020B0603020102020204" pitchFamily="34" charset="0"/>
                <a:ea typeface="+mn-ea"/>
                <a:cs typeface="+mn-cs"/>
              </a:rPr>
              <a:t>4</a:t>
            </a: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 (a) </a:t>
            </a:r>
          </a:p>
        </p:txBody>
      </p:sp>
      <p:sp>
        <p:nvSpPr>
          <p:cNvPr id="6" name="Picture Placeholder 5">
            <a:extLst>
              <a:ext uri="{FF2B5EF4-FFF2-40B4-BE49-F238E27FC236}">
                <a16:creationId xmlns:a16="http://schemas.microsoft.com/office/drawing/2014/main" id="{02C3C0AB-31A1-A23B-0605-7A5432A3E02D}"/>
              </a:ext>
            </a:extLst>
          </p:cNvPr>
          <p:cNvSpPr>
            <a:spLocks noGrp="1"/>
          </p:cNvSpPr>
          <p:nvPr>
            <p:ph type="pic" sz="quarter" idx="14"/>
          </p:nvPr>
        </p:nvSpPr>
        <p:spPr/>
        <p:txBody>
          <a:bodyPr/>
          <a:lstStyle/>
          <a:p>
            <a:endParaRPr lang="en-NO"/>
          </a:p>
        </p:txBody>
      </p:sp>
      <p:pic>
        <p:nvPicPr>
          <p:cNvPr id="9" name="Picture 8">
            <a:extLst>
              <a:ext uri="{FF2B5EF4-FFF2-40B4-BE49-F238E27FC236}">
                <a16:creationId xmlns:a16="http://schemas.microsoft.com/office/drawing/2014/main" id="{51E7F092-3027-0B08-A3E0-2C3264AEFED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83400" y="0"/>
            <a:ext cx="5308600" cy="6867769"/>
          </a:xfrm>
          <a:prstGeom prst="rect">
            <a:avLst/>
          </a:prstGeom>
        </p:spPr>
      </p:pic>
      <p:sp>
        <p:nvSpPr>
          <p:cNvPr id="2" name="Rectangle 1">
            <a:extLst>
              <a:ext uri="{FF2B5EF4-FFF2-40B4-BE49-F238E27FC236}">
                <a16:creationId xmlns:a16="http://schemas.microsoft.com/office/drawing/2014/main" id="{FB9F342F-C8BA-37EB-0154-33E212F719CE}"/>
              </a:ext>
            </a:extLst>
          </p:cNvPr>
          <p:cNvSpPr/>
          <p:nvPr/>
        </p:nvSpPr>
        <p:spPr>
          <a:xfrm>
            <a:off x="6853069" y="-26587"/>
            <a:ext cx="5373673" cy="6894355"/>
          </a:xfrm>
          <a:prstGeom prst="rect">
            <a:avLst/>
          </a:prstGeom>
          <a:solidFill>
            <a:schemeClr val="accent5">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1467690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3124611" y="3397364"/>
            <a:ext cx="1752189"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912579" y="2939793"/>
            <a:ext cx="4934039" cy="2677656"/>
          </a:xfrm>
          <a:prstGeom prst="rect">
            <a:avLst/>
          </a:prstGeom>
          <a:noFill/>
        </p:spPr>
        <p:txBody>
          <a:bodyPr wrap="square" lIns="91440" tIns="45720" rIns="91440" bIns="45720" anchor="t">
            <a:spAutoFit/>
          </a:bodyPr>
          <a:lstStyle/>
          <a:p>
            <a:pPr>
              <a:defRPr/>
            </a:pPr>
            <a:r>
              <a:rPr kumimoji="0" lang="fr-FR" sz="2800" b="0" i="0" u="none" strike="noStrike" cap="none" normalizeH="0" baseline="0" noProof="0" dirty="0">
                <a:ln>
                  <a:noFill/>
                </a:ln>
                <a:solidFill>
                  <a:srgbClr val="002157"/>
                </a:solidFill>
                <a:effectLst/>
                <a:uLnTx/>
                <a:uFillTx/>
                <a:latin typeface="Franklin Gothic Book" panose="020B0503020102020204"/>
                <a:ea typeface="+mn-ea"/>
                <a:cs typeface="+mn-cs"/>
              </a:rPr>
              <a:t>Les pays sont encouragés à publier les </a:t>
            </a:r>
            <a:r>
              <a:rPr lang="fr-FR" sz="2800" b="1" dirty="0">
                <a:solidFill>
                  <a:srgbClr val="0090BF"/>
                </a:solidFill>
                <a:latin typeface="Franklin Gothic Book" panose="020B0503020102020204"/>
                <a:ea typeface="+mn-ea"/>
                <a:cs typeface="+mn-cs"/>
              </a:rPr>
              <a:t>accords portant sur les infrastructures ou de troc sous-jacents</a:t>
            </a:r>
            <a:r>
              <a:rPr lang="fr-FR" sz="2800" dirty="0">
                <a:solidFill>
                  <a:srgbClr val="002157"/>
                </a:solidFill>
                <a:latin typeface="Franklin Gothic Book" panose="020B0503020102020204"/>
                <a:ea typeface="+mn-ea"/>
                <a:cs typeface="+mn-cs"/>
              </a:rPr>
              <a:t>, </a:t>
            </a:r>
            <a:r>
              <a:rPr lang="fr-FR" sz="2800" dirty="0">
                <a:solidFill>
                  <a:srgbClr val="002157"/>
                </a:solidFill>
                <a:latin typeface="Franklin Gothic Book" panose="020B0503020102020204"/>
              </a:rPr>
              <a:t>ainsi que</a:t>
            </a:r>
            <a:r>
              <a:rPr lang="fr-FR" sz="2800" dirty="0">
                <a:solidFill>
                  <a:srgbClr val="002157"/>
                </a:solidFill>
                <a:latin typeface="Franklin Gothic Book" panose="020B0503020102020204"/>
                <a:ea typeface="+mn-ea"/>
                <a:cs typeface="+mn-cs"/>
              </a:rPr>
              <a:t> tous les contrats de prêts adossés à des ressources.</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fr-FR">
                <a:solidFill>
                  <a:schemeClr val="bg1"/>
                </a:solidFill>
                <a:latin typeface="Franklin Gothic Medium"/>
              </a:rPr>
              <a:t>CONTRATS</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988802"/>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Exigence 4.3 (b) </a:t>
            </a:r>
          </a:p>
        </p:txBody>
      </p:sp>
      <p:sp>
        <p:nvSpPr>
          <p:cNvPr id="6" name="Picture Placeholder 5">
            <a:extLst>
              <a:ext uri="{FF2B5EF4-FFF2-40B4-BE49-F238E27FC236}">
                <a16:creationId xmlns:a16="http://schemas.microsoft.com/office/drawing/2014/main" id="{4655906B-0B4C-454F-D77E-1D0BC801EF8F}"/>
              </a:ext>
            </a:extLst>
          </p:cNvPr>
          <p:cNvSpPr>
            <a:spLocks noGrp="1"/>
          </p:cNvSpPr>
          <p:nvPr>
            <p:ph type="pic" sz="quarter" idx="14"/>
          </p:nvPr>
        </p:nvSpPr>
        <p:spPr/>
        <p:txBody>
          <a:bodyPr/>
          <a:lstStyle/>
          <a:p>
            <a:endParaRPr lang="en-NO"/>
          </a:p>
        </p:txBody>
      </p:sp>
      <p:pic>
        <p:nvPicPr>
          <p:cNvPr id="9" name="Picture 8">
            <a:extLst>
              <a:ext uri="{FF2B5EF4-FFF2-40B4-BE49-F238E27FC236}">
                <a16:creationId xmlns:a16="http://schemas.microsoft.com/office/drawing/2014/main" id="{03D3B23B-4BBD-6DB8-BF1F-AEDE644BDDA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83400" y="0"/>
            <a:ext cx="5308600" cy="6858111"/>
          </a:xfrm>
          <a:prstGeom prst="rect">
            <a:avLst/>
          </a:prstGeom>
        </p:spPr>
      </p:pic>
      <p:sp>
        <p:nvSpPr>
          <p:cNvPr id="2" name="Rectangle 1">
            <a:extLst>
              <a:ext uri="{FF2B5EF4-FFF2-40B4-BE49-F238E27FC236}">
                <a16:creationId xmlns:a16="http://schemas.microsoft.com/office/drawing/2014/main" id="{C7E9BA67-FA2B-E1A0-D0AB-6EDD2A644DBC}"/>
              </a:ext>
            </a:extLst>
          </p:cNvPr>
          <p:cNvSpPr/>
          <p:nvPr/>
        </p:nvSpPr>
        <p:spPr>
          <a:xfrm>
            <a:off x="6853069" y="-26587"/>
            <a:ext cx="5373673" cy="6894355"/>
          </a:xfrm>
          <a:prstGeom prst="rect">
            <a:avLst/>
          </a:prstGeom>
          <a:solidFill>
            <a:schemeClr val="accent4">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20146081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9EE32C-1D7F-AD3A-A1AE-C0CA1609164E}"/>
              </a:ext>
            </a:extLst>
          </p:cNvPr>
          <p:cNvSpPr>
            <a:spLocks noGrp="1"/>
          </p:cNvSpPr>
          <p:nvPr>
            <p:ph type="body" sz="quarter" idx="10"/>
          </p:nvPr>
        </p:nvSpPr>
        <p:spPr>
          <a:xfrm>
            <a:off x="1026103" y="2033070"/>
            <a:ext cx="2390197" cy="571584"/>
          </a:xfrm>
        </p:spPr>
        <p:txBody>
          <a:bodyPr/>
          <a:lstStyle/>
          <a:p>
            <a:pPr algn="r"/>
            <a:r>
              <a:rPr lang="fr-FR" dirty="0"/>
              <a:t>EXEMPLE</a:t>
            </a:r>
          </a:p>
        </p:txBody>
      </p:sp>
      <p:sp>
        <p:nvSpPr>
          <p:cNvPr id="3" name="Text Placeholder 2">
            <a:extLst>
              <a:ext uri="{FF2B5EF4-FFF2-40B4-BE49-F238E27FC236}">
                <a16:creationId xmlns:a16="http://schemas.microsoft.com/office/drawing/2014/main" id="{00A0A457-4B26-5894-999B-E1D91B2BE76A}"/>
              </a:ext>
            </a:extLst>
          </p:cNvPr>
          <p:cNvSpPr>
            <a:spLocks noGrp="1"/>
          </p:cNvSpPr>
          <p:nvPr>
            <p:ph type="body" sz="quarter" idx="11"/>
          </p:nvPr>
        </p:nvSpPr>
        <p:spPr>
          <a:xfrm>
            <a:off x="1003243" y="2971701"/>
            <a:ext cx="5092757" cy="1281646"/>
          </a:xfrm>
        </p:spPr>
        <p:txBody>
          <a:bodyPr>
            <a:noAutofit/>
          </a:bodyPr>
          <a:lstStyle/>
          <a:p>
            <a:r>
              <a:rPr lang="fr-FR" sz="3600" dirty="0"/>
              <a:t>République démocratique du Congo</a:t>
            </a:r>
          </a:p>
        </p:txBody>
      </p:sp>
      <p:sp>
        <p:nvSpPr>
          <p:cNvPr id="4" name="Text Placeholder 3">
            <a:extLst>
              <a:ext uri="{FF2B5EF4-FFF2-40B4-BE49-F238E27FC236}">
                <a16:creationId xmlns:a16="http://schemas.microsoft.com/office/drawing/2014/main" id="{74A22D5D-9F62-9280-D6E5-F10B875A3CD9}"/>
              </a:ext>
            </a:extLst>
          </p:cNvPr>
          <p:cNvSpPr>
            <a:spLocks noGrp="1"/>
          </p:cNvSpPr>
          <p:nvPr>
            <p:ph type="body" sz="quarter" idx="12"/>
          </p:nvPr>
        </p:nvSpPr>
        <p:spPr>
          <a:xfrm>
            <a:off x="1003243" y="4262444"/>
            <a:ext cx="5373673" cy="1655756"/>
          </a:xfrm>
        </p:spPr>
        <p:txBody>
          <a:bodyPr vert="horz" lIns="91440" tIns="45720" rIns="91440" bIns="45720" rtlCol="0" anchor="t">
            <a:noAutofit/>
          </a:bodyPr>
          <a:lstStyle/>
          <a:p>
            <a:pPr marL="383540" indent="-383540"/>
            <a:r>
              <a:rPr lang="fr-FR" dirty="0"/>
              <a:t>Ce pays a divulgué, évalué et renégocié l’accord d’infrastructure de </a:t>
            </a:r>
            <a:r>
              <a:rPr lang="fr-FR" dirty="0" err="1"/>
              <a:t>Sicomines</a:t>
            </a:r>
            <a:r>
              <a:rPr lang="fr-FR" dirty="0"/>
              <a:t> passé avec des investisseurs chinois.</a:t>
            </a:r>
          </a:p>
        </p:txBody>
      </p:sp>
      <p:sp>
        <p:nvSpPr>
          <p:cNvPr id="5" name="Text Placeholder 4">
            <a:extLst>
              <a:ext uri="{FF2B5EF4-FFF2-40B4-BE49-F238E27FC236}">
                <a16:creationId xmlns:a16="http://schemas.microsoft.com/office/drawing/2014/main" id="{8A98E4EF-CA25-0808-9590-D0E95582B596}"/>
              </a:ext>
            </a:extLst>
          </p:cNvPr>
          <p:cNvSpPr>
            <a:spLocks noGrp="1"/>
          </p:cNvSpPr>
          <p:nvPr>
            <p:ph type="body" sz="quarter" idx="13"/>
          </p:nvPr>
        </p:nvSpPr>
        <p:spPr/>
        <p:txBody>
          <a:bodyPr/>
          <a:lstStyle/>
          <a:p>
            <a:r>
              <a:rPr lang="fr-FR" dirty="0"/>
              <a:t>ACCORDS D’INFRASTRUCTURES ET DE TROC</a:t>
            </a:r>
          </a:p>
        </p:txBody>
      </p:sp>
      <p:pic>
        <p:nvPicPr>
          <p:cNvPr id="8" name="Picture 7" descr="A yellow outline of a map&#10;&#10;Description automatically generated">
            <a:extLst>
              <a:ext uri="{FF2B5EF4-FFF2-40B4-BE49-F238E27FC236}">
                <a16:creationId xmlns:a16="http://schemas.microsoft.com/office/drawing/2014/main" id="{53688B7A-3957-183C-A263-49223BC6BA0C}"/>
              </a:ext>
            </a:extLst>
          </p:cNvPr>
          <p:cNvPicPr>
            <a:picLocks noChangeAspect="1"/>
          </p:cNvPicPr>
          <p:nvPr/>
        </p:nvPicPr>
        <p:blipFill>
          <a:blip r:embed="rId2"/>
          <a:stretch>
            <a:fillRect/>
          </a:stretch>
        </p:blipFill>
        <p:spPr>
          <a:xfrm>
            <a:off x="8483600" y="1282700"/>
            <a:ext cx="3708400" cy="3708400"/>
          </a:xfrm>
          <a:prstGeom prst="rect">
            <a:avLst/>
          </a:prstGeom>
        </p:spPr>
      </p:pic>
      <p:pic>
        <p:nvPicPr>
          <p:cNvPr id="7" name="Picture 6" descr="A black and white document with yellow text&#10;&#10;Description automatically generated">
            <a:extLst>
              <a:ext uri="{FF2B5EF4-FFF2-40B4-BE49-F238E27FC236}">
                <a16:creationId xmlns:a16="http://schemas.microsoft.com/office/drawing/2014/main" id="{C675DB78-C762-B1BD-020E-D17A098C5C25}"/>
              </a:ext>
            </a:extLst>
          </p:cNvPr>
          <p:cNvPicPr>
            <a:picLocks noChangeAspect="1"/>
          </p:cNvPicPr>
          <p:nvPr/>
        </p:nvPicPr>
        <p:blipFill>
          <a:blip r:embed="rId3"/>
          <a:stretch>
            <a:fillRect/>
          </a:stretch>
        </p:blipFill>
        <p:spPr>
          <a:xfrm>
            <a:off x="6376916" y="1282700"/>
            <a:ext cx="3957774" cy="48453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9649751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9EE32C-1D7F-AD3A-A1AE-C0CA1609164E}"/>
              </a:ext>
            </a:extLst>
          </p:cNvPr>
          <p:cNvSpPr>
            <a:spLocks noGrp="1"/>
          </p:cNvSpPr>
          <p:nvPr>
            <p:ph type="body" sz="quarter" idx="10"/>
          </p:nvPr>
        </p:nvSpPr>
        <p:spPr>
          <a:xfrm>
            <a:off x="1026103" y="2033070"/>
            <a:ext cx="2390197" cy="571584"/>
          </a:xfrm>
        </p:spPr>
        <p:txBody>
          <a:bodyPr/>
          <a:lstStyle/>
          <a:p>
            <a:pPr algn="r"/>
            <a:r>
              <a:rPr lang="fr-FR" dirty="0"/>
              <a:t>EXEMPLE</a:t>
            </a:r>
          </a:p>
        </p:txBody>
      </p:sp>
      <p:sp>
        <p:nvSpPr>
          <p:cNvPr id="3" name="Text Placeholder 2">
            <a:extLst>
              <a:ext uri="{FF2B5EF4-FFF2-40B4-BE49-F238E27FC236}">
                <a16:creationId xmlns:a16="http://schemas.microsoft.com/office/drawing/2014/main" id="{00A0A457-4B26-5894-999B-E1D91B2BE76A}"/>
              </a:ext>
            </a:extLst>
          </p:cNvPr>
          <p:cNvSpPr>
            <a:spLocks noGrp="1"/>
          </p:cNvSpPr>
          <p:nvPr>
            <p:ph type="body" sz="quarter" idx="11"/>
          </p:nvPr>
        </p:nvSpPr>
        <p:spPr>
          <a:xfrm>
            <a:off x="1003243" y="2737277"/>
            <a:ext cx="5092757" cy="660499"/>
          </a:xfrm>
        </p:spPr>
        <p:txBody>
          <a:bodyPr>
            <a:normAutofit/>
          </a:bodyPr>
          <a:lstStyle/>
          <a:p>
            <a:r>
              <a:rPr lang="fr-FR" sz="3600" dirty="0"/>
              <a:t>Ghana</a:t>
            </a:r>
          </a:p>
        </p:txBody>
      </p:sp>
      <p:sp>
        <p:nvSpPr>
          <p:cNvPr id="4" name="Text Placeholder 3">
            <a:extLst>
              <a:ext uri="{FF2B5EF4-FFF2-40B4-BE49-F238E27FC236}">
                <a16:creationId xmlns:a16="http://schemas.microsoft.com/office/drawing/2014/main" id="{74A22D5D-9F62-9280-D6E5-F10B875A3CD9}"/>
              </a:ext>
            </a:extLst>
          </p:cNvPr>
          <p:cNvSpPr>
            <a:spLocks noGrp="1"/>
          </p:cNvSpPr>
          <p:nvPr>
            <p:ph type="body" sz="quarter" idx="12"/>
          </p:nvPr>
        </p:nvSpPr>
        <p:spPr>
          <a:xfrm>
            <a:off x="1026103" y="3429000"/>
            <a:ext cx="7086657" cy="2546875"/>
          </a:xfrm>
        </p:spPr>
        <p:txBody>
          <a:bodyPr/>
          <a:lstStyle/>
          <a:p>
            <a:r>
              <a:rPr lang="fr-FR" sz="2000" dirty="0"/>
              <a:t>Les recettes pétrolières du Ghana proviennent de différents contrats, dont un signé avec </a:t>
            </a:r>
            <a:r>
              <a:rPr lang="fr-FR" sz="2000" dirty="0" err="1"/>
              <a:t>Litasco</a:t>
            </a:r>
            <a:r>
              <a:rPr lang="fr-FR" sz="2000" dirty="0"/>
              <a:t> et un autre signé avec l’entreprise d’État chinoise </a:t>
            </a:r>
            <a:r>
              <a:rPr lang="fr-FR" sz="2000" dirty="0" err="1"/>
              <a:t>Unipec</a:t>
            </a:r>
            <a:r>
              <a:rPr lang="fr-FR" sz="2000" dirty="0"/>
              <a:t> Asia (liée au Ghana par un accord de prêt de 3 milliards facilité par la China </a:t>
            </a:r>
            <a:r>
              <a:rPr lang="fr-FR" sz="2000" dirty="0" err="1"/>
              <a:t>Development</a:t>
            </a:r>
            <a:r>
              <a:rPr lang="fr-FR" sz="2000" dirty="0"/>
              <a:t> Bank).</a:t>
            </a:r>
          </a:p>
          <a:p>
            <a:r>
              <a:rPr lang="fr-FR" sz="2000" dirty="0"/>
              <a:t>L’accord de vente de GNPC avec </a:t>
            </a:r>
            <a:r>
              <a:rPr lang="fr-FR" sz="2000" dirty="0" err="1"/>
              <a:t>Unipec</a:t>
            </a:r>
            <a:r>
              <a:rPr lang="fr-FR" sz="2000" dirty="0"/>
              <a:t> Asia est divulgué.</a:t>
            </a:r>
          </a:p>
          <a:p>
            <a:r>
              <a:rPr lang="fr-FR" sz="2000" dirty="0" err="1"/>
              <a:t>Unipec</a:t>
            </a:r>
            <a:r>
              <a:rPr lang="fr-FR" sz="2000" dirty="0"/>
              <a:t> Asia s’est engagée à acheter cinq cargaisons du champ </a:t>
            </a:r>
            <a:r>
              <a:rPr lang="fr-FR" sz="2000" dirty="0" err="1"/>
              <a:t>Jubilee</a:t>
            </a:r>
            <a:r>
              <a:rPr lang="fr-FR" sz="2000" dirty="0"/>
              <a:t> par an, pendant 15 ans et demi.</a:t>
            </a:r>
          </a:p>
        </p:txBody>
      </p:sp>
      <p:sp>
        <p:nvSpPr>
          <p:cNvPr id="5" name="Text Placeholder 4">
            <a:extLst>
              <a:ext uri="{FF2B5EF4-FFF2-40B4-BE49-F238E27FC236}">
                <a16:creationId xmlns:a16="http://schemas.microsoft.com/office/drawing/2014/main" id="{8A98E4EF-CA25-0808-9590-D0E95582B596}"/>
              </a:ext>
            </a:extLst>
          </p:cNvPr>
          <p:cNvSpPr>
            <a:spLocks noGrp="1"/>
          </p:cNvSpPr>
          <p:nvPr>
            <p:ph type="body" sz="quarter" idx="13"/>
          </p:nvPr>
        </p:nvSpPr>
        <p:spPr/>
        <p:txBody>
          <a:bodyPr/>
          <a:lstStyle/>
          <a:p>
            <a:r>
              <a:rPr lang="fr-FR" dirty="0"/>
              <a:t>ACCORDS D’INFRASTRUCTURES ET DE TROC</a:t>
            </a:r>
          </a:p>
        </p:txBody>
      </p:sp>
      <p:pic>
        <p:nvPicPr>
          <p:cNvPr id="10" name="Picture 9" descr="A yellow outline of a country&#10;&#10;Description automatically generated">
            <a:extLst>
              <a:ext uri="{FF2B5EF4-FFF2-40B4-BE49-F238E27FC236}">
                <a16:creationId xmlns:a16="http://schemas.microsoft.com/office/drawing/2014/main" id="{5E2BFD86-C4A5-EC29-850C-8988161B46AF}"/>
              </a:ext>
            </a:extLst>
          </p:cNvPr>
          <p:cNvPicPr>
            <a:picLocks noChangeAspect="1"/>
          </p:cNvPicPr>
          <p:nvPr/>
        </p:nvPicPr>
        <p:blipFill>
          <a:blip r:embed="rId3"/>
          <a:stretch>
            <a:fillRect/>
          </a:stretch>
        </p:blipFill>
        <p:spPr>
          <a:xfrm>
            <a:off x="7975600" y="1485850"/>
            <a:ext cx="3886299" cy="3886299"/>
          </a:xfrm>
          <a:prstGeom prst="rect">
            <a:avLst/>
          </a:prstGeom>
        </p:spPr>
      </p:pic>
    </p:spTree>
    <p:extLst>
      <p:ext uri="{BB962C8B-B14F-4D97-AF65-F5344CB8AC3E}">
        <p14:creationId xmlns:p14="http://schemas.microsoft.com/office/powerpoint/2010/main" val="30490676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2794000" y="3718863"/>
            <a:ext cx="8255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D7A0606-53F9-4D01-CA47-36BC97C10FA6}"/>
              </a:ext>
            </a:extLst>
          </p:cNvPr>
          <p:cNvSpPr txBox="1"/>
          <p:nvPr/>
        </p:nvSpPr>
        <p:spPr>
          <a:xfrm>
            <a:off x="581891" y="3280783"/>
            <a:ext cx="5308601" cy="224676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800" dirty="0">
                <a:solidFill>
                  <a:srgbClr val="002157"/>
                </a:solidFill>
                <a:latin typeface="Franklin Gothic Book" panose="020B0503020102020204"/>
              </a:rPr>
              <a:t>Les pays sont tenus de divulguer les contrats qui imposent </a:t>
            </a:r>
            <a:r>
              <a:rPr lang="fr-FR" sz="2800" b="1" dirty="0">
                <a:solidFill>
                  <a:srgbClr val="0090BF"/>
                </a:solidFill>
                <a:latin typeface="Franklin Gothic Book" panose="020B0503020102020204"/>
              </a:rPr>
              <a:t>des dépenses sociales aux entreprises</a:t>
            </a:r>
            <a:r>
              <a:rPr lang="fr-FR" sz="2800" dirty="0">
                <a:solidFill>
                  <a:srgbClr val="002157"/>
                </a:solidFill>
                <a:latin typeface="Franklin Gothic Book" panose="020B0503020102020204"/>
              </a:rPr>
              <a:t>, que ces dépenses soient en espèces ou en nature.</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fr-FR">
                <a:solidFill>
                  <a:srgbClr val="89AA2E"/>
                </a:solidFill>
                <a:latin typeface="Franklin Gothic Medium"/>
              </a:rPr>
              <a:t>VERSEMENTS SOCIAUX ET ENVIRONNEMENTAUX</a:t>
            </a:r>
          </a:p>
        </p:txBody>
      </p:sp>
      <p:sp>
        <p:nvSpPr>
          <p:cNvPr id="10" name="Rectangle 9">
            <a:extLst>
              <a:ext uri="{FF2B5EF4-FFF2-40B4-BE49-F238E27FC236}">
                <a16:creationId xmlns:a16="http://schemas.microsoft.com/office/drawing/2014/main" id="{840B7A77-C695-7142-E225-8C9B4B84CB67}"/>
              </a:ext>
            </a:extLst>
          </p:cNvPr>
          <p:cNvSpPr/>
          <p:nvPr/>
        </p:nvSpPr>
        <p:spPr>
          <a:xfrm>
            <a:off x="-1" y="1729907"/>
            <a:ext cx="4536141" cy="708485"/>
          </a:xfrm>
          <a:prstGeom prst="rect">
            <a:avLst/>
          </a:prstGeom>
          <a:solidFill>
            <a:srgbClr val="89AA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825691" y="1822540"/>
            <a:ext cx="3505009" cy="52322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Exigence 6.1 (a) </a:t>
            </a:r>
          </a:p>
        </p:txBody>
      </p:sp>
      <p:pic>
        <p:nvPicPr>
          <p:cNvPr id="7" name="Picture Placeholder 6" descr="A construction site with a bulldozer and trees&#10;&#10;Description automatically generated">
            <a:extLst>
              <a:ext uri="{FF2B5EF4-FFF2-40B4-BE49-F238E27FC236}">
                <a16:creationId xmlns:a16="http://schemas.microsoft.com/office/drawing/2014/main" id="{B580EFB0-B845-1906-5557-54A08D905957}"/>
              </a:ext>
            </a:extLst>
          </p:cNvPr>
          <p:cNvPicPr>
            <a:picLocks noGrp="1" noChangeAspect="1"/>
          </p:cNvPicPr>
          <p:nvPr>
            <p:ph type="pic" sz="quarter" idx="14"/>
          </p:nvPr>
        </p:nvPicPr>
        <p:blipFill>
          <a:blip r:embed="rId3">
            <a:extLst>
              <a:ext uri="{28A0092B-C50C-407E-A947-70E740481C1C}">
                <a14:useLocalDpi xmlns:a14="http://schemas.microsoft.com/office/drawing/2010/main"/>
              </a:ext>
            </a:extLst>
          </a:blip>
          <a:srcRect/>
          <a:stretch>
            <a:fillRect/>
          </a:stretch>
        </p:blipFill>
        <p:spPr/>
      </p:pic>
      <p:sp>
        <p:nvSpPr>
          <p:cNvPr id="8" name="Rectangle 7">
            <a:extLst>
              <a:ext uri="{FF2B5EF4-FFF2-40B4-BE49-F238E27FC236}">
                <a16:creationId xmlns:a16="http://schemas.microsoft.com/office/drawing/2014/main" id="{07EC606A-6076-8AE8-8454-58D8C764B6CD}"/>
              </a:ext>
            </a:extLst>
          </p:cNvPr>
          <p:cNvSpPr/>
          <p:nvPr/>
        </p:nvSpPr>
        <p:spPr>
          <a:xfrm>
            <a:off x="6883400" y="-26587"/>
            <a:ext cx="5343342" cy="6894355"/>
          </a:xfrm>
          <a:prstGeom prst="rect">
            <a:avLst/>
          </a:prstGeom>
          <a:solidFill>
            <a:srgbClr val="89AA2E">
              <a:alpha val="5973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13945723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1498600" y="3172763"/>
            <a:ext cx="11303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D7A0606-53F9-4D01-CA47-36BC97C10FA6}"/>
              </a:ext>
            </a:extLst>
          </p:cNvPr>
          <p:cNvSpPr txBox="1"/>
          <p:nvPr/>
        </p:nvSpPr>
        <p:spPr>
          <a:xfrm>
            <a:off x="581891" y="2724920"/>
            <a:ext cx="6266767" cy="33547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800" dirty="0">
                <a:solidFill>
                  <a:srgbClr val="002157"/>
                </a:solidFill>
                <a:latin typeface="Franklin Gothic Book" panose="020B0503020102020204"/>
              </a:rPr>
              <a:t>Il est attendu des pays qu’ils divulguent : </a:t>
            </a:r>
          </a:p>
          <a:p>
            <a:pPr marL="457200" marR="0" lvl="0" indent="-457200" algn="l" defTabSz="457200" rtl="0" eaLnBrk="1" fontAlgn="auto" latinLnBrk="0" hangingPunct="1">
              <a:lnSpc>
                <a:spcPct val="100000"/>
              </a:lnSpc>
              <a:spcBef>
                <a:spcPts val="0"/>
              </a:spcBef>
              <a:spcAft>
                <a:spcPts val="0"/>
              </a:spcAft>
              <a:buClr>
                <a:srgbClr val="002157"/>
              </a:buClr>
              <a:buSzTx/>
              <a:buFont typeface="Wingdings" pitchFamily="2" charset="2"/>
              <a:buChar char="§"/>
              <a:tabLst/>
              <a:defRPr/>
            </a:pPr>
            <a:r>
              <a:rPr lang="fr-FR" sz="2600" dirty="0">
                <a:solidFill>
                  <a:srgbClr val="002157"/>
                </a:solidFill>
                <a:latin typeface="Franklin Gothic Book" panose="020B0503020102020204"/>
              </a:rPr>
              <a:t>Les contrats, et tout autre document requis par la loi, décrivant le </a:t>
            </a:r>
            <a:r>
              <a:rPr lang="fr-FR" sz="2600" b="1" dirty="0">
                <a:solidFill>
                  <a:srgbClr val="0090BF"/>
                </a:solidFill>
                <a:latin typeface="Franklin Gothic Book" panose="020B0503020102020204"/>
              </a:rPr>
              <a:t>niveau et l’affectation </a:t>
            </a:r>
            <a:r>
              <a:rPr lang="fr-FR" sz="2600" dirty="0">
                <a:solidFill>
                  <a:srgbClr val="002157"/>
                </a:solidFill>
                <a:latin typeface="Franklin Gothic Book" panose="020B0503020102020204"/>
              </a:rPr>
              <a:t>des</a:t>
            </a:r>
            <a:r>
              <a:rPr lang="fr-FR" sz="2600" b="1" dirty="0">
                <a:solidFill>
                  <a:srgbClr val="0090BF"/>
                </a:solidFill>
                <a:latin typeface="Franklin Gothic Book" panose="020B0503020102020204"/>
              </a:rPr>
              <a:t> dépenses sociales </a:t>
            </a:r>
            <a:r>
              <a:rPr lang="fr-FR" sz="2600" dirty="0">
                <a:solidFill>
                  <a:srgbClr val="002157"/>
                </a:solidFill>
                <a:latin typeface="Franklin Gothic Book" panose="020B0503020102020204"/>
              </a:rPr>
              <a:t>obligatoires significatives.</a:t>
            </a:r>
          </a:p>
          <a:p>
            <a:pPr marL="457200" marR="0" lvl="0" indent="-457200" algn="l" defTabSz="457200" rtl="0" eaLnBrk="1" fontAlgn="auto" latinLnBrk="0" hangingPunct="1">
              <a:lnSpc>
                <a:spcPct val="100000"/>
              </a:lnSpc>
              <a:spcBef>
                <a:spcPts val="0"/>
              </a:spcBef>
              <a:spcAft>
                <a:spcPts val="0"/>
              </a:spcAft>
              <a:buClr>
                <a:srgbClr val="002157"/>
              </a:buClr>
              <a:buSzTx/>
              <a:buFont typeface="Wingdings" pitchFamily="2" charset="2"/>
              <a:buChar char="§"/>
              <a:tabLst/>
              <a:defRPr/>
            </a:pPr>
            <a:r>
              <a:rPr lang="fr-FR" sz="2600" dirty="0">
                <a:solidFill>
                  <a:srgbClr val="002157"/>
                </a:solidFill>
                <a:latin typeface="Franklin Gothic Book" panose="020B0503020102020204"/>
              </a:rPr>
              <a:t>Les contrats imposant </a:t>
            </a:r>
            <a:r>
              <a:rPr lang="fr-FR" sz="2600" b="1" dirty="0">
                <a:solidFill>
                  <a:srgbClr val="0090BF"/>
                </a:solidFill>
                <a:latin typeface="Franklin Gothic Book" panose="020B0503020102020204"/>
              </a:rPr>
              <a:t>des paiements en matière environnementale.</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fr-FR">
                <a:solidFill>
                  <a:srgbClr val="89AA2E"/>
                </a:solidFill>
                <a:latin typeface="Franklin Gothic Medium"/>
              </a:rPr>
              <a:t>VERSEMENTS SOCIAUX ET ENVIRONNEMENTAUX</a:t>
            </a:r>
          </a:p>
        </p:txBody>
      </p:sp>
      <p:sp>
        <p:nvSpPr>
          <p:cNvPr id="10" name="Rectangle 9">
            <a:extLst>
              <a:ext uri="{FF2B5EF4-FFF2-40B4-BE49-F238E27FC236}">
                <a16:creationId xmlns:a16="http://schemas.microsoft.com/office/drawing/2014/main" id="{840B7A77-C695-7142-E225-8C9B4B84CB67}"/>
              </a:ext>
            </a:extLst>
          </p:cNvPr>
          <p:cNvSpPr/>
          <p:nvPr/>
        </p:nvSpPr>
        <p:spPr>
          <a:xfrm>
            <a:off x="-1" y="1729907"/>
            <a:ext cx="4536141" cy="708485"/>
          </a:xfrm>
          <a:prstGeom prst="rect">
            <a:avLst/>
          </a:prstGeom>
          <a:solidFill>
            <a:srgbClr val="89AA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825691" y="1822540"/>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Exigence 6.1 (a-b) </a:t>
            </a:r>
          </a:p>
        </p:txBody>
      </p:sp>
      <p:pic>
        <p:nvPicPr>
          <p:cNvPr id="7" name="Picture Placeholder 6" descr="A construction site with a bulldozer and trees&#10;&#10;Description automatically generated">
            <a:extLst>
              <a:ext uri="{FF2B5EF4-FFF2-40B4-BE49-F238E27FC236}">
                <a16:creationId xmlns:a16="http://schemas.microsoft.com/office/drawing/2014/main" id="{B580EFB0-B845-1906-5557-54A08D905957}"/>
              </a:ext>
            </a:extLst>
          </p:cNvPr>
          <p:cNvPicPr>
            <a:picLocks noGrp="1" noChangeAspect="1"/>
          </p:cNvPicPr>
          <p:nvPr>
            <p:ph type="pic" sz="quarter" idx="14"/>
          </p:nvPr>
        </p:nvPicPr>
        <p:blipFill>
          <a:blip r:embed="rId3">
            <a:extLst>
              <a:ext uri="{28A0092B-C50C-407E-A947-70E740481C1C}">
                <a14:useLocalDpi xmlns:a14="http://schemas.microsoft.com/office/drawing/2010/main"/>
              </a:ext>
            </a:extLst>
          </a:blip>
          <a:srcRect/>
          <a:stretch>
            <a:fillRect/>
          </a:stretch>
        </p:blipFill>
        <p:spPr/>
      </p:pic>
      <p:sp>
        <p:nvSpPr>
          <p:cNvPr id="8" name="Rectangle 7">
            <a:extLst>
              <a:ext uri="{FF2B5EF4-FFF2-40B4-BE49-F238E27FC236}">
                <a16:creationId xmlns:a16="http://schemas.microsoft.com/office/drawing/2014/main" id="{07EC606A-6076-8AE8-8454-58D8C764B6CD}"/>
              </a:ext>
            </a:extLst>
          </p:cNvPr>
          <p:cNvSpPr/>
          <p:nvPr/>
        </p:nvSpPr>
        <p:spPr>
          <a:xfrm>
            <a:off x="6883400" y="-26587"/>
            <a:ext cx="5343342" cy="6894355"/>
          </a:xfrm>
          <a:prstGeom prst="rect">
            <a:avLst/>
          </a:prstGeom>
          <a:solidFill>
            <a:srgbClr val="89AA2E">
              <a:alpha val="5973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24678590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06BA11-2877-2BA8-F7D3-6ABF86CC6D46}"/>
              </a:ext>
            </a:extLst>
          </p:cNvPr>
          <p:cNvSpPr>
            <a:spLocks noGrp="1"/>
          </p:cNvSpPr>
          <p:nvPr>
            <p:ph type="body" sz="quarter" idx="10"/>
          </p:nvPr>
        </p:nvSpPr>
        <p:spPr>
          <a:xfrm>
            <a:off x="1026103" y="2033070"/>
            <a:ext cx="2377497" cy="571584"/>
          </a:xfrm>
        </p:spPr>
        <p:txBody>
          <a:bodyPr/>
          <a:lstStyle/>
          <a:p>
            <a:pPr algn="r"/>
            <a:r>
              <a:rPr lang="fr-FR" dirty="0"/>
              <a:t>EXEMPLE</a:t>
            </a:r>
          </a:p>
        </p:txBody>
      </p:sp>
      <p:sp>
        <p:nvSpPr>
          <p:cNvPr id="3" name="Text Placeholder 2">
            <a:extLst>
              <a:ext uri="{FF2B5EF4-FFF2-40B4-BE49-F238E27FC236}">
                <a16:creationId xmlns:a16="http://schemas.microsoft.com/office/drawing/2014/main" id="{0ED73C9D-B84B-BA7F-7384-AF12BFD6903F}"/>
              </a:ext>
            </a:extLst>
          </p:cNvPr>
          <p:cNvSpPr>
            <a:spLocks noGrp="1"/>
          </p:cNvSpPr>
          <p:nvPr>
            <p:ph type="body" sz="quarter" idx="11"/>
          </p:nvPr>
        </p:nvSpPr>
        <p:spPr/>
        <p:txBody>
          <a:bodyPr>
            <a:normAutofit/>
          </a:bodyPr>
          <a:lstStyle/>
          <a:p>
            <a:r>
              <a:rPr lang="fr-FR" sz="3600" dirty="0"/>
              <a:t>Papouasie Nouvelle-Guinée</a:t>
            </a:r>
          </a:p>
        </p:txBody>
      </p:sp>
      <p:sp>
        <p:nvSpPr>
          <p:cNvPr id="4" name="Text Placeholder 3">
            <a:extLst>
              <a:ext uri="{FF2B5EF4-FFF2-40B4-BE49-F238E27FC236}">
                <a16:creationId xmlns:a16="http://schemas.microsoft.com/office/drawing/2014/main" id="{26AE00FE-5773-545F-0BCC-88E9B92AEEFB}"/>
              </a:ext>
            </a:extLst>
          </p:cNvPr>
          <p:cNvSpPr>
            <a:spLocks noGrp="1"/>
          </p:cNvSpPr>
          <p:nvPr>
            <p:ph type="body" sz="quarter" idx="12"/>
          </p:nvPr>
        </p:nvSpPr>
        <p:spPr>
          <a:xfrm>
            <a:off x="1003243" y="3755796"/>
            <a:ext cx="8420157" cy="914400"/>
          </a:xfrm>
        </p:spPr>
        <p:txBody>
          <a:bodyPr/>
          <a:lstStyle/>
          <a:p>
            <a:r>
              <a:rPr lang="fr-FR" sz="2200" dirty="0"/>
              <a:t>Plan de gestion du soutien au développement </a:t>
            </a:r>
            <a:br>
              <a:rPr lang="fr-FR" sz="2200" dirty="0"/>
            </a:br>
            <a:r>
              <a:rPr lang="fr-FR" sz="2200" dirty="0"/>
              <a:t>communautaire GNL de Papouasie Nouvelle-Guinée</a:t>
            </a:r>
          </a:p>
          <a:p>
            <a:r>
              <a:rPr lang="fr-FR" sz="2200" dirty="0"/>
              <a:t>Document couvrant toutes les activités d’appui au développement communautaire engagées dans le cadre du projet, telles que la construction de bibliothèques et d’installations sanitaires, le renforcement des capacités des femmes...</a:t>
            </a:r>
          </a:p>
        </p:txBody>
      </p:sp>
      <p:sp>
        <p:nvSpPr>
          <p:cNvPr id="5" name="Text Placeholder 4">
            <a:extLst>
              <a:ext uri="{FF2B5EF4-FFF2-40B4-BE49-F238E27FC236}">
                <a16:creationId xmlns:a16="http://schemas.microsoft.com/office/drawing/2014/main" id="{93B66131-0584-46FE-D75A-4E310849D4E8}"/>
              </a:ext>
            </a:extLst>
          </p:cNvPr>
          <p:cNvSpPr>
            <a:spLocks noGrp="1"/>
          </p:cNvSpPr>
          <p:nvPr>
            <p:ph type="body" sz="quarter" idx="13"/>
          </p:nvPr>
        </p:nvSpPr>
        <p:spPr/>
        <p:txBody>
          <a:bodyPr/>
          <a:lstStyle/>
          <a:p>
            <a:r>
              <a:rPr lang="fr-FR">
                <a:solidFill>
                  <a:srgbClr val="89AA2E"/>
                </a:solidFill>
                <a:latin typeface="Franklin Gothic Medium"/>
              </a:rPr>
              <a:t>VERSEMENTS SOCIAUX ET ENVIRONNEMENTAUX</a:t>
            </a:r>
          </a:p>
        </p:txBody>
      </p:sp>
      <p:pic>
        <p:nvPicPr>
          <p:cNvPr id="7" name="Picture 6" descr="A green outline of a country&#10;&#10;Description automatically generated">
            <a:extLst>
              <a:ext uri="{FF2B5EF4-FFF2-40B4-BE49-F238E27FC236}">
                <a16:creationId xmlns:a16="http://schemas.microsoft.com/office/drawing/2014/main" id="{3710CF8C-FC7F-B1AB-FA2A-BF93FD034DCA}"/>
              </a:ext>
            </a:extLst>
          </p:cNvPr>
          <p:cNvPicPr>
            <a:picLocks noChangeAspect="1"/>
          </p:cNvPicPr>
          <p:nvPr/>
        </p:nvPicPr>
        <p:blipFill>
          <a:blip r:embed="rId2"/>
          <a:stretch>
            <a:fillRect/>
          </a:stretch>
        </p:blipFill>
        <p:spPr>
          <a:xfrm>
            <a:off x="8032114" y="1124585"/>
            <a:ext cx="4057015" cy="4057015"/>
          </a:xfrm>
          <a:prstGeom prst="rect">
            <a:avLst/>
          </a:prstGeom>
        </p:spPr>
      </p:pic>
    </p:spTree>
    <p:extLst>
      <p:ext uri="{BB962C8B-B14F-4D97-AF65-F5344CB8AC3E}">
        <p14:creationId xmlns:p14="http://schemas.microsoft.com/office/powerpoint/2010/main" val="2847374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2CF88-1DDB-F5C4-DB1E-FCACB72D29CE}"/>
              </a:ext>
            </a:extLst>
          </p:cNvPr>
          <p:cNvSpPr>
            <a:spLocks noGrp="1"/>
          </p:cNvSpPr>
          <p:nvPr>
            <p:ph type="title"/>
          </p:nvPr>
        </p:nvSpPr>
        <p:spPr>
          <a:xfrm>
            <a:off x="789957" y="1005811"/>
            <a:ext cx="10905753" cy="671660"/>
          </a:xfrm>
        </p:spPr>
        <p:txBody>
          <a:bodyPr/>
          <a:lstStyle/>
          <a:p>
            <a:r>
              <a:rPr lang="fr-FR"/>
              <a:t>Ressources</a:t>
            </a:r>
          </a:p>
        </p:txBody>
      </p:sp>
      <p:sp>
        <p:nvSpPr>
          <p:cNvPr id="3" name="Content Placeholder 2">
            <a:extLst>
              <a:ext uri="{FF2B5EF4-FFF2-40B4-BE49-F238E27FC236}">
                <a16:creationId xmlns:a16="http://schemas.microsoft.com/office/drawing/2014/main" id="{372CE2E9-ECF3-0E11-72D9-C3A621A02EAC}"/>
              </a:ext>
            </a:extLst>
          </p:cNvPr>
          <p:cNvSpPr>
            <a:spLocks noGrp="1"/>
          </p:cNvSpPr>
          <p:nvPr>
            <p:ph idx="1"/>
          </p:nvPr>
        </p:nvSpPr>
        <p:spPr>
          <a:xfrm>
            <a:off x="642812" y="1866658"/>
            <a:ext cx="10905753" cy="4572242"/>
          </a:xfrm>
        </p:spPr>
        <p:txBody>
          <a:bodyPr vert="horz" lIns="91440" tIns="45720" rIns="91440" bIns="45720" rtlCol="0" anchor="t">
            <a:normAutofit fontScale="85000" lnSpcReduction="10000"/>
          </a:bodyPr>
          <a:lstStyle/>
          <a:p>
            <a:r>
              <a:rPr lang="fr-FR" sz="2800">
                <a:hlinkClick r:id="rId2"/>
              </a:rPr>
              <a:t>Note d'orientation sur les contrats</a:t>
            </a:r>
            <a:r>
              <a:rPr lang="fr-FR" sz="2800"/>
              <a:t> (Exigence ITIE 2.4)</a:t>
            </a:r>
          </a:p>
          <a:p>
            <a:r>
              <a:rPr lang="fr-FR" sz="2800">
                <a:hlinkClick r:id="rId3"/>
              </a:rPr>
              <a:t>Note d’orientation sur l’octroi des contrats et des licences</a:t>
            </a:r>
            <a:r>
              <a:rPr lang="fr-FR" sz="2800"/>
              <a:t> (Exigence ITIE 2.2)</a:t>
            </a:r>
          </a:p>
          <a:p>
            <a:r>
              <a:rPr lang="fr-FR" sz="2800">
                <a:hlinkClick r:id="rId4"/>
              </a:rPr>
              <a:t>Note d’orientation sur les prêts adossés à des ressources</a:t>
            </a:r>
            <a:r>
              <a:rPr lang="fr-FR" sz="2800"/>
              <a:t> (Exigence ITIE 4.2)</a:t>
            </a:r>
          </a:p>
          <a:p>
            <a:r>
              <a:rPr lang="fr-FR" sz="2800">
                <a:hlinkClick r:id="rId5"/>
              </a:rPr>
              <a:t>Note d’orientation sur la fourniture  d’infrastructures et les accords de troc</a:t>
            </a:r>
            <a:r>
              <a:rPr lang="fr-FR" sz="2800"/>
              <a:t> (Exigence ITIE 4.3)</a:t>
            </a:r>
          </a:p>
          <a:p>
            <a:r>
              <a:rPr lang="fr-FR" sz="2800"/>
              <a:t>ICMM &amp; EITI (2023), </a:t>
            </a:r>
            <a:r>
              <a:rPr lang="fr-FR" sz="2800">
                <a:hlinkClick r:id="rId6"/>
              </a:rPr>
              <a:t>The critical minera</a:t>
            </a:r>
            <a:r>
              <a:rPr lang="fr-FR">
                <a:hlinkClick r:id="rId6"/>
              </a:rPr>
              <a:t>l rush: Why is contract transparency so important?</a:t>
            </a:r>
          </a:p>
          <a:p>
            <a:pPr marL="383540" indent="-383540"/>
            <a:r>
              <a:rPr lang="fr-FR" sz="2800"/>
              <a:t>Étude sur la divulgation </a:t>
            </a:r>
            <a:r>
              <a:rPr lang="fr-FR"/>
              <a:t>des conditions d’e</a:t>
            </a:r>
            <a:r>
              <a:rPr lang="fr-FR" sz="2800"/>
              <a:t>xploitation en vertu de l’Exigence 2.4 : identifier les accords, les plans et les évaluations (à paraître)</a:t>
            </a:r>
          </a:p>
          <a:p>
            <a:pPr marL="383540" indent="-383540"/>
            <a:r>
              <a:rPr lang="fr-FR"/>
              <a:t>Introduction sur l’importance de la transparence des contrats dans la transition énergétique (à paraître)</a:t>
            </a:r>
          </a:p>
        </p:txBody>
      </p:sp>
    </p:spTree>
    <p:extLst>
      <p:ext uri="{BB962C8B-B14F-4D97-AF65-F5344CB8AC3E}">
        <p14:creationId xmlns:p14="http://schemas.microsoft.com/office/powerpoint/2010/main" val="41454978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0A5F6-31D9-0F46-D594-CBC6C5E4800C}"/>
              </a:ext>
            </a:extLst>
          </p:cNvPr>
          <p:cNvSpPr>
            <a:spLocks noGrp="1"/>
          </p:cNvSpPr>
          <p:nvPr>
            <p:ph type="title"/>
          </p:nvPr>
        </p:nvSpPr>
        <p:spPr>
          <a:xfrm>
            <a:off x="642812" y="2830745"/>
            <a:ext cx="10905753" cy="1196510"/>
          </a:xfrm>
        </p:spPr>
        <p:txBody>
          <a:bodyPr/>
          <a:lstStyle/>
          <a:p>
            <a:r>
              <a:rPr lang="fr-FR" sz="5400"/>
              <a:t>Questions ?</a:t>
            </a:r>
          </a:p>
        </p:txBody>
      </p:sp>
      <p:pic>
        <p:nvPicPr>
          <p:cNvPr id="4" name="Picture 3">
            <a:extLst>
              <a:ext uri="{FF2B5EF4-FFF2-40B4-BE49-F238E27FC236}">
                <a16:creationId xmlns:a16="http://schemas.microsoft.com/office/drawing/2014/main" id="{73A78783-C597-B19B-8846-71BF15733AB7}"/>
              </a:ext>
            </a:extLst>
          </p:cNvPr>
          <p:cNvPicPr>
            <a:picLocks noChangeAspect="1"/>
          </p:cNvPicPr>
          <p:nvPr/>
        </p:nvPicPr>
        <p:blipFill>
          <a:blip r:embed="rId3"/>
          <a:stretch>
            <a:fillRect/>
          </a:stretch>
        </p:blipFill>
        <p:spPr>
          <a:xfrm>
            <a:off x="6096000" y="1806155"/>
            <a:ext cx="4913764" cy="4366000"/>
          </a:xfrm>
          <a:prstGeom prst="rect">
            <a:avLst/>
          </a:prstGeom>
        </p:spPr>
      </p:pic>
    </p:spTree>
    <p:extLst>
      <p:ext uri="{BB962C8B-B14F-4D97-AF65-F5344CB8AC3E}">
        <p14:creationId xmlns:p14="http://schemas.microsoft.com/office/powerpoint/2010/main" val="18288885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9ACA09-AF16-AC40-89B1-D389F8A118EB}"/>
              </a:ext>
            </a:extLst>
          </p:cNvPr>
          <p:cNvSpPr>
            <a:spLocks noGrp="1"/>
          </p:cNvSpPr>
          <p:nvPr>
            <p:ph type="body" sz="quarter" idx="13"/>
          </p:nvPr>
        </p:nvSpPr>
        <p:spPr/>
        <p:txBody>
          <a:bodyPr/>
          <a:lstStyle/>
          <a:p>
            <a:r>
              <a:rPr lang="nb-NO" dirty="0"/>
              <a:t>Merci</a:t>
            </a:r>
          </a:p>
        </p:txBody>
      </p:sp>
      <p:sp>
        <p:nvSpPr>
          <p:cNvPr id="3" name="TextBox 2">
            <a:extLst>
              <a:ext uri="{FF2B5EF4-FFF2-40B4-BE49-F238E27FC236}">
                <a16:creationId xmlns:a16="http://schemas.microsoft.com/office/drawing/2014/main" id="{C786EC50-5FE3-A04B-AA6D-D0943ED21E59}"/>
              </a:ext>
            </a:extLst>
          </p:cNvPr>
          <p:cNvSpPr txBox="1"/>
          <p:nvPr/>
        </p:nvSpPr>
        <p:spPr>
          <a:xfrm>
            <a:off x="4646097" y="5320482"/>
            <a:ext cx="6902468" cy="824841"/>
          </a:xfrm>
          <a:prstGeom prst="rect">
            <a:avLst/>
          </a:prstGeom>
          <a:noFill/>
        </p:spPr>
        <p:txBody>
          <a:bodyPr wrap="square" rtlCol="0" anchor="b">
            <a:spAutoFit/>
          </a:bodyPr>
          <a:lstStyle/>
          <a:p>
            <a:pPr algn="r"/>
            <a:endParaRPr lang="en-GB" sz="1400" b="0">
              <a:solidFill>
                <a:srgbClr val="FFFFFF"/>
              </a:solidFill>
              <a:latin typeface="+mn-lt"/>
            </a:endParaRPr>
          </a:p>
          <a:p>
            <a:pPr marL="342900" marR="0" lvl="0" indent="-342900" algn="r" defTabSz="914400" rtl="0" eaLnBrk="0" fontAlgn="base" latinLnBrk="0" hangingPunct="0">
              <a:lnSpc>
                <a:spcPct val="100000"/>
              </a:lnSpc>
              <a:spcBef>
                <a:spcPct val="20000"/>
              </a:spcBef>
              <a:spcAft>
                <a:spcPct val="0"/>
              </a:spcAft>
              <a:buClrTx/>
              <a:buSzTx/>
              <a:buFontTx/>
              <a:buNone/>
              <a:tabLst/>
              <a:defRPr/>
            </a:pPr>
            <a:r>
              <a:rPr lang="fr-FR" sz="1100" b="1" i="0" baseline="0">
                <a:solidFill>
                  <a:srgbClr val="FFFFFF"/>
                </a:solidFill>
                <a:latin typeface="Franklin Gothic Demi" panose="020B0603020102020204" pitchFamily="34" charset="0"/>
                <a:ea typeface="ＭＳ Ｐゴシック" charset="0"/>
                <a:cs typeface="ＭＳ Ｐゴシック" charset="0"/>
              </a:rPr>
              <a:t>E-MAIL</a:t>
            </a:r>
            <a:r>
              <a:rPr lang="fr-FR" sz="1400" b="1" i="0">
                <a:solidFill>
                  <a:srgbClr val="FFFFFF"/>
                </a:solidFill>
                <a:latin typeface="Franklin Gothic Demi" panose="020B0603020102020204" pitchFamily="34" charset="0"/>
                <a:ea typeface="ＭＳ Ｐゴシック" charset="0"/>
                <a:cs typeface="ＭＳ Ｐゴシック" charset="0"/>
              </a:rPr>
              <a:t> </a:t>
            </a:r>
            <a:r>
              <a:rPr kumimoji="0" lang="fr-FR" sz="1400" b="0" i="0" u="none" strike="noStrike" cap="none" normalizeH="0" baseline="0" noProof="0">
                <a:ln>
                  <a:noFill/>
                </a:ln>
                <a:solidFill>
                  <a:srgbClr val="FFFFFF"/>
                </a:solidFill>
                <a:effectLst/>
                <a:uLnTx/>
                <a:uFillTx/>
                <a:latin typeface="+mn-lt"/>
                <a:ea typeface="ＭＳ Ｐゴシック" charset="0"/>
                <a:cs typeface="ＭＳ Ｐゴシック" charset="0"/>
              </a:rPr>
              <a:t>secretariat@eiti.org </a:t>
            </a:r>
            <a:r>
              <a:rPr lang="fr-FR" sz="1100" b="1" i="0" baseline="0">
                <a:solidFill>
                  <a:srgbClr val="FFFFFF"/>
                </a:solidFill>
                <a:latin typeface="Franklin Gothic Demi" panose="020B0603020102020204" pitchFamily="34" charset="0"/>
                <a:ea typeface="ＭＳ Ｐゴシック" charset="0"/>
                <a:cs typeface="ＭＳ Ｐゴシック" charset="0"/>
              </a:rPr>
              <a:t>TÉLÉPHONE</a:t>
            </a:r>
            <a:r>
              <a:rPr kumimoji="0" lang="fr-FR" sz="1400" b="0" i="0" u="none" strike="noStrike" cap="none" normalizeH="0" baseline="0" noProof="0">
                <a:ln>
                  <a:noFill/>
                </a:ln>
                <a:solidFill>
                  <a:srgbClr val="FFFFFF"/>
                </a:solidFill>
                <a:effectLst/>
                <a:uLnTx/>
                <a:uFillTx/>
                <a:latin typeface="+mn-lt"/>
                <a:ea typeface="ＭＳ Ｐゴシック" charset="0"/>
                <a:cs typeface="ＭＳ Ｐゴシック" charset="0"/>
              </a:rPr>
              <a:t> +47 22 20 08 00 </a:t>
            </a:r>
          </a:p>
          <a:p>
            <a:pPr marL="342900" marR="0" lvl="0" indent="-342900" algn="r" defTabSz="914400" rtl="0" eaLnBrk="0" fontAlgn="base" latinLnBrk="0" hangingPunct="0">
              <a:lnSpc>
                <a:spcPct val="100000"/>
              </a:lnSpc>
              <a:spcBef>
                <a:spcPct val="20000"/>
              </a:spcBef>
              <a:spcAft>
                <a:spcPct val="0"/>
              </a:spcAft>
              <a:buClrTx/>
              <a:buSzTx/>
              <a:buFontTx/>
              <a:buNone/>
              <a:tabLst/>
              <a:defRPr/>
            </a:pPr>
            <a:r>
              <a:rPr lang="fr-FR" sz="1100" b="1" i="0" baseline="0">
                <a:solidFill>
                  <a:srgbClr val="FFFFFF"/>
                </a:solidFill>
                <a:latin typeface="Franklin Gothic Demi" panose="020B0603020102020204" pitchFamily="34" charset="0"/>
                <a:ea typeface="ＭＳ Ｐゴシック" charset="0"/>
                <a:cs typeface="ＭＳ Ｐゴシック" charset="0"/>
              </a:rPr>
              <a:t>ADRESSE</a:t>
            </a:r>
            <a:r>
              <a:rPr lang="fr-FR" sz="1400" b="1" i="0">
                <a:solidFill>
                  <a:srgbClr val="FFFFFF"/>
                </a:solidFill>
                <a:latin typeface="Franklin Gothic Demi" panose="020B0603020102020204" pitchFamily="34" charset="0"/>
                <a:ea typeface="ＭＳ Ｐゴシック" charset="0"/>
                <a:cs typeface="ＭＳ Ｐゴシック" charset="0"/>
              </a:rPr>
              <a:t> </a:t>
            </a:r>
            <a:r>
              <a:rPr kumimoji="0" lang="fr-FR" sz="1400" b="0" i="0" u="none" strike="noStrike" cap="none" normalizeH="0" baseline="0" noProof="0">
                <a:ln>
                  <a:noFill/>
                </a:ln>
                <a:solidFill>
                  <a:srgbClr val="FFFFFF"/>
                </a:solidFill>
                <a:effectLst/>
                <a:uLnTx/>
                <a:uFillTx/>
                <a:latin typeface="+mn-lt"/>
                <a:ea typeface="ＭＳ Ｐゴシック" charset="0"/>
                <a:cs typeface="ＭＳ Ｐゴシック" charset="0"/>
              </a:rPr>
              <a:t>EITI International Secretariat, Rådhusgata 26, 0151 Oslo, Norvège</a:t>
            </a:r>
          </a:p>
        </p:txBody>
      </p:sp>
    </p:spTree>
    <p:extLst>
      <p:ext uri="{BB962C8B-B14F-4D97-AF65-F5344CB8AC3E}">
        <p14:creationId xmlns:p14="http://schemas.microsoft.com/office/powerpoint/2010/main" val="3210438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Questions outline">
            <a:extLst>
              <a:ext uri="{FF2B5EF4-FFF2-40B4-BE49-F238E27FC236}">
                <a16:creationId xmlns:a16="http://schemas.microsoft.com/office/drawing/2014/main" id="{57CD1DB3-9604-4DE1-4551-CBE966B346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47932" y="1582316"/>
            <a:ext cx="4432825" cy="4432825"/>
          </a:xfrm>
          <a:prstGeom prst="rect">
            <a:avLst/>
          </a:prstGeom>
        </p:spPr>
      </p:pic>
      <p:sp>
        <p:nvSpPr>
          <p:cNvPr id="2" name="Title 1">
            <a:extLst>
              <a:ext uri="{FF2B5EF4-FFF2-40B4-BE49-F238E27FC236}">
                <a16:creationId xmlns:a16="http://schemas.microsoft.com/office/drawing/2014/main" id="{123EF379-EEC0-A4FD-A41B-03FB9F82F5BA}"/>
              </a:ext>
            </a:extLst>
          </p:cNvPr>
          <p:cNvSpPr>
            <a:spLocks noGrp="1"/>
          </p:cNvSpPr>
          <p:nvPr>
            <p:ph type="title"/>
          </p:nvPr>
        </p:nvSpPr>
        <p:spPr>
          <a:xfrm>
            <a:off x="642812" y="1311543"/>
            <a:ext cx="10905753" cy="671660"/>
          </a:xfrm>
        </p:spPr>
        <p:txBody>
          <a:bodyPr/>
          <a:lstStyle/>
          <a:p>
            <a:r>
              <a:rPr lang="fr-FR" sz="2800" dirty="0"/>
              <a:t>Pourquoi la transparence des contrats est-elle si importante ?</a:t>
            </a:r>
            <a:br>
              <a:rPr lang="fr-FR" sz="2800" dirty="0"/>
            </a:br>
            <a:endParaRPr lang="fr-FR" sz="2800" dirty="0"/>
          </a:p>
        </p:txBody>
      </p:sp>
      <p:sp>
        <p:nvSpPr>
          <p:cNvPr id="3" name="Content Placeholder 2">
            <a:extLst>
              <a:ext uri="{FF2B5EF4-FFF2-40B4-BE49-F238E27FC236}">
                <a16:creationId xmlns:a16="http://schemas.microsoft.com/office/drawing/2014/main" id="{36A982C9-AEE5-ED88-9E3C-79D69D09B197}"/>
              </a:ext>
            </a:extLst>
          </p:cNvPr>
          <p:cNvSpPr>
            <a:spLocks noGrp="1"/>
          </p:cNvSpPr>
          <p:nvPr>
            <p:ph idx="1"/>
          </p:nvPr>
        </p:nvSpPr>
        <p:spPr>
          <a:xfrm>
            <a:off x="642813" y="2253976"/>
            <a:ext cx="10130290" cy="4100255"/>
          </a:xfrm>
        </p:spPr>
        <p:txBody>
          <a:bodyPr vert="horz" lIns="91440" tIns="45720" rIns="91440" bIns="45720" rtlCol="0" anchor="t">
            <a:normAutofit/>
          </a:bodyPr>
          <a:lstStyle/>
          <a:p>
            <a:pPr marL="383540" indent="-383540"/>
            <a:r>
              <a:rPr lang="fr-FR" dirty="0"/>
              <a:t>La transparence des contrats peut être un </a:t>
            </a:r>
            <a:r>
              <a:rPr lang="fr-FR" b="1" dirty="0">
                <a:solidFill>
                  <a:srgbClr val="0090BF"/>
                </a:solidFill>
              </a:rPr>
              <a:t>puissant antidote à la corruption</a:t>
            </a:r>
            <a:r>
              <a:rPr lang="fr-FR" dirty="0"/>
              <a:t> dans les pays riches en ressources.</a:t>
            </a:r>
          </a:p>
          <a:p>
            <a:pPr marL="383540" indent="-383540"/>
            <a:r>
              <a:rPr lang="fr-FR" dirty="0"/>
              <a:t>La publication des termes et conditions des projets liés au secteur extractif </a:t>
            </a:r>
            <a:r>
              <a:rPr lang="fr-FR" b="1" dirty="0">
                <a:solidFill>
                  <a:srgbClr val="0090BF"/>
                </a:solidFill>
              </a:rPr>
              <a:t>encourage l’investissement responsable</a:t>
            </a:r>
            <a:r>
              <a:rPr lang="fr-FR" dirty="0"/>
              <a:t>.</a:t>
            </a:r>
            <a:r>
              <a:rPr lang="fr-FR" b="1" dirty="0">
                <a:solidFill>
                  <a:srgbClr val="0090BF"/>
                </a:solidFill>
              </a:rPr>
              <a:t> </a:t>
            </a:r>
          </a:p>
          <a:p>
            <a:pPr marL="383540" indent="-383540"/>
            <a:r>
              <a:rPr lang="fr-FR" dirty="0"/>
              <a:t>La publication des conditions contractuelles dans l’industrie extractive est un outil permettant aux États de </a:t>
            </a:r>
            <a:r>
              <a:rPr lang="fr-FR" b="1" dirty="0">
                <a:solidFill>
                  <a:srgbClr val="0090BF"/>
                </a:solidFill>
              </a:rPr>
              <a:t>maximiser les revenus pouvant être tirés de ce secteur</a:t>
            </a:r>
            <a:r>
              <a:rPr lang="fr-FR" dirty="0"/>
              <a:t>, et grâce à ceux-ci de financer le développement.</a:t>
            </a:r>
          </a:p>
          <a:p>
            <a:pPr marL="0" indent="0">
              <a:buNone/>
            </a:pPr>
            <a:endParaRPr lang="en-GB" sz="3200" b="1" dirty="0">
              <a:solidFill>
                <a:srgbClr val="0090BF"/>
              </a:solidFill>
            </a:endParaRPr>
          </a:p>
        </p:txBody>
      </p:sp>
      <p:sp>
        <p:nvSpPr>
          <p:cNvPr id="4" name="TextBox 3">
            <a:extLst>
              <a:ext uri="{FF2B5EF4-FFF2-40B4-BE49-F238E27FC236}">
                <a16:creationId xmlns:a16="http://schemas.microsoft.com/office/drawing/2014/main" id="{C7B8468C-1A39-6562-CE39-57E7A9645A53}"/>
              </a:ext>
            </a:extLst>
          </p:cNvPr>
          <p:cNvSpPr txBox="1"/>
          <p:nvPr/>
        </p:nvSpPr>
        <p:spPr>
          <a:xfrm>
            <a:off x="800100" y="489787"/>
            <a:ext cx="1919953" cy="369332"/>
          </a:xfrm>
          <a:prstGeom prst="rect">
            <a:avLst/>
          </a:prstGeom>
          <a:noFill/>
        </p:spPr>
        <p:txBody>
          <a:bodyPr wrap="square" lIns="180000" rtlCol="0">
            <a:spAutoFit/>
          </a:bodyPr>
          <a:lstStyle/>
          <a:p>
            <a:r>
              <a:rPr lang="fr-FR">
                <a:solidFill>
                  <a:schemeClr val="bg2"/>
                </a:solidFill>
                <a:latin typeface="Franklin Gothic Medium" panose="020B0603020102020204" pitchFamily="34" charset="0"/>
              </a:rPr>
              <a:t>RÉFLEXIONS</a:t>
            </a:r>
          </a:p>
        </p:txBody>
      </p:sp>
    </p:spTree>
    <p:extLst>
      <p:ext uri="{BB962C8B-B14F-4D97-AF65-F5344CB8AC3E}">
        <p14:creationId xmlns:p14="http://schemas.microsoft.com/office/powerpoint/2010/main" val="250393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F7EB7-422C-31E2-2D7B-3E9E4F429578}"/>
            </a:ext>
          </a:extLst>
        </p:cNvPr>
        <p:cNvGrpSpPr/>
        <p:nvPr/>
      </p:nvGrpSpPr>
      <p:grpSpPr>
        <a:xfrm>
          <a:off x="0" y="0"/>
          <a:ext cx="0" cy="0"/>
          <a:chOff x="0" y="0"/>
          <a:chExt cx="0" cy="0"/>
        </a:xfrm>
      </p:grpSpPr>
      <p:pic>
        <p:nvPicPr>
          <p:cNvPr id="5" name="Graphic 4" descr="Court outline">
            <a:extLst>
              <a:ext uri="{FF2B5EF4-FFF2-40B4-BE49-F238E27FC236}">
                <a16:creationId xmlns:a16="http://schemas.microsoft.com/office/drawing/2014/main" id="{2A667E00-63DE-FDC4-9ABA-B0432CC2282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671866" y="1197980"/>
            <a:ext cx="5660020" cy="5660020"/>
          </a:xfrm>
          <a:prstGeom prst="rect">
            <a:avLst/>
          </a:prstGeom>
        </p:spPr>
      </p:pic>
      <p:sp>
        <p:nvSpPr>
          <p:cNvPr id="2" name="Title 1">
            <a:extLst>
              <a:ext uri="{FF2B5EF4-FFF2-40B4-BE49-F238E27FC236}">
                <a16:creationId xmlns:a16="http://schemas.microsoft.com/office/drawing/2014/main" id="{4B6C21C3-8BB4-4DE8-511F-185350BF548C}"/>
              </a:ext>
            </a:extLst>
          </p:cNvPr>
          <p:cNvSpPr>
            <a:spLocks noGrp="1"/>
          </p:cNvSpPr>
          <p:nvPr>
            <p:ph type="title"/>
          </p:nvPr>
        </p:nvSpPr>
        <p:spPr>
          <a:xfrm>
            <a:off x="642812" y="1311543"/>
            <a:ext cx="10905753" cy="671660"/>
          </a:xfrm>
        </p:spPr>
        <p:txBody>
          <a:bodyPr/>
          <a:lstStyle/>
          <a:p>
            <a:r>
              <a:rPr lang="fr-FR" sz="3200" dirty="0"/>
              <a:t>Pour les gouvernements et les citoyens</a:t>
            </a:r>
          </a:p>
        </p:txBody>
      </p:sp>
      <p:sp>
        <p:nvSpPr>
          <p:cNvPr id="3" name="Content Placeholder 2">
            <a:extLst>
              <a:ext uri="{FF2B5EF4-FFF2-40B4-BE49-F238E27FC236}">
                <a16:creationId xmlns:a16="http://schemas.microsoft.com/office/drawing/2014/main" id="{BC32B66C-27D2-1751-E5F3-CE72F55B97F7}"/>
              </a:ext>
            </a:extLst>
          </p:cNvPr>
          <p:cNvSpPr>
            <a:spLocks noGrp="1"/>
          </p:cNvSpPr>
          <p:nvPr>
            <p:ph idx="1"/>
          </p:nvPr>
        </p:nvSpPr>
        <p:spPr>
          <a:xfrm>
            <a:off x="642813" y="2253976"/>
            <a:ext cx="8577387" cy="4100255"/>
          </a:xfrm>
        </p:spPr>
        <p:txBody>
          <a:bodyPr>
            <a:normAutofit lnSpcReduction="10000"/>
          </a:bodyPr>
          <a:lstStyle/>
          <a:p>
            <a:r>
              <a:rPr lang="fr-FR" dirty="0"/>
              <a:t>La transparence en matière contractuelle permet à toutes les parties prenantes </a:t>
            </a:r>
            <a:r>
              <a:rPr lang="fr-FR" b="1" dirty="0">
                <a:solidFill>
                  <a:srgbClr val="0090BF"/>
                </a:solidFill>
              </a:rPr>
              <a:t>de comprendre les conditions </a:t>
            </a:r>
            <a:r>
              <a:rPr lang="fr-FR" dirty="0"/>
              <a:t>dans lesquelles les ressources pétrolières, gazières et minières sont exploitées.</a:t>
            </a:r>
          </a:p>
          <a:p>
            <a:r>
              <a:rPr lang="fr-FR" dirty="0"/>
              <a:t>Les marchés publics peuvent être </a:t>
            </a:r>
            <a:r>
              <a:rPr lang="fr-FR" b="1" dirty="0">
                <a:solidFill>
                  <a:srgbClr val="0090BF"/>
                </a:solidFill>
              </a:rPr>
              <a:t>mieux respectés.</a:t>
            </a:r>
          </a:p>
          <a:p>
            <a:r>
              <a:rPr lang="fr-FR" dirty="0"/>
              <a:t>Les citoyens peuvent </a:t>
            </a:r>
            <a:r>
              <a:rPr lang="fr-FR" b="1" dirty="0">
                <a:solidFill>
                  <a:srgbClr val="0090BF"/>
                </a:solidFill>
              </a:rPr>
              <a:t>savoir quelles sont les obligations imposées aux entreprises </a:t>
            </a:r>
            <a:r>
              <a:rPr lang="fr-FR" dirty="0"/>
              <a:t>en matière  de protection des communautés, de l’environnement, et en termes de versements sociaux ou d’offres d’emploi au niveau local.</a:t>
            </a:r>
          </a:p>
          <a:p>
            <a:pPr marL="0" indent="0">
              <a:buNone/>
            </a:pPr>
            <a:endParaRPr lang="en-GB" sz="3200" b="1" dirty="0">
              <a:solidFill>
                <a:srgbClr val="0090BF"/>
              </a:solidFill>
            </a:endParaRPr>
          </a:p>
        </p:txBody>
      </p:sp>
      <p:sp>
        <p:nvSpPr>
          <p:cNvPr id="4" name="TextBox 3">
            <a:extLst>
              <a:ext uri="{FF2B5EF4-FFF2-40B4-BE49-F238E27FC236}">
                <a16:creationId xmlns:a16="http://schemas.microsoft.com/office/drawing/2014/main" id="{0DAB0155-2BBF-316F-1324-B4D15475E8FD}"/>
              </a:ext>
            </a:extLst>
          </p:cNvPr>
          <p:cNvSpPr txBox="1"/>
          <p:nvPr/>
        </p:nvSpPr>
        <p:spPr>
          <a:xfrm>
            <a:off x="800100" y="489787"/>
            <a:ext cx="1919953" cy="369332"/>
          </a:xfrm>
          <a:prstGeom prst="rect">
            <a:avLst/>
          </a:prstGeom>
          <a:noFill/>
        </p:spPr>
        <p:txBody>
          <a:bodyPr wrap="square" lIns="180000" rtlCol="0">
            <a:spAutoFit/>
          </a:bodyPr>
          <a:lstStyle/>
          <a:p>
            <a:r>
              <a:rPr lang="fr-FR">
                <a:solidFill>
                  <a:schemeClr val="bg2"/>
                </a:solidFill>
                <a:latin typeface="Franklin Gothic Medium" panose="020B0603020102020204" pitchFamily="34" charset="0"/>
              </a:rPr>
              <a:t>RÉFLEXIONS</a:t>
            </a:r>
          </a:p>
        </p:txBody>
      </p:sp>
    </p:spTree>
    <p:extLst>
      <p:ext uri="{BB962C8B-B14F-4D97-AF65-F5344CB8AC3E}">
        <p14:creationId xmlns:p14="http://schemas.microsoft.com/office/powerpoint/2010/main" val="3451715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30765-192E-AC19-84F1-4A9C5FBC55EB}"/>
            </a:ext>
          </a:extLst>
        </p:cNvPr>
        <p:cNvGrpSpPr/>
        <p:nvPr/>
      </p:nvGrpSpPr>
      <p:grpSpPr>
        <a:xfrm>
          <a:off x="0" y="0"/>
          <a:ext cx="0" cy="0"/>
          <a:chOff x="0" y="0"/>
          <a:chExt cx="0" cy="0"/>
        </a:xfrm>
      </p:grpSpPr>
      <p:pic>
        <p:nvPicPr>
          <p:cNvPr id="5" name="Graphic 4" descr="Factory outline">
            <a:extLst>
              <a:ext uri="{FF2B5EF4-FFF2-40B4-BE49-F238E27FC236}">
                <a16:creationId xmlns:a16="http://schemas.microsoft.com/office/drawing/2014/main" id="{CB90D384-4EAE-B739-BF5E-28F3C14A81F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6190362" y="1000897"/>
            <a:ext cx="6001638" cy="6001638"/>
          </a:xfrm>
          <a:prstGeom prst="rect">
            <a:avLst/>
          </a:prstGeom>
        </p:spPr>
      </p:pic>
      <p:sp>
        <p:nvSpPr>
          <p:cNvPr id="2" name="Title 1">
            <a:extLst>
              <a:ext uri="{FF2B5EF4-FFF2-40B4-BE49-F238E27FC236}">
                <a16:creationId xmlns:a16="http://schemas.microsoft.com/office/drawing/2014/main" id="{60AF45B7-A4E7-C4C0-7566-1B74E8EBB171}"/>
              </a:ext>
            </a:extLst>
          </p:cNvPr>
          <p:cNvSpPr>
            <a:spLocks noGrp="1"/>
          </p:cNvSpPr>
          <p:nvPr>
            <p:ph type="title"/>
          </p:nvPr>
        </p:nvSpPr>
        <p:spPr>
          <a:xfrm>
            <a:off x="642812" y="1311543"/>
            <a:ext cx="10905753" cy="671660"/>
          </a:xfrm>
        </p:spPr>
        <p:txBody>
          <a:bodyPr/>
          <a:lstStyle/>
          <a:p>
            <a:r>
              <a:rPr lang="fr-FR"/>
              <a:t>Pour les entreprises</a:t>
            </a:r>
          </a:p>
        </p:txBody>
      </p:sp>
      <p:sp>
        <p:nvSpPr>
          <p:cNvPr id="3" name="Content Placeholder 2">
            <a:extLst>
              <a:ext uri="{FF2B5EF4-FFF2-40B4-BE49-F238E27FC236}">
                <a16:creationId xmlns:a16="http://schemas.microsoft.com/office/drawing/2014/main" id="{EA9A244E-03D0-88D5-A0BA-85B978BEE82B}"/>
              </a:ext>
            </a:extLst>
          </p:cNvPr>
          <p:cNvSpPr>
            <a:spLocks noGrp="1"/>
          </p:cNvSpPr>
          <p:nvPr>
            <p:ph idx="1"/>
          </p:nvPr>
        </p:nvSpPr>
        <p:spPr>
          <a:xfrm>
            <a:off x="642813" y="2253976"/>
            <a:ext cx="7675687" cy="4100255"/>
          </a:xfrm>
        </p:spPr>
        <p:txBody>
          <a:bodyPr>
            <a:normAutofit/>
          </a:bodyPr>
          <a:lstStyle/>
          <a:p>
            <a:r>
              <a:rPr lang="fr-FR" sz="3200" dirty="0"/>
              <a:t>Création d’un </a:t>
            </a:r>
            <a:r>
              <a:rPr lang="fr-FR" sz="3200" b="1" dirty="0">
                <a:solidFill>
                  <a:srgbClr val="0090BF"/>
                </a:solidFill>
              </a:rPr>
              <a:t>climat d’investissement sain </a:t>
            </a:r>
            <a:r>
              <a:rPr lang="fr-FR" sz="3200" dirty="0"/>
              <a:t>et de conditions d’exploitation </a:t>
            </a:r>
            <a:r>
              <a:rPr lang="fr-FR" sz="3200" b="1" dirty="0">
                <a:solidFill>
                  <a:srgbClr val="0090BF"/>
                </a:solidFill>
              </a:rPr>
              <a:t>équitables. </a:t>
            </a:r>
          </a:p>
          <a:p>
            <a:r>
              <a:rPr lang="fr-FR" sz="3200" dirty="0"/>
              <a:t>La divulgation des clauses contractuelles est le moyen pour les entreprises de montrer qu’elles </a:t>
            </a:r>
            <a:r>
              <a:rPr lang="fr-FR" sz="3200" b="1" dirty="0">
                <a:solidFill>
                  <a:srgbClr val="0090BF"/>
                </a:solidFill>
              </a:rPr>
              <a:t>respectent leurs obligations économiques et sociales.</a:t>
            </a:r>
          </a:p>
          <a:p>
            <a:r>
              <a:rPr lang="fr-FR" sz="3200" dirty="0"/>
              <a:t>Plus grande</a:t>
            </a:r>
            <a:r>
              <a:rPr lang="fr-FR" sz="3200" b="1" dirty="0">
                <a:solidFill>
                  <a:srgbClr val="0090BF"/>
                </a:solidFill>
              </a:rPr>
              <a:t> légitimité sociale à opérer. </a:t>
            </a:r>
          </a:p>
          <a:p>
            <a:pPr marL="0" indent="0">
              <a:buNone/>
            </a:pPr>
            <a:endParaRPr lang="en-GB" sz="3200" b="1" dirty="0">
              <a:solidFill>
                <a:srgbClr val="0090BF"/>
              </a:solidFill>
            </a:endParaRPr>
          </a:p>
          <a:p>
            <a:endParaRPr lang="en-GB" sz="3200" b="1" dirty="0">
              <a:solidFill>
                <a:srgbClr val="0090BF"/>
              </a:solidFill>
            </a:endParaRPr>
          </a:p>
          <a:p>
            <a:endParaRPr lang="en-GB" sz="3200" b="1" dirty="0">
              <a:solidFill>
                <a:srgbClr val="0090BF"/>
              </a:solidFill>
            </a:endParaRPr>
          </a:p>
          <a:p>
            <a:pPr marL="0" indent="0">
              <a:buNone/>
            </a:pPr>
            <a:endParaRPr lang="en-GB" sz="3200" dirty="0"/>
          </a:p>
        </p:txBody>
      </p:sp>
      <p:sp>
        <p:nvSpPr>
          <p:cNvPr id="4" name="TextBox 3">
            <a:extLst>
              <a:ext uri="{FF2B5EF4-FFF2-40B4-BE49-F238E27FC236}">
                <a16:creationId xmlns:a16="http://schemas.microsoft.com/office/drawing/2014/main" id="{7FF7776B-C2EA-C817-83D7-DFB4112B1E32}"/>
              </a:ext>
            </a:extLst>
          </p:cNvPr>
          <p:cNvSpPr txBox="1"/>
          <p:nvPr/>
        </p:nvSpPr>
        <p:spPr>
          <a:xfrm>
            <a:off x="800100" y="489787"/>
            <a:ext cx="1919953" cy="369332"/>
          </a:xfrm>
          <a:prstGeom prst="rect">
            <a:avLst/>
          </a:prstGeom>
          <a:noFill/>
        </p:spPr>
        <p:txBody>
          <a:bodyPr wrap="square" lIns="180000" rtlCol="0">
            <a:spAutoFit/>
          </a:bodyPr>
          <a:lstStyle/>
          <a:p>
            <a:r>
              <a:rPr lang="fr-FR">
                <a:solidFill>
                  <a:schemeClr val="bg2"/>
                </a:solidFill>
                <a:latin typeface="Franklin Gothic Medium" panose="020B0603020102020204" pitchFamily="34" charset="0"/>
              </a:rPr>
              <a:t>RÉFLEXIONS</a:t>
            </a:r>
          </a:p>
        </p:txBody>
      </p:sp>
    </p:spTree>
    <p:extLst>
      <p:ext uri="{BB962C8B-B14F-4D97-AF65-F5344CB8AC3E}">
        <p14:creationId xmlns:p14="http://schemas.microsoft.com/office/powerpoint/2010/main" val="858501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71829-55A5-EF55-6895-159D7E62487B}"/>
              </a:ext>
            </a:extLst>
          </p:cNvPr>
          <p:cNvSpPr>
            <a:spLocks noGrp="1"/>
          </p:cNvSpPr>
          <p:nvPr>
            <p:ph type="title"/>
          </p:nvPr>
        </p:nvSpPr>
        <p:spPr/>
        <p:txBody>
          <a:bodyPr/>
          <a:lstStyle/>
          <a:p>
            <a:r>
              <a:rPr lang="fr-FR" dirty="0">
                <a:latin typeface="Franklin Gothic Demi"/>
              </a:rPr>
              <a:t>Exigence 2.4</a:t>
            </a:r>
          </a:p>
        </p:txBody>
      </p:sp>
      <p:sp>
        <p:nvSpPr>
          <p:cNvPr id="3" name="Content Placeholder 2">
            <a:extLst>
              <a:ext uri="{FF2B5EF4-FFF2-40B4-BE49-F238E27FC236}">
                <a16:creationId xmlns:a16="http://schemas.microsoft.com/office/drawing/2014/main" id="{FB768708-16C5-871D-4A2C-388DF970DA1A}"/>
              </a:ext>
            </a:extLst>
          </p:cNvPr>
          <p:cNvSpPr>
            <a:spLocks noGrp="1"/>
          </p:cNvSpPr>
          <p:nvPr>
            <p:ph idx="1"/>
          </p:nvPr>
        </p:nvSpPr>
        <p:spPr>
          <a:xfrm>
            <a:off x="642813" y="2019792"/>
            <a:ext cx="5704648" cy="4554628"/>
          </a:xfrm>
        </p:spPr>
        <p:txBody>
          <a:bodyPr vert="horz" lIns="91440" tIns="45720" rIns="91440" bIns="45720" rtlCol="0" anchor="t">
            <a:normAutofit/>
          </a:bodyPr>
          <a:lstStyle/>
          <a:p>
            <a:pPr marL="0" indent="0">
              <a:buNone/>
            </a:pPr>
            <a:r>
              <a:rPr lang="fr-FR" sz="3200" b="1" dirty="0"/>
              <a:t>Objectifs </a:t>
            </a:r>
          </a:p>
          <a:p>
            <a:pPr marL="383540" indent="-383540">
              <a:buFont typeface="Wingdings" pitchFamily="2" charset="2"/>
              <a:buChar char="§"/>
            </a:pPr>
            <a:r>
              <a:rPr lang="fr-FR" dirty="0"/>
              <a:t>Assurer l’</a:t>
            </a:r>
            <a:r>
              <a:rPr lang="fr-FR" b="1" dirty="0">
                <a:solidFill>
                  <a:srgbClr val="0090BF"/>
                </a:solidFill>
              </a:rPr>
              <a:t>accès du public </a:t>
            </a:r>
            <a:r>
              <a:rPr lang="fr-FR" dirty="0"/>
              <a:t>à toutes les licences et tous les contrats qui encadrent les activités extractives</a:t>
            </a:r>
          </a:p>
          <a:p>
            <a:pPr marL="383540" indent="-383540">
              <a:buFont typeface="Wingdings" pitchFamily="2" charset="2"/>
              <a:buChar char="§"/>
            </a:pPr>
            <a:r>
              <a:rPr lang="fr-FR" dirty="0"/>
              <a:t>Renforcer la capacité des parties prenantes </a:t>
            </a:r>
            <a:r>
              <a:rPr lang="fr-FR" b="1" dirty="0">
                <a:solidFill>
                  <a:srgbClr val="0090BF"/>
                </a:solidFill>
              </a:rPr>
              <a:t>à surveiller le respect </a:t>
            </a:r>
            <a:r>
              <a:rPr lang="fr-FR" dirty="0"/>
              <a:t>des obligations contractuelles </a:t>
            </a:r>
          </a:p>
        </p:txBody>
      </p:sp>
      <p:sp>
        <p:nvSpPr>
          <p:cNvPr id="5" name="Picture Placeholder 4">
            <a:extLst>
              <a:ext uri="{FF2B5EF4-FFF2-40B4-BE49-F238E27FC236}">
                <a16:creationId xmlns:a16="http://schemas.microsoft.com/office/drawing/2014/main" id="{60D7E618-7572-3B90-96DB-E1747A94AFE9}"/>
              </a:ext>
            </a:extLst>
          </p:cNvPr>
          <p:cNvSpPr>
            <a:spLocks noGrp="1"/>
          </p:cNvSpPr>
          <p:nvPr>
            <p:ph type="pic" sz="quarter" idx="14"/>
          </p:nvPr>
        </p:nvSpPr>
        <p:spPr/>
        <p:txBody>
          <a:bodyPr/>
          <a:lstStyle/>
          <a:p>
            <a:endParaRPr lang="en-NO"/>
          </a:p>
        </p:txBody>
      </p:sp>
      <p:pic>
        <p:nvPicPr>
          <p:cNvPr id="8" name="Picture Placeholder 5" descr="A hand holding a magnifying glass&#10;&#10;Description automatically generated">
            <a:extLst>
              <a:ext uri="{FF2B5EF4-FFF2-40B4-BE49-F238E27FC236}">
                <a16:creationId xmlns:a16="http://schemas.microsoft.com/office/drawing/2014/main" id="{83B43446-7442-BA9C-1986-C2115B50361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83400" y="0"/>
            <a:ext cx="5308600" cy="6857999"/>
          </a:xfrm>
          <a:prstGeom prst="rect">
            <a:avLst/>
          </a:prstGeom>
          <a:solidFill>
            <a:srgbClr val="FFFFFF"/>
          </a:solidFill>
        </p:spPr>
      </p:pic>
      <p:pic>
        <p:nvPicPr>
          <p:cNvPr id="9" name="Picture 8" descr="A blue rectangle with white dots&#10;&#10;Description automatically generated">
            <a:extLst>
              <a:ext uri="{FF2B5EF4-FFF2-40B4-BE49-F238E27FC236}">
                <a16:creationId xmlns:a16="http://schemas.microsoft.com/office/drawing/2014/main" id="{81E7F40E-A32F-72D4-413E-5A50FF562A19}"/>
              </a:ext>
            </a:extLst>
          </p:cNvPr>
          <p:cNvPicPr>
            <a:picLocks noChangeAspect="1"/>
          </p:cNvPicPr>
          <p:nvPr/>
        </p:nvPicPr>
        <p:blipFill>
          <a:blip r:embed="rId4"/>
          <a:stretch>
            <a:fillRect/>
          </a:stretch>
        </p:blipFill>
        <p:spPr>
          <a:xfrm>
            <a:off x="6883400" y="-9770"/>
            <a:ext cx="5308600" cy="6867769"/>
          </a:xfrm>
          <a:prstGeom prst="rect">
            <a:avLst/>
          </a:prstGeom>
        </p:spPr>
      </p:pic>
    </p:spTree>
    <p:extLst>
      <p:ext uri="{BB962C8B-B14F-4D97-AF65-F5344CB8AC3E}">
        <p14:creationId xmlns:p14="http://schemas.microsoft.com/office/powerpoint/2010/main" val="1680579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F1E2EC-6C1E-40BA-8A0A-9D8922CD51F9}"/>
              </a:ext>
            </a:extLst>
          </p:cNvPr>
          <p:cNvSpPr>
            <a:spLocks noGrp="1"/>
          </p:cNvSpPr>
          <p:nvPr>
            <p:ph type="body" sz="quarter" idx="11"/>
          </p:nvPr>
        </p:nvSpPr>
        <p:spPr>
          <a:xfrm>
            <a:off x="1003243" y="3097241"/>
            <a:ext cx="5626157" cy="2223079"/>
          </a:xfrm>
        </p:spPr>
        <p:txBody>
          <a:bodyPr>
            <a:normAutofit/>
          </a:bodyPr>
          <a:lstStyle/>
          <a:p>
            <a:r>
              <a:rPr lang="fr-FR" sz="3600" dirty="0"/>
              <a:t>Portée de l’Exigence 2.4 sur la publication des contrats</a:t>
            </a:r>
          </a:p>
        </p:txBody>
      </p:sp>
      <p:sp>
        <p:nvSpPr>
          <p:cNvPr id="4" name="Text Placeholder 2">
            <a:extLst>
              <a:ext uri="{FF2B5EF4-FFF2-40B4-BE49-F238E27FC236}">
                <a16:creationId xmlns:a16="http://schemas.microsoft.com/office/drawing/2014/main" id="{CFECDBC0-3DE8-DC21-12EA-425FC0C22F99}"/>
              </a:ext>
            </a:extLst>
          </p:cNvPr>
          <p:cNvSpPr>
            <a:spLocks noGrp="1"/>
          </p:cNvSpPr>
          <p:nvPr>
            <p:ph type="body" sz="quarter" idx="10"/>
          </p:nvPr>
        </p:nvSpPr>
        <p:spPr>
          <a:xfrm>
            <a:off x="202300" y="2038729"/>
            <a:ext cx="2989136" cy="438254"/>
          </a:xfrm>
        </p:spPr>
        <p:txBody>
          <a:bodyPr/>
          <a:lstStyle/>
          <a:p>
            <a:pPr algn="r"/>
            <a:r>
              <a:rPr lang="fr-FR" sz="2400"/>
              <a:t>CONCEPTS CLÉS</a:t>
            </a:r>
          </a:p>
        </p:txBody>
      </p:sp>
      <p:pic>
        <p:nvPicPr>
          <p:cNvPr id="5" name="Picture Placeholder 5" descr="A hand holding a magnifying glass&#10;&#10;Description automatically generated">
            <a:extLst>
              <a:ext uri="{FF2B5EF4-FFF2-40B4-BE49-F238E27FC236}">
                <a16:creationId xmlns:a16="http://schemas.microsoft.com/office/drawing/2014/main" id="{CF0C0457-723D-E289-3054-FB4981544DCE}"/>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a:ext>
            </a:extLst>
          </a:blip>
          <a:srcRect/>
          <a:stretch/>
        </p:blipFill>
        <p:spPr>
          <a:xfrm>
            <a:off x="6883400" y="0"/>
            <a:ext cx="5308600" cy="6857999"/>
          </a:xfrm>
        </p:spPr>
      </p:pic>
      <p:pic>
        <p:nvPicPr>
          <p:cNvPr id="6" name="Picture 5" descr="A blue rectangle with white dots&#10;&#10;Description automatically generated">
            <a:extLst>
              <a:ext uri="{FF2B5EF4-FFF2-40B4-BE49-F238E27FC236}">
                <a16:creationId xmlns:a16="http://schemas.microsoft.com/office/drawing/2014/main" id="{699A4554-1957-0A76-DF63-AB33AB3CFFA2}"/>
              </a:ext>
            </a:extLst>
          </p:cNvPr>
          <p:cNvPicPr>
            <a:picLocks noChangeAspect="1"/>
          </p:cNvPicPr>
          <p:nvPr/>
        </p:nvPicPr>
        <p:blipFill>
          <a:blip r:embed="rId3"/>
          <a:stretch>
            <a:fillRect/>
          </a:stretch>
        </p:blipFill>
        <p:spPr>
          <a:xfrm>
            <a:off x="6883400" y="-9770"/>
            <a:ext cx="5308600" cy="6867769"/>
          </a:xfrm>
          <a:prstGeom prst="rect">
            <a:avLst/>
          </a:prstGeom>
        </p:spPr>
      </p:pic>
    </p:spTree>
    <p:extLst>
      <p:ext uri="{BB962C8B-B14F-4D97-AF65-F5344CB8AC3E}">
        <p14:creationId xmlns:p14="http://schemas.microsoft.com/office/powerpoint/2010/main" val="3116895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F0C9E-FDFB-5603-C7CC-B14898AE92EC}"/>
              </a:ext>
            </a:extLst>
          </p:cNvPr>
          <p:cNvSpPr>
            <a:spLocks noGrp="1"/>
          </p:cNvSpPr>
          <p:nvPr>
            <p:ph type="title"/>
          </p:nvPr>
        </p:nvSpPr>
        <p:spPr/>
        <p:txBody>
          <a:bodyPr/>
          <a:lstStyle/>
          <a:p>
            <a:r>
              <a:rPr lang="fr-FR"/>
              <a:t>Contrats</a:t>
            </a:r>
          </a:p>
        </p:txBody>
      </p:sp>
      <p:sp>
        <p:nvSpPr>
          <p:cNvPr id="3" name="Content Placeholder 2">
            <a:extLst>
              <a:ext uri="{FF2B5EF4-FFF2-40B4-BE49-F238E27FC236}">
                <a16:creationId xmlns:a16="http://schemas.microsoft.com/office/drawing/2014/main" id="{FF1C7907-A767-FF1C-46B3-0ECA39580F39}"/>
              </a:ext>
            </a:extLst>
          </p:cNvPr>
          <p:cNvSpPr>
            <a:spLocks noGrp="1"/>
          </p:cNvSpPr>
          <p:nvPr>
            <p:ph idx="1"/>
          </p:nvPr>
        </p:nvSpPr>
        <p:spPr>
          <a:xfrm>
            <a:off x="642812" y="2019792"/>
            <a:ext cx="5740988" cy="4336322"/>
          </a:xfrm>
        </p:spPr>
        <p:txBody>
          <a:bodyPr vert="horz" lIns="91440" tIns="45720" rIns="91440" bIns="45720" rtlCol="0" anchor="t">
            <a:normAutofit/>
          </a:bodyPr>
          <a:lstStyle/>
          <a:p>
            <a:pPr marL="383540" indent="-383540"/>
            <a:r>
              <a:rPr lang="fr-FR" dirty="0"/>
              <a:t>Les pays mettant en œuvre l’ITIE sont tenus de divulguer les contrats et licences qui sont octroyés, conclus ou modifiés, et ce depuis le </a:t>
            </a:r>
            <a:r>
              <a:rPr lang="fr-FR" b="1" dirty="0">
                <a:solidFill>
                  <a:srgbClr val="0090BF"/>
                </a:solidFill>
              </a:rPr>
              <a:t>1</a:t>
            </a:r>
            <a:r>
              <a:rPr lang="fr-FR" b="1" baseline="30000" dirty="0">
                <a:solidFill>
                  <a:srgbClr val="0090BF"/>
                </a:solidFill>
              </a:rPr>
              <a:t>er</a:t>
            </a:r>
            <a:r>
              <a:rPr lang="fr-FR" b="1" dirty="0">
                <a:solidFill>
                  <a:srgbClr val="0090BF"/>
                </a:solidFill>
              </a:rPr>
              <a:t> janvier 2021</a:t>
            </a:r>
            <a:r>
              <a:rPr lang="fr-FR" dirty="0"/>
              <a:t>.</a:t>
            </a:r>
          </a:p>
          <a:p>
            <a:pPr marL="383540" indent="-383540"/>
            <a:r>
              <a:rPr lang="fr-FR" dirty="0"/>
              <a:t>Contrat : cf. texte intégral de l’ensemble du contrat et de tout addenda, annexe ou avenant fixant les détails relatifs aux droits d’exploitation.</a:t>
            </a:r>
          </a:p>
        </p:txBody>
      </p:sp>
      <p:sp>
        <p:nvSpPr>
          <p:cNvPr id="4" name="Text Placeholder 3">
            <a:extLst>
              <a:ext uri="{FF2B5EF4-FFF2-40B4-BE49-F238E27FC236}">
                <a16:creationId xmlns:a16="http://schemas.microsoft.com/office/drawing/2014/main" id="{30849E1C-8976-8DF9-C8C6-A8113B81DB08}"/>
              </a:ext>
            </a:extLst>
          </p:cNvPr>
          <p:cNvSpPr>
            <a:spLocks noGrp="1"/>
          </p:cNvSpPr>
          <p:nvPr>
            <p:ph type="body" sz="quarter" idx="10"/>
          </p:nvPr>
        </p:nvSpPr>
        <p:spPr/>
        <p:txBody>
          <a:bodyPr/>
          <a:lstStyle/>
          <a:p>
            <a:r>
              <a:rPr lang="fr-FR"/>
              <a:t>CONCEPTS CLÉS</a:t>
            </a:r>
          </a:p>
        </p:txBody>
      </p:sp>
      <p:pic>
        <p:nvPicPr>
          <p:cNvPr id="8" name="Picture 7" descr="A paper with text and numbers&#10;&#10;Description automatically generated">
            <a:extLst>
              <a:ext uri="{FF2B5EF4-FFF2-40B4-BE49-F238E27FC236}">
                <a16:creationId xmlns:a16="http://schemas.microsoft.com/office/drawing/2014/main" id="{C5F8F1AE-2254-893A-836C-283E76065B2A}"/>
              </a:ext>
            </a:extLst>
          </p:cNvPr>
          <p:cNvPicPr>
            <a:picLocks noChangeAspect="1"/>
          </p:cNvPicPr>
          <p:nvPr/>
        </p:nvPicPr>
        <p:blipFill>
          <a:blip r:embed="rId2">
            <a:duotone>
              <a:prstClr val="black"/>
              <a:srgbClr val="D9C3A5">
                <a:tint val="50000"/>
                <a:satMod val="180000"/>
              </a:srgbClr>
            </a:duotone>
          </a:blip>
          <a:stretch>
            <a:fillRect/>
          </a:stretch>
        </p:blipFill>
        <p:spPr>
          <a:xfrm>
            <a:off x="7138290" y="221727"/>
            <a:ext cx="3901763" cy="5051120"/>
          </a:xfrm>
          <a:prstGeom prst="rect">
            <a:avLst/>
          </a:prstGeom>
          <a:effectLst>
            <a:outerShdw blurRad="63500" sx="102000" sy="102000" algn="ctr" rotWithShape="0">
              <a:prstClr val="black">
                <a:alpha val="40000"/>
              </a:prstClr>
            </a:outerShdw>
          </a:effectLst>
        </p:spPr>
      </p:pic>
      <p:pic>
        <p:nvPicPr>
          <p:cNvPr id="10" name="Picture 9" descr="A document with text on it&#10;&#10;Description automatically generated">
            <a:extLst>
              <a:ext uri="{FF2B5EF4-FFF2-40B4-BE49-F238E27FC236}">
                <a16:creationId xmlns:a16="http://schemas.microsoft.com/office/drawing/2014/main" id="{5946667F-6E71-36A7-0499-263E3BC46BCC}"/>
              </a:ext>
            </a:extLst>
          </p:cNvPr>
          <p:cNvPicPr>
            <a:picLocks noChangeAspect="1"/>
          </p:cNvPicPr>
          <p:nvPr/>
        </p:nvPicPr>
        <p:blipFill>
          <a:blip r:embed="rId3">
            <a:duotone>
              <a:prstClr val="black"/>
              <a:srgbClr val="D9C3A5">
                <a:tint val="50000"/>
                <a:satMod val="180000"/>
              </a:srgbClr>
            </a:duotone>
          </a:blip>
          <a:stretch>
            <a:fillRect/>
          </a:stretch>
        </p:blipFill>
        <p:spPr>
          <a:xfrm rot="21178617">
            <a:off x="6389847" y="1261636"/>
            <a:ext cx="3901763" cy="5051120"/>
          </a:xfrm>
          <a:prstGeom prst="rect">
            <a:avLst/>
          </a:prstGeom>
          <a:effectLst>
            <a:outerShdw blurRad="63500" sx="102000" sy="102000" algn="ctr" rotWithShape="0">
              <a:prstClr val="black">
                <a:alpha val="40000"/>
              </a:prstClr>
            </a:outerShdw>
          </a:effectLst>
        </p:spPr>
      </p:pic>
      <p:pic>
        <p:nvPicPr>
          <p:cNvPr id="6" name="Picture 5" descr="A close-up of a document&#10;&#10;Description automatically generated">
            <a:extLst>
              <a:ext uri="{FF2B5EF4-FFF2-40B4-BE49-F238E27FC236}">
                <a16:creationId xmlns:a16="http://schemas.microsoft.com/office/drawing/2014/main" id="{CDC32FCD-0C1E-961F-E580-55D17C3594ED}"/>
              </a:ext>
            </a:extLst>
          </p:cNvPr>
          <p:cNvPicPr>
            <a:picLocks noChangeAspect="1"/>
          </p:cNvPicPr>
          <p:nvPr/>
        </p:nvPicPr>
        <p:blipFill>
          <a:blip r:embed="rId4">
            <a:duotone>
              <a:prstClr val="black"/>
              <a:srgbClr val="D9C3A5">
                <a:tint val="50000"/>
                <a:satMod val="180000"/>
              </a:srgbClr>
            </a:duotone>
          </a:blip>
          <a:stretch>
            <a:fillRect/>
          </a:stretch>
        </p:blipFill>
        <p:spPr>
          <a:xfrm rot="715778">
            <a:off x="7412855" y="1261637"/>
            <a:ext cx="3901763" cy="505112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3833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F0C9E-FDFB-5603-C7CC-B14898AE92EC}"/>
              </a:ext>
            </a:extLst>
          </p:cNvPr>
          <p:cNvSpPr>
            <a:spLocks noGrp="1"/>
          </p:cNvSpPr>
          <p:nvPr>
            <p:ph type="title"/>
          </p:nvPr>
        </p:nvSpPr>
        <p:spPr/>
        <p:txBody>
          <a:bodyPr/>
          <a:lstStyle/>
          <a:p>
            <a:r>
              <a:rPr lang="fr-FR"/>
              <a:t>Contrats</a:t>
            </a:r>
          </a:p>
        </p:txBody>
      </p:sp>
      <p:sp>
        <p:nvSpPr>
          <p:cNvPr id="3" name="Content Placeholder 2">
            <a:extLst>
              <a:ext uri="{FF2B5EF4-FFF2-40B4-BE49-F238E27FC236}">
                <a16:creationId xmlns:a16="http://schemas.microsoft.com/office/drawing/2014/main" id="{FF1C7907-A767-FF1C-46B3-0ECA39580F39}"/>
              </a:ext>
            </a:extLst>
          </p:cNvPr>
          <p:cNvSpPr>
            <a:spLocks noGrp="1"/>
          </p:cNvSpPr>
          <p:nvPr>
            <p:ph idx="1"/>
          </p:nvPr>
        </p:nvSpPr>
        <p:spPr>
          <a:xfrm>
            <a:off x="623136" y="1866658"/>
            <a:ext cx="5640504" cy="4641684"/>
          </a:xfrm>
        </p:spPr>
        <p:txBody>
          <a:bodyPr>
            <a:noAutofit/>
          </a:bodyPr>
          <a:lstStyle/>
          <a:p>
            <a:r>
              <a:rPr lang="fr-FR" sz="2600" dirty="0"/>
              <a:t>En l’absence de normes claires, </a:t>
            </a:r>
            <a:r>
              <a:rPr lang="fr-FR" sz="2600" b="1" dirty="0">
                <a:solidFill>
                  <a:srgbClr val="0090BF"/>
                </a:solidFill>
              </a:rPr>
              <a:t>le Groupe multipartite (GMP) devra convenir </a:t>
            </a:r>
            <a:r>
              <a:rPr lang="fr-FR" sz="2600" dirty="0"/>
              <a:t>des documents devant être considérés comme des annexes, addenda ou avenants.</a:t>
            </a:r>
          </a:p>
          <a:p>
            <a:r>
              <a:rPr lang="fr-FR" sz="2600" dirty="0"/>
              <a:t>Prise en compte les documents où figurent des informations concernant :</a:t>
            </a:r>
          </a:p>
          <a:p>
            <a:pPr lvl="1"/>
            <a:r>
              <a:rPr lang="fr-FR" sz="1800" dirty="0"/>
              <a:t>Conditions de vente ; régime fiscal ; accords sur les infrastructures et de troc ; dépenses et impacts en matière sociale et environnementale</a:t>
            </a:r>
          </a:p>
        </p:txBody>
      </p:sp>
      <p:sp>
        <p:nvSpPr>
          <p:cNvPr id="4" name="Text Placeholder 3">
            <a:extLst>
              <a:ext uri="{FF2B5EF4-FFF2-40B4-BE49-F238E27FC236}">
                <a16:creationId xmlns:a16="http://schemas.microsoft.com/office/drawing/2014/main" id="{30849E1C-8976-8DF9-C8C6-A8113B81DB08}"/>
              </a:ext>
            </a:extLst>
          </p:cNvPr>
          <p:cNvSpPr>
            <a:spLocks noGrp="1"/>
          </p:cNvSpPr>
          <p:nvPr>
            <p:ph type="body" sz="quarter" idx="10"/>
          </p:nvPr>
        </p:nvSpPr>
        <p:spPr/>
        <p:txBody>
          <a:bodyPr/>
          <a:lstStyle/>
          <a:p>
            <a:r>
              <a:rPr lang="fr-FR"/>
              <a:t>CONCEPTS CLÉS</a:t>
            </a:r>
          </a:p>
        </p:txBody>
      </p:sp>
      <p:pic>
        <p:nvPicPr>
          <p:cNvPr id="8" name="Picture 7" descr="A paper with text and numbers&#10;&#10;Description automatically generated">
            <a:extLst>
              <a:ext uri="{FF2B5EF4-FFF2-40B4-BE49-F238E27FC236}">
                <a16:creationId xmlns:a16="http://schemas.microsoft.com/office/drawing/2014/main" id="{C5F8F1AE-2254-893A-836C-283E76065B2A}"/>
              </a:ext>
            </a:extLst>
          </p:cNvPr>
          <p:cNvPicPr>
            <a:picLocks noChangeAspect="1"/>
          </p:cNvPicPr>
          <p:nvPr/>
        </p:nvPicPr>
        <p:blipFill>
          <a:blip r:embed="rId2">
            <a:duotone>
              <a:prstClr val="black"/>
              <a:srgbClr val="D9C3A5">
                <a:tint val="50000"/>
                <a:satMod val="180000"/>
              </a:srgbClr>
            </a:duotone>
          </a:blip>
          <a:stretch>
            <a:fillRect/>
          </a:stretch>
        </p:blipFill>
        <p:spPr>
          <a:xfrm>
            <a:off x="7138290" y="221727"/>
            <a:ext cx="3901763" cy="5051120"/>
          </a:xfrm>
          <a:prstGeom prst="rect">
            <a:avLst/>
          </a:prstGeom>
          <a:effectLst>
            <a:outerShdw blurRad="63500" sx="102000" sy="102000" algn="ctr" rotWithShape="0">
              <a:prstClr val="black">
                <a:alpha val="40000"/>
              </a:prstClr>
            </a:outerShdw>
          </a:effectLst>
        </p:spPr>
      </p:pic>
      <p:pic>
        <p:nvPicPr>
          <p:cNvPr id="10" name="Picture 9" descr="A document with text on it&#10;&#10;Description automatically generated">
            <a:extLst>
              <a:ext uri="{FF2B5EF4-FFF2-40B4-BE49-F238E27FC236}">
                <a16:creationId xmlns:a16="http://schemas.microsoft.com/office/drawing/2014/main" id="{5946667F-6E71-36A7-0499-263E3BC46BCC}"/>
              </a:ext>
            </a:extLst>
          </p:cNvPr>
          <p:cNvPicPr>
            <a:picLocks noChangeAspect="1"/>
          </p:cNvPicPr>
          <p:nvPr/>
        </p:nvPicPr>
        <p:blipFill>
          <a:blip r:embed="rId3">
            <a:duotone>
              <a:prstClr val="black"/>
              <a:srgbClr val="D9C3A5">
                <a:tint val="50000"/>
                <a:satMod val="180000"/>
              </a:srgbClr>
            </a:duotone>
          </a:blip>
          <a:stretch>
            <a:fillRect/>
          </a:stretch>
        </p:blipFill>
        <p:spPr>
          <a:xfrm rot="21178617">
            <a:off x="6389847" y="1261636"/>
            <a:ext cx="3901763" cy="5051120"/>
          </a:xfrm>
          <a:prstGeom prst="rect">
            <a:avLst/>
          </a:prstGeom>
          <a:effectLst>
            <a:outerShdw blurRad="63500" sx="102000" sy="102000" algn="ctr" rotWithShape="0">
              <a:prstClr val="black">
                <a:alpha val="40000"/>
              </a:prstClr>
            </a:outerShdw>
          </a:effectLst>
        </p:spPr>
      </p:pic>
      <p:pic>
        <p:nvPicPr>
          <p:cNvPr id="6" name="Picture 5" descr="A close-up of a document&#10;&#10;Description automatically generated">
            <a:extLst>
              <a:ext uri="{FF2B5EF4-FFF2-40B4-BE49-F238E27FC236}">
                <a16:creationId xmlns:a16="http://schemas.microsoft.com/office/drawing/2014/main" id="{CDC32FCD-0C1E-961F-E580-55D17C3594ED}"/>
              </a:ext>
            </a:extLst>
          </p:cNvPr>
          <p:cNvPicPr>
            <a:picLocks noChangeAspect="1"/>
          </p:cNvPicPr>
          <p:nvPr/>
        </p:nvPicPr>
        <p:blipFill>
          <a:blip r:embed="rId4">
            <a:duotone>
              <a:prstClr val="black"/>
              <a:srgbClr val="D9C3A5">
                <a:tint val="50000"/>
                <a:satMod val="180000"/>
              </a:srgbClr>
            </a:duotone>
          </a:blip>
          <a:stretch>
            <a:fillRect/>
          </a:stretch>
        </p:blipFill>
        <p:spPr>
          <a:xfrm rot="715778">
            <a:off x="7412855" y="1261637"/>
            <a:ext cx="3901763" cy="505112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094507193"/>
      </p:ext>
    </p:extLst>
  </p:cSld>
  <p:clrMapOvr>
    <a:masterClrMapping/>
  </p:clrMapOvr>
</p:sld>
</file>

<file path=ppt/theme/theme1.xml><?xml version="1.0" encoding="utf-8"?>
<a:theme xmlns:a="http://schemas.openxmlformats.org/drawingml/2006/main" name="EITItheme1">
  <a:themeElements>
    <a:clrScheme name="Custom 1">
      <a:dk1>
        <a:srgbClr val="000100"/>
      </a:dk1>
      <a:lt1>
        <a:srgbClr val="165B89"/>
      </a:lt1>
      <a:dk2>
        <a:srgbClr val="122954"/>
      </a:dk2>
      <a:lt2>
        <a:srgbClr val="15C2EE"/>
      </a:lt2>
      <a:accent1>
        <a:srgbClr val="1CC0EE"/>
      </a:accent1>
      <a:accent2>
        <a:srgbClr val="6C5239"/>
      </a:accent2>
      <a:accent3>
        <a:srgbClr val="2C8536"/>
      </a:accent3>
      <a:accent4>
        <a:srgbClr val="F5A60A"/>
      </a:accent4>
      <a:accent5>
        <a:srgbClr val="D24329"/>
      </a:accent5>
      <a:accent6>
        <a:srgbClr val="78325C"/>
      </a:accent6>
      <a:hlink>
        <a:srgbClr val="1AC2ED"/>
      </a:hlink>
      <a:folHlink>
        <a:srgbClr val="122956"/>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 id="{822F89D2-8C55-8B4B-88BB-245ADC139331}" vid="{7C9ED5B2-BBF2-DF45-8D59-C876243C5641}"/>
    </a:ext>
  </a:extLst>
</a:theme>
</file>

<file path=ppt/theme/theme2.xml><?xml version="1.0" encoding="utf-8"?>
<a:theme xmlns:a="http://schemas.openxmlformats.org/drawingml/2006/main" name="EITItheme1">
  <a:themeElements>
    <a:clrScheme name="Custom 1">
      <a:dk1>
        <a:srgbClr val="000100"/>
      </a:dk1>
      <a:lt1>
        <a:srgbClr val="165B89"/>
      </a:lt1>
      <a:dk2>
        <a:srgbClr val="122954"/>
      </a:dk2>
      <a:lt2>
        <a:srgbClr val="15C2EE"/>
      </a:lt2>
      <a:accent1>
        <a:srgbClr val="1CC0EE"/>
      </a:accent1>
      <a:accent2>
        <a:srgbClr val="6C5239"/>
      </a:accent2>
      <a:accent3>
        <a:srgbClr val="2C8536"/>
      </a:accent3>
      <a:accent4>
        <a:srgbClr val="F5A60A"/>
      </a:accent4>
      <a:accent5>
        <a:srgbClr val="D24329"/>
      </a:accent5>
      <a:accent6>
        <a:srgbClr val="78325C"/>
      </a:accent6>
      <a:hlink>
        <a:srgbClr val="1AC2ED"/>
      </a:hlink>
      <a:folHlink>
        <a:srgbClr val="122956"/>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 id="{822F89D2-8C55-8B4B-88BB-245ADC139331}" vid="{7C9ED5B2-BBF2-DF45-8D59-C876243C564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c4d7596-7f32-41a8-9a95-4275d9a1ea6b" xsi:nil="true"/>
    <lcf76f155ced4ddcb4097134ff3c332f xmlns="d9eb0d81-beec-4074-bc6f-8be11319408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6BB3B790D4CD34F81FC0BEB718ECEB9" ma:contentTypeVersion="16" ma:contentTypeDescription="Create a new document." ma:contentTypeScope="" ma:versionID="2b3c60c549791b94e1de36215c3a607c">
  <xsd:schema xmlns:xsd="http://www.w3.org/2001/XMLSchema" xmlns:xs="http://www.w3.org/2001/XMLSchema" xmlns:p="http://schemas.microsoft.com/office/2006/metadata/properties" xmlns:ns2="d9eb0d81-beec-4074-bc6f-8be11319408c" xmlns:ns3="ec4d7596-7f32-41a8-9a95-4275d9a1ea6b" targetNamespace="http://schemas.microsoft.com/office/2006/metadata/properties" ma:root="true" ma:fieldsID="d2eef05631ed337cff00ecc2bca7ad97" ns2:_="" ns3:_="">
    <xsd:import namespace="d9eb0d81-beec-4074-bc6f-8be11319408c"/>
    <xsd:import namespace="ec4d7596-7f32-41a8-9a95-4275d9a1ea6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eb0d81-beec-4074-bc6f-8be1131940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b58f297-623d-4bc9-82bf-53ab639f8509"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4d7596-7f32-41a8-9a95-4275d9a1ea6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752dc68c-65b9-457f-ba02-173d769ec880}" ma:internalName="TaxCatchAll" ma:showField="CatchAllData" ma:web="ec4d7596-7f32-41a8-9a95-4275d9a1ea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8BC80A8-A295-46CA-AF22-82C68DB35933}">
  <ds:schemaRefs>
    <ds:schemaRef ds:uri="http://schemas.microsoft.com/sharepoint/v3/contenttype/forms"/>
  </ds:schemaRefs>
</ds:datastoreItem>
</file>

<file path=customXml/itemProps2.xml><?xml version="1.0" encoding="utf-8"?>
<ds:datastoreItem xmlns:ds="http://schemas.openxmlformats.org/officeDocument/2006/customXml" ds:itemID="{52BB9246-1D15-49BF-90DE-50031989DE62}">
  <ds:schemaRefs>
    <ds:schemaRef ds:uri="http://schemas.microsoft.com/office/2006/metadata/properties"/>
    <ds:schemaRef ds:uri="http://www.w3.org/XML/1998/namespace"/>
    <ds:schemaRef ds:uri="http://purl.org/dc/terms/"/>
    <ds:schemaRef ds:uri="http://purl.org/dc/elements/1.1/"/>
    <ds:schemaRef ds:uri="http://schemas.openxmlformats.org/package/2006/metadata/core-properties"/>
    <ds:schemaRef ds:uri="http://schemas.microsoft.com/office/2006/documentManagement/types"/>
    <ds:schemaRef ds:uri="ec4d7596-7f32-41a8-9a95-4275d9a1ea6b"/>
    <ds:schemaRef ds:uri="http://schemas.microsoft.com/office/infopath/2007/PartnerControls"/>
    <ds:schemaRef ds:uri="d9eb0d81-beec-4074-bc6f-8be11319408c"/>
    <ds:schemaRef ds:uri="http://purl.org/dc/dcmitype/"/>
  </ds:schemaRefs>
</ds:datastoreItem>
</file>

<file path=customXml/itemProps3.xml><?xml version="1.0" encoding="utf-8"?>
<ds:datastoreItem xmlns:ds="http://schemas.openxmlformats.org/officeDocument/2006/customXml" ds:itemID="{3E209DBA-0BE8-4DB2-876C-CB49D3A645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eb0d81-beec-4074-bc6f-8be11319408c"/>
    <ds:schemaRef ds:uri="ec4d7596-7f32-41a8-9a95-4275d9a1ea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EITItheme1</Template>
  <TotalTime>35</TotalTime>
  <Words>2376</Words>
  <Application>Microsoft Macintosh PowerPoint</Application>
  <PresentationFormat>Widescreen</PresentationFormat>
  <Paragraphs>230</Paragraphs>
  <Slides>29</Slides>
  <Notes>18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29</vt:i4>
      </vt:variant>
    </vt:vector>
  </HeadingPairs>
  <TitlesOfParts>
    <vt:vector size="39" baseType="lpstr">
      <vt:lpstr>Arial</vt:lpstr>
      <vt:lpstr>Calibri</vt:lpstr>
      <vt:lpstr>Franklin Gothic Book</vt:lpstr>
      <vt:lpstr>Franklin Gothic Demi</vt:lpstr>
      <vt:lpstr>Franklin Gothic Medium</vt:lpstr>
      <vt:lpstr>Metropolis</vt:lpstr>
      <vt:lpstr>Söhne</vt:lpstr>
      <vt:lpstr>Wingdings</vt:lpstr>
      <vt:lpstr>EITItheme1</vt:lpstr>
      <vt:lpstr>EITItheme1</vt:lpstr>
      <vt:lpstr>PowerPoint Presentation</vt:lpstr>
      <vt:lpstr>Pourquoi la transparence des contrats est-elle si importante ? </vt:lpstr>
      <vt:lpstr>Pourquoi la transparence des contrats est-elle si importante ? </vt:lpstr>
      <vt:lpstr>Pour les gouvernements et les citoyens</vt:lpstr>
      <vt:lpstr>Pour les entreprises</vt:lpstr>
      <vt:lpstr>Exigence 2.4</vt:lpstr>
      <vt:lpstr>PowerPoint Presentation</vt:lpstr>
      <vt:lpstr>Contrats</vt:lpstr>
      <vt:lpstr>Contrats</vt:lpstr>
      <vt:lpstr>Annexes</vt:lpstr>
      <vt:lpstr>Dispositions relatives à la confidentialité</vt:lpstr>
      <vt:lpstr>PowerPoint Presentation</vt:lpstr>
      <vt:lpstr>Modifications</vt:lpstr>
      <vt:lpstr>PowerPoint Presentation</vt:lpstr>
      <vt:lpstr>Difficultés liées à la mise en œuvre</vt:lpstr>
      <vt:lpstr>Jeu de rôle : Plaider pour la transparence des contrats</vt:lpstr>
      <vt:lpstr>PowerPoint Presentation</vt:lpstr>
      <vt:lpstr>Principaux aspects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Ressources</vt:lpstr>
      <vt:lpstr>Questions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Leila Pilliard</dc:creator>
  <cp:lastModifiedBy>Leila Pilliard</cp:lastModifiedBy>
  <cp:revision>3</cp:revision>
  <cp:lastPrinted>2023-06-23T10:13:05Z</cp:lastPrinted>
  <dcterms:created xsi:type="dcterms:W3CDTF">2020-01-10T14:54:35Z</dcterms:created>
  <dcterms:modified xsi:type="dcterms:W3CDTF">2024-05-28T08:59:00Z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0x010100F6BB3B790D4CD34F81FC0BEB718ECEB9</vt:lpwstr>
  </property>
  <property fmtid="{D5CDD505-2E9C-101B-9397-08002B2CF9AE}" pid="3" name="MediaServiceImageTags">
    <vt:lpwstr/>
  </property>
</Properties>
</file>