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modernComment_7CB_D8343535.xml" ContentType="application/vnd.ms-powerpoint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1903" r:id="rId5"/>
    <p:sldId id="1902" r:id="rId6"/>
    <p:sldId id="1934" r:id="rId7"/>
    <p:sldId id="1936" r:id="rId8"/>
    <p:sldId id="1942" r:id="rId9"/>
    <p:sldId id="1940" r:id="rId10"/>
    <p:sldId id="1939" r:id="rId11"/>
    <p:sldId id="1944" r:id="rId12"/>
    <p:sldId id="1997" r:id="rId13"/>
    <p:sldId id="1946" r:id="rId14"/>
    <p:sldId id="1998" r:id="rId15"/>
    <p:sldId id="1948" r:id="rId16"/>
    <p:sldId id="1977" r:id="rId17"/>
    <p:sldId id="1972" r:id="rId18"/>
    <p:sldId id="1966" r:id="rId19"/>
    <p:sldId id="1978" r:id="rId20"/>
    <p:sldId id="1968" r:id="rId21"/>
    <p:sldId id="1969" r:id="rId22"/>
    <p:sldId id="1970" r:id="rId23"/>
    <p:sldId id="1971" r:id="rId24"/>
    <p:sldId id="1973" r:id="rId25"/>
    <p:sldId id="1974" r:id="rId26"/>
    <p:sldId id="1975" r:id="rId27"/>
    <p:sldId id="1979" r:id="rId28"/>
    <p:sldId id="1980" r:id="rId29"/>
    <p:sldId id="1981" r:id="rId30"/>
    <p:sldId id="1984" r:id="rId31"/>
    <p:sldId id="1988" r:id="rId32"/>
    <p:sldId id="1963" r:id="rId33"/>
    <p:sldId id="1982" r:id="rId34"/>
    <p:sldId id="1983" r:id="rId35"/>
    <p:sldId id="1985" r:id="rId36"/>
    <p:sldId id="1986" r:id="rId37"/>
    <p:sldId id="1990" r:id="rId38"/>
    <p:sldId id="1989" r:id="rId39"/>
    <p:sldId id="1991" r:id="rId40"/>
    <p:sldId id="1992" r:id="rId41"/>
    <p:sldId id="1993" r:id="rId42"/>
    <p:sldId id="1994" r:id="rId43"/>
    <p:sldId id="1995" r:id="rId44"/>
    <p:sldId id="1996" r:id="rId45"/>
    <p:sldId id="1932" r:id="rId46"/>
    <p:sldId id="1868" r:id="rId47"/>
    <p:sldId id="289" r:id="rId48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343220-D39C-2832-D875-EDD48B5ED051}" name="Leila Pilliard" initials="LP" userId="S::LPilliard@eiti.org::22dc6cf7-23f1-4fb6-bfda-23a269820100" providerId="AD"/>
  <p188:author id="{1BC7106B-A6FB-322B-CC1E-B9BCDB3632D4}" name="Christina Berger" initials="CB" userId="S::CBerger@eiti.org::e886b5bb-a43f-4742-956f-cfabc91a56dd" providerId="AD"/>
  <p188:author id="{63EE70CC-A9DD-3A63-F4E6-F3774B36758D}" name="Christina Berger" initials="CB" userId="S::cberger@eiti.org::e886b5bb-a43f-4742-956f-cfabc91a56dd" providerId="AD"/>
  <p188:author id="{57315ACE-87CD-A4F6-7279-C3A8273BB71E}" name="Leila Pilliard" initials="LP" userId="S::lpilliard@eiti.org::22dc6cf7-23f1-4fb6-bfda-23a2698201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BF"/>
    <a:srgbClr val="89AA2E"/>
    <a:srgbClr val="0090BD"/>
    <a:srgbClr val="002157"/>
    <a:srgbClr val="FFFFFF"/>
    <a:srgbClr val="EBEBEB"/>
    <a:srgbClr val="929292"/>
    <a:srgbClr val="00C3F0"/>
    <a:srgbClr val="797979"/>
    <a:srgbClr val="2C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633" autoAdjust="0"/>
  </p:normalViewPr>
  <p:slideViewPr>
    <p:cSldViewPr snapToGrid="0">
      <p:cViewPr varScale="1">
        <p:scale>
          <a:sx n="104" d="100"/>
          <a:sy n="104" d="100"/>
        </p:scale>
        <p:origin x="14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omments/modernComment_7CB_D83435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F9599D-9D83-42B3-8F6D-53513BD83C3D}" authorId="{63EE70CC-A9DD-3A63-F4E6-F3774B36758D}" created="2023-11-15T08:52:49.36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27300149" sldId="1995"/>
      <ac:spMk id="3" creationId="{A321F185-B4D2-D01F-B972-6C37576431B2}"/>
    </ac:deMkLst>
    <p188:replyLst>
      <p188:reply id="{F420E0DB-287E-2B40-93D9-9F8330DB08DA}" authorId="{B7343220-D39C-2832-D875-EDD48B5ED051}" created="2023-11-15T10:02:38.142">
        <p188:txBody>
          <a:bodyPr/>
          <a:lstStyle/>
          <a:p>
            <a:r>
              <a:rPr lang="en-NO"/>
              <a:t>Hmm, I’m not sure what you mean as I don’t see this on my end. Can you send me a screenshot?</a:t>
            </a:r>
          </a:p>
        </p188:txBody>
      </p188:reply>
    </p188:replyLst>
    <p188:txBody>
      <a:bodyPr/>
      <a:lstStyle/>
      <a:p>
        <a:r>
          <a:rPr lang="en-GB"/>
          <a:t>[@Leila Pilliard] there's "styles" on the slide, tried to remove it but don't know how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7F45FF-B50E-BC64-5543-B4EE6A6D8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940EF-6D6E-C37C-8B43-21B2611B0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FF2F-92CD-9644-8092-FB04B2C2819D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17E65-1532-701D-E7BA-F153DAC53A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2C5C3-9E4F-363F-6FDF-0741E74AA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9B0C6-90D5-4E4D-9246-DF4C2877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21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81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22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38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96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3540" marR="0" lvl="0" indent="-3835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8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90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22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700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28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66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94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57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17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138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751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871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61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34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485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045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0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483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462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459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71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314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63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74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52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915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048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23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758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NO" sz="1800">
              <a:effectLst/>
              <a:latin typeface="Franklin Gothic Book" panose="020B0503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23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80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45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77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73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88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9422B-E2B9-27E3-417C-84BBFAB8C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34" y="-1"/>
            <a:ext cx="10578006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>
                  <a:alpha val="84551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195528" y="5808678"/>
            <a:ext cx="535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0" i="0" kern="1200" noProof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La norme mondiale pour la bonne gouvernance des ressources pétrolières, gazières et minières.</a:t>
            </a:r>
            <a:endParaRPr lang="en-GB" sz="2000" b="0" i="0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034F08-2E77-80DA-F88B-7E29D02A908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3322B-25E7-12B3-4115-D3911DCB2E14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A1D9AF-53FD-A902-F732-559BB70A7A56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62103-F0E3-F7FE-4CE7-B3AAF1709C6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8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55045F-EFB2-836C-297B-03B00235D5C5}"/>
              </a:ext>
            </a:extLst>
          </p:cNvPr>
          <p:cNvSpPr/>
          <p:nvPr userDrawn="1"/>
        </p:nvSpPr>
        <p:spPr>
          <a:xfrm>
            <a:off x="514350" y="2604654"/>
            <a:ext cx="11780521" cy="3681846"/>
          </a:xfrm>
          <a:prstGeom prst="rect">
            <a:avLst/>
          </a:prstGeom>
          <a:solidFill>
            <a:schemeClr val="tx2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37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677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677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CB711-1DC6-98C2-0238-8C8C8AEDB3AE}"/>
              </a:ext>
            </a:extLst>
          </p:cNvPr>
          <p:cNvSpPr/>
          <p:nvPr userDrawn="1"/>
        </p:nvSpPr>
        <p:spPr>
          <a:xfrm>
            <a:off x="525780" y="2604654"/>
            <a:ext cx="11769091" cy="3669146"/>
          </a:xfrm>
          <a:prstGeom prst="rect">
            <a:avLst/>
          </a:prstGeom>
          <a:solidFill>
            <a:schemeClr val="bg1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study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CB711-1DC6-98C2-0238-8C8C8AEDB3AE}"/>
              </a:ext>
            </a:extLst>
          </p:cNvPr>
          <p:cNvSpPr/>
          <p:nvPr userDrawn="1"/>
        </p:nvSpPr>
        <p:spPr>
          <a:xfrm>
            <a:off x="525780" y="2604654"/>
            <a:ext cx="11769091" cy="3669146"/>
          </a:xfrm>
          <a:prstGeom prst="rect">
            <a:avLst/>
          </a:prstGeom>
          <a:solidFill>
            <a:schemeClr val="bg1">
              <a:alpha val="103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E7143A-B793-7DDA-0651-B76AFCA1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EEFD6A-810A-D460-768B-4FED3655FC13}"/>
              </a:ext>
            </a:extLst>
          </p:cNvPr>
          <p:cNvSpPr/>
          <p:nvPr userDrawn="1"/>
        </p:nvSpPr>
        <p:spPr>
          <a:xfrm>
            <a:off x="537211" y="2604654"/>
            <a:ext cx="11647170" cy="3669146"/>
          </a:xfrm>
          <a:prstGeom prst="rect">
            <a:avLst/>
          </a:prstGeom>
          <a:solidFill>
            <a:schemeClr val="accent4">
              <a:alpha val="1517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9ADFD3D-709D-3C6D-B6D2-BF3B4953B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D257F25-3877-5299-45E1-AD22AAB37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B5C1DA5-7D99-5DB2-1C90-19F487373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502920" y="2604654"/>
            <a:ext cx="11780521" cy="3669146"/>
          </a:xfrm>
          <a:prstGeom prst="rect">
            <a:avLst/>
          </a:prstGeom>
          <a:solidFill>
            <a:srgbClr val="89AA2E">
              <a:alpha val="1467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F11A082-619D-EB64-900D-4110F9049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3E6DC4F-E4A7-D315-F65A-C09013E6F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B0D5938-2FE3-ABA0-EB64-10EFF8B37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31B4A3-51DD-5CA0-57CF-8832F9B29735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5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636493" y="2604654"/>
            <a:ext cx="11555508" cy="3669146"/>
          </a:xfrm>
          <a:prstGeom prst="rect">
            <a:avLst/>
          </a:prstGeom>
          <a:solidFill>
            <a:schemeClr val="accent5">
              <a:lumMod val="20000"/>
              <a:lumOff val="80000"/>
              <a:alpha val="8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040537D-D52B-AA54-B550-D4F09A4C5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C8FADFA-F93D-5674-6984-195250B14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2BECD1A-DAFB-C907-57C5-9EC9F075A6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with imag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522868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FE4919-2838-71B8-BE59-65580544328B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6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4350EFE-2D2E-E32A-EC0E-69C6F6C8D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D53A81D-C003-B7B1-2B47-1D0865E51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8537B46-AF6E-8D8D-4D7F-14CB987B5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E26F8C-6ADF-0086-AF2B-E38BC8FF720B}"/>
              </a:ext>
            </a:extLst>
          </p:cNvPr>
          <p:cNvSpPr/>
          <p:nvPr userDrawn="1"/>
        </p:nvSpPr>
        <p:spPr>
          <a:xfrm>
            <a:off x="514350" y="2604654"/>
            <a:ext cx="11780521" cy="3669146"/>
          </a:xfrm>
          <a:prstGeom prst="rect">
            <a:avLst/>
          </a:prstGeom>
          <a:solidFill>
            <a:schemeClr val="accent2"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A969DD-5FC0-D01B-75F1-8B12920E4FAE}"/>
              </a:ext>
            </a:extLst>
          </p:cNvPr>
          <p:cNvSpPr/>
          <p:nvPr userDrawn="1"/>
        </p:nvSpPr>
        <p:spPr>
          <a:xfrm>
            <a:off x="636493" y="2604654"/>
            <a:ext cx="11555508" cy="3669146"/>
          </a:xfrm>
          <a:prstGeom prst="rect">
            <a:avLst/>
          </a:prstGeom>
          <a:solidFill>
            <a:schemeClr val="accent2">
              <a:lumMod val="20000"/>
              <a:lumOff val="80000"/>
              <a:alpha val="146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7567-782D-DD69-FD15-71C56268B26D}"/>
              </a:ext>
            </a:extLst>
          </p:cNvPr>
          <p:cNvSpPr/>
          <p:nvPr userDrawn="1"/>
        </p:nvSpPr>
        <p:spPr>
          <a:xfrm>
            <a:off x="0" y="1896169"/>
            <a:ext cx="3568700" cy="708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F0DA5F-DED8-C2D9-81A0-63E87B1669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5B54DAE-75F8-79E8-E5B9-D6D6125AD5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09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9796605-A787-FD9B-FD93-96BBE483A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49" y="2971701"/>
            <a:ext cx="9085637" cy="9154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A8375E-ECC9-FFA9-229C-32B48216C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9085637" cy="9144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CD5D1-269C-29EA-BB33-602E28FBE81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nd 2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9D84C-C42E-611A-A02C-B69D7DC9A0C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F8CA0F-C57D-C985-6364-5DFE508B600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43F41-38AC-6213-715D-0F80B3BCCE30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512E4-01F7-13F0-05BC-3610B5323BA6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with copy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E9526-326B-8E6B-E175-A11FFB71DEE7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FCD0E7-E867-15B4-24B3-B8612298852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CBEE6-4B97-EAAC-52A0-4A7750EC87B4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A2AB04-D861-FBE7-DD78-C60998C81DF4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9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2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nd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A6720-31D7-7672-04FC-95F40C45D2FC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88BF7-5E45-2020-5330-1E8AC9E9FB57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FDC3E-8F09-2598-05E6-E1922C39FD4F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2BF29-5999-9A4E-73CC-21648743647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4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rgbClr val="89AA2E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6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5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6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96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 and image 7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6931467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704648" cy="3581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AF6AA-0238-8E67-ED57-870152599832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1CF8B-361B-09BF-D516-948D341D38D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90E3-6F7B-78A5-0094-6D474FD9C14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C886-1EE8-6463-D313-08CD4B8E0118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3CDB8F-26F3-E5D2-A1A1-C91CACF19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67" y="501886"/>
            <a:ext cx="5373673" cy="41103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GB" sz="1800" kern="1200" dirty="0" smtClean="0">
                <a:solidFill>
                  <a:schemeClr val="accent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GB" sz="1800" kern="1200" dirty="0" smtClean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800" kern="1200" dirty="0">
                <a:solidFill>
                  <a:schemeClr val="bg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7302EDCF-227C-10D1-5CCA-8EBC0B25D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columns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2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3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4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taglin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the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50565-75BE-D718-8E20-0B96DB86B4F6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083D6-DD01-CF3B-B361-D73BDF5719EC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30D7E-4B3E-33C7-0FC0-EF796EB0779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9B0FA-6321-7F0D-D7BD-27F72A96479D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5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B570E-21A5-99EE-67A3-CB44E2087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34" y="-1"/>
            <a:ext cx="10578006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38BB3D-1CD5-15EA-55D8-6E7011FE809F}"/>
              </a:ext>
            </a:extLst>
          </p:cNvPr>
          <p:cNvSpPr/>
          <p:nvPr userDrawn="1"/>
        </p:nvSpPr>
        <p:spPr>
          <a:xfrm>
            <a:off x="0" y="-8022"/>
            <a:ext cx="12192000" cy="6874042"/>
          </a:xfrm>
          <a:prstGeom prst="rect">
            <a:avLst/>
          </a:prstGeom>
          <a:gradFill>
            <a:gsLst>
              <a:gs pos="0">
                <a:srgbClr val="1BC2EE">
                  <a:alpha val="84551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FFFFFF"/>
                </a:solidFill>
              </a:rPr>
              <a:t>www.eiti.org</a:t>
            </a:r>
            <a:endParaRPr lang="nb-NO" sz="1400">
              <a:solidFill>
                <a:srgbClr val="FFFFFF"/>
              </a:solidFill>
            </a:endParaRPr>
          </a:p>
          <a:p>
            <a:r>
              <a:rPr lang="nb-NO" sz="1400">
                <a:solidFill>
                  <a:srgbClr val="FFFFFF"/>
                </a:solidFill>
              </a:rPr>
              <a:t>@</a:t>
            </a:r>
            <a:r>
              <a:rPr lang="nb-NO" sz="1400" err="1">
                <a:solidFill>
                  <a:srgbClr val="FFFFFF"/>
                </a:solidFill>
              </a:rPr>
              <a:t>EITIorg</a:t>
            </a:r>
            <a:endParaRPr lang="nb-NO" sz="14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86762-D87B-F5FC-9E57-C91FFF9683C8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04306-8F91-4BB8-A94E-F544B6410CBE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9F172-9B96-C5F2-B8D5-8A46C37A45F2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EC2E8-6C1F-2D92-998E-D1635C24B904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002157"/>
                </a:solidFill>
              </a:rPr>
              <a:t>www.eiti.org</a:t>
            </a:r>
            <a:endParaRPr lang="nb-NO" sz="1400">
              <a:solidFill>
                <a:srgbClr val="002157"/>
              </a:solidFill>
            </a:endParaRPr>
          </a:p>
          <a:p>
            <a:r>
              <a:rPr lang="nb-NO" sz="1400">
                <a:solidFill>
                  <a:srgbClr val="002157"/>
                </a:solidFill>
              </a:rPr>
              <a:t>@</a:t>
            </a:r>
            <a:r>
              <a:rPr lang="nb-NO" sz="1400" err="1">
                <a:solidFill>
                  <a:srgbClr val="002157"/>
                </a:solidFill>
              </a:rPr>
              <a:t>EITIorg</a:t>
            </a:r>
            <a:endParaRPr lang="nb-NO" sz="140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5/28/24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4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42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a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D9B0E8-6908-14E0-0127-363092040268}"/>
              </a:ext>
            </a:extLst>
          </p:cNvPr>
          <p:cNvSpPr/>
          <p:nvPr userDrawn="1"/>
        </p:nvSpPr>
        <p:spPr>
          <a:xfrm>
            <a:off x="636492" y="2604654"/>
            <a:ext cx="11555507" cy="2715667"/>
          </a:xfrm>
          <a:prstGeom prst="rect">
            <a:avLst/>
          </a:prstGeom>
          <a:gradFill>
            <a:gsLst>
              <a:gs pos="0">
                <a:srgbClr val="FFFFFF"/>
              </a:gs>
              <a:gs pos="78000">
                <a:schemeClr val="tx2">
                  <a:lumMod val="20000"/>
                  <a:lumOff val="80000"/>
                  <a:alpha val="39326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670057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1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2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3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D17E9-29A6-E2AB-2E72-EB3A99675791}"/>
              </a:ext>
            </a:extLst>
          </p:cNvPr>
          <p:cNvSpPr/>
          <p:nvPr userDrawn="1"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F332E5-F97E-D817-B2CE-86A1BE77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5330397" cy="222307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FFFFFF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  <a:lvl2pPr marL="5303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2pPr>
            <a:lvl3pPr marL="9875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3pPr>
            <a:lvl4pPr marL="14447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GB" sz="4000" b="1" i="0" kern="1200" baseline="0" dirty="0" smtClean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4pPr>
            <a:lvl5pPr marL="1901952" indent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9C30-5E80-1CE8-35D4-56DC561FF25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8F4A0-5122-0F4B-C173-74D833BF04D9}"/>
              </a:ext>
            </a:extLst>
          </p:cNvPr>
          <p:cNvSpPr/>
          <p:nvPr userDrawn="1"/>
        </p:nvSpPr>
        <p:spPr>
          <a:xfrm>
            <a:off x="7511040" y="803075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A22D-7E97-ACF3-2D24-0466945501C5}"/>
              </a:ext>
            </a:extLst>
          </p:cNvPr>
          <p:cNvSpPr/>
          <p:nvPr userDrawn="1"/>
        </p:nvSpPr>
        <p:spPr>
          <a:xfrm>
            <a:off x="11870888" y="38276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12015-510D-8263-5E04-3CF4C9A28BF2}"/>
              </a:ext>
            </a:extLst>
          </p:cNvPr>
          <p:cNvSpPr/>
          <p:nvPr userDrawn="1"/>
        </p:nvSpPr>
        <p:spPr>
          <a:xfrm>
            <a:off x="0" y="522868"/>
            <a:ext cx="814959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5A9EE-656A-8531-9D73-828FE11B57BE}"/>
              </a:ext>
            </a:extLst>
          </p:cNvPr>
          <p:cNvSpPr/>
          <p:nvPr userDrawn="1"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A047E-2E35-39FF-B516-B5898826D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6103" y="2033070"/>
            <a:ext cx="6500177" cy="571584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30352" indent="0">
              <a:buNone/>
              <a:defRPr sz="2800" b="0" i="0">
                <a:latin typeface="Franklin Gothic Medium" panose="020B0603020102020204" pitchFamily="34" charset="0"/>
              </a:defRPr>
            </a:lvl2pPr>
            <a:lvl3pPr marL="987552" indent="0">
              <a:buNone/>
              <a:defRPr sz="2400" b="0" i="0">
                <a:latin typeface="Franklin Gothic Medium" panose="020B0603020102020204" pitchFamily="34" charset="0"/>
              </a:defRPr>
            </a:lvl3pPr>
            <a:lvl4pPr marL="1444752" indent="0">
              <a:buNone/>
              <a:defRPr sz="2400" b="0" i="0">
                <a:latin typeface="Franklin Gothic Medium" panose="020B0603020102020204" pitchFamily="34" charset="0"/>
              </a:defRPr>
            </a:lvl4pPr>
            <a:lvl5pPr marL="1901952" indent="0">
              <a:buNone/>
              <a:defRPr sz="2000" b="0" i="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/>
              <a:t>CLICK TO EDIT TER TEXT STYLES</a:t>
            </a:r>
            <a:endParaRPr lang="en-US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D309C6F9-1BD0-6295-5013-86917424F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0" y="0"/>
            <a:ext cx="5308600" cy="685799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r>
              <a:rPr lang="nb-NO"/>
              <a:t>
Second </a:t>
            </a:r>
            <a:r>
              <a:rPr lang="nb-NO" err="1"/>
              <a:t>level</a:t>
            </a:r>
            <a:r>
              <a:rPr lang="nb-NO"/>
              <a:t>
Third </a:t>
            </a:r>
            <a:r>
              <a:rPr lang="nb-NO" err="1"/>
              <a:t>level</a:t>
            </a:r>
            <a:r>
              <a:rPr lang="nb-NO"/>
              <a:t>
</a:t>
            </a:r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r>
              <a:rPr lang="nb-NO"/>
              <a:t> 
Fifth </a:t>
            </a:r>
            <a:r>
              <a:rPr lang="nb-NO" err="1"/>
              <a:t>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708" r:id="rId11"/>
    <p:sldLayoutId id="2147483709" r:id="rId12"/>
    <p:sldLayoutId id="2147483710" r:id="rId13"/>
    <p:sldLayoutId id="2147483701" r:id="rId14"/>
    <p:sldLayoutId id="2147483702" r:id="rId15"/>
    <p:sldLayoutId id="2147483715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0" r:id="rId22"/>
    <p:sldLayoutId id="2147483676" r:id="rId23"/>
    <p:sldLayoutId id="2147483668" r:id="rId24"/>
    <p:sldLayoutId id="2147483650" r:id="rId25"/>
    <p:sldLayoutId id="2147483691" r:id="rId26"/>
    <p:sldLayoutId id="2147483697" r:id="rId27"/>
    <p:sldLayoutId id="2147483698" r:id="rId28"/>
    <p:sldLayoutId id="2147483699" r:id="rId29"/>
    <p:sldLayoutId id="2147483700" r:id="rId30"/>
    <p:sldLayoutId id="2147483711" r:id="rId31"/>
    <p:sldLayoutId id="2147483712" r:id="rId32"/>
    <p:sldLayoutId id="2147483713" r:id="rId33"/>
    <p:sldLayoutId id="2147483688" r:id="rId34"/>
    <p:sldLayoutId id="2147483686" r:id="rId35"/>
    <p:sldLayoutId id="2147483689" r:id="rId36"/>
    <p:sldLayoutId id="2147483683" r:id="rId37"/>
    <p:sldLayoutId id="2147483684" r:id="rId38"/>
    <p:sldLayoutId id="2147483685" r:id="rId39"/>
    <p:sldLayoutId id="2147483687" r:id="rId40"/>
    <p:sldLayoutId id="2147483654" r:id="rId41"/>
    <p:sldLayoutId id="2147483681" r:id="rId42"/>
    <p:sldLayoutId id="2147483682" r:id="rId43"/>
    <p:sldLayoutId id="2147483714" r:id="rId44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5.emf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ie-guinee.org/rapport-annuel-de-suivi-des-progres-exercice-2022-de-litie-guine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-eiti.de/mediathek-dokument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microsoft.com/office/2018/10/relationships/comments" Target="../comments/modernComment_7CB_D83435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fr/guide-pour-la-mise-en-oeuvre-de-la-norme-iti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74B2B41-EB9B-6A74-51A3-A47C06509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Planification et suivi du travail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DEAC7-8E63-2FE8-7CA6-5DFA6B23B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4400" dirty="0"/>
              <a:t>Norme ITIE 2023 : Principaux changements</a:t>
            </a:r>
          </a:p>
        </p:txBody>
      </p:sp>
    </p:spTree>
    <p:extLst>
      <p:ext uri="{BB962C8B-B14F-4D97-AF65-F5344CB8AC3E}">
        <p14:creationId xmlns:p14="http://schemas.microsoft.com/office/powerpoint/2010/main" val="105991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 annuel des progrès incluant 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869041-6069-7AF8-9120-398EAD93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7602" y="2453234"/>
            <a:ext cx="1113133" cy="1382984"/>
          </a:xfrm>
          <a:prstGeom prst="rect">
            <a:avLst/>
          </a:prstGeom>
        </p:spPr>
      </p:pic>
      <p:pic>
        <p:nvPicPr>
          <p:cNvPr id="15" name="Graphic 14" descr="Decision chart outline">
            <a:extLst>
              <a:ext uri="{FF2B5EF4-FFF2-40B4-BE49-F238E27FC236}">
                <a16:creationId xmlns:a16="http://schemas.microsoft.com/office/drawing/2014/main" id="{91D5C875-1E1E-6FC6-FEDA-C0B6DEB66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08719" y="2338897"/>
            <a:ext cx="1626380" cy="1626380"/>
          </a:xfrm>
          <a:prstGeom prst="rect">
            <a:avLst/>
          </a:prstGeom>
        </p:spPr>
      </p:pic>
      <p:pic>
        <p:nvPicPr>
          <p:cNvPr id="17" name="Graphic 16" descr="Boardroom outline">
            <a:extLst>
              <a:ext uri="{FF2B5EF4-FFF2-40B4-BE49-F238E27FC236}">
                <a16:creationId xmlns:a16="http://schemas.microsoft.com/office/drawing/2014/main" id="{3D5C9BDB-5321-1F7C-8CF2-D165360CD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10205" y="2153606"/>
            <a:ext cx="1853997" cy="1853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57468" y="4110774"/>
            <a:ext cx="2694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2157"/>
                </a:solidFill>
              </a:rPr>
              <a:t>Progrès, défis et changements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E1676-F10C-789C-28DB-50DA88FBF9EB}"/>
              </a:ext>
            </a:extLst>
          </p:cNvPr>
          <p:cNvSpPr txBox="1"/>
          <p:nvPr/>
        </p:nvSpPr>
        <p:spPr>
          <a:xfrm>
            <a:off x="2335782" y="4115435"/>
            <a:ext cx="257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90BF"/>
                </a:solidFill>
              </a:rPr>
              <a:t>Aperçu des activités et des résultats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65F3-FEEB-22F9-A80D-E150C4527801}"/>
              </a:ext>
            </a:extLst>
          </p:cNvPr>
          <p:cNvSpPr txBox="1"/>
          <p:nvPr/>
        </p:nvSpPr>
        <p:spPr>
          <a:xfrm>
            <a:off x="4512440" y="412958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2AAAE3"/>
                </a:solidFill>
              </a:rPr>
              <a:t>Description des mécanismes de rétroaction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22F87-397E-3717-D966-163A1E4DFB5B}"/>
              </a:ext>
            </a:extLst>
          </p:cNvPr>
          <p:cNvSpPr txBox="1"/>
          <p:nvPr/>
        </p:nvSpPr>
        <p:spPr>
          <a:xfrm>
            <a:off x="7089054" y="4301844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C3F0"/>
                </a:solidFill>
              </a:rPr>
              <a:t>Considérations liées au genre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B946-1522-4F3A-B1E2-D1541B4154A9}"/>
              </a:ext>
            </a:extLst>
          </p:cNvPr>
          <p:cNvSpPr txBox="1"/>
          <p:nvPr/>
        </p:nvSpPr>
        <p:spPr>
          <a:xfrm>
            <a:off x="9267497" y="4290397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89AA2E"/>
                </a:solidFill>
              </a:rPr>
              <a:t>Dépenses versus budget</a:t>
            </a:r>
          </a:p>
        </p:txBody>
      </p:sp>
      <p:pic>
        <p:nvPicPr>
          <p:cNvPr id="10" name="Picture 9" descr="A green line art of a calculator and a paper&#10;&#10;Description automatically generated">
            <a:extLst>
              <a:ext uri="{FF2B5EF4-FFF2-40B4-BE49-F238E27FC236}">
                <a16:creationId xmlns:a16="http://schemas.microsoft.com/office/drawing/2014/main" id="{80FA72C1-BD0C-4288-2DF9-E4C0A59404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000" y="2567603"/>
            <a:ext cx="1440000" cy="144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7A3FD94-E13F-499E-B337-FB8A46BB5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900959" y="2449815"/>
            <a:ext cx="1014441" cy="13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D60E29-E4EA-7FC1-1F8A-D5175BCA1444}"/>
              </a:ext>
            </a:extLst>
          </p:cNvPr>
          <p:cNvCxnSpPr>
            <a:cxnSpLocks/>
          </p:cNvCxnSpPr>
          <p:nvPr/>
        </p:nvCxnSpPr>
        <p:spPr>
          <a:xfrm>
            <a:off x="747484" y="3946121"/>
            <a:ext cx="101600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F9D630-5ABC-837D-2CE6-B3CF5DA52822}"/>
              </a:ext>
            </a:extLst>
          </p:cNvPr>
          <p:cNvSpPr txBox="1"/>
          <p:nvPr/>
        </p:nvSpPr>
        <p:spPr>
          <a:xfrm>
            <a:off x="642812" y="2754005"/>
            <a:ext cx="515946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Toutes les activités de planification, de suivi et d’examen des travaux doivent reposer sur la</a:t>
            </a:r>
            <a:r>
              <a:rPr lang="fr-FR" sz="2600" b="1" dirty="0">
                <a:solidFill>
                  <a:srgbClr val="0090BD"/>
                </a:solidFill>
              </a:rPr>
              <a:t> consultation des parties prenantes nationales</a:t>
            </a:r>
            <a:r>
              <a:rPr lang="fr-FR" sz="2600" dirty="0">
                <a:solidFill>
                  <a:srgbClr val="002157"/>
                </a:solidFill>
              </a:rPr>
              <a:t> et être documentées dans des formats </a:t>
            </a:r>
            <a:r>
              <a:rPr lang="fr-FR" sz="2600" b="1" dirty="0">
                <a:solidFill>
                  <a:srgbClr val="0090BD"/>
                </a:solidFill>
              </a:rPr>
              <a:t>accessibles au public</a:t>
            </a:r>
            <a:r>
              <a:rPr lang="fr-FR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Franklin Gothic Medium" panose="020B0603020102020204" pitchFamily="34" charset="0"/>
              </a:rPr>
              <a:t>EXIGENCE 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 dirty="0"/>
              <a:t>Exigence 1.5(c)</a:t>
            </a:r>
            <a:br>
              <a:rPr lang="fr-FR" dirty="0"/>
            </a:br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E2F5D-C755-E501-2BD3-02B5931F6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GMP sont également encouragés à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1477457" y="4940634"/>
            <a:ext cx="397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90BD"/>
                </a:solidFill>
              </a:rPr>
              <a:t>Mesurer régulièrement la progression des activités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2B946-1522-4F3A-B1E2-D1541B4154A9}"/>
              </a:ext>
            </a:extLst>
          </p:cNvPr>
          <p:cNvSpPr txBox="1"/>
          <p:nvPr/>
        </p:nvSpPr>
        <p:spPr>
          <a:xfrm>
            <a:off x="6390467" y="4940635"/>
            <a:ext cx="472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accent5"/>
                </a:solidFill>
              </a:rPr>
              <a:t>Discuter des cas de corruption connus du public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33CB0-45AC-080B-83F1-5385D9AA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98838" y="2385726"/>
            <a:ext cx="2243642" cy="18477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2EC1DA-750E-5671-F17F-5758C732AC56}"/>
              </a:ext>
            </a:extLst>
          </p:cNvPr>
          <p:cNvSpPr/>
          <p:nvPr/>
        </p:nvSpPr>
        <p:spPr>
          <a:xfrm>
            <a:off x="3040768" y="2573861"/>
            <a:ext cx="311754" cy="311754"/>
          </a:xfrm>
          <a:prstGeom prst="ellipse">
            <a:avLst/>
          </a:prstGeom>
          <a:solidFill>
            <a:schemeClr val="tx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FD8287-A611-1B6A-6950-6CE59F099DCE}"/>
              </a:ext>
            </a:extLst>
          </p:cNvPr>
          <p:cNvSpPr/>
          <p:nvPr/>
        </p:nvSpPr>
        <p:spPr>
          <a:xfrm>
            <a:off x="3657988" y="3751151"/>
            <a:ext cx="311754" cy="311754"/>
          </a:xfrm>
          <a:prstGeom prst="ellipse">
            <a:avLst/>
          </a:prstGeom>
          <a:solidFill>
            <a:schemeClr val="tx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D97E4-2B53-3DA7-E6FB-90E850ADE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800" y="2369335"/>
            <a:ext cx="1714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51909-FB00-C0B2-5256-AFF0AB80C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097241"/>
            <a:ext cx="3888797" cy="2223079"/>
          </a:xfrm>
        </p:spPr>
        <p:txBody>
          <a:bodyPr>
            <a:normAutofit/>
          </a:bodyPr>
          <a:lstStyle/>
          <a:p>
            <a:r>
              <a:rPr lang="fr-FR"/>
              <a:t>Comment élaborer un plan de travail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B1A14-896C-569F-A0BA-51CA4A817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ASPECT CLÉ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959D82-0C5A-2D0F-D33C-55165AA11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76560-BA96-6782-176D-8C3D214B6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Connector 5">
            <a:extLst>
              <a:ext uri="{FF2B5EF4-FFF2-40B4-BE49-F238E27FC236}">
                <a16:creationId xmlns:a16="http://schemas.microsoft.com/office/drawing/2014/main" id="{ECC5AFFC-CA4E-6DFC-7F9C-76526330DCE1}"/>
              </a:ext>
            </a:extLst>
          </p:cNvPr>
          <p:cNvSpPr/>
          <p:nvPr/>
        </p:nvSpPr>
        <p:spPr>
          <a:xfrm>
            <a:off x="4454623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fr-FR" sz="2400">
              <a:solidFill>
                <a:srgbClr val="0021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/>
              <a:t>Faire le lien entre l’ITIE et les priorités nationales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Franklin Gothic Medium" panose="020B0603020102020204" pitchFamily="34" charset="0"/>
              </a:rPr>
              <a:t>COMMENT ÉLABORER UN PLAN DE TRAVAIL</a:t>
            </a:r>
          </a:p>
        </p:txBody>
      </p:sp>
      <p:sp>
        <p:nvSpPr>
          <p:cNvPr id="5" name="Flowchart: Connector 5">
            <a:extLst>
              <a:ext uri="{FF2B5EF4-FFF2-40B4-BE49-F238E27FC236}">
                <a16:creationId xmlns:a16="http://schemas.microsoft.com/office/drawing/2014/main" id="{15125A16-FFBA-819C-8166-D59F633D21FA}"/>
              </a:ext>
            </a:extLst>
          </p:cNvPr>
          <p:cNvSpPr/>
          <p:nvPr/>
        </p:nvSpPr>
        <p:spPr>
          <a:xfrm>
            <a:off x="5306305" y="2914420"/>
            <a:ext cx="1579391" cy="1575040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FF095-3BE7-50C9-5B2A-05966DDD1BEC}"/>
              </a:ext>
            </a:extLst>
          </p:cNvPr>
          <p:cNvCxnSpPr>
            <a:cxnSpLocks/>
            <a:stCxn id="5" idx="1"/>
            <a:endCxn id="17" idx="1"/>
          </p:cNvCxnSpPr>
          <p:nvPr/>
        </p:nvCxnSpPr>
        <p:spPr>
          <a:xfrm flipH="1" flipV="1">
            <a:off x="4935280" y="2520113"/>
            <a:ext cx="602321" cy="624966"/>
          </a:xfrm>
          <a:prstGeom prst="straightConnector1">
            <a:avLst/>
          </a:prstGeom>
          <a:ln w="28575">
            <a:solidFill>
              <a:srgbClr val="0021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3C8610-E712-F7D9-5E98-C605EA7F1247}"/>
              </a:ext>
            </a:extLst>
          </p:cNvPr>
          <p:cNvSpPr txBox="1"/>
          <p:nvPr/>
        </p:nvSpPr>
        <p:spPr>
          <a:xfrm>
            <a:off x="642812" y="5597378"/>
            <a:ext cx="285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2157"/>
                </a:solidFill>
              </a:rPr>
              <a:t>1. Identifier les priorités nationales et sectorielles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979499-C45B-7E06-8E19-88B656D43A0B}"/>
              </a:ext>
            </a:extLst>
          </p:cNvPr>
          <p:cNvCxnSpPr>
            <a:cxnSpLocks/>
            <a:stCxn id="5" idx="7"/>
            <a:endCxn id="17" idx="7"/>
          </p:cNvCxnSpPr>
          <p:nvPr/>
        </p:nvCxnSpPr>
        <p:spPr>
          <a:xfrm flipV="1">
            <a:off x="6654400" y="2520113"/>
            <a:ext cx="601696" cy="624966"/>
          </a:xfrm>
          <a:prstGeom prst="straightConnector1">
            <a:avLst/>
          </a:prstGeom>
          <a:ln w="28575">
            <a:solidFill>
              <a:srgbClr val="0021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43759A-3A53-556E-08A8-D7ABDFC5E053}"/>
              </a:ext>
            </a:extLst>
          </p:cNvPr>
          <p:cNvSpPr txBox="1"/>
          <p:nvPr/>
        </p:nvSpPr>
        <p:spPr>
          <a:xfrm>
            <a:off x="4454623" y="5434545"/>
            <a:ext cx="328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2157"/>
                </a:solidFill>
              </a:rPr>
              <a:t>2. Fixer des objectifs contribuant à l’atteinte des priorités nationales</a:t>
            </a:r>
          </a:p>
        </p:txBody>
      </p:sp>
      <p:sp>
        <p:nvSpPr>
          <p:cNvPr id="43" name="Flowchart: Connector 5">
            <a:extLst>
              <a:ext uri="{FF2B5EF4-FFF2-40B4-BE49-F238E27FC236}">
                <a16:creationId xmlns:a16="http://schemas.microsoft.com/office/drawing/2014/main" id="{B3345F0F-1274-5012-0747-BAE147C384E7}"/>
              </a:ext>
            </a:extLst>
          </p:cNvPr>
          <p:cNvSpPr/>
          <p:nvPr/>
        </p:nvSpPr>
        <p:spPr>
          <a:xfrm>
            <a:off x="590838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fr-FR" sz="2400">
                <a:solidFill>
                  <a:srgbClr val="002157"/>
                </a:solidFill>
              </a:rPr>
              <a:t>Contexte national et priorités</a:t>
            </a:r>
          </a:p>
        </p:txBody>
      </p:sp>
      <p:sp>
        <p:nvSpPr>
          <p:cNvPr id="44" name="Flowchart: Connector 5">
            <a:extLst>
              <a:ext uri="{FF2B5EF4-FFF2-40B4-BE49-F238E27FC236}">
                <a16:creationId xmlns:a16="http://schemas.microsoft.com/office/drawing/2014/main" id="{FD393A49-0AFD-8C89-9C0A-8039D1E50E5A}"/>
              </a:ext>
            </a:extLst>
          </p:cNvPr>
          <p:cNvSpPr/>
          <p:nvPr/>
        </p:nvSpPr>
        <p:spPr>
          <a:xfrm>
            <a:off x="1442520" y="2914420"/>
            <a:ext cx="1579391" cy="1575040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>
              <a:solidFill>
                <a:srgbClr val="FFFFFF"/>
              </a:solidFill>
            </a:endParaRPr>
          </a:p>
        </p:txBody>
      </p:sp>
      <p:sp>
        <p:nvSpPr>
          <p:cNvPr id="45" name="Flowchart: Connector 5">
            <a:extLst>
              <a:ext uri="{FF2B5EF4-FFF2-40B4-BE49-F238E27FC236}">
                <a16:creationId xmlns:a16="http://schemas.microsoft.com/office/drawing/2014/main" id="{33795E03-0584-057A-E3A3-E3924C5AD7E5}"/>
              </a:ext>
            </a:extLst>
          </p:cNvPr>
          <p:cNvSpPr/>
          <p:nvPr/>
        </p:nvSpPr>
        <p:spPr>
          <a:xfrm>
            <a:off x="8217410" y="2040781"/>
            <a:ext cx="3282130" cy="3273086"/>
          </a:xfrm>
          <a:prstGeom prst="flowChartConnector">
            <a:avLst/>
          </a:prstGeom>
          <a:solidFill>
            <a:schemeClr val="bg1">
              <a:lumMod val="20000"/>
              <a:lumOff val="80000"/>
              <a:alpha val="55728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fr-FR" sz="2400">
              <a:solidFill>
                <a:srgbClr val="002157"/>
              </a:solidFill>
            </a:endParaRPr>
          </a:p>
        </p:txBody>
      </p:sp>
      <p:sp>
        <p:nvSpPr>
          <p:cNvPr id="46" name="Flowchart: Connector 5">
            <a:extLst>
              <a:ext uri="{FF2B5EF4-FFF2-40B4-BE49-F238E27FC236}">
                <a16:creationId xmlns:a16="http://schemas.microsoft.com/office/drawing/2014/main" id="{4FBDAE18-FBA8-5989-63EA-5B1F60BE4727}"/>
              </a:ext>
            </a:extLst>
          </p:cNvPr>
          <p:cNvSpPr/>
          <p:nvPr/>
        </p:nvSpPr>
        <p:spPr>
          <a:xfrm>
            <a:off x="8861504" y="2707716"/>
            <a:ext cx="1993941" cy="1988448"/>
          </a:xfrm>
          <a:prstGeom prst="flowChartConnector">
            <a:avLst/>
          </a:prstGeom>
          <a:solidFill>
            <a:srgbClr val="00215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 b="1">
              <a:solidFill>
                <a:srgbClr val="FFFF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2D044-77CE-48DA-3F81-43C44317E1E8}"/>
              </a:ext>
            </a:extLst>
          </p:cNvPr>
          <p:cNvSpPr txBox="1"/>
          <p:nvPr/>
        </p:nvSpPr>
        <p:spPr>
          <a:xfrm>
            <a:off x="8217410" y="5443489"/>
            <a:ext cx="328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2157"/>
                </a:solidFill>
              </a:rPr>
              <a:t>3. Planifier les activités de manière à atteindre les objectifs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64C7B7-7F9E-D97A-22CA-F1D767430152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9153510" y="2998917"/>
            <a:ext cx="394527" cy="379665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97EFCD-BDD3-2B19-77EA-E44BED85FE0D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9153510" y="4027081"/>
            <a:ext cx="394527" cy="377882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E2453C-54CD-BFD5-5C89-EF3A3B59CB21}"/>
              </a:ext>
            </a:extLst>
          </p:cNvPr>
          <p:cNvCxnSpPr>
            <a:cxnSpLocks/>
            <a:stCxn id="46" idx="5"/>
          </p:cNvCxnSpPr>
          <p:nvPr/>
        </p:nvCxnSpPr>
        <p:spPr>
          <a:xfrm flipH="1" flipV="1">
            <a:off x="10192131" y="4027081"/>
            <a:ext cx="371308" cy="377882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D5F1392-0180-01B3-7AFC-EA4D1A6F8ADF}"/>
              </a:ext>
            </a:extLst>
          </p:cNvPr>
          <p:cNvCxnSpPr>
            <a:cxnSpLocks/>
            <a:stCxn id="46" idx="7"/>
          </p:cNvCxnSpPr>
          <p:nvPr/>
        </p:nvCxnSpPr>
        <p:spPr>
          <a:xfrm flipH="1">
            <a:off x="10192131" y="2998917"/>
            <a:ext cx="371308" cy="428664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757C83-A314-2072-65F2-F70ED80C9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14" y="3460787"/>
            <a:ext cx="1070778" cy="48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A59F1-7820-F652-1AAD-3266D9347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94" y="3460787"/>
            <a:ext cx="1070778" cy="482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F1C9A-916E-BA27-3DE9-DDB58528A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324" y="3460787"/>
            <a:ext cx="1070778" cy="4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everal sticky notes pinned to a wall&#10;&#10;Description automatically generated">
            <a:extLst>
              <a:ext uri="{FF2B5EF4-FFF2-40B4-BE49-F238E27FC236}">
                <a16:creationId xmlns:a16="http://schemas.microsoft.com/office/drawing/2014/main" id="{4EE2BBFD-121A-B02A-71D3-A947E3F5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572" y="2209989"/>
            <a:ext cx="1903083" cy="2785092"/>
          </a:xfrm>
          <a:prstGeom prst="rect">
            <a:avLst/>
          </a:prstGeom>
        </p:spPr>
      </p:pic>
      <p:pic>
        <p:nvPicPr>
          <p:cNvPr id="18" name="Picture 17" descr="A person holding a clipboard and pen&#10;&#10;Description automatically generated">
            <a:extLst>
              <a:ext uri="{FF2B5EF4-FFF2-40B4-BE49-F238E27FC236}">
                <a16:creationId xmlns:a16="http://schemas.microsoft.com/office/drawing/2014/main" id="{DCFBF711-1171-9A0A-B634-103223EB8A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171" y="2209989"/>
            <a:ext cx="1903709" cy="2376265"/>
          </a:xfrm>
          <a:prstGeom prst="rect">
            <a:avLst/>
          </a:prstGeom>
        </p:spPr>
      </p:pic>
      <p:pic>
        <p:nvPicPr>
          <p:cNvPr id="11" name="Picture 10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7AFAC338-FCC3-A126-2B50-689244500C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8079"/>
          <a:stretch/>
        </p:blipFill>
        <p:spPr>
          <a:xfrm>
            <a:off x="2935492" y="2227559"/>
            <a:ext cx="1903083" cy="32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F5B42-ED89-7EBB-A5F0-C979223653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91" y="2227560"/>
            <a:ext cx="1903083" cy="3022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50DCA6-D40D-8B7A-61A8-010916E21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79"/>
          <a:stretch/>
        </p:blipFill>
        <p:spPr>
          <a:xfrm>
            <a:off x="5144146" y="2227560"/>
            <a:ext cx="1903083" cy="3022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D70FB-8269-8823-FC65-CBB6183A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1260"/>
            <a:ext cx="10905753" cy="671660"/>
          </a:xfrm>
        </p:spPr>
        <p:txBody>
          <a:bodyPr/>
          <a:lstStyle/>
          <a:p>
            <a:r>
              <a:rPr lang="fr-FR"/>
              <a:t>Approche en cinq étapes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3FD87-FED2-D59D-8F83-82A609E55D78}"/>
              </a:ext>
            </a:extLst>
          </p:cNvPr>
          <p:cNvSpPr/>
          <p:nvPr/>
        </p:nvSpPr>
        <p:spPr>
          <a:xfrm>
            <a:off x="5144145" y="4586254"/>
            <a:ext cx="1903083" cy="1327909"/>
          </a:xfrm>
          <a:prstGeom prst="rect">
            <a:avLst/>
          </a:prstGeom>
          <a:solidFill>
            <a:srgbClr val="89A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3. Définir les objectifs, les activités et la portée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9CBB1-1C62-8BF3-19E9-B1D300E94912}"/>
              </a:ext>
            </a:extLst>
          </p:cNvPr>
          <p:cNvSpPr/>
          <p:nvPr/>
        </p:nvSpPr>
        <p:spPr>
          <a:xfrm>
            <a:off x="2936118" y="4586254"/>
            <a:ext cx="1903083" cy="1327909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2. Identifier</a:t>
            </a:r>
            <a:br>
              <a:rPr lang="fr-FR" b="1">
                <a:solidFill>
                  <a:srgbClr val="FFFFFF"/>
                </a:solidFill>
              </a:rPr>
            </a:br>
            <a:r>
              <a:rPr lang="fr-FR" b="1">
                <a:solidFill>
                  <a:srgbClr val="FFFFFF"/>
                </a:solidFill>
              </a:rPr>
              <a:t>les problèmes prioritaires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0ACA7-053E-B0FA-C208-CF62C8E484D8}"/>
              </a:ext>
            </a:extLst>
          </p:cNvPr>
          <p:cNvSpPr/>
          <p:nvPr/>
        </p:nvSpPr>
        <p:spPr>
          <a:xfrm>
            <a:off x="728090" y="4586254"/>
            <a:ext cx="1903083" cy="13279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7150" algn="ctr"/>
            <a:r>
              <a:rPr lang="fr-FR" b="1">
                <a:solidFill>
                  <a:srgbClr val="FFFFFF"/>
                </a:solidFill>
              </a:rPr>
              <a:t>1. Organiser</a:t>
            </a:r>
            <a:br>
              <a:rPr lang="fr-FR" b="1">
                <a:solidFill>
                  <a:srgbClr val="FFFFFF"/>
                </a:solidFill>
              </a:rPr>
            </a:br>
            <a:r>
              <a:rPr lang="fr-FR" b="1">
                <a:solidFill>
                  <a:srgbClr val="FFFFFF"/>
                </a:solidFill>
              </a:rPr>
              <a:t>et préparer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3E312B-CFAB-9F8F-D313-72E6B4DA83A8}"/>
              </a:ext>
            </a:extLst>
          </p:cNvPr>
          <p:cNvSpPr/>
          <p:nvPr/>
        </p:nvSpPr>
        <p:spPr>
          <a:xfrm>
            <a:off x="7352797" y="4586254"/>
            <a:ext cx="1903083" cy="13279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4. Faire le suivi </a:t>
            </a:r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FFFF"/>
                </a:solidFill>
              </a:rPr>
              <a:t>et l’examen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F43F6-5CE0-AD27-DD43-15AF16D121F8}"/>
              </a:ext>
            </a:extLst>
          </p:cNvPr>
          <p:cNvSpPr/>
          <p:nvPr/>
        </p:nvSpPr>
        <p:spPr>
          <a:xfrm>
            <a:off x="9561448" y="4586254"/>
            <a:ext cx="1903083" cy="13279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5. Planifier à nouveau</a:t>
            </a:r>
          </a:p>
        </p:txBody>
      </p:sp>
    </p:spTree>
    <p:extLst>
      <p:ext uri="{BB962C8B-B14F-4D97-AF65-F5344CB8AC3E}">
        <p14:creationId xmlns:p14="http://schemas.microsoft.com/office/powerpoint/2010/main" val="354393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B4B0B4-BBA1-F2EE-EC8B-971B55661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400" y="0"/>
            <a:ext cx="533039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F9C9A5-96CB-E6E5-634E-332C4B4E4363}"/>
              </a:ext>
            </a:extLst>
          </p:cNvPr>
          <p:cNvSpPr/>
          <p:nvPr/>
        </p:nvSpPr>
        <p:spPr>
          <a:xfrm>
            <a:off x="6878692" y="0"/>
            <a:ext cx="5308600" cy="6857999"/>
          </a:xfrm>
          <a:prstGeom prst="rect">
            <a:avLst/>
          </a:prstGeom>
          <a:solidFill>
            <a:schemeClr val="accent4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259D1-8368-BE94-3689-738097E1D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600" b="0">
                <a:solidFill>
                  <a:srgbClr val="FFFFFF"/>
                </a:solidFill>
              </a:rPr>
              <a:t>ÉTAPE 1</a:t>
            </a:r>
          </a:p>
          <a:p>
            <a:r>
              <a:rPr lang="fr-FR" sz="4000">
                <a:solidFill>
                  <a:srgbClr val="FFFFFF"/>
                </a:solidFill>
              </a:rPr>
              <a:t>Organiser et préparer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F806E-C637-D024-C403-4AA7E677283B}"/>
              </a:ext>
            </a:extLst>
          </p:cNvPr>
          <p:cNvSpPr/>
          <p:nvPr/>
        </p:nvSpPr>
        <p:spPr>
          <a:xfrm>
            <a:off x="-1" y="1896169"/>
            <a:ext cx="531330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3988F-AB6E-977B-C533-85339ABA2195}"/>
              </a:ext>
            </a:extLst>
          </p:cNvPr>
          <p:cNvSpPr txBox="1"/>
          <p:nvPr/>
        </p:nvSpPr>
        <p:spPr>
          <a:xfrm>
            <a:off x="1003243" y="1834912"/>
            <a:ext cx="411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ÉLABORATION DU PLAN DE TRAVAIL</a:t>
            </a:r>
          </a:p>
        </p:txBody>
      </p:sp>
    </p:spTree>
    <p:extLst>
      <p:ext uri="{BB962C8B-B14F-4D97-AF65-F5344CB8AC3E}">
        <p14:creationId xmlns:p14="http://schemas.microsoft.com/office/powerpoint/2010/main" val="85196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9406645-C129-C387-D93F-89579104F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accent4"/>
                </a:solidFill>
                <a:latin typeface="Franklin Gothic Medium" panose="020B0603020102020204" pitchFamily="34" charset="0"/>
              </a:rPr>
              <a:t>ÉTAPE 1 : ORGANISER ET PRÉPARER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A65DA08-54D1-FF58-11B5-E5A6FF2A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3" y="1191260"/>
            <a:ext cx="10905753" cy="671660"/>
          </a:xfrm>
        </p:spPr>
        <p:txBody>
          <a:bodyPr/>
          <a:lstStyle/>
          <a:p>
            <a:r>
              <a:rPr lang="fr-FR"/>
              <a:t>Questions clés 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6AA21F-0767-1B28-AF08-2F60094B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3" y="2016054"/>
            <a:ext cx="6637787" cy="3241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marR="91440" indent="-457200" fontAlgn="t">
              <a:lnSpc>
                <a:spcPct val="100000"/>
              </a:lnSpc>
              <a:buClr>
                <a:srgbClr val="002157"/>
              </a:buClr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Qui</a:t>
            </a:r>
            <a:r>
              <a:rPr lang="fr-FR" sz="2400" dirty="0">
                <a:latin typeface="Franklin Gothic Book" panose="020B0503020102020204"/>
              </a:rPr>
              <a:t> est responsable de la planification du travail ?</a:t>
            </a:r>
          </a:p>
          <a:p>
            <a:pPr marL="457200" marR="91440" indent="-457200" fontAlgn="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Combien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de temps et de ressources </a:t>
            </a:r>
            <a:r>
              <a:rPr lang="fr-FR" sz="2400" dirty="0">
                <a:latin typeface="Franklin Gothic Book" panose="020B0503020102020204"/>
              </a:rPr>
              <a:t>sont nécessaires pour produire un plan de travail ?</a:t>
            </a:r>
          </a:p>
          <a:p>
            <a:pPr marL="457200" marR="91440" indent="-457200" fontAlgn="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Quelles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parties prenantes devraient être consultées </a:t>
            </a:r>
            <a:r>
              <a:rPr lang="fr-FR" sz="2400" dirty="0">
                <a:latin typeface="Franklin Gothic Book" panose="020B0503020102020204"/>
              </a:rPr>
              <a:t>et comment recueillir leurs points de vue ?</a:t>
            </a:r>
          </a:p>
          <a:p>
            <a:pPr marL="457200" marR="91440" indent="-457200" fontAlgn="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Comment communiquer les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rôles et les échéances </a:t>
            </a:r>
            <a:r>
              <a:rPr lang="fr-FR" sz="2400" dirty="0">
                <a:latin typeface="Franklin Gothic Book" panose="020B0503020102020204"/>
              </a:rPr>
              <a:t>aux parties prenantes 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D8FB1D-2271-7D56-DBBF-4160A269DED8}"/>
              </a:ext>
            </a:extLst>
          </p:cNvPr>
          <p:cNvSpPr txBox="1">
            <a:spLocks/>
          </p:cNvSpPr>
          <p:nvPr/>
        </p:nvSpPr>
        <p:spPr>
          <a:xfrm>
            <a:off x="643123" y="5927077"/>
            <a:ext cx="11229564" cy="671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rgbClr val="132856"/>
                </a:solidFill>
                <a:latin typeface="+mj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91440" lvl="1" indent="0">
              <a:lnSpc>
                <a:spcPct val="124000"/>
              </a:lnSpc>
              <a:spcBef>
                <a:spcPts val="1000"/>
              </a:spcBef>
              <a:buFont typeface="Franklin Gothic Book" panose="020B0503020102020204" pitchFamily="34" charset="0"/>
              <a:buNone/>
              <a:defRPr/>
            </a:pPr>
            <a:r>
              <a:rPr lang="fr-FR" b="1" i="0" dirty="0">
                <a:solidFill>
                  <a:schemeClr val="accent5"/>
                </a:solidFill>
                <a:latin typeface="Arial"/>
                <a:cs typeface="Arial"/>
              </a:rPr>
              <a:t>Conseil : </a:t>
            </a:r>
            <a:r>
              <a:rPr lang="fr-FR" i="0" dirty="0">
                <a:solidFill>
                  <a:schemeClr val="accent5"/>
                </a:solidFill>
                <a:latin typeface="Arial"/>
                <a:cs typeface="Arial"/>
              </a:rPr>
              <a:t>Demander au Secrétariat international de l’ITIE un modèle de plan de travail ! </a:t>
            </a:r>
          </a:p>
        </p:txBody>
      </p:sp>
    </p:spTree>
    <p:extLst>
      <p:ext uri="{BB962C8B-B14F-4D97-AF65-F5344CB8AC3E}">
        <p14:creationId xmlns:p14="http://schemas.microsoft.com/office/powerpoint/2010/main" val="389352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C4D057-7C46-EA8A-32B8-23AC885CC030}"/>
              </a:ext>
            </a:extLst>
          </p:cNvPr>
          <p:cNvSpPr/>
          <p:nvPr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9F97A021-38DB-2E81-1C76-1739E8457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618" y="5347"/>
            <a:ext cx="5313309" cy="6852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3336B4-70C4-1DB0-A5AB-DB6E4D1AE7BB}"/>
              </a:ext>
            </a:extLst>
          </p:cNvPr>
          <p:cNvSpPr/>
          <p:nvPr/>
        </p:nvSpPr>
        <p:spPr>
          <a:xfrm>
            <a:off x="6883400" y="1"/>
            <a:ext cx="5308600" cy="6857999"/>
          </a:xfrm>
          <a:prstGeom prst="rect">
            <a:avLst/>
          </a:prstGeom>
          <a:solidFill>
            <a:srgbClr val="0090BF">
              <a:alpha val="7085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C78BD-7C0E-610A-F65F-9D9F2BFE4444}"/>
              </a:ext>
            </a:extLst>
          </p:cNvPr>
          <p:cNvSpPr/>
          <p:nvPr/>
        </p:nvSpPr>
        <p:spPr>
          <a:xfrm>
            <a:off x="-1" y="1896169"/>
            <a:ext cx="531330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39DA43A-BAF1-43C5-ABB1-7C95B7D0B3D0}"/>
              </a:ext>
            </a:extLst>
          </p:cNvPr>
          <p:cNvSpPr txBox="1">
            <a:spLocks/>
          </p:cNvSpPr>
          <p:nvPr/>
        </p:nvSpPr>
        <p:spPr>
          <a:xfrm>
            <a:off x="1063531" y="3354587"/>
            <a:ext cx="5194765" cy="671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6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r-FR" sz="3600" b="0">
                <a:solidFill>
                  <a:srgbClr val="FFFFFF"/>
                </a:solidFill>
              </a:rPr>
              <a:t>ÉTAPE 2</a:t>
            </a:r>
          </a:p>
          <a:p>
            <a:r>
              <a:rPr lang="fr-FR" sz="4000">
                <a:solidFill>
                  <a:srgbClr val="FFFFFF"/>
                </a:solidFill>
              </a:rPr>
              <a:t>Identifier les problèmes prioritaires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4C460-AAB2-E33F-73AE-72FC90D3E397}"/>
              </a:ext>
            </a:extLst>
          </p:cNvPr>
          <p:cNvSpPr txBox="1"/>
          <p:nvPr/>
        </p:nvSpPr>
        <p:spPr>
          <a:xfrm>
            <a:off x="1063531" y="1896169"/>
            <a:ext cx="411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ÉLABORATION DU PLAN DE TRAVAIL</a:t>
            </a:r>
          </a:p>
        </p:txBody>
      </p:sp>
    </p:spTree>
    <p:extLst>
      <p:ext uri="{BB962C8B-B14F-4D97-AF65-F5344CB8AC3E}">
        <p14:creationId xmlns:p14="http://schemas.microsoft.com/office/powerpoint/2010/main" val="409516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BE471F-2940-3EB4-736B-866E4F996B83}"/>
              </a:ext>
            </a:extLst>
          </p:cNvPr>
          <p:cNvCxnSpPr>
            <a:cxnSpLocks/>
          </p:cNvCxnSpPr>
          <p:nvPr/>
        </p:nvCxnSpPr>
        <p:spPr>
          <a:xfrm>
            <a:off x="1507681" y="3165322"/>
            <a:ext cx="1279062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719CAF-7EE9-364E-B719-BE683B6FD5D5}"/>
              </a:ext>
            </a:extLst>
          </p:cNvPr>
          <p:cNvSpPr txBox="1"/>
          <p:nvPr/>
        </p:nvSpPr>
        <p:spPr>
          <a:xfrm>
            <a:off x="642812" y="2754005"/>
            <a:ext cx="507116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Il est demandé au groupe multipartite de </a:t>
            </a:r>
            <a:r>
              <a:rPr lang="fr-FR" sz="2600" b="1" dirty="0">
                <a:solidFill>
                  <a:srgbClr val="0090BD"/>
                </a:solidFill>
              </a:rPr>
              <a:t>tenir à jour un plan de travail</a:t>
            </a:r>
            <a:r>
              <a:rPr lang="fr-FR" sz="2600" dirty="0">
                <a:solidFill>
                  <a:srgbClr val="002157"/>
                </a:solidFill>
              </a:rPr>
              <a:t> pour la mise en œuvre. Ce plan de travail doit aborder les thèmes les plus pertinents pour la gouvernance des ressources naturelles </a:t>
            </a:r>
            <a:r>
              <a:rPr lang="fr-FR" sz="2600" b="1" dirty="0">
                <a:solidFill>
                  <a:srgbClr val="0090BF"/>
                </a:solidFill>
              </a:rPr>
              <a:t>conformément aux priorités nationales</a:t>
            </a:r>
            <a:r>
              <a:rPr lang="fr-FR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88517"/>
            <a:ext cx="6048803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0090BF"/>
                </a:solidFill>
                <a:latin typeface="Franklin Gothic Medium" panose="020B0603020102020204" pitchFamily="34" charset="0"/>
              </a:rPr>
              <a:t>ÉTAPE 2 : IDENTIFIER LES PROBLÈMES PRIORITAIRES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8E4E-464D-81C5-4B37-A5D0EFAB7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0A5E28-FB6F-B7C7-3A83-AF710B6E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/>
              <a:t>Exigence 1.5(a)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9C1515-AE84-522C-AE11-FF1DDFC9D4A4}"/>
              </a:ext>
            </a:extLst>
          </p:cNvPr>
          <p:cNvSpPr/>
          <p:nvPr/>
        </p:nvSpPr>
        <p:spPr>
          <a:xfrm>
            <a:off x="636492" y="2604654"/>
            <a:ext cx="11555507" cy="2715667"/>
          </a:xfrm>
          <a:prstGeom prst="rect">
            <a:avLst/>
          </a:prstGeom>
          <a:gradFill>
            <a:gsLst>
              <a:gs pos="0">
                <a:srgbClr val="FFFFFF"/>
              </a:gs>
              <a:gs pos="78000">
                <a:schemeClr val="tx2">
                  <a:lumMod val="20000"/>
                  <a:lumOff val="80000"/>
                  <a:alpha val="39326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EE888-D6B6-DEE9-8285-77F23B46E60C}"/>
              </a:ext>
            </a:extLst>
          </p:cNvPr>
          <p:cNvSpPr/>
          <p:nvPr/>
        </p:nvSpPr>
        <p:spPr>
          <a:xfrm>
            <a:off x="0" y="1896169"/>
            <a:ext cx="338865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6608A-560C-25A6-27FB-BAE99D0DE5CC}"/>
              </a:ext>
            </a:extLst>
          </p:cNvPr>
          <p:cNvSpPr txBox="1"/>
          <p:nvPr/>
        </p:nvSpPr>
        <p:spPr>
          <a:xfrm>
            <a:off x="392689" y="1988802"/>
            <a:ext cx="272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>
                <a:solidFill>
                  <a:srgbClr val="FFFFFF"/>
                </a:solidFill>
                <a:latin typeface="Franklin Gothic Medium" panose="020B0603020102020204" pitchFamily="34" charset="0"/>
              </a:rPr>
              <a:t>RÉFLEXION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22CEDF-8711-7EA8-058E-40A559936215}"/>
              </a:ext>
            </a:extLst>
          </p:cNvPr>
          <p:cNvSpPr txBox="1">
            <a:spLocks/>
          </p:cNvSpPr>
          <p:nvPr/>
        </p:nvSpPr>
        <p:spPr>
          <a:xfrm>
            <a:off x="642812" y="1194997"/>
            <a:ext cx="10905753" cy="1409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FBB7E1-8DB9-4D3B-AF2D-87ED9F775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3531" y="3100388"/>
            <a:ext cx="5851525" cy="671512"/>
          </a:xfrm>
        </p:spPr>
        <p:txBody>
          <a:bodyPr>
            <a:noAutofit/>
          </a:bodyPr>
          <a:lstStyle/>
          <a:p>
            <a:r>
              <a:rPr lang="fr-FR" sz="4000"/>
              <a:t>Pourquoi la planification et le suivi du travail sont-ils importants ?</a:t>
            </a:r>
          </a:p>
        </p:txBody>
      </p:sp>
      <p:pic>
        <p:nvPicPr>
          <p:cNvPr id="10" name="Graphic 9" descr="Questions outline">
            <a:extLst>
              <a:ext uri="{FF2B5EF4-FFF2-40B4-BE49-F238E27FC236}">
                <a16:creationId xmlns:a16="http://schemas.microsoft.com/office/drawing/2014/main" id="{0991CF85-39E6-EB01-7E41-B4D1CAAA5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7932" y="1582316"/>
            <a:ext cx="4432825" cy="44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5C253-E351-8F7F-9A02-050EE9285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clés 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6523797" cy="4495308"/>
          </a:xfrm>
        </p:spPr>
        <p:txBody>
          <a:bodyPr>
            <a:noAutofit/>
          </a:bodyPr>
          <a:lstStyle/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Quels sont les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points faibles </a:t>
            </a:r>
            <a:r>
              <a:rPr lang="fr-FR" sz="2400" dirty="0">
                <a:latin typeface="Franklin Gothic Book" panose="020B0503020102020204"/>
              </a:rPr>
              <a:t>dans les pratiques actuelles de divulgation et de mise en œuvre ?</a:t>
            </a:r>
          </a:p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Quelles sont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les priorités nationales </a:t>
            </a:r>
            <a:r>
              <a:rPr lang="fr-FR" sz="2400" dirty="0">
                <a:latin typeface="Franklin Gothic Book" panose="020B0503020102020204"/>
              </a:rPr>
              <a:t>dans le secteur des industries extractives ? </a:t>
            </a:r>
          </a:p>
          <a:p>
            <a:pPr marL="457200" marR="91440" lvl="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Qu’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en pensent les principales parties prenantes </a:t>
            </a:r>
            <a:r>
              <a:rPr lang="fr-FR" sz="2400" dirty="0">
                <a:latin typeface="Franklin Gothic Book" panose="020B0503020102020204"/>
              </a:rPr>
              <a:t>?</a:t>
            </a:r>
          </a:p>
          <a:p>
            <a:pPr marL="457200" marR="91440" indent="-457200" fontAlgn="t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Franklin Gothic Book" panose="020B0503020102020204"/>
              </a:rPr>
              <a:t>Comment les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 pratiques actuelles de divulgation </a:t>
            </a:r>
            <a:r>
              <a:rPr lang="fr-FR" sz="2400" dirty="0">
                <a:latin typeface="Franklin Gothic Book" panose="020B0503020102020204"/>
              </a:rPr>
              <a:t>et les priorités nationales sont-elles comprises par les parties prenantes 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88517"/>
            <a:ext cx="6048803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0090BF"/>
                </a:solidFill>
                <a:latin typeface="Franklin Gothic Medium" panose="020B0603020102020204" pitchFamily="34" charset="0"/>
              </a:rPr>
              <a:t>ÉTAPE 2 : IDENTIFIER LES PROBLÈMES PRIORITAIRES</a:t>
            </a:r>
          </a:p>
        </p:txBody>
      </p:sp>
    </p:spTree>
    <p:extLst>
      <p:ext uri="{BB962C8B-B14F-4D97-AF65-F5344CB8AC3E}">
        <p14:creationId xmlns:p14="http://schemas.microsoft.com/office/powerpoint/2010/main" val="294049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Arménie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920180" cy="1913484"/>
          </a:xfrm>
        </p:spPr>
        <p:txBody>
          <a:bodyPr/>
          <a:lstStyle/>
          <a:p>
            <a:r>
              <a:rPr lang="fr-FR" sz="2200" dirty="0"/>
              <a:t>Le plan de travail de l’ITIE identifie les raisons derrière chaque objectif en fonction des défis identifiés.</a:t>
            </a:r>
          </a:p>
          <a:p>
            <a:r>
              <a:rPr lang="fr-FR" sz="2200" dirty="0"/>
              <a:t>Il propose des solutions/activités relevant du champ de compétences du </a:t>
            </a:r>
            <a:r>
              <a:rPr lang="fr-FR" sz="2200" dirty="0" err="1"/>
              <a:t>GMP</a:t>
            </a:r>
            <a:r>
              <a:rPr lang="fr-FR" sz="2200" dirty="0"/>
              <a:t>.</a:t>
            </a:r>
          </a:p>
          <a:p>
            <a:endParaRPr lang="en-GB" sz="2200" dirty="0"/>
          </a:p>
          <a:p>
            <a:endParaRPr lang="en-NO" sz="2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638E31-1C9D-5298-367C-0AD32D433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>
                <a:solidFill>
                  <a:srgbClr val="0090BF"/>
                </a:solidFill>
                <a:latin typeface="Franklin Gothic Medium" panose="020B0603020102020204" pitchFamily="34" charset="0"/>
              </a:rPr>
              <a:t>ÉTAPE 2 : IDENTIFIER LES PROBLÈMES PRIORITAIRES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2200E-49AC-ACC3-076B-3094AF930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05990"/>
            <a:ext cx="5556841" cy="28264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06FB57-9807-7826-6A19-96AEBC735DA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769429" y="3313043"/>
            <a:ext cx="1899740" cy="139949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F0ED30-3EEB-CA43-DE9F-9D853D2BB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" r="3545"/>
          <a:stretch/>
        </p:blipFill>
        <p:spPr>
          <a:xfrm>
            <a:off x="5750450" y="1746787"/>
            <a:ext cx="5849880" cy="4018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Mauritanie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234380" cy="2009008"/>
          </a:xfrm>
        </p:spPr>
        <p:txBody>
          <a:bodyPr/>
          <a:lstStyle/>
          <a:p>
            <a:r>
              <a:rPr lang="fr-FR" dirty="0"/>
              <a:t>Le plan de travail relie les objectifs de la mise en œuvre de l’ITIE aux priorités nationales.</a:t>
            </a:r>
          </a:p>
          <a:p>
            <a:pPr marL="0" indent="0">
              <a:buNone/>
            </a:pPr>
            <a:endParaRPr lang="en-GB" dirty="0"/>
          </a:p>
          <a:p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721DD-3B8C-83AE-AB96-A820A1C24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>
                <a:solidFill>
                  <a:srgbClr val="0090BF"/>
                </a:solidFill>
              </a:rPr>
              <a:t>ÉTAPE 2 : IDENTIFIER LES PROBLÈMES PRIORITAIRES</a:t>
            </a:r>
          </a:p>
        </p:txBody>
      </p:sp>
    </p:spTree>
    <p:extLst>
      <p:ext uri="{BB962C8B-B14F-4D97-AF65-F5344CB8AC3E}">
        <p14:creationId xmlns:p14="http://schemas.microsoft.com/office/powerpoint/2010/main" val="361229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FD9ED-FDA5-252A-9B7A-B63CCD4A2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D47D-DE50-AA36-F080-D0CC1F45E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Argentine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DD14-931C-062C-615D-982F53DE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5197820" cy="2210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fr-FR" dirty="0"/>
              <a:t>Le plan de travail de l’ITIE identifie le problème du manque de données ventilées par sexe.</a:t>
            </a:r>
          </a:p>
          <a:p>
            <a:pPr marL="383540" indent="-383540"/>
            <a:r>
              <a:rPr lang="fr-FR" dirty="0"/>
              <a:t>Il inclut donc des activités de renforcement des capacités en matière d’égalité de genre.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721DD-3B8C-83AE-AB96-A820A1C24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>
                <a:solidFill>
                  <a:srgbClr val="0090BF"/>
                </a:solidFill>
              </a:rPr>
              <a:t>ÉTAPE 2 : IDENTIFIER LES PROBLÈMES PRIORITAIRES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19926-6784-0BD9-9B91-929146E1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48" y="1671843"/>
            <a:ext cx="5197820" cy="41679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1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25CCA1-2A8A-2479-699A-E0A538E0BE5B}"/>
              </a:ext>
            </a:extLst>
          </p:cNvPr>
          <p:cNvSpPr/>
          <p:nvPr/>
        </p:nvSpPr>
        <p:spPr>
          <a:xfrm>
            <a:off x="-1" y="1896169"/>
            <a:ext cx="5313309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FD12A-7B33-45FF-E1B0-7FF25E1BE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046" y="0"/>
            <a:ext cx="53303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6D806B-C796-B4B4-F390-266CCFA78B6E}"/>
              </a:ext>
            </a:extLst>
          </p:cNvPr>
          <p:cNvSpPr/>
          <p:nvPr/>
        </p:nvSpPr>
        <p:spPr>
          <a:xfrm>
            <a:off x="6881046" y="1"/>
            <a:ext cx="5308600" cy="6857999"/>
          </a:xfrm>
          <a:prstGeom prst="rect">
            <a:avLst/>
          </a:prstGeom>
          <a:solidFill>
            <a:srgbClr val="89AA2E">
              <a:alpha val="7085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65A60-FD57-63A8-A57F-CCDB84D31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sz="3600" b="0">
                <a:solidFill>
                  <a:srgbClr val="FFFFFF"/>
                </a:solidFill>
              </a:rPr>
              <a:t>ÉTAPE 3</a:t>
            </a:r>
          </a:p>
          <a:p>
            <a:r>
              <a:rPr lang="fr-FR" sz="4000">
                <a:solidFill>
                  <a:srgbClr val="FFFFFF"/>
                </a:solidFill>
              </a:rPr>
              <a:t>Définir les objectifs, les activités et la portée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93506-5636-5E94-4CF1-210DFE783ED3}"/>
              </a:ext>
            </a:extLst>
          </p:cNvPr>
          <p:cNvSpPr txBox="1"/>
          <p:nvPr/>
        </p:nvSpPr>
        <p:spPr>
          <a:xfrm>
            <a:off x="1003243" y="1896169"/>
            <a:ext cx="411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ÉLABORATION DU PLAN DE TRAVAIL</a:t>
            </a:r>
          </a:p>
        </p:txBody>
      </p:sp>
    </p:spTree>
    <p:extLst>
      <p:ext uri="{BB962C8B-B14F-4D97-AF65-F5344CB8AC3E}">
        <p14:creationId xmlns:p14="http://schemas.microsoft.com/office/powerpoint/2010/main" val="93393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63CC19-EE08-41F4-95BD-0BBB883D6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clés 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10287126" cy="4361121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Quelles activités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contribueront directement aux objectifs du plan de travail </a:t>
            </a:r>
            <a:r>
              <a:rPr lang="fr-FR" sz="2600" dirty="0">
                <a:latin typeface="Franklin Gothic Book" panose="020B0503020102020204"/>
              </a:rPr>
              <a:t>et aux autres aspects de la gouvernance des ressources requis par la Norme ITIE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Quelles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sont les Exigences ITIE </a:t>
            </a:r>
            <a:r>
              <a:rPr lang="fr-FR" sz="2600" dirty="0">
                <a:latin typeface="Franklin Gothic Book" panose="020B0503020102020204"/>
              </a:rPr>
              <a:t>prioritaires, et pourquoi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Les activités sont-elles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mesurables</a:t>
            </a:r>
            <a:r>
              <a:rPr lang="fr-FR" sz="2600" dirty="0">
                <a:latin typeface="Franklin Gothic Book" panose="020B0503020102020204"/>
              </a:rPr>
              <a:t> et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limitées dans le temps</a:t>
            </a:r>
            <a:r>
              <a:rPr lang="fr-FR" sz="2600" dirty="0">
                <a:latin typeface="Franklin Gothic Book" panose="020B0503020102020204"/>
              </a:rPr>
              <a:t>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Les activités sont-elles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chiffrées</a:t>
            </a:r>
            <a:r>
              <a:rPr lang="fr-FR" sz="2600" dirty="0">
                <a:latin typeface="Franklin Gothic Book" panose="020B0503020102020204"/>
              </a:rPr>
              <a:t>, et le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financement</a:t>
            </a:r>
            <a:r>
              <a:rPr lang="fr-FR" sz="2600" dirty="0">
                <a:latin typeface="Franklin Gothic Book" panose="020B0503020102020204"/>
              </a:rPr>
              <a:t> est-il disponible ?</a:t>
            </a:r>
          </a:p>
          <a:p>
            <a:pPr marL="457200" indent="-457200">
              <a:lnSpc>
                <a:spcPct val="104000"/>
              </a:lnSpc>
              <a:buClr>
                <a:srgbClr val="002157"/>
              </a:buClr>
              <a:buFont typeface="Wingdings" panose="05000000000000000000" pitchFamily="2" charset="2"/>
              <a:buChar char="§"/>
              <a:defRPr/>
            </a:pP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Qui</a:t>
            </a:r>
            <a:r>
              <a:rPr lang="fr-FR" sz="2600" dirty="0">
                <a:latin typeface="Franklin Gothic Book" panose="020B0503020102020204"/>
              </a:rPr>
              <a:t> mènera à bien ces activités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Quel est le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calendrier</a:t>
            </a:r>
            <a:r>
              <a:rPr lang="fr-FR" sz="2600" dirty="0">
                <a:latin typeface="Franklin Gothic Book" panose="020B0503020102020204"/>
              </a:rPr>
              <a:t> de réalisation de ces activités, y compris celles liées à la communication et à la diffusion 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799" y="477087"/>
            <a:ext cx="6763657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</p:spTree>
    <p:extLst>
      <p:ext uri="{BB962C8B-B14F-4D97-AF65-F5344CB8AC3E}">
        <p14:creationId xmlns:p14="http://schemas.microsoft.com/office/powerpoint/2010/main" val="40932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Définir des objectifs SMART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215236"/>
            <a:ext cx="10905753" cy="907321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buNone/>
              <a:defRPr/>
            </a:pPr>
            <a:r>
              <a:rPr lang="fr-FR" sz="2600">
                <a:latin typeface="Franklin Gothic Book" panose="020B0503020102020204"/>
              </a:rPr>
              <a:t>Pour atteindre les objectifs et suivre les recommandations découlant de la Validation et des Rapports ITIE, les activités planifiées doivent être 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6692446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BA2EC2-EDBE-A41E-D8BF-CBF0617AF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94" y="3540167"/>
            <a:ext cx="1440000" cy="144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6343664-6712-1C9A-5527-67538758BD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878" y="3540167"/>
            <a:ext cx="1440000" cy="144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191A2E-350E-1E18-F071-70047356E2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850" y="3540167"/>
            <a:ext cx="1440000" cy="14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CCD01A-E719-A7F7-5073-75F9E505EF0C}"/>
              </a:ext>
            </a:extLst>
          </p:cNvPr>
          <p:cNvSpPr txBox="1"/>
          <p:nvPr/>
        </p:nvSpPr>
        <p:spPr>
          <a:xfrm>
            <a:off x="474721" y="5303844"/>
            <a:ext cx="19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2157"/>
                </a:solidFill>
              </a:rPr>
              <a:t>Spécifiques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AAD439-298F-28E7-95F3-2C10B1D819D4}"/>
              </a:ext>
            </a:extLst>
          </p:cNvPr>
          <p:cNvSpPr txBox="1"/>
          <p:nvPr/>
        </p:nvSpPr>
        <p:spPr>
          <a:xfrm>
            <a:off x="2529944" y="5303844"/>
            <a:ext cx="22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Mesurables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41C2B-A5EB-11F8-E558-F4E58B2F21F6}"/>
              </a:ext>
            </a:extLst>
          </p:cNvPr>
          <p:cNvSpPr txBox="1"/>
          <p:nvPr/>
        </p:nvSpPr>
        <p:spPr>
          <a:xfrm>
            <a:off x="5073241" y="5303844"/>
            <a:ext cx="179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90BD"/>
                </a:solidFill>
              </a:rPr>
              <a:t>Atteignables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FC791-7802-29AD-AA86-5396565690B8}"/>
              </a:ext>
            </a:extLst>
          </p:cNvPr>
          <p:cNvSpPr txBox="1"/>
          <p:nvPr/>
        </p:nvSpPr>
        <p:spPr>
          <a:xfrm>
            <a:off x="7505246" y="5303844"/>
            <a:ext cx="179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C3F0"/>
                </a:solidFill>
              </a:rPr>
              <a:t>Pertinentes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7ECAC-52E3-F52D-68E4-CDBB94883263}"/>
              </a:ext>
            </a:extLst>
          </p:cNvPr>
          <p:cNvSpPr txBox="1"/>
          <p:nvPr/>
        </p:nvSpPr>
        <p:spPr>
          <a:xfrm>
            <a:off x="9587123" y="5303844"/>
            <a:ext cx="201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89AA2E"/>
                </a:solidFill>
              </a:rPr>
              <a:t>Assorties de délais</a:t>
            </a:r>
          </a:p>
        </p:txBody>
      </p:sp>
      <p:pic>
        <p:nvPicPr>
          <p:cNvPr id="25" name="Graphic 15">
            <a:extLst>
              <a:ext uri="{FF2B5EF4-FFF2-40B4-BE49-F238E27FC236}">
                <a16:creationId xmlns:a16="http://schemas.microsoft.com/office/drawing/2014/main" id="{2296EA05-D132-E81F-2C80-0944627D53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246" y="3540167"/>
            <a:ext cx="1440000" cy="14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25C0876-F282-750A-D13C-A396D06D0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01937" y="3480957"/>
            <a:ext cx="1187421" cy="14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74836-EB7F-4D8E-BD30-D2BD08D43192}"/>
              </a:ext>
            </a:extLst>
          </p:cNvPr>
          <p:cNvCxnSpPr>
            <a:cxnSpLocks/>
          </p:cNvCxnSpPr>
          <p:nvPr/>
        </p:nvCxnSpPr>
        <p:spPr>
          <a:xfrm>
            <a:off x="3190707" y="3163822"/>
            <a:ext cx="54309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799" y="477087"/>
            <a:ext cx="6633029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373C2-878B-F1CF-3F11-B4DC498E6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89A0A0-12EA-38C9-134D-86049487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/>
              <a:t>Exigence 1.5(a)</a:t>
            </a:r>
            <a:br>
              <a:rPr lang="fr-FR"/>
            </a:br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B1E3-0B7E-9B1B-F4F7-BD5E2C4B0F3D}"/>
              </a:ext>
            </a:extLst>
          </p:cNvPr>
          <p:cNvSpPr txBox="1"/>
          <p:nvPr/>
        </p:nvSpPr>
        <p:spPr>
          <a:xfrm>
            <a:off x="642812" y="2754005"/>
            <a:ext cx="63980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Le plan de travail doit inclure 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sz="2600" dirty="0">
                <a:solidFill>
                  <a:srgbClr val="002157"/>
                </a:solidFill>
              </a:rPr>
              <a:t>La justification des</a:t>
            </a:r>
            <a:r>
              <a:rPr lang="fr-FR" sz="2600" b="1" dirty="0">
                <a:solidFill>
                  <a:srgbClr val="0090BF"/>
                </a:solidFill>
              </a:rPr>
              <a:t> Exigences ITIE prioritaires </a:t>
            </a:r>
            <a:r>
              <a:rPr lang="fr-FR" sz="2600" dirty="0">
                <a:solidFill>
                  <a:srgbClr val="002157"/>
                </a:solidFill>
              </a:rPr>
              <a:t>et description des activités contribuant au respect de chaque exigence.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FR" sz="2600" dirty="0">
                <a:solidFill>
                  <a:srgbClr val="002157"/>
                </a:solidFill>
              </a:rPr>
              <a:t>Un </a:t>
            </a:r>
            <a:r>
              <a:rPr lang="fr-FR" sz="2600" b="1" dirty="0">
                <a:solidFill>
                  <a:srgbClr val="0090BF"/>
                </a:solidFill>
              </a:rPr>
              <a:t>budget entièrement chiffré </a:t>
            </a:r>
            <a:r>
              <a:rPr lang="fr-FR" sz="2600" dirty="0">
                <a:solidFill>
                  <a:srgbClr val="002157"/>
                </a:solidFill>
              </a:rPr>
              <a:t>et la précision des sources de financement. </a:t>
            </a:r>
          </a:p>
        </p:txBody>
      </p:sp>
    </p:spTree>
    <p:extLst>
      <p:ext uri="{BB962C8B-B14F-4D97-AF65-F5344CB8AC3E}">
        <p14:creationId xmlns:p14="http://schemas.microsoft.com/office/powerpoint/2010/main" val="2072647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Étudier le cycle annuel de divulgation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01370" y="499947"/>
            <a:ext cx="6690916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94765-0042-CA9A-B74E-AEB708A2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791" y="3237231"/>
            <a:ext cx="1952166" cy="19521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C15F5-FE91-BC19-6DD8-0836C35ABA7C}"/>
              </a:ext>
            </a:extLst>
          </p:cNvPr>
          <p:cNvGrpSpPr/>
          <p:nvPr/>
        </p:nvGrpSpPr>
        <p:grpSpPr>
          <a:xfrm>
            <a:off x="6047905" y="2081637"/>
            <a:ext cx="5017241" cy="1053573"/>
            <a:chOff x="6047905" y="2160714"/>
            <a:chExt cx="5017241" cy="10535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81E2AE-11D1-6422-BAC1-5178EC348E2E}"/>
                </a:ext>
              </a:extLst>
            </p:cNvPr>
            <p:cNvSpPr txBox="1"/>
            <p:nvPr/>
          </p:nvSpPr>
          <p:spPr>
            <a:xfrm>
              <a:off x="8869074" y="2229402"/>
              <a:ext cx="219607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2"/>
                  </a:solidFill>
                  <a:latin typeface="Franklin Gothic Demi" panose="020B0603020102020204" pitchFamily="34" charset="0"/>
                </a:rPr>
                <a:t>CONVENIR</a:t>
              </a:r>
              <a:r>
                <a:rPr lang="fr-FR" sz="1400" dirty="0"/>
                <a:t> du </a:t>
              </a:r>
              <a:r>
                <a:rPr lang="fr-FR" sz="1400" dirty="0">
                  <a:latin typeface="Franklin Gothic Medium" panose="020B0603020102020204" pitchFamily="34" charset="0"/>
                </a:rPr>
                <a:t>plan</a:t>
              </a:r>
              <a:r>
                <a:rPr lang="fr-FR" sz="1400" dirty="0"/>
                <a:t> de travail</a:t>
              </a:r>
            </a:p>
            <a:p>
              <a:r>
                <a:rPr lang="fr-FR" sz="1000" i="1" dirty="0" err="1">
                  <a:solidFill>
                    <a:srgbClr val="424242"/>
                  </a:solidFill>
                </a:rPr>
                <a:t>GMP</a:t>
              </a:r>
              <a:r>
                <a:rPr lang="fr-FR" sz="1000" i="1" dirty="0">
                  <a:solidFill>
                    <a:srgbClr val="424242"/>
                  </a:solidFill>
                </a:rPr>
                <a:t> avec le soutien du secrétariat national, en concertation avec chaque collège élargi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DA0A04-E185-4F7F-B35E-8AAF378F7CC3}"/>
                </a:ext>
              </a:extLst>
            </p:cNvPr>
            <p:cNvGrpSpPr/>
            <p:nvPr/>
          </p:nvGrpSpPr>
          <p:grpSpPr>
            <a:xfrm>
              <a:off x="6047905" y="2160714"/>
              <a:ext cx="2740322" cy="694215"/>
              <a:chOff x="6047905" y="2160714"/>
              <a:chExt cx="2740322" cy="6942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3DE6EA-DBE1-1143-3618-EF10071F2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7905" y="2160714"/>
                <a:ext cx="2740322" cy="69421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9FB14-E811-BA3E-CD61-03B8A5F1B3CC}"/>
                  </a:ext>
                </a:extLst>
              </p:cNvPr>
              <p:cNvSpPr txBox="1"/>
              <p:nvPr/>
            </p:nvSpPr>
            <p:spPr>
              <a:xfrm>
                <a:off x="6915730" y="2297584"/>
                <a:ext cx="187249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Établir les objectifs de l’ITIE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27073F-BCE5-DA3F-6D0C-ABA57715C502}"/>
              </a:ext>
            </a:extLst>
          </p:cNvPr>
          <p:cNvGrpSpPr/>
          <p:nvPr/>
        </p:nvGrpSpPr>
        <p:grpSpPr>
          <a:xfrm>
            <a:off x="7492286" y="3237231"/>
            <a:ext cx="4237266" cy="1200329"/>
            <a:chOff x="7492286" y="3316308"/>
            <a:chExt cx="4237266" cy="12003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4A87F9-F056-2BD1-19A3-7DEAAF326D89}"/>
                </a:ext>
              </a:extLst>
            </p:cNvPr>
            <p:cNvGrpSpPr/>
            <p:nvPr/>
          </p:nvGrpSpPr>
          <p:grpSpPr>
            <a:xfrm>
              <a:off x="7492286" y="3359230"/>
              <a:ext cx="2078054" cy="599078"/>
              <a:chOff x="7492286" y="3359230"/>
              <a:chExt cx="2078054" cy="59907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70FEB6-C8F2-D911-7751-6DCECB6B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2286" y="3359230"/>
                <a:ext cx="2078053" cy="59907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525B1A-71CF-A0AB-8243-8AF8274B00DE}"/>
                  </a:ext>
                </a:extLst>
              </p:cNvPr>
              <p:cNvSpPr txBox="1"/>
              <p:nvPr/>
            </p:nvSpPr>
            <p:spPr>
              <a:xfrm>
                <a:off x="8377385" y="3376666"/>
                <a:ext cx="11929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Revoir les divulgations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E660E2-9C10-8F5A-E87B-C8F07622F01E}"/>
                </a:ext>
              </a:extLst>
            </p:cNvPr>
            <p:cNvSpPr txBox="1"/>
            <p:nvPr/>
          </p:nvSpPr>
          <p:spPr>
            <a:xfrm>
              <a:off x="9651499" y="3316308"/>
              <a:ext cx="2078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90BF"/>
                  </a:solidFill>
                  <a:latin typeface="Franklin Gothic Demi" panose="020B0603020102020204" pitchFamily="34" charset="0"/>
                </a:rPr>
                <a:t>CARTOGRAPHIER</a:t>
              </a:r>
              <a:r>
                <a:rPr lang="fr-FR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fr-FR" sz="1400" dirty="0">
                  <a:latin typeface="Franklin Gothic Medium" panose="020B0603020102020204" pitchFamily="34" charset="0"/>
                </a:rPr>
                <a:t>les divulgations existantes à l’aide de l’outil « modèle de transparence »</a:t>
              </a:r>
            </a:p>
            <a:p>
              <a:r>
                <a:rPr lang="fr-FR" sz="1000" i="1" dirty="0" err="1">
                  <a:solidFill>
                    <a:srgbClr val="424242"/>
                  </a:solidFill>
                </a:rPr>
                <a:t>GMP</a:t>
              </a:r>
              <a:r>
                <a:rPr lang="fr-FR" sz="1000" i="1" dirty="0">
                  <a:solidFill>
                    <a:srgbClr val="424242"/>
                  </a:solidFill>
                </a:rPr>
                <a:t> avec le soutien du secrétariat national, d’un consultant ou de l’administrateur indépendant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7B0C9-E0B8-A7FA-5C60-A64F2EA14544}"/>
              </a:ext>
            </a:extLst>
          </p:cNvPr>
          <p:cNvGrpSpPr/>
          <p:nvPr/>
        </p:nvGrpSpPr>
        <p:grpSpPr>
          <a:xfrm>
            <a:off x="7365233" y="4815383"/>
            <a:ext cx="4204380" cy="1477328"/>
            <a:chOff x="7365233" y="4894460"/>
            <a:chExt cx="4204380" cy="147732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5FD81A-F60E-DA6D-156B-34C9E69D3077}"/>
                </a:ext>
              </a:extLst>
            </p:cNvPr>
            <p:cNvGrpSpPr/>
            <p:nvPr/>
          </p:nvGrpSpPr>
          <p:grpSpPr>
            <a:xfrm>
              <a:off x="7365233" y="4918490"/>
              <a:ext cx="1903857" cy="599078"/>
              <a:chOff x="7365233" y="4918490"/>
              <a:chExt cx="1903857" cy="59907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3549328-B63A-8AB8-05C2-53A673086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5233" y="4918490"/>
                <a:ext cx="1779080" cy="599078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653162-A181-B860-D945-AD3BFB9805F3}"/>
                  </a:ext>
                </a:extLst>
              </p:cNvPr>
              <p:cNvSpPr txBox="1"/>
              <p:nvPr/>
            </p:nvSpPr>
            <p:spPr>
              <a:xfrm>
                <a:off x="8246503" y="4952874"/>
                <a:ext cx="102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Divulguer les données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CC54C3-55E5-2F24-626B-ADE74F2E8AE8}"/>
                </a:ext>
              </a:extLst>
            </p:cNvPr>
            <p:cNvSpPr txBox="1"/>
            <p:nvPr/>
          </p:nvSpPr>
          <p:spPr>
            <a:xfrm>
              <a:off x="9269090" y="4894460"/>
              <a:ext cx="23005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C3F0"/>
                  </a:solidFill>
                  <a:latin typeface="Franklin Gothic Demi" panose="020B0603020102020204" pitchFamily="34" charset="0"/>
                </a:rPr>
                <a:t>RECUEILLIR ET DIVULGUER</a:t>
              </a:r>
              <a:r>
                <a:rPr lang="fr-FR" sz="1400" dirty="0">
                  <a:solidFill>
                    <a:srgbClr val="00C3F0"/>
                  </a:solidFill>
                  <a:latin typeface="Franklin Gothic Medium" panose="020B0603020102020204" pitchFamily="34" charset="0"/>
                </a:rPr>
                <a:t> l</a:t>
              </a:r>
              <a:r>
                <a:rPr lang="fr-FR" sz="1400" dirty="0">
                  <a:latin typeface="Franklin Gothic Medium" panose="020B0603020102020204" pitchFamily="34" charset="0"/>
                </a:rPr>
                <a:t>es données par le biais des systèmes gouvernementaux et des entreprises / Rapports ITIE</a:t>
              </a:r>
            </a:p>
            <a:p>
              <a:r>
                <a:rPr lang="fr-FR" sz="1000" i="1" dirty="0">
                  <a:solidFill>
                    <a:srgbClr val="424242"/>
                  </a:solidFill>
                </a:rPr>
                <a:t>Entités publiques, entreprises et administrateur indépendant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B0739B0-CA1F-7577-4728-240E6F6E4081}"/>
              </a:ext>
            </a:extLst>
          </p:cNvPr>
          <p:cNvSpPr txBox="1"/>
          <p:nvPr/>
        </p:nvSpPr>
        <p:spPr>
          <a:xfrm>
            <a:off x="5493086" y="3879231"/>
            <a:ext cx="1668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Franklin Gothic Medium" panose="020B0603020102020204" pitchFamily="34" charset="0"/>
              </a:rPr>
              <a:t>1 an</a:t>
            </a:r>
          </a:p>
          <a:p>
            <a:pPr algn="ctr"/>
            <a:r>
              <a:rPr lang="fr-FR" sz="1000" i="1">
                <a:solidFill>
                  <a:srgbClr val="424242"/>
                </a:solidFill>
              </a:rPr>
              <a:t>Validation externe</a:t>
            </a:r>
            <a:br>
              <a:rPr lang="fr-FR" sz="1000" i="1">
                <a:solidFill>
                  <a:srgbClr val="424242"/>
                </a:solidFill>
              </a:rPr>
            </a:br>
            <a:r>
              <a:rPr lang="fr-FR" sz="1000" i="1">
                <a:solidFill>
                  <a:srgbClr val="424242"/>
                </a:solidFill>
              </a:rPr>
              <a:t>tous les 12 à 36 mois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047A1E-ED3B-8733-8884-4A11748E8875}"/>
              </a:ext>
            </a:extLst>
          </p:cNvPr>
          <p:cNvGrpSpPr/>
          <p:nvPr/>
        </p:nvGrpSpPr>
        <p:grpSpPr>
          <a:xfrm>
            <a:off x="1979419" y="5473474"/>
            <a:ext cx="5061800" cy="830997"/>
            <a:chOff x="1979419" y="5552551"/>
            <a:chExt cx="5061800" cy="8309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0C9A56-E8A6-1A93-8A00-A619685140AE}"/>
                </a:ext>
              </a:extLst>
            </p:cNvPr>
            <p:cNvGrpSpPr/>
            <p:nvPr/>
          </p:nvGrpSpPr>
          <p:grpSpPr>
            <a:xfrm>
              <a:off x="4946384" y="5582331"/>
              <a:ext cx="2094835" cy="648843"/>
              <a:chOff x="4946384" y="5582331"/>
              <a:chExt cx="2094835" cy="64884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C1DEC88-DF57-36B3-77DF-BD01F9175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6384" y="5582331"/>
                <a:ext cx="2094835" cy="648843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D80DFC-28E2-9627-6C52-F47E37F6163C}"/>
                  </a:ext>
                </a:extLst>
              </p:cNvPr>
              <p:cNvSpPr txBox="1"/>
              <p:nvPr/>
            </p:nvSpPr>
            <p:spPr>
              <a:xfrm>
                <a:off x="4946385" y="5634798"/>
                <a:ext cx="11015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50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Superviser les divulgations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A90AA2-935D-F418-42E7-D1276E83F28F}"/>
                </a:ext>
              </a:extLst>
            </p:cNvPr>
            <p:cNvSpPr txBox="1"/>
            <p:nvPr/>
          </p:nvSpPr>
          <p:spPr>
            <a:xfrm>
              <a:off x="1979419" y="5552551"/>
              <a:ext cx="2914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>
                  <a:solidFill>
                    <a:srgbClr val="89AA2E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fr-FR" sz="140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br>
                <a:rPr lang="fr-FR" sz="1400">
                  <a:solidFill>
                    <a:schemeClr val="accent5"/>
                  </a:solidFill>
                  <a:latin typeface="Franklin Gothic Medium" panose="020B0603020102020204" pitchFamily="34" charset="0"/>
                </a:rPr>
              </a:br>
              <a:r>
                <a:rPr lang="fr-FR" sz="1400">
                  <a:latin typeface="Franklin Gothic Medium" panose="020B0603020102020204" pitchFamily="34" charset="0"/>
                </a:rPr>
                <a:t>le « modèle de transparence »</a:t>
              </a:r>
            </a:p>
            <a:p>
              <a:pPr algn="r"/>
              <a:r>
                <a:rPr lang="fr-FR" sz="1000" i="1">
                  <a:solidFill>
                    <a:srgbClr val="424242"/>
                  </a:solidFill>
                </a:rPr>
                <a:t>GMP avec le soutien du secrétariat national, d’un consultant et/ou de l’administrateur indépendant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2F75CA-CDA0-EB7E-3325-34C1FD355561}"/>
              </a:ext>
            </a:extLst>
          </p:cNvPr>
          <p:cNvGrpSpPr/>
          <p:nvPr/>
        </p:nvGrpSpPr>
        <p:grpSpPr>
          <a:xfrm>
            <a:off x="993769" y="4256377"/>
            <a:ext cx="4283720" cy="741176"/>
            <a:chOff x="993769" y="4335454"/>
            <a:chExt cx="4283720" cy="74117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E8D55D-D4F8-9FAA-10E2-7F34EF116B16}"/>
                </a:ext>
              </a:extLst>
            </p:cNvPr>
            <p:cNvGrpSpPr/>
            <p:nvPr/>
          </p:nvGrpSpPr>
          <p:grpSpPr>
            <a:xfrm>
              <a:off x="2529448" y="4335454"/>
              <a:ext cx="2748041" cy="741176"/>
              <a:chOff x="2529448" y="4335454"/>
              <a:chExt cx="2748041" cy="74117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5E3D22-3818-FFDF-7A6D-16A35A39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448" y="4335454"/>
                <a:ext cx="2748041" cy="64884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1591B0-E075-50CE-39B5-219414393E2E}"/>
                  </a:ext>
                </a:extLst>
              </p:cNvPr>
              <p:cNvSpPr txBox="1"/>
              <p:nvPr/>
            </p:nvSpPr>
            <p:spPr>
              <a:xfrm>
                <a:off x="2603577" y="4430299"/>
                <a:ext cx="1779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Analyser et communiquer les données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7890EE-6ACC-5852-0798-8C4D6C99D8D3}"/>
                </a:ext>
              </a:extLst>
            </p:cNvPr>
            <p:cNvSpPr txBox="1"/>
            <p:nvPr/>
          </p:nvSpPr>
          <p:spPr>
            <a:xfrm>
              <a:off x="993769" y="4435818"/>
              <a:ext cx="14979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i="1">
                  <a:solidFill>
                    <a:srgbClr val="424242"/>
                  </a:solidFill>
                </a:rPr>
                <a:t>GMP avec le soutien du secrétariat national et de chaque collège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9CC3A5-75E3-13A8-5453-DF4720B8E0BF}"/>
              </a:ext>
            </a:extLst>
          </p:cNvPr>
          <p:cNvGrpSpPr/>
          <p:nvPr/>
        </p:nvGrpSpPr>
        <p:grpSpPr>
          <a:xfrm>
            <a:off x="319314" y="2133694"/>
            <a:ext cx="5419222" cy="2077159"/>
            <a:chOff x="319314" y="2212771"/>
            <a:chExt cx="5419222" cy="207715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D0A7FC3-5F99-F2DF-C33A-E3FCD3D9ACED}"/>
                </a:ext>
              </a:extLst>
            </p:cNvPr>
            <p:cNvGrpSpPr/>
            <p:nvPr/>
          </p:nvGrpSpPr>
          <p:grpSpPr>
            <a:xfrm>
              <a:off x="3020645" y="2789397"/>
              <a:ext cx="2717891" cy="663618"/>
              <a:chOff x="3020645" y="2789397"/>
              <a:chExt cx="2717891" cy="663618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2135499-BCE7-3F9A-88E5-9695AD156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7099" y="2789397"/>
                <a:ext cx="2611437" cy="615553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A184B1-CD6A-C511-1217-84768F163753}"/>
                  </a:ext>
                </a:extLst>
              </p:cNvPr>
              <p:cNvSpPr txBox="1"/>
              <p:nvPr/>
            </p:nvSpPr>
            <p:spPr>
              <a:xfrm>
                <a:off x="3020645" y="2806684"/>
                <a:ext cx="1779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dirty="0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Examen des résultats et de l’impact de la mise en œuvre</a:t>
                </a:r>
                <a:endParaRPr lang="fr-FR" sz="1500" dirty="0">
                  <a:solidFill>
                    <a:srgbClr val="FFFFFF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20AF8-7930-D8A2-7C92-5295333A632F}"/>
                </a:ext>
              </a:extLst>
            </p:cNvPr>
            <p:cNvSpPr txBox="1"/>
            <p:nvPr/>
          </p:nvSpPr>
          <p:spPr>
            <a:xfrm>
              <a:off x="430761" y="2212771"/>
              <a:ext cx="2280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fr-FR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fr-FR" sz="1400" dirty="0">
                  <a:latin typeface="Franklin Gothic Medium" panose="020B0603020102020204" pitchFamily="34" charset="0"/>
                </a:rPr>
                <a:t>le « formulaire de résultats et d’impact »</a:t>
              </a:r>
            </a:p>
            <a:p>
              <a:pPr algn="r"/>
              <a:r>
                <a:rPr lang="fr-FR" sz="1000" i="1" dirty="0" err="1">
                  <a:solidFill>
                    <a:srgbClr val="424242"/>
                  </a:solidFill>
                </a:rPr>
                <a:t>GMP</a:t>
              </a:r>
              <a:r>
                <a:rPr lang="fr-FR" sz="1000" i="1" dirty="0">
                  <a:solidFill>
                    <a:srgbClr val="424242"/>
                  </a:solidFill>
                </a:rPr>
                <a:t> avec le soutien du secrétariat national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438AC6-FFAE-2BCE-4412-9A68199B9835}"/>
                </a:ext>
              </a:extLst>
            </p:cNvPr>
            <p:cNvSpPr txBox="1"/>
            <p:nvPr/>
          </p:nvSpPr>
          <p:spPr>
            <a:xfrm>
              <a:off x="319314" y="3243490"/>
              <a:ext cx="239196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>
                  <a:solidFill>
                    <a:schemeClr val="accent5"/>
                  </a:solidFill>
                  <a:latin typeface="Franklin Gothic Demi" panose="020B0603020102020204" pitchFamily="34" charset="0"/>
                </a:rPr>
                <a:t>REMPLIR</a:t>
              </a:r>
              <a:r>
                <a:rPr lang="fr-FR" sz="1400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fr-FR" sz="1400" dirty="0">
                  <a:latin typeface="Franklin Gothic Medium" panose="020B0603020102020204" pitchFamily="34" charset="0"/>
                </a:rPr>
                <a:t>le « formulaire d’engagement des parties prenantes »</a:t>
              </a:r>
            </a:p>
            <a:p>
              <a:pPr algn="r"/>
              <a:r>
                <a:rPr lang="fr-FR" sz="1000" i="1" dirty="0" err="1">
                  <a:solidFill>
                    <a:srgbClr val="424242"/>
                  </a:solidFill>
                </a:rPr>
                <a:t>GMP</a:t>
              </a:r>
              <a:r>
                <a:rPr lang="fr-FR" sz="1000" i="1" dirty="0">
                  <a:solidFill>
                    <a:srgbClr val="424242"/>
                  </a:solidFill>
                </a:rPr>
                <a:t> avec le soutien du secrétariat national et de chaque collège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8EF3F4-D1FD-DC2F-394D-AA5C77D00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60303" y="2304637"/>
              <a:ext cx="279945" cy="1722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EFE22B-3AC0-11D0-FB02-E80BDEC6D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6500177" cy="411030"/>
          </a:xfrm>
        </p:spPr>
        <p:txBody>
          <a:bodyPr/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Mongolie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5302156" cy="20506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400" dirty="0"/>
              <a:t>Le plan de travail de l’ITIE identifie les raisons justifiant chaque objectif.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Il spécifie les activités, ainsi que les résultats souhaités, les échéanciers, le budget et les entités responsables.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DEF30-A5AD-0FD7-0370-23E13B2463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011" y="1494726"/>
            <a:ext cx="4872497" cy="2344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7D5F1-4D13-9D89-83A7-10CF3C401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422" y="3533149"/>
            <a:ext cx="5302156" cy="2852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45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57CD1DB3-9604-4DE1-4551-CBE966B34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7932" y="1582316"/>
            <a:ext cx="4432825" cy="4432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EF379-EEC0-A4FD-A41B-03FB9F82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311543"/>
            <a:ext cx="8065759" cy="671660"/>
          </a:xfrm>
        </p:spPr>
        <p:txBody>
          <a:bodyPr/>
          <a:lstStyle/>
          <a:p>
            <a:r>
              <a:rPr lang="fr-FR"/>
              <a:t>Pourquoi la planification et le suivi du travail sont-ils importants 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82C9-AEE5-ED88-9E3C-79D69D09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772831"/>
            <a:ext cx="8467733" cy="3581400"/>
          </a:xfrm>
        </p:spPr>
        <p:txBody>
          <a:bodyPr>
            <a:normAutofit fontScale="92500" lnSpcReduction="20000"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fr-FR" dirty="0">
                <a:latin typeface="Franklin Gothic Book" panose="020B0503020102020204"/>
              </a:rPr>
              <a:t>Pour répondre à la question : « 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Pourquoi mettre en œuvre l’ITIE </a:t>
            </a:r>
            <a:r>
              <a:rPr lang="fr-FR" dirty="0">
                <a:latin typeface="Franklin Gothic Book" panose="020B0503020102020204"/>
              </a:rPr>
              <a:t>dans mon pays ? »</a:t>
            </a:r>
          </a:p>
          <a:p>
            <a:pPr>
              <a:defRPr/>
            </a:pPr>
            <a:r>
              <a:rPr lang="fr-FR" dirty="0">
                <a:latin typeface="Franklin Gothic Book" panose="020B0503020102020204"/>
              </a:rPr>
              <a:t>Planifier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des activités</a:t>
            </a:r>
            <a:r>
              <a:rPr lang="fr-FR" dirty="0">
                <a:latin typeface="Franklin Gothic Book" panose="020B0503020102020204"/>
              </a:rPr>
              <a:t> pour atteindre les objectifs</a:t>
            </a:r>
          </a:p>
          <a:p>
            <a:pPr>
              <a:defRPr/>
            </a:pPr>
            <a:r>
              <a:rPr lang="fr-FR" dirty="0">
                <a:latin typeface="Franklin Gothic Book" panose="020B0503020102020204"/>
              </a:rPr>
              <a:t>Assurer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une utilisation optimale des ressources </a:t>
            </a: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fr-FR" dirty="0">
                <a:latin typeface="Franklin Gothic Book" panose="020B0503020102020204"/>
              </a:rPr>
              <a:t>Assurer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le financement </a:t>
            </a:r>
            <a:r>
              <a:rPr lang="fr-FR" dirty="0">
                <a:latin typeface="Franklin Gothic Book" panose="020B0503020102020204"/>
              </a:rPr>
              <a:t>et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l’adhésion</a:t>
            </a:r>
            <a:r>
              <a:rPr lang="fr-FR" dirty="0">
                <a:latin typeface="Franklin Gothic Book" panose="020B0503020102020204"/>
              </a:rPr>
              <a:t> des principales parties prenantes</a:t>
            </a:r>
          </a:p>
          <a:p>
            <a:pPr>
              <a:defRPr/>
            </a:pPr>
            <a:r>
              <a:rPr lang="fr-FR" dirty="0">
                <a:latin typeface="Franklin Gothic Book" panose="020B0503020102020204"/>
              </a:rPr>
              <a:t>Faire que le processus de l’ITIE soit assorti d’une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reddition de comptes</a:t>
            </a:r>
          </a:p>
          <a:p>
            <a:pPr>
              <a:defRPr/>
            </a:pPr>
            <a:r>
              <a:rPr lang="fr-FR" dirty="0">
                <a:latin typeface="Franklin Gothic Book" panose="020B0503020102020204"/>
              </a:rPr>
              <a:t>Apprendre et </a:t>
            </a:r>
            <a:r>
              <a:rPr lang="fr-FR" b="1" dirty="0">
                <a:solidFill>
                  <a:srgbClr val="0090BD"/>
                </a:solidFill>
                <a:latin typeface="Franklin Gothic Book" panose="020B0503020102020204"/>
              </a:rPr>
              <a:t>ajuster</a:t>
            </a:r>
            <a:endParaRPr lang="fr-FR" sz="3000" b="1" dirty="0">
              <a:solidFill>
                <a:srgbClr val="0090BD"/>
              </a:solidFill>
              <a:latin typeface="Franklin Gothic Book" panose="020B05030201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00100" y="489787"/>
            <a:ext cx="1919953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bg2"/>
                </a:solidFill>
                <a:latin typeface="Franklin Gothic Medium" panose="020B0603020102020204" pitchFamily="34" charset="0"/>
              </a:rPr>
              <a:t>RÉFLEXION</a:t>
            </a:r>
          </a:p>
        </p:txBody>
      </p:sp>
    </p:spTree>
    <p:extLst>
      <p:ext uri="{BB962C8B-B14F-4D97-AF65-F5344CB8AC3E}">
        <p14:creationId xmlns:p14="http://schemas.microsoft.com/office/powerpoint/2010/main" val="25039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701DB-5C2B-D27F-AE91-8B85EAD24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6482319" cy="41103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Trinité-et-Tobago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5"/>
            <a:ext cx="4671441" cy="217102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400"/>
              <a:t>Le plan de travail identifie des activités qui sont mesurables, chiffrées et qui doivent déboucher sur des résultats clairs.</a:t>
            </a:r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343AA4-07AF-BF3F-FB58-B9ABE6777DA4}"/>
              </a:ext>
            </a:extLst>
          </p:cNvPr>
          <p:cNvGrpSpPr/>
          <p:nvPr/>
        </p:nvGrpSpPr>
        <p:grpSpPr>
          <a:xfrm>
            <a:off x="6553581" y="1355137"/>
            <a:ext cx="5252343" cy="5064047"/>
            <a:chOff x="6459268" y="1097748"/>
            <a:chExt cx="5582704" cy="5382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6C5ECC-0007-6871-255B-18BE9C241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9268" y="1097748"/>
              <a:ext cx="5459896" cy="538256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Speech Bubble: Rectangle 4">
              <a:extLst>
                <a:ext uri="{FF2B5EF4-FFF2-40B4-BE49-F238E27FC236}">
                  <a16:creationId xmlns:a16="http://schemas.microsoft.com/office/drawing/2014/main" id="{CDC46DF3-38EE-01A7-6781-B526E71991D7}"/>
                </a:ext>
              </a:extLst>
            </p:cNvPr>
            <p:cNvSpPr/>
            <p:nvPr/>
          </p:nvSpPr>
          <p:spPr>
            <a:xfrm>
              <a:off x="9897210" y="2329405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rgbClr val="FFFFFF"/>
                  </a:solidFill>
                </a:rPr>
                <a:t>OBJECTIF</a:t>
              </a:r>
            </a:p>
          </p:txBody>
        </p:sp>
        <p:sp>
          <p:nvSpPr>
            <p:cNvPr id="12" name="Speech Bubble: Rectangle 4">
              <a:extLst>
                <a:ext uri="{FF2B5EF4-FFF2-40B4-BE49-F238E27FC236}">
                  <a16:creationId xmlns:a16="http://schemas.microsoft.com/office/drawing/2014/main" id="{7C90FE03-6E9A-F64E-6A10-1879B8166CD0}"/>
                </a:ext>
              </a:extLst>
            </p:cNvPr>
            <p:cNvSpPr/>
            <p:nvPr/>
          </p:nvSpPr>
          <p:spPr>
            <a:xfrm>
              <a:off x="10473917" y="3925612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rgbClr val="FFFFFF"/>
                  </a:solidFill>
                </a:rPr>
                <a:t>ARGUMENTAIRE</a:t>
              </a:r>
            </a:p>
          </p:txBody>
        </p:sp>
        <p:sp>
          <p:nvSpPr>
            <p:cNvPr id="13" name="Speech Bubble: Rectangle 4">
              <a:extLst>
                <a:ext uri="{FF2B5EF4-FFF2-40B4-BE49-F238E27FC236}">
                  <a16:creationId xmlns:a16="http://schemas.microsoft.com/office/drawing/2014/main" id="{44D97CEA-F2D8-604C-1CF3-80E69F7B481F}"/>
                </a:ext>
              </a:extLst>
            </p:cNvPr>
            <p:cNvSpPr/>
            <p:nvPr/>
          </p:nvSpPr>
          <p:spPr>
            <a:xfrm>
              <a:off x="10298085" y="5926817"/>
              <a:ext cx="1568055" cy="316198"/>
            </a:xfrm>
            <a:prstGeom prst="wedgeRectCallout">
              <a:avLst>
                <a:gd name="adj1" fmla="val -73605"/>
                <a:gd name="adj2" fmla="val -54521"/>
              </a:avLst>
            </a:prstGeom>
            <a:solidFill>
              <a:srgbClr val="89AA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rgbClr val="FFFFFF"/>
                  </a:solidFill>
                </a:rPr>
                <a:t>ACTIVITÉS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40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701DB-5C2B-D27F-AE91-8B85EAD24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67" y="501886"/>
            <a:ext cx="6500177" cy="41103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89AA2E"/>
                </a:solidFill>
                <a:latin typeface="Franklin Gothic Medium" panose="020B0603020102020204" pitchFamily="34" charset="0"/>
              </a:rPr>
              <a:t>ÉTAPE 3 : DÉFINIR LES OBJECTIFS, LES ACTIVITÉS ET LA PORTÉE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F81F1-E96B-8E2B-4659-9156FFE7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AB1-C3A4-7FF0-AD80-DA0BB5E33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Mozambique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E4CE-428D-4222-FC7F-FAED875CD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877181" cy="229067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400"/>
              <a:t>Le rapport d’avancement comprend des informations sur l’utilisation des fonds pour chacune des activités.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2647D-9BF2-9091-B8BD-BABECBDD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79" y="1171606"/>
            <a:ext cx="4966205" cy="52026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26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lipboard and pen&#10;&#10;Description automatically generated">
            <a:extLst>
              <a:ext uri="{FF2B5EF4-FFF2-40B4-BE49-F238E27FC236}">
                <a16:creationId xmlns:a16="http://schemas.microsoft.com/office/drawing/2014/main" id="{025AD3E1-F5F5-59C5-4453-6DF84917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046" y="-25996"/>
            <a:ext cx="5310954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9CAA2-80BF-ED89-9914-03EFC6BE1D98}"/>
              </a:ext>
            </a:extLst>
          </p:cNvPr>
          <p:cNvSpPr/>
          <p:nvPr/>
        </p:nvSpPr>
        <p:spPr>
          <a:xfrm>
            <a:off x="6881046" y="1"/>
            <a:ext cx="5310954" cy="6857999"/>
          </a:xfrm>
          <a:prstGeom prst="rect">
            <a:avLst/>
          </a:prstGeom>
          <a:solidFill>
            <a:schemeClr val="accent5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2A700-6127-1EF4-5969-9813F6565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43" y="3388985"/>
            <a:ext cx="5330397" cy="1156106"/>
          </a:xfrm>
        </p:spPr>
        <p:txBody>
          <a:bodyPr>
            <a:normAutofit fontScale="92500"/>
          </a:bodyPr>
          <a:lstStyle/>
          <a:p>
            <a:r>
              <a:rPr lang="fr-FR" sz="3600" b="0" dirty="0">
                <a:solidFill>
                  <a:srgbClr val="FFFFFF"/>
                </a:solidFill>
              </a:rPr>
              <a:t>ÉTAPE 4</a:t>
            </a:r>
          </a:p>
          <a:p>
            <a:r>
              <a:rPr lang="fr-FR" sz="4000" dirty="0">
                <a:solidFill>
                  <a:srgbClr val="FFFFFF"/>
                </a:solidFill>
              </a:rPr>
              <a:t>Faire le suivi et l’examen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FC13-C061-D84F-63C7-8D30F99E6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104" y="2033070"/>
            <a:ext cx="5479628" cy="571584"/>
          </a:xfrm>
        </p:spPr>
        <p:txBody>
          <a:bodyPr/>
          <a:lstStyle/>
          <a:p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F69E0-7694-CABC-DD6A-4FA634DB61A4}"/>
              </a:ext>
            </a:extLst>
          </p:cNvPr>
          <p:cNvSpPr/>
          <p:nvPr/>
        </p:nvSpPr>
        <p:spPr>
          <a:xfrm>
            <a:off x="0" y="1896169"/>
            <a:ext cx="5181600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313C5-E8AF-E5AB-15E2-4F6B0D631149}"/>
              </a:ext>
            </a:extLst>
          </p:cNvPr>
          <p:cNvSpPr txBox="1"/>
          <p:nvPr/>
        </p:nvSpPr>
        <p:spPr>
          <a:xfrm>
            <a:off x="1063531" y="1903363"/>
            <a:ext cx="411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ÉLABORATION DU PLAN DE TRAVAIL</a:t>
            </a:r>
          </a:p>
        </p:txBody>
      </p:sp>
    </p:spTree>
    <p:extLst>
      <p:ext uri="{BB962C8B-B14F-4D97-AF65-F5344CB8AC3E}">
        <p14:creationId xmlns:p14="http://schemas.microsoft.com/office/powerpoint/2010/main" val="331865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14A2CC-0165-5606-64EE-9E238E242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14287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clés 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8291326" cy="458916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Faut-il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ajuster </a:t>
            </a:r>
            <a:r>
              <a:rPr lang="fr-FR" sz="2600" dirty="0">
                <a:latin typeface="Franklin Gothic Book" panose="020B0503020102020204"/>
              </a:rPr>
              <a:t>les objectives ou les activités ? Faut-il identifier de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 nouvelles priorités</a:t>
            </a:r>
            <a:r>
              <a:rPr lang="fr-FR" sz="2600" dirty="0">
                <a:latin typeface="Franklin Gothic Book" panose="020B0503020102020204"/>
              </a:rPr>
              <a:t>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Les résultats prévus</a:t>
            </a:r>
            <a:r>
              <a:rPr lang="fr-FR" sz="2600" dirty="0">
                <a:latin typeface="Franklin Gothic Book" panose="020B0503020102020204"/>
              </a:rPr>
              <a:t> sont-ils atteints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 </a:t>
            </a:r>
            <a:r>
              <a:rPr lang="fr-FR" sz="2600" dirty="0">
                <a:latin typeface="Franklin Gothic Book" panose="020B0503020102020204"/>
              </a:rPr>
              <a:t>ce trimestre ?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Le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financement</a:t>
            </a:r>
            <a:r>
              <a:rPr lang="fr-FR" sz="2600" dirty="0">
                <a:latin typeface="Franklin Gothic Book" panose="020B0503020102020204"/>
              </a:rPr>
              <a:t> est-il suffisant ? Le budget a-t-il bien été exécuté ? Que faut-il améliorer ? 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Les efforts ont-ils contribué à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améliorer la gouvernance </a:t>
            </a:r>
            <a:r>
              <a:rPr lang="fr-FR" sz="2600" dirty="0">
                <a:latin typeface="Franklin Gothic Book" panose="020B0503020102020204"/>
              </a:rPr>
              <a:t>des activités extractives ? </a:t>
            </a:r>
          </a:p>
          <a:p>
            <a:pPr marL="457200" indent="-457200">
              <a:lnSpc>
                <a:spcPct val="104000"/>
              </a:lnSpc>
              <a:buFont typeface="Wingdings" panose="05000000000000000000" pitchFamily="2" charset="2"/>
              <a:buChar char="§"/>
              <a:defRPr/>
            </a:pPr>
            <a:r>
              <a:rPr lang="fr-FR" sz="2600" dirty="0">
                <a:latin typeface="Franklin Gothic Book" panose="020B0503020102020204"/>
              </a:rPr>
              <a:t>Les </a:t>
            </a:r>
            <a:r>
              <a:rPr lang="fr-FR" sz="2600" b="1" dirty="0">
                <a:solidFill>
                  <a:srgbClr val="0090BD"/>
                </a:solidFill>
                <a:latin typeface="Franklin Gothic Book" panose="020B0503020102020204"/>
              </a:rPr>
              <a:t>cas de corruption </a:t>
            </a:r>
            <a:r>
              <a:rPr lang="fr-FR" sz="2600" dirty="0">
                <a:latin typeface="Franklin Gothic Book" panose="020B0503020102020204"/>
              </a:rPr>
              <a:t>ont-ils été identifiés et discutés 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</p:spTree>
    <p:extLst>
      <p:ext uri="{BB962C8B-B14F-4D97-AF65-F5344CB8AC3E}">
        <p14:creationId xmlns:p14="http://schemas.microsoft.com/office/powerpoint/2010/main" val="143213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D9340A-8AB3-CB86-90F7-60E2F86AF7BE}"/>
              </a:ext>
            </a:extLst>
          </p:cNvPr>
          <p:cNvCxnSpPr>
            <a:cxnSpLocks/>
          </p:cNvCxnSpPr>
          <p:nvPr/>
        </p:nvCxnSpPr>
        <p:spPr>
          <a:xfrm>
            <a:off x="4426207" y="3176208"/>
            <a:ext cx="59210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B524E5-882A-5B12-80E8-64A345E75059}"/>
              </a:ext>
            </a:extLst>
          </p:cNvPr>
          <p:cNvSpPr txBox="1"/>
          <p:nvPr/>
        </p:nvSpPr>
        <p:spPr>
          <a:xfrm>
            <a:off x="654852" y="2754005"/>
            <a:ext cx="51594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Le groupe multipartite est tenu de procéder à un </a:t>
            </a:r>
            <a:r>
              <a:rPr lang="fr-FR" sz="2600" b="1" dirty="0">
                <a:solidFill>
                  <a:srgbClr val="0090BF"/>
                </a:solidFill>
              </a:rPr>
              <a:t>examen annuel de l’avancement </a:t>
            </a:r>
            <a:r>
              <a:rPr lang="fr-FR" sz="2600" dirty="0">
                <a:solidFill>
                  <a:srgbClr val="002157"/>
                </a:solidFill>
              </a:rPr>
              <a:t>du plan de travail, qui orientera</a:t>
            </a:r>
            <a:r>
              <a:rPr lang="fr-FR" sz="2600" b="1" dirty="0">
                <a:solidFill>
                  <a:srgbClr val="0090BF"/>
                </a:solidFill>
              </a:rPr>
              <a:t> le plan de travail subséquent</a:t>
            </a:r>
            <a:r>
              <a:rPr lang="fr-FR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128CD-1CC0-A258-0B2E-C4FA122DE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3CFC65-2B8A-B738-FA9A-90AC1621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/>
              <a:t>Exigence 1.5(b)</a:t>
            </a:r>
            <a:br>
              <a:rPr lang="fr-FR"/>
            </a:br>
            <a:endParaRPr lang="fr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CA5BD6-169D-D926-8AF3-00EA73FDDF86}"/>
              </a:ext>
            </a:extLst>
          </p:cNvPr>
          <p:cNvSpPr txBox="1"/>
          <p:nvPr/>
        </p:nvSpPr>
        <p:spPr>
          <a:xfrm>
            <a:off x="654852" y="5124094"/>
            <a:ext cx="507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O" sz="2400" i="1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BCC84-5A28-00FB-7A17-DC0F0D8CCBCB}"/>
              </a:ext>
            </a:extLst>
          </p:cNvPr>
          <p:cNvSpPr txBox="1"/>
          <p:nvPr/>
        </p:nvSpPr>
        <p:spPr>
          <a:xfrm>
            <a:off x="654852" y="5124094"/>
            <a:ext cx="507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>
                <a:solidFill>
                  <a:schemeClr val="accent5"/>
                </a:solidFill>
              </a:rPr>
              <a:t>Auparavant Exigence 7.4, maintenant fusionnée avec l’Exigence 1.5 </a:t>
            </a:r>
          </a:p>
        </p:txBody>
      </p:sp>
    </p:spTree>
    <p:extLst>
      <p:ext uri="{BB962C8B-B14F-4D97-AF65-F5344CB8AC3E}">
        <p14:creationId xmlns:p14="http://schemas.microsoft.com/office/powerpoint/2010/main" val="295607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CF54E-B38F-4993-06E1-256BD634C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98" y="1199165"/>
            <a:ext cx="8105673" cy="671660"/>
          </a:xfrm>
        </p:spPr>
        <p:txBody>
          <a:bodyPr/>
          <a:lstStyle/>
          <a:p>
            <a:r>
              <a:rPr lang="fr-FR" sz="3600" dirty="0"/>
              <a:t>Examen annuel des progrès accomplis dans le cadre du plan de travail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362200"/>
            <a:ext cx="7601779" cy="40187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4000"/>
              </a:lnSpc>
              <a:buNone/>
              <a:defRPr/>
            </a:pPr>
            <a:r>
              <a:rPr lang="fr-FR" sz="2400" dirty="0">
                <a:latin typeface="Franklin Gothic Book" panose="020B0503020102020204"/>
              </a:rPr>
              <a:t>Cet examen doit porter sur : </a:t>
            </a:r>
          </a:p>
          <a:p>
            <a:pPr>
              <a:lnSpc>
                <a:spcPct val="104000"/>
              </a:lnSpc>
              <a:buClr>
                <a:srgbClr val="002157"/>
              </a:buClr>
              <a:defRPr/>
            </a:pP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Progrès</a:t>
            </a:r>
            <a:r>
              <a:rPr lang="fr-FR" sz="2400" dirty="0">
                <a:latin typeface="Franklin Gothic Book" panose="020B0503020102020204"/>
              </a:rPr>
              <a:t>,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difficultés</a:t>
            </a:r>
            <a:r>
              <a:rPr lang="fr-FR" sz="2400" dirty="0">
                <a:latin typeface="Franklin Gothic Book" panose="020B0503020102020204"/>
              </a:rPr>
              <a:t> et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modifications</a:t>
            </a:r>
            <a:r>
              <a:rPr lang="fr-FR" sz="2400" dirty="0">
                <a:latin typeface="Franklin Gothic Book" panose="020B0503020102020204"/>
              </a:rPr>
              <a:t> des objectifs et du plan de travail</a:t>
            </a:r>
          </a:p>
          <a:p>
            <a:pPr>
              <a:lnSpc>
                <a:spcPct val="104000"/>
              </a:lnSpc>
              <a:defRPr/>
            </a:pPr>
            <a:r>
              <a:rPr lang="fr-FR" sz="2400" dirty="0">
                <a:latin typeface="Franklin Gothic Book" panose="020B0503020102020204"/>
              </a:rPr>
              <a:t>Activités et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résultats obtenus</a:t>
            </a:r>
          </a:p>
          <a:p>
            <a:pPr>
              <a:lnSpc>
                <a:spcPct val="104000"/>
              </a:lnSpc>
              <a:defRPr/>
            </a:pPr>
            <a:r>
              <a:rPr lang="fr-FR" sz="2400" dirty="0">
                <a:latin typeface="Franklin Gothic Book" panose="020B0503020102020204"/>
              </a:rPr>
              <a:t>Comment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les observations des parties prenantes </a:t>
            </a:r>
            <a:r>
              <a:rPr lang="fr-FR" sz="2400" dirty="0">
                <a:latin typeface="Franklin Gothic Book" panose="020B0503020102020204"/>
              </a:rPr>
              <a:t>ont été recueillies</a:t>
            </a:r>
          </a:p>
          <a:p>
            <a:pPr>
              <a:lnSpc>
                <a:spcPct val="104000"/>
              </a:lnSpc>
              <a:defRPr/>
            </a:pPr>
            <a:r>
              <a:rPr lang="fr-FR" sz="2400" dirty="0">
                <a:latin typeface="Franklin Gothic Book" panose="020B0503020102020204"/>
              </a:rPr>
              <a:t>Comment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les considérations de genre </a:t>
            </a:r>
            <a:r>
              <a:rPr lang="fr-FR" sz="2400" dirty="0">
                <a:latin typeface="Franklin Gothic Book" panose="020B0503020102020204"/>
              </a:rPr>
              <a:t>et d’inclusion ont été prises en compte</a:t>
            </a:r>
          </a:p>
          <a:p>
            <a:pPr>
              <a:lnSpc>
                <a:spcPct val="104000"/>
              </a:lnSpc>
              <a:buClr>
                <a:srgbClr val="002157"/>
              </a:buClr>
              <a:defRPr/>
            </a:pPr>
            <a:r>
              <a:rPr lang="fr-FR" sz="2400" dirty="0">
                <a:latin typeface="Franklin Gothic Book" panose="020B0503020102020204"/>
              </a:rPr>
              <a:t>Rapport sur les </a:t>
            </a:r>
            <a:r>
              <a:rPr lang="fr-FR" sz="2400" b="1" dirty="0">
                <a:solidFill>
                  <a:srgbClr val="0090BD"/>
                </a:solidFill>
                <a:latin typeface="Franklin Gothic Book" panose="020B0503020102020204"/>
              </a:rPr>
              <a:t>dépenses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</p:spTree>
    <p:extLst>
      <p:ext uri="{BB962C8B-B14F-4D97-AF65-F5344CB8AC3E}">
        <p14:creationId xmlns:p14="http://schemas.microsoft.com/office/powerpoint/2010/main" val="1927384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Budget et rapport sur les dépenses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91D3-7C45-AF8C-4B3B-DBFAF3479418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85ADE1-565F-1C6A-484C-F017E1584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065" y="434396"/>
            <a:ext cx="8429936" cy="6423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8DB082-B085-F585-BBBB-6830EDFF92E3}"/>
              </a:ext>
            </a:extLst>
          </p:cNvPr>
          <p:cNvSpPr txBox="1"/>
          <p:nvPr/>
        </p:nvSpPr>
        <p:spPr>
          <a:xfrm>
            <a:off x="651984" y="3037111"/>
            <a:ext cx="30011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r-FR" sz="2400" b="1">
                <a:solidFill>
                  <a:schemeClr val="accent5"/>
                </a:solidFill>
                <a:latin typeface="Franklin Gothic Demi" panose="020B0603020102020204" pitchFamily="34" charset="0"/>
              </a:rPr>
              <a:t>Budget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>
                <a:solidFill>
                  <a:schemeClr val="tx2"/>
                </a:solidFill>
              </a:rPr>
              <a:t>Financement attendu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>
                <a:solidFill>
                  <a:schemeClr val="tx2"/>
                </a:solidFill>
              </a:rPr>
              <a:t>Dépenses projetées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>
                <a:solidFill>
                  <a:schemeClr val="tx2"/>
                </a:solidFill>
              </a:rPr>
              <a:t>Hypothèses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84AFD-AA65-5A5D-A591-B7050F3DAAFF}"/>
              </a:ext>
            </a:extLst>
          </p:cNvPr>
          <p:cNvSpPr txBox="1"/>
          <p:nvPr/>
        </p:nvSpPr>
        <p:spPr>
          <a:xfrm>
            <a:off x="8856878" y="2839827"/>
            <a:ext cx="327706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r-FR" sz="2400" b="1" dirty="0">
                <a:solidFill>
                  <a:schemeClr val="accent5"/>
                </a:solidFill>
                <a:latin typeface="Franklin Gothic Demi" panose="020B0603020102020204" pitchFamily="34" charset="0"/>
              </a:rPr>
              <a:t>Rapport sur les dépenses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Financement réel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Dépenses réelles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Explications sur les principaux écarts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Incidences sur la mise en œuvre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5CB60A-40B4-90A7-C935-0727E6D08022}"/>
              </a:ext>
            </a:extLst>
          </p:cNvPr>
          <p:cNvCxnSpPr>
            <a:cxnSpLocks/>
          </p:cNvCxnSpPr>
          <p:nvPr/>
        </p:nvCxnSpPr>
        <p:spPr>
          <a:xfrm>
            <a:off x="753121" y="3638113"/>
            <a:ext cx="366977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3C4328-40B0-4DEE-2E42-D465450A1A88}"/>
              </a:ext>
            </a:extLst>
          </p:cNvPr>
          <p:cNvSpPr/>
          <p:nvPr/>
        </p:nvSpPr>
        <p:spPr>
          <a:xfrm>
            <a:off x="4075777" y="3302566"/>
            <a:ext cx="694244" cy="694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EF949-0FDD-2955-73BD-4B8856DBEA61}"/>
              </a:ext>
            </a:extLst>
          </p:cNvPr>
          <p:cNvCxnSpPr>
            <a:cxnSpLocks/>
          </p:cNvCxnSpPr>
          <p:nvPr/>
        </p:nvCxnSpPr>
        <p:spPr>
          <a:xfrm>
            <a:off x="7542152" y="3638113"/>
            <a:ext cx="376238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056978-9474-18D7-414C-4B938F3CAE91}"/>
              </a:ext>
            </a:extLst>
          </p:cNvPr>
          <p:cNvSpPr/>
          <p:nvPr/>
        </p:nvSpPr>
        <p:spPr>
          <a:xfrm>
            <a:off x="7244092" y="3302566"/>
            <a:ext cx="694244" cy="694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701F0D5-9D15-BA80-A09C-10AFD5D6C3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1480" y="3448139"/>
            <a:ext cx="428661" cy="42866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F3EA0E0-1C21-EAD2-A67D-9E023868C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71270" y="3417782"/>
            <a:ext cx="475171" cy="4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5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Guinée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547210" cy="2027784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Le </a:t>
            </a:r>
            <a:r>
              <a:rPr lang="fr-FR" sz="2800" dirty="0">
                <a:hlinkClick r:id="rId3"/>
              </a:rPr>
              <a:t>Rapport annuel </a:t>
            </a:r>
            <a:r>
              <a:rPr lang="fr-FR" sz="2800" dirty="0"/>
              <a:t>ITIE es une composante de l’évaluation de la performance de l’ITIE Guinée par le gouvernement.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E507F-E29F-2DE3-2083-196C6F49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776" y="1724914"/>
            <a:ext cx="6181839" cy="40617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C329F4-931E-606A-AE05-9B0383D7F76E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</p:spTree>
    <p:extLst>
      <p:ext uri="{BB962C8B-B14F-4D97-AF65-F5344CB8AC3E}">
        <p14:creationId xmlns:p14="http://schemas.microsoft.com/office/powerpoint/2010/main" val="1414344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Argentine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5943437" cy="2130654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Le rapport d’avancement de la mise en œuvre  présente les observations de chaque collège sur les progrès réalisés jusque-là.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2BD19-F01D-2575-8615-3F76B24D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93" y="1394460"/>
            <a:ext cx="3564657" cy="5055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E7F68-89B9-A655-CFAF-38779BC32211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</p:spTree>
    <p:extLst>
      <p:ext uri="{BB962C8B-B14F-4D97-AF65-F5344CB8AC3E}">
        <p14:creationId xmlns:p14="http://schemas.microsoft.com/office/powerpoint/2010/main" val="3746790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3FCB1-9AEC-2CB6-871D-C19012E1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41445-418B-46F7-FE53-547B25BD1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Allemagne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0C998-8050-A0C8-3C1E-431B062D5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249" y="3755796"/>
            <a:ext cx="4385691" cy="2176374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>
                <a:hlinkClick r:id="rId3"/>
              </a:rPr>
              <a:t>Le rapport d’avancement</a:t>
            </a:r>
            <a:r>
              <a:rPr lang="fr-FR" sz="2800" dirty="0"/>
              <a:t> comprend une analyse finale de ce qui a été réalisé et de ce qu’il reste à faire.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CF89D-68C5-16A2-DBA6-F6437CC9D8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740" y="1311117"/>
            <a:ext cx="5896401" cy="5150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372E79-7F5E-5B17-4CE3-BE0D12CBD121}"/>
              </a:ext>
            </a:extLst>
          </p:cNvPr>
          <p:cNvSpPr txBox="1"/>
          <p:nvPr/>
        </p:nvSpPr>
        <p:spPr>
          <a:xfrm>
            <a:off x="810995" y="48069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ÉTAPE 4 : FAIRE LE SUIVI ET L’EXAMEN</a:t>
            </a:r>
          </a:p>
        </p:txBody>
      </p:sp>
    </p:spTree>
    <p:extLst>
      <p:ext uri="{BB962C8B-B14F-4D97-AF65-F5344CB8AC3E}">
        <p14:creationId xmlns:p14="http://schemas.microsoft.com/office/powerpoint/2010/main" val="173185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C4D057-7C46-EA8A-32B8-23AC885CC030}"/>
              </a:ext>
            </a:extLst>
          </p:cNvPr>
          <p:cNvSpPr/>
          <p:nvPr/>
        </p:nvSpPr>
        <p:spPr>
          <a:xfrm>
            <a:off x="636493" y="2604654"/>
            <a:ext cx="11555508" cy="2715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02A1F-BA1A-F1F7-6D4C-15012E05778C}"/>
              </a:ext>
            </a:extLst>
          </p:cNvPr>
          <p:cNvSpPr/>
          <p:nvPr/>
        </p:nvSpPr>
        <p:spPr>
          <a:xfrm>
            <a:off x="-1" y="1896169"/>
            <a:ext cx="4561115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44391-B757-DB9C-82EC-488EDD21553A}"/>
              </a:ext>
            </a:extLst>
          </p:cNvPr>
          <p:cNvSpPr txBox="1"/>
          <p:nvPr/>
        </p:nvSpPr>
        <p:spPr>
          <a:xfrm>
            <a:off x="1063531" y="1988802"/>
            <a:ext cx="394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FFFFFF"/>
                </a:solidFill>
                <a:latin typeface="Franklin Gothic Medium" panose="020B0603020102020204" pitchFamily="34" charset="0"/>
              </a:rPr>
              <a:t>EXIGENCE 1.5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39DA43A-BAF1-43C5-ABB1-7C95B7D0B3D0}"/>
              </a:ext>
            </a:extLst>
          </p:cNvPr>
          <p:cNvSpPr txBox="1">
            <a:spLocks/>
          </p:cNvSpPr>
          <p:nvPr/>
        </p:nvSpPr>
        <p:spPr>
          <a:xfrm>
            <a:off x="1063531" y="3581835"/>
            <a:ext cx="4067269" cy="671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600" b="1" i="0" kern="1200" baseline="0">
                <a:solidFill>
                  <a:srgbClr val="132856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FFFF"/>
                </a:solidFill>
              </a:rPr>
              <a:t>Qu’est-ce qui a changé 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8E6E9-A43D-887F-E702-5294B5207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2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veral sticky notes pinned to a wall&#10;&#10;Description automatically generated">
            <a:extLst>
              <a:ext uri="{FF2B5EF4-FFF2-40B4-BE49-F238E27FC236}">
                <a16:creationId xmlns:a16="http://schemas.microsoft.com/office/drawing/2014/main" id="{A7FE4D47-75AA-899E-CE0D-0C0350E7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399" y="0"/>
            <a:ext cx="53086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97C658-9103-7952-5706-1F8F1E5F01F5}"/>
              </a:ext>
            </a:extLst>
          </p:cNvPr>
          <p:cNvSpPr/>
          <p:nvPr/>
        </p:nvSpPr>
        <p:spPr>
          <a:xfrm>
            <a:off x="6883400" y="1"/>
            <a:ext cx="5308600" cy="6857999"/>
          </a:xfrm>
          <a:prstGeom prst="rect">
            <a:avLst/>
          </a:prstGeom>
          <a:solidFill>
            <a:schemeClr val="accent6">
              <a:alpha val="7085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883D5-4E1B-0798-8001-C0EC6BCFC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600" b="0">
                <a:solidFill>
                  <a:srgbClr val="FFFFFF"/>
                </a:solidFill>
              </a:rPr>
              <a:t>ÉTAPE 5</a:t>
            </a:r>
          </a:p>
          <a:p>
            <a:r>
              <a:rPr lang="fr-FR" sz="4000">
                <a:solidFill>
                  <a:srgbClr val="FFFFFF"/>
                </a:solidFill>
              </a:rPr>
              <a:t>Planifier à nouveau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013D2-01CC-A0E6-FD12-6166300BB138}"/>
              </a:ext>
            </a:extLst>
          </p:cNvPr>
          <p:cNvSpPr/>
          <p:nvPr/>
        </p:nvSpPr>
        <p:spPr>
          <a:xfrm>
            <a:off x="0" y="1896169"/>
            <a:ext cx="5181600" cy="708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6F2F9-6690-FDA4-7996-2624B397CE00}"/>
              </a:ext>
            </a:extLst>
          </p:cNvPr>
          <p:cNvSpPr txBox="1"/>
          <p:nvPr/>
        </p:nvSpPr>
        <p:spPr>
          <a:xfrm>
            <a:off x="1190533" y="1859963"/>
            <a:ext cx="411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ÉLABORATION DU PLAN DE TRAVAIL</a:t>
            </a:r>
          </a:p>
        </p:txBody>
      </p:sp>
    </p:spTree>
    <p:extLst>
      <p:ext uri="{BB962C8B-B14F-4D97-AF65-F5344CB8AC3E}">
        <p14:creationId xmlns:p14="http://schemas.microsoft.com/office/powerpoint/2010/main" val="36273001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BA595-3C91-163D-DA1F-49B0A0147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7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03" y="14287"/>
            <a:ext cx="53303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CD9D3-1228-1906-F28D-993C3F1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planification du travail correspond à un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1402-C1F9-117D-6176-DDBACAD6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1"/>
            <a:ext cx="8651090" cy="43611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fr-FR" sz="3200" dirty="0">
                <a:latin typeface="Franklin Gothic Book" panose="020B0503020102020204"/>
              </a:rPr>
              <a:t>Le plan de travail, pour être solide, doit être </a:t>
            </a:r>
            <a:r>
              <a:rPr lang="fr-FR" sz="3200" b="1" dirty="0">
                <a:solidFill>
                  <a:srgbClr val="0090BD"/>
                </a:solidFill>
                <a:latin typeface="Franklin Gothic Book" panose="020B0503020102020204"/>
              </a:rPr>
              <a:t>révisé chaque année.</a:t>
            </a:r>
          </a:p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fr-FR" sz="3200" dirty="0">
                <a:latin typeface="Franklin Gothic Book" panose="020B0503020102020204"/>
              </a:rPr>
              <a:t>Sa mise à jour doit s’appuyer sur </a:t>
            </a:r>
            <a:r>
              <a:rPr lang="fr-FR" sz="3200" b="1" dirty="0">
                <a:solidFill>
                  <a:srgbClr val="0090BD"/>
                </a:solidFill>
                <a:latin typeface="Franklin Gothic Book" panose="020B0503020102020204"/>
              </a:rPr>
              <a:t>les progrès réalisés et les opportunités</a:t>
            </a:r>
            <a:r>
              <a:rPr lang="fr-FR" sz="3200" dirty="0">
                <a:latin typeface="Franklin Gothic Book" panose="020B0503020102020204"/>
              </a:rPr>
              <a:t> identifiées.</a:t>
            </a:r>
          </a:p>
          <a:p>
            <a:pPr>
              <a:lnSpc>
                <a:spcPct val="104000"/>
              </a:lnSpc>
              <a:buClr>
                <a:srgbClr val="002157"/>
              </a:buClr>
              <a:buFont typeface="Wingdings" pitchFamily="2" charset="2"/>
              <a:buChar char="§"/>
              <a:defRPr/>
            </a:pPr>
            <a:r>
              <a:rPr lang="fr-FR" sz="3200" b="1" dirty="0">
                <a:solidFill>
                  <a:srgbClr val="0090BD"/>
                </a:solidFill>
                <a:latin typeface="Franklin Gothic Book" panose="020B0503020102020204"/>
              </a:rPr>
              <a:t>De nouvelles priorités</a:t>
            </a:r>
            <a:r>
              <a:rPr lang="fr-FR" sz="3200" dirty="0">
                <a:latin typeface="Franklin Gothic Book" panose="020B0503020102020204"/>
              </a:rPr>
              <a:t>, thèmes et acteurs peuvent apparaître. </a:t>
            </a:r>
          </a:p>
          <a:p>
            <a:pPr>
              <a:lnSpc>
                <a:spcPct val="104000"/>
              </a:lnSpc>
              <a:buFont typeface="Wingdings" pitchFamily="2" charset="2"/>
              <a:buChar char="§"/>
              <a:defRPr/>
            </a:pPr>
            <a:r>
              <a:rPr lang="fr-FR" sz="3200" dirty="0">
                <a:latin typeface="Franklin Gothic Book" panose="020B0503020102020204"/>
              </a:rPr>
              <a:t>Les bons plans de travail reposent sur </a:t>
            </a:r>
            <a:r>
              <a:rPr lang="fr-FR" sz="3200" b="1" dirty="0">
                <a:solidFill>
                  <a:srgbClr val="0090BD"/>
                </a:solidFill>
                <a:latin typeface="Franklin Gothic Book" panose="020B0503020102020204"/>
              </a:rPr>
              <a:t>des discussions ouvertes et honnêtes </a:t>
            </a:r>
            <a:r>
              <a:rPr lang="fr-FR" sz="3200" dirty="0">
                <a:latin typeface="Franklin Gothic Book" panose="020B0503020102020204"/>
              </a:rPr>
              <a:t>avec les parties prenantes concernées.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F552-1381-A29B-47A4-4C740AD8BA51}"/>
              </a:ext>
            </a:extLst>
          </p:cNvPr>
          <p:cNvSpPr txBox="1"/>
          <p:nvPr/>
        </p:nvSpPr>
        <p:spPr>
          <a:xfrm>
            <a:off x="812800" y="477087"/>
            <a:ext cx="5601252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accent6"/>
                </a:solidFill>
                <a:latin typeface="Franklin Gothic Medium" panose="020B0603020102020204" pitchFamily="34" charset="0"/>
              </a:rPr>
              <a:t>ÉTAPE 5 : PLANIFIER À NOUVEAU</a:t>
            </a:r>
          </a:p>
        </p:txBody>
      </p:sp>
    </p:spTree>
    <p:extLst>
      <p:ext uri="{BB962C8B-B14F-4D97-AF65-F5344CB8AC3E}">
        <p14:creationId xmlns:p14="http://schemas.microsoft.com/office/powerpoint/2010/main" val="1869099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5989-9240-F362-9BE6-12EE9D89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2540471"/>
            <a:ext cx="3602617" cy="1409657"/>
          </a:xfrm>
        </p:spPr>
        <p:txBody>
          <a:bodyPr/>
          <a:lstStyle/>
          <a:p>
            <a:r>
              <a:rPr lang="fr-FR"/>
              <a:t>Consultez notre guide  </a:t>
            </a:r>
            <a:r>
              <a:rPr lang="fr-FR">
                <a:hlinkClick r:id="rId3"/>
              </a:rPr>
              <a:t>eiti.org/guide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B8DAF0-289E-05A2-3247-4E9E4C6911EE}"/>
              </a:ext>
            </a:extLst>
          </p:cNvPr>
          <p:cNvGrpSpPr/>
          <p:nvPr/>
        </p:nvGrpSpPr>
        <p:grpSpPr>
          <a:xfrm>
            <a:off x="4346681" y="1600200"/>
            <a:ext cx="8708905" cy="5014927"/>
            <a:chOff x="3775180" y="1181947"/>
            <a:chExt cx="8937172" cy="51986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9D4CAC-E792-5172-A1F4-47B877E4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5180" y="1181947"/>
              <a:ext cx="8937172" cy="5198641"/>
            </a:xfrm>
            <a:prstGeom prst="rect">
              <a:avLst/>
            </a:prstGeom>
          </p:spPr>
        </p:pic>
        <p:pic>
          <p:nvPicPr>
            <p:cNvPr id="15" name="Graphic 14" descr="Cursor with solid fill">
              <a:extLst>
                <a:ext uri="{FF2B5EF4-FFF2-40B4-BE49-F238E27FC236}">
                  <a16:creationId xmlns:a16="http://schemas.microsoft.com/office/drawing/2014/main" id="{015C70F4-5A90-5B4A-A2EB-9AF3BE807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179" y="1465615"/>
              <a:ext cx="914400" cy="914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87F79-E2D2-5020-D78A-4F6765C52D80}"/>
                </a:ext>
              </a:extLst>
            </p:cNvPr>
            <p:cNvSpPr/>
            <p:nvPr/>
          </p:nvSpPr>
          <p:spPr>
            <a:xfrm>
              <a:off x="7790407" y="1530672"/>
              <a:ext cx="287395" cy="18247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1298691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A5F6-31D9-0F46-D594-CBC6C5E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2830745"/>
            <a:ext cx="10905753" cy="1196510"/>
          </a:xfrm>
        </p:spPr>
        <p:txBody>
          <a:bodyPr/>
          <a:lstStyle/>
          <a:p>
            <a:r>
              <a:rPr lang="fr-FR" sz="5400"/>
              <a:t>Questions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78783-C597-B19B-8846-71BF1573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6155"/>
            <a:ext cx="4913764" cy="43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1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ACA09-AF16-AC40-89B1-D389F8A11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35" y="4674151"/>
            <a:ext cx="5075194" cy="744996"/>
          </a:xfrm>
        </p:spPr>
        <p:txBody>
          <a:bodyPr/>
          <a:lstStyle/>
          <a:p>
            <a:r>
              <a:rPr lang="nb-NO" dirty="0"/>
              <a:t>Merci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6EC50-5FE3-A04B-AA6D-D0943ED21E59}"/>
              </a:ext>
            </a:extLst>
          </p:cNvPr>
          <p:cNvSpPr txBox="1"/>
          <p:nvPr/>
        </p:nvSpPr>
        <p:spPr>
          <a:xfrm>
            <a:off x="4646097" y="5320482"/>
            <a:ext cx="6902468" cy="8248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E-MAIL</a:t>
            </a:r>
            <a:r>
              <a:rPr lang="fr-FR" sz="1400" b="1" i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 </a:t>
            </a:r>
            <a:r>
              <a:rPr lang="fr-FR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TÉL.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0" baseline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ADRESSE</a:t>
            </a:r>
            <a:r>
              <a:rPr lang="fr-FR" sz="1400" b="1" i="0" dirty="0">
                <a:solidFill>
                  <a:srgbClr val="FFFFFF"/>
                </a:solidFill>
                <a:latin typeface="Franklin Gothic Demi" panose="020B06030201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fr-FR" sz="1400" b="0" i="0" u="none" strike="noStrike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0151 Oslo, Norvège</a:t>
            </a:r>
          </a:p>
        </p:txBody>
      </p:sp>
    </p:spTree>
    <p:extLst>
      <p:ext uri="{BB962C8B-B14F-4D97-AF65-F5344CB8AC3E}">
        <p14:creationId xmlns:p14="http://schemas.microsoft.com/office/powerpoint/2010/main" val="321043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Franklin Gothic Medium" panose="020B0603020102020204" pitchFamily="34" charset="0"/>
              </a:rPr>
              <a:t>EXIGENCE 1.5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3B0DE0-3183-D89E-F115-39462336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448327"/>
            <a:ext cx="5660016" cy="362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Norme ITIE 2023 :</a:t>
            </a:r>
          </a:p>
          <a:p>
            <a:r>
              <a:rPr lang="fr-FR" dirty="0"/>
              <a:t>Renforcement du lien entre </a:t>
            </a:r>
            <a:r>
              <a:rPr lang="fr-FR" b="1" dirty="0">
                <a:solidFill>
                  <a:srgbClr val="0090BD"/>
                </a:solidFill>
              </a:rPr>
              <a:t>planification du travail</a:t>
            </a:r>
            <a:r>
              <a:rPr lang="fr-FR" dirty="0"/>
              <a:t>, </a:t>
            </a:r>
            <a:r>
              <a:rPr lang="fr-FR" b="1" dirty="0">
                <a:solidFill>
                  <a:srgbClr val="0090BD"/>
                </a:solidFill>
              </a:rPr>
              <a:t>suivi</a:t>
            </a:r>
            <a:r>
              <a:rPr lang="fr-FR" dirty="0"/>
              <a:t> et </a:t>
            </a:r>
            <a:r>
              <a:rPr lang="fr-FR" b="1" dirty="0">
                <a:solidFill>
                  <a:srgbClr val="0090BD"/>
                </a:solidFill>
              </a:rPr>
              <a:t>cycle de rapportage</a:t>
            </a:r>
            <a:r>
              <a:rPr lang="fr-FR" dirty="0"/>
              <a:t> </a:t>
            </a:r>
          </a:p>
          <a:p>
            <a:r>
              <a:rPr lang="fr-FR" dirty="0"/>
              <a:t>Meilleur </a:t>
            </a:r>
            <a:r>
              <a:rPr lang="fr-FR" dirty="0">
                <a:solidFill>
                  <a:srgbClr val="002157"/>
                </a:solidFill>
              </a:rPr>
              <a:t>focalisation des activités </a:t>
            </a:r>
            <a:r>
              <a:rPr lang="fr-FR" dirty="0"/>
              <a:t>pour obtenir </a:t>
            </a:r>
            <a:r>
              <a:rPr lang="fr-FR" b="1" dirty="0">
                <a:solidFill>
                  <a:srgbClr val="0090BD"/>
                </a:solidFill>
              </a:rPr>
              <a:t>des résultats et un impact</a:t>
            </a:r>
          </a:p>
          <a:p>
            <a:r>
              <a:rPr lang="fr-FR" dirty="0"/>
              <a:t>Fusion des Exigences 1.5 et 7.4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4F712B-0E40-A613-D4D7-49FEADD4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311543"/>
            <a:ext cx="5660017" cy="671660"/>
          </a:xfrm>
        </p:spPr>
        <p:txBody>
          <a:bodyPr/>
          <a:lstStyle/>
          <a:p>
            <a:r>
              <a:rPr lang="fr-FR" dirty="0"/>
              <a:t>Qu’est-ce qui a changé 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AF9E1-1A20-CBAE-7D05-77DD48DD44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A0D7591-F6AE-B635-9180-1BA405B3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362" y="59960"/>
            <a:ext cx="8559637" cy="6798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12EFC-6179-03CC-CAED-29CA4D4F52C3}"/>
              </a:ext>
            </a:extLst>
          </p:cNvPr>
          <p:cNvSpPr txBox="1"/>
          <p:nvPr/>
        </p:nvSpPr>
        <p:spPr>
          <a:xfrm>
            <a:off x="530063" y="2053078"/>
            <a:ext cx="300116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r-FR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Élaborer un plan de travail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Fixer des objectifs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Planifier les activités de façon à atteindre les objectifs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D549C-F68B-F7C3-B74A-2CF4833FE03B}"/>
              </a:ext>
            </a:extLst>
          </p:cNvPr>
          <p:cNvSpPr txBox="1"/>
          <p:nvPr/>
        </p:nvSpPr>
        <p:spPr>
          <a:xfrm>
            <a:off x="8080542" y="1697396"/>
            <a:ext cx="36580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r-FR" sz="32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Évaluer si les objectifs ont été atteints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Les priorités ont-elles changé ?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Enseignements, réussites et difficultés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>
                <a:solidFill>
                  <a:schemeClr val="tx2"/>
                </a:solidFill>
              </a:rPr>
              <a:t>Éclairage du prochain plan de travail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87BBC1-60E4-1C9C-F715-0F9DEA547064}"/>
              </a:ext>
            </a:extLst>
          </p:cNvPr>
          <p:cNvCxnSpPr>
            <a:cxnSpLocks/>
          </p:cNvCxnSpPr>
          <p:nvPr/>
        </p:nvCxnSpPr>
        <p:spPr>
          <a:xfrm>
            <a:off x="631200" y="3263677"/>
            <a:ext cx="36697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7013702-A1C1-0320-E156-367A68F0102C}"/>
              </a:ext>
            </a:extLst>
          </p:cNvPr>
          <p:cNvSpPr/>
          <p:nvPr/>
        </p:nvSpPr>
        <p:spPr>
          <a:xfrm>
            <a:off x="3953856" y="2928130"/>
            <a:ext cx="694244" cy="6942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EF1DD4-EC2A-99F0-07B4-C7949187E309}"/>
              </a:ext>
            </a:extLst>
          </p:cNvPr>
          <p:cNvCxnSpPr>
            <a:cxnSpLocks/>
          </p:cNvCxnSpPr>
          <p:nvPr/>
        </p:nvCxnSpPr>
        <p:spPr>
          <a:xfrm>
            <a:off x="7480191" y="3263677"/>
            <a:ext cx="410520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1F43C53-22BA-55AE-B3F0-DBE1E12A4010}"/>
              </a:ext>
            </a:extLst>
          </p:cNvPr>
          <p:cNvSpPr/>
          <p:nvPr/>
        </p:nvSpPr>
        <p:spPr>
          <a:xfrm>
            <a:off x="7122171" y="2928130"/>
            <a:ext cx="694244" cy="6942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BAE940-EAAE-2AF5-4707-182D312EB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84" y="3013137"/>
            <a:ext cx="524127" cy="524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E6D58E-A464-0E2B-B896-5D6E95D2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300" y="3036309"/>
            <a:ext cx="457462" cy="4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D3BE45-D3C0-431A-0310-BDB9F3BD0FEE}"/>
              </a:ext>
            </a:extLst>
          </p:cNvPr>
          <p:cNvCxnSpPr>
            <a:cxnSpLocks/>
          </p:cNvCxnSpPr>
          <p:nvPr/>
        </p:nvCxnSpPr>
        <p:spPr>
          <a:xfrm>
            <a:off x="1509742" y="3155332"/>
            <a:ext cx="127700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D31861-01EE-5390-F95E-458F37874732}"/>
              </a:ext>
            </a:extLst>
          </p:cNvPr>
          <p:cNvSpPr txBox="1"/>
          <p:nvPr/>
        </p:nvSpPr>
        <p:spPr>
          <a:xfrm>
            <a:off x="642812" y="2754005"/>
            <a:ext cx="507116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Il est demandé au groupe multipartite de </a:t>
            </a:r>
            <a:r>
              <a:rPr lang="fr-FR" sz="2600" b="1" dirty="0">
                <a:solidFill>
                  <a:srgbClr val="0090BD"/>
                </a:solidFill>
              </a:rPr>
              <a:t>tenir à jour un plan de travail</a:t>
            </a:r>
            <a:r>
              <a:rPr lang="fr-FR" sz="2600" dirty="0">
                <a:solidFill>
                  <a:srgbClr val="002157"/>
                </a:solidFill>
              </a:rPr>
              <a:t> pour la mise en œuvre. Ce plan de travail doit aborder les thèmes les plus pertinents pour la gouvernance des ressources naturelles </a:t>
            </a:r>
            <a:r>
              <a:rPr lang="fr-FR" sz="2600" b="1" dirty="0">
                <a:solidFill>
                  <a:srgbClr val="0090BF"/>
                </a:solidFill>
              </a:rPr>
              <a:t>conformément aux priorités nationales</a:t>
            </a:r>
            <a:r>
              <a:rPr lang="fr-FR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Franklin Gothic Medium" panose="020B0603020102020204" pitchFamily="34" charset="0"/>
              </a:rPr>
              <a:t>EXIGENCE 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 dirty="0"/>
              <a:t>Exigence 1.5(a)</a:t>
            </a:r>
            <a:br>
              <a:rPr lang="fr-FR" dirty="0"/>
            </a:b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69247-A042-DC50-8DCD-BC04DD597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A9BB6-2592-6189-8922-FAD5AA72E0C9}"/>
              </a:ext>
            </a:extLst>
          </p:cNvPr>
          <p:cNvSpPr/>
          <p:nvPr/>
        </p:nvSpPr>
        <p:spPr>
          <a:xfrm rot="2700000">
            <a:off x="1641296" y="5298142"/>
            <a:ext cx="668198" cy="668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00DEA-A0C2-11F8-A160-3EE44ADC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 de travail doit inclure 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869041-6069-7AF8-9120-398EAD93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43152" y="2106565"/>
            <a:ext cx="1464486" cy="1464486"/>
          </a:xfrm>
          <a:prstGeom prst="rect">
            <a:avLst/>
          </a:prstGeom>
        </p:spPr>
      </p:pic>
      <p:pic>
        <p:nvPicPr>
          <p:cNvPr id="19" name="Picture 18" descr="A blue line drawing of a calculator and a paper&#10;&#10;Description automatically generated">
            <a:extLst>
              <a:ext uri="{FF2B5EF4-FFF2-40B4-BE49-F238E27FC236}">
                <a16:creationId xmlns:a16="http://schemas.microsoft.com/office/drawing/2014/main" id="{FA105FFD-DFC5-2293-9CAA-5C39B68768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706" y="2041673"/>
            <a:ext cx="1618691" cy="16186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9522C-A518-7C88-27BE-170C2122C3D3}"/>
              </a:ext>
            </a:extLst>
          </p:cNvPr>
          <p:cNvSpPr txBox="1"/>
          <p:nvPr/>
        </p:nvSpPr>
        <p:spPr>
          <a:xfrm>
            <a:off x="531815" y="376523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2157"/>
                </a:solidFill>
              </a:rPr>
              <a:t>Objectifs reflétant les priorités nationales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E1676-F10C-789C-28DB-50DA88FBF9EB}"/>
              </a:ext>
            </a:extLst>
          </p:cNvPr>
          <p:cNvSpPr txBox="1"/>
          <p:nvPr/>
        </p:nvSpPr>
        <p:spPr>
          <a:xfrm>
            <a:off x="3328602" y="376523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Activités mesurables et assorties de délais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65F3-FEEB-22F9-A80D-E150C4527801}"/>
              </a:ext>
            </a:extLst>
          </p:cNvPr>
          <p:cNvSpPr txBox="1"/>
          <p:nvPr/>
        </p:nvSpPr>
        <p:spPr>
          <a:xfrm>
            <a:off x="6166495" y="3765238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90BF"/>
                </a:solidFill>
              </a:rPr>
              <a:t>Justification des</a:t>
            </a:r>
            <a:br>
              <a:rPr lang="fr-FR" sz="2400" b="1">
                <a:solidFill>
                  <a:srgbClr val="0090BF"/>
                </a:solidFill>
              </a:rPr>
            </a:br>
            <a:r>
              <a:rPr lang="fr-FR" sz="2400" b="1">
                <a:solidFill>
                  <a:srgbClr val="0090BF"/>
                </a:solidFill>
              </a:rPr>
              <a:t>Exigences ITIE prioritaires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22F87-397E-3717-D966-163A1E4DFB5B}"/>
              </a:ext>
            </a:extLst>
          </p:cNvPr>
          <p:cNvSpPr txBox="1"/>
          <p:nvPr/>
        </p:nvSpPr>
        <p:spPr>
          <a:xfrm>
            <a:off x="9113468" y="3765238"/>
            <a:ext cx="25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C3F0"/>
                </a:solidFill>
              </a:rPr>
              <a:t>Budget entièrement chiffré</a:t>
            </a:r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5D32F410-F247-3E9E-E767-A7246B97514B}"/>
              </a:ext>
            </a:extLst>
          </p:cNvPr>
          <p:cNvSpPr/>
          <p:nvPr/>
        </p:nvSpPr>
        <p:spPr>
          <a:xfrm>
            <a:off x="980800" y="5506510"/>
            <a:ext cx="10366469" cy="8309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fr-FR" sz="1800" i="1">
                <a:solidFill>
                  <a:srgbClr val="002157"/>
                </a:solidFill>
              </a:rPr>
              <a:t>Corruption, transition énergétique, égalité des sexes, perception des recettes, exploitation minière artisanale et à petite échelle, etc.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15A8663-616C-EDB9-60B8-2B04D872F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04463" y="2106565"/>
            <a:ext cx="1187421" cy="146448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D849485-8880-C8FB-7F44-1A774D68D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28455" y="2245097"/>
            <a:ext cx="1187421" cy="11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D60E29-E4EA-7FC1-1F8A-D5175BCA1444}"/>
              </a:ext>
            </a:extLst>
          </p:cNvPr>
          <p:cNvCxnSpPr>
            <a:cxnSpLocks/>
          </p:cNvCxnSpPr>
          <p:nvPr/>
        </p:nvCxnSpPr>
        <p:spPr>
          <a:xfrm>
            <a:off x="4410162" y="3156643"/>
            <a:ext cx="60815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F9D630-5ABC-837D-2CE6-B3CF5DA52822}"/>
              </a:ext>
            </a:extLst>
          </p:cNvPr>
          <p:cNvSpPr txBox="1"/>
          <p:nvPr/>
        </p:nvSpPr>
        <p:spPr>
          <a:xfrm>
            <a:off x="642812" y="2754005"/>
            <a:ext cx="515946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rgbClr val="002157"/>
                </a:solidFill>
              </a:rPr>
              <a:t>Le groupe multipartite est tenu de procéder à un </a:t>
            </a:r>
            <a:r>
              <a:rPr lang="fr-FR" sz="2600" b="1" dirty="0">
                <a:solidFill>
                  <a:srgbClr val="0090BF"/>
                </a:solidFill>
              </a:rPr>
              <a:t>examen annuel de l’avancement </a:t>
            </a:r>
            <a:r>
              <a:rPr lang="fr-FR" sz="2600" dirty="0">
                <a:solidFill>
                  <a:srgbClr val="002157"/>
                </a:solidFill>
              </a:rPr>
              <a:t>du plan de travail, qui orientera</a:t>
            </a:r>
            <a:r>
              <a:rPr lang="fr-FR" sz="2600" b="1" dirty="0">
                <a:solidFill>
                  <a:srgbClr val="0090BF"/>
                </a:solidFill>
              </a:rPr>
              <a:t> le plan de travail subséquent</a:t>
            </a:r>
            <a:r>
              <a:rPr lang="fr-FR" sz="2600" dirty="0">
                <a:solidFill>
                  <a:srgbClr val="002157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8468C-1A39-6562-CE39-57E7A9645A53}"/>
              </a:ext>
            </a:extLst>
          </p:cNvPr>
          <p:cNvSpPr txBox="1"/>
          <p:nvPr/>
        </p:nvSpPr>
        <p:spPr>
          <a:xfrm>
            <a:off x="812800" y="477087"/>
            <a:ext cx="5071165" cy="369332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Franklin Gothic Medium" panose="020B0603020102020204" pitchFamily="34" charset="0"/>
              </a:rPr>
              <a:t>EXIGENCE 1.5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3AD084-9DF9-581C-428F-9DE5C5E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883043"/>
            <a:ext cx="5660017" cy="671660"/>
          </a:xfrm>
        </p:spPr>
        <p:txBody>
          <a:bodyPr/>
          <a:lstStyle/>
          <a:p>
            <a:r>
              <a:rPr lang="fr-FR" dirty="0"/>
              <a:t>Exigence 1.5(b)</a:t>
            </a:r>
            <a:br>
              <a:rPr lang="fr-FR" dirty="0"/>
            </a:br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5A5AF-42E5-66AF-8397-6C264B4D2FBD}"/>
              </a:ext>
            </a:extLst>
          </p:cNvPr>
          <p:cNvSpPr txBox="1"/>
          <p:nvPr/>
        </p:nvSpPr>
        <p:spPr>
          <a:xfrm>
            <a:off x="642812" y="5124094"/>
            <a:ext cx="507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>
                <a:solidFill>
                  <a:schemeClr val="accent5"/>
                </a:solidFill>
              </a:rPr>
              <a:t>Auparavant Exigence 7.4, maintenant fusionnée avec l’Exigence 1.5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A9AF8-C3FA-7FDF-7F4C-1475D076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89" y="0"/>
            <a:ext cx="533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8000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22F89D2-8C55-8B4B-88BB-245ADC139331}" vid="{7C9ED5B2-BBF2-DF45-8D59-C876243C5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4d7596-7f32-41a8-9a95-4275d9a1ea6b" xsi:nil="true"/>
    <lcf76f155ced4ddcb4097134ff3c332f xmlns="d9eb0d81-beec-4074-bc6f-8be1131940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B3B790D4CD34F81FC0BEB718ECEB9" ma:contentTypeVersion="16" ma:contentTypeDescription="Create a new document." ma:contentTypeScope="" ma:versionID="2b3c60c549791b94e1de36215c3a607c">
  <xsd:schema xmlns:xsd="http://www.w3.org/2001/XMLSchema" xmlns:xs="http://www.w3.org/2001/XMLSchema" xmlns:p="http://schemas.microsoft.com/office/2006/metadata/properties" xmlns:ns2="d9eb0d81-beec-4074-bc6f-8be11319408c" xmlns:ns3="ec4d7596-7f32-41a8-9a95-4275d9a1ea6b" targetNamespace="http://schemas.microsoft.com/office/2006/metadata/properties" ma:root="true" ma:fieldsID="d2eef05631ed337cff00ecc2bca7ad97" ns2:_="" ns3:_="">
    <xsd:import namespace="d9eb0d81-beec-4074-bc6f-8be11319408c"/>
    <xsd:import namespace="ec4d7596-7f32-41a8-9a95-4275d9a1e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b0d81-beec-4074-bc6f-8be11319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b58f297-623d-4bc9-82bf-53ab639f85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d7596-7f32-41a8-9a95-4275d9a1e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2dc68c-65b9-457f-ba02-173d769ec880}" ma:internalName="TaxCatchAll" ma:showField="CatchAllData" ma:web="ec4d7596-7f32-41a8-9a95-4275d9a1e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B9246-1D15-49BF-90DE-50031989DE62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ec4d7596-7f32-41a8-9a95-4275d9a1ea6b"/>
    <ds:schemaRef ds:uri="http://schemas.microsoft.com/office/2006/metadata/properties"/>
    <ds:schemaRef ds:uri="d9eb0d81-beec-4074-bc6f-8be11319408c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B3128F-4B99-43C5-B736-21C577340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b0d81-beec-4074-bc6f-8be11319408c"/>
    <ds:schemaRef ds:uri="ec4d7596-7f32-41a8-9a95-4275d9a1e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C80A8-A295-46CA-AF22-82C68DB35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EITItheme1</Template>
  <TotalTime>76</TotalTime>
  <Words>1846</Words>
  <Application>Microsoft Macintosh PowerPoint</Application>
  <PresentationFormat>Widescreen</PresentationFormat>
  <Paragraphs>265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EITItheme1</vt:lpstr>
      <vt:lpstr>PowerPoint Presentation</vt:lpstr>
      <vt:lpstr>Pourquoi la planification et le suivi du travail sont-ils importants ?</vt:lpstr>
      <vt:lpstr>Pourquoi la planification et le suivi du travail sont-ils importants ?</vt:lpstr>
      <vt:lpstr>PowerPoint Presentation</vt:lpstr>
      <vt:lpstr>Qu’est-ce qui a changé ?</vt:lpstr>
      <vt:lpstr>PowerPoint Presentation</vt:lpstr>
      <vt:lpstr>Exigence 1.5(a) </vt:lpstr>
      <vt:lpstr>Le plan de travail doit inclure :</vt:lpstr>
      <vt:lpstr>Exigence 1.5(b) </vt:lpstr>
      <vt:lpstr>Examen annuel des progrès incluant :</vt:lpstr>
      <vt:lpstr>Exigence 1.5(c) </vt:lpstr>
      <vt:lpstr>Les GMP sont également encouragés à :</vt:lpstr>
      <vt:lpstr>PowerPoint Presentation</vt:lpstr>
      <vt:lpstr>Faire le lien entre l’ITIE et les priorités nationales</vt:lpstr>
      <vt:lpstr>Approche en cinq étapes</vt:lpstr>
      <vt:lpstr>PowerPoint Presentation</vt:lpstr>
      <vt:lpstr>Questions clés :</vt:lpstr>
      <vt:lpstr>PowerPoint Presentation</vt:lpstr>
      <vt:lpstr>Exigence 1.5(a) </vt:lpstr>
      <vt:lpstr>Questions clés :</vt:lpstr>
      <vt:lpstr>PowerPoint Presentation</vt:lpstr>
      <vt:lpstr>PowerPoint Presentation</vt:lpstr>
      <vt:lpstr>PowerPoint Presentation</vt:lpstr>
      <vt:lpstr>PowerPoint Presentation</vt:lpstr>
      <vt:lpstr>Questions clés :</vt:lpstr>
      <vt:lpstr>Définir des objectifs SMART</vt:lpstr>
      <vt:lpstr>Exigence 1.5(a) </vt:lpstr>
      <vt:lpstr>Étudier le cycle annuel de divulgation</vt:lpstr>
      <vt:lpstr>PowerPoint Presentation</vt:lpstr>
      <vt:lpstr>PowerPoint Presentation</vt:lpstr>
      <vt:lpstr>PowerPoint Presentation</vt:lpstr>
      <vt:lpstr>PowerPoint Presentation</vt:lpstr>
      <vt:lpstr>Questions clés :</vt:lpstr>
      <vt:lpstr>Exigence 1.5(b) </vt:lpstr>
      <vt:lpstr>Examen annuel des progrès accomplis dans le cadre du plan de travail</vt:lpstr>
      <vt:lpstr>Budget et rapport sur les dépenses</vt:lpstr>
      <vt:lpstr>PowerPoint Presentation</vt:lpstr>
      <vt:lpstr>PowerPoint Presentation</vt:lpstr>
      <vt:lpstr>PowerPoint Presentation</vt:lpstr>
      <vt:lpstr>PowerPoint Presentation</vt:lpstr>
      <vt:lpstr>La planification du travail correspond à un cycle</vt:lpstr>
      <vt:lpstr>Consultez notre guide  eiti.org/guide</vt:lpstr>
      <vt:lpstr>Questions 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Leila Pilliard</dc:creator>
  <cp:keywords/>
  <dc:description/>
  <cp:lastModifiedBy>Leila Pilliard</cp:lastModifiedBy>
  <cp:revision>10</cp:revision>
  <cp:lastPrinted>2023-06-23T10:13:05Z</cp:lastPrinted>
  <dcterms:created xsi:type="dcterms:W3CDTF">2020-01-10T14:54:35Z</dcterms:created>
  <dcterms:modified xsi:type="dcterms:W3CDTF">2024-05-28T09:10:09Z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0x010100F6BB3B790D4CD34F81FC0BEB718ECEB9</vt:lpwstr>
  </property>
</Properties>
</file>