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09" r:id="rId5"/>
  </p:sldMasterIdLst>
  <p:notesMasterIdLst>
    <p:notesMasterId r:id="rId55"/>
  </p:notesMasterIdLst>
  <p:sldIdLst>
    <p:sldId id="268" r:id="rId6"/>
    <p:sldId id="1948" r:id="rId7"/>
    <p:sldId id="1949" r:id="rId8"/>
    <p:sldId id="1950" r:id="rId9"/>
    <p:sldId id="1951" r:id="rId10"/>
    <p:sldId id="1952" r:id="rId11"/>
    <p:sldId id="1954" r:id="rId12"/>
    <p:sldId id="1894" r:id="rId13"/>
    <p:sldId id="1955" r:id="rId14"/>
    <p:sldId id="1934" r:id="rId15"/>
    <p:sldId id="1962" r:id="rId16"/>
    <p:sldId id="1896" r:id="rId17"/>
    <p:sldId id="1966" r:id="rId18"/>
    <p:sldId id="1963" r:id="rId19"/>
    <p:sldId id="1900" r:id="rId20"/>
    <p:sldId id="1960" r:id="rId21"/>
    <p:sldId id="1964" r:id="rId22"/>
    <p:sldId id="1908" r:id="rId23"/>
    <p:sldId id="1968" r:id="rId24"/>
    <p:sldId id="1969" r:id="rId25"/>
    <p:sldId id="1970" r:id="rId26"/>
    <p:sldId id="1972" r:id="rId27"/>
    <p:sldId id="1922" r:id="rId28"/>
    <p:sldId id="1957" r:id="rId29"/>
    <p:sldId id="1958" r:id="rId30"/>
    <p:sldId id="1956" r:id="rId31"/>
    <p:sldId id="1927" r:id="rId32"/>
    <p:sldId id="1975" r:id="rId33"/>
    <p:sldId id="1928" r:id="rId34"/>
    <p:sldId id="1973" r:id="rId35"/>
    <p:sldId id="1990" r:id="rId36"/>
    <p:sldId id="1940" r:id="rId37"/>
    <p:sldId id="1941" r:id="rId38"/>
    <p:sldId id="1942" r:id="rId39"/>
    <p:sldId id="1979" r:id="rId40"/>
    <p:sldId id="1980" r:id="rId41"/>
    <p:sldId id="1981" r:id="rId42"/>
    <p:sldId id="1984" r:id="rId43"/>
    <p:sldId id="1987" r:id="rId44"/>
    <p:sldId id="1989" r:id="rId45"/>
    <p:sldId id="1905" r:id="rId46"/>
    <p:sldId id="1986" r:id="rId47"/>
    <p:sldId id="1985" r:id="rId48"/>
    <p:sldId id="1933" r:id="rId49"/>
    <p:sldId id="1983" r:id="rId50"/>
    <p:sldId id="1982" r:id="rId51"/>
    <p:sldId id="1946" r:id="rId52"/>
    <p:sldId id="1947" r:id="rId53"/>
    <p:sldId id="289" r:id="rId5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343220-D39C-2832-D875-EDD48B5ED051}" name="Leila Pilliard" initials="LP" userId="S::LPilliard@eiti.org::22dc6cf7-23f1-4fb6-bfda-23a269820100" providerId="AD"/>
  <p188:author id="{9871A3BF-ED88-6C18-43B0-9D178B5A68A0}" name="Jessica Sanchez" initials="JS" userId="S::jsanchez@eiti.org::d4beb481-8b8b-45a5-ad4a-197b3cfb970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57"/>
    <a:srgbClr val="6D5339"/>
    <a:srgbClr val="89AA2E"/>
    <a:srgbClr val="2B13D8"/>
    <a:srgbClr val="FFFFFF"/>
    <a:srgbClr val="0090BF"/>
    <a:srgbClr val="797979"/>
    <a:srgbClr val="005B8C"/>
    <a:srgbClr val="EEF6FC"/>
    <a:srgbClr val="00C3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eps.directoriolegislativo.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odelco.com/transparencia/filiales"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iti.org/sites/default/files/2023-07/OE%20SOE%20Policy%20Brief%20EN.pdf" TargetMode="External"/><Relationship Id="rId4" Type="http://schemas.openxmlformats.org/officeDocument/2006/relationships/hyperlink" Target="https://www.pertamina.com/en/our-shareholder"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iti.org/opening-extractiv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68521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a:solidFill>
                  <a:srgbClr val="242424"/>
                </a:solidFill>
                <a:effectLst/>
                <a:latin typeface="Arimo"/>
              </a:rPr>
              <a:t>When setting threshold levels, governments should start by examining the policy goals behind their drive to create BO registers. These can include tackling corruption, money laundering, terrorism financing, and tax evasion, or supporting economic activity by lowering the chance of fraud and the cost of due diligence. A low threshold is necessary to capture data on the relevant beneficial owners that enable governments to meet the majority of these policy goals.</a:t>
            </a:r>
          </a:p>
          <a:p>
            <a:pPr marL="171450" indent="-171450" algn="l">
              <a:buFont typeface="Arial" panose="020B0604020202020204" pitchFamily="34" charset="0"/>
              <a:buChar char="•"/>
            </a:pPr>
            <a:r>
              <a:rPr lang="en-US" b="0" i="0">
                <a:solidFill>
                  <a:srgbClr val="242424"/>
                </a:solidFill>
                <a:effectLst/>
                <a:latin typeface="Arimo"/>
              </a:rPr>
              <a:t>When setting thresholds, implementers should adopt a risk-based approach (RBA) to most effectively meet their specific policy goals. High thresholds leave a disclosure regime vulnerable to loopholes, whilst low thresholds enable authorities to capture more data on those with relationships of ownership or control over corporate vehicles.</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The extractives sector, being a high risk sector in most EITI implementing countries, should therefore have lower thresholds for reporting the beneficial owners of oil, gas and mining companies. This enables the public to have a more comprehensive view of who benefits from natural resources. </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b="0" i="0">
                <a:solidFill>
                  <a:srgbClr val="242424"/>
                </a:solidFill>
                <a:effectLst/>
                <a:latin typeface="Arimo"/>
              </a:rPr>
              <a:t>Armenia, for instance, moved from a 20% threshold for BO in its 2008 AML law to a 10% level for its 2019 mining sector disclosures. Similarly, Liberia adopted a 5% threshold for mining, oil, gas, and agriculture, versus a higher 10% threshold for the forestry sector. Ghana has adopted a 0% threshold for all locally registered extractive sector companies. Foreign extractive companies operating in Ghana are subject to a 5% disclosure threshold. </a:t>
            </a:r>
          </a:p>
          <a:p>
            <a:pPr marL="171450" marR="0" lvl="0" indent="-17145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lang="en-US" b="0" i="0">
                <a:solidFill>
                  <a:srgbClr val="242424"/>
                </a:solidFill>
                <a:effectLst/>
                <a:latin typeface="Arimo"/>
              </a:rPr>
              <a:t>Sector-specific thresholds are easier to implement in regulated industries or other situations where authorities know which companies are operating in a given sector, and therefore also which companies are expected to declare at a given threshold. </a:t>
            </a: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12</a:t>
            </a:fld>
            <a:endParaRPr lang="nb-NO"/>
          </a:p>
        </p:txBody>
      </p:sp>
    </p:spTree>
    <p:extLst>
      <p:ext uri="{BB962C8B-B14F-4D97-AF65-F5344CB8AC3E}">
        <p14:creationId xmlns:p14="http://schemas.microsoft.com/office/powerpoint/2010/main" val="272574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242424"/>
                </a:solidFill>
                <a:effectLst/>
                <a:latin typeface="Arimo"/>
              </a:rPr>
              <a:t>Setting low thresholds ensures that a greater number of beneficial owners are disclosed to authorities. </a:t>
            </a:r>
          </a:p>
          <a:p>
            <a:pPr marL="171450" indent="-171450">
              <a:buFont typeface="Arial" panose="020B0604020202020204" pitchFamily="34" charset="0"/>
              <a:buChar char="•"/>
            </a:pPr>
            <a:r>
              <a:rPr lang="en-US" b="0" i="0">
                <a:solidFill>
                  <a:srgbClr val="242424"/>
                </a:solidFill>
                <a:effectLst/>
                <a:latin typeface="Arimo"/>
              </a:rPr>
              <a:t>Examination of the data from Nigeria’s extractive industry disclosures in this figure demonstrates the extent to which different thresholds can alter the number of interests disclosed by beneficial owners. </a:t>
            </a:r>
          </a:p>
          <a:p>
            <a:pPr marL="171450" indent="-171450">
              <a:buFont typeface="Arial" panose="020B0604020202020204" pitchFamily="34" charset="0"/>
              <a:buChar char="•"/>
            </a:pPr>
            <a:r>
              <a:rPr lang="en-US" b="0" i="0">
                <a:solidFill>
                  <a:srgbClr val="242424"/>
                </a:solidFill>
                <a:effectLst/>
                <a:latin typeface="Arimo"/>
              </a:rPr>
              <a:t>If Nigeria had applied a 20% threshold for its extractive industries disclosure requirements, rather than effectively having no threshold level, then the number of reported interests would have halved. This would very likely have had detrimental effects on the policy aims of helping to prevent or investigate corruption cases linked to the sector.</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3155597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Second aspect – reporting obligations for politically exposed persons or PEPs.</a:t>
            </a:r>
          </a:p>
          <a:p>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14</a:t>
            </a:fld>
            <a:endParaRPr lang="nb-NO"/>
          </a:p>
        </p:txBody>
      </p:sp>
    </p:spTree>
    <p:extLst>
      <p:ext uri="{BB962C8B-B14F-4D97-AF65-F5344CB8AC3E}">
        <p14:creationId xmlns:p14="http://schemas.microsoft.com/office/powerpoint/2010/main" val="2198807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a:solidFill>
                  <a:srgbClr val="000000"/>
                </a:solidFill>
                <a:effectLst/>
                <a:latin typeface="Metropolis"/>
              </a:rPr>
              <a:t>The 2023 EITI Standard strengthened the requirement for disclosure of PEPs who directly or indirectly hold an interest in a company, by </a:t>
            </a:r>
            <a:r>
              <a:rPr lang="en-US" b="1" i="0">
                <a:solidFill>
                  <a:srgbClr val="000000"/>
                </a:solidFill>
                <a:effectLst/>
                <a:latin typeface="Metropolis"/>
              </a:rPr>
              <a:t>requiring</a:t>
            </a:r>
            <a:r>
              <a:rPr lang="en-US" b="0" i="0">
                <a:solidFill>
                  <a:srgbClr val="000000"/>
                </a:solidFill>
                <a:effectLst/>
                <a:latin typeface="Metropolis"/>
              </a:rPr>
              <a:t> full disclosure of PEPs </a:t>
            </a:r>
            <a:r>
              <a:rPr lang="en-US" b="1" i="0">
                <a:solidFill>
                  <a:srgbClr val="000000"/>
                </a:solidFill>
                <a:effectLst/>
                <a:latin typeface="Metropolis"/>
              </a:rPr>
              <a:t>regardless of their level of ownership.</a:t>
            </a: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2722869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sz="1200">
                <a:solidFill>
                  <a:srgbClr val="002157"/>
                </a:solidFill>
                <a:latin typeface="+mn-lt"/>
              </a:rPr>
              <a:t>These disclosures are important for identifying </a:t>
            </a:r>
            <a:r>
              <a:rPr lang="en-US" sz="1200" b="1">
                <a:solidFill>
                  <a:srgbClr val="0090BF"/>
                </a:solidFill>
                <a:latin typeface="+mn-lt"/>
              </a:rPr>
              <a:t>conflicts of interest</a:t>
            </a:r>
            <a:r>
              <a:rPr lang="en-US" sz="1200">
                <a:solidFill>
                  <a:srgbClr val="002157"/>
                </a:solidFill>
                <a:latin typeface="+mn-lt"/>
              </a:rPr>
              <a:t>.</a:t>
            </a:r>
          </a:p>
          <a:p>
            <a:pPr marL="171450" indent="-171450" algn="l" fontAlgn="base">
              <a:buFont typeface="Arial" panose="020B0604020202020204" pitchFamily="34" charset="0"/>
              <a:buChar char="•"/>
            </a:pPr>
            <a:r>
              <a:rPr lang="en-US" sz="1200">
                <a:solidFill>
                  <a:srgbClr val="002157"/>
                </a:solidFill>
                <a:latin typeface="+mn-lt"/>
              </a:rPr>
              <a:t>Conversely, a lack of transparency on PEPs and their assets – specifically those held in the extractive sector – can pose </a:t>
            </a:r>
            <a:r>
              <a:rPr lang="en-US" sz="1200" b="1">
                <a:solidFill>
                  <a:srgbClr val="0090BF"/>
                </a:solidFill>
                <a:latin typeface="+mn-lt"/>
              </a:rPr>
              <a:t>high corruption risks</a:t>
            </a:r>
            <a:r>
              <a:rPr lang="en-US" sz="1200">
                <a:solidFill>
                  <a:srgbClr val="002157"/>
                </a:solidFill>
                <a:latin typeface="+mn-lt"/>
              </a:rPr>
              <a:t>, especially when PEPs are involved in the award of natural resource concessions. </a:t>
            </a:r>
          </a:p>
          <a:p>
            <a:pPr marL="171450" indent="-171450" algn="l" fontAlgn="base">
              <a:buFont typeface="Arial" panose="020B0604020202020204" pitchFamily="34" charset="0"/>
              <a:buChar char="•"/>
            </a:pPr>
            <a:r>
              <a:rPr lang="en-US" b="0" i="0">
                <a:solidFill>
                  <a:srgbClr val="000000"/>
                </a:solidFill>
                <a:effectLst/>
                <a:latin typeface="Metropolis"/>
              </a:rPr>
              <a:t>Initiatives like “</a:t>
            </a:r>
            <a:r>
              <a:rPr lang="en-US" b="0" i="0" u="none" strike="noStrike">
                <a:effectLst/>
                <a:latin typeface="Metropolis"/>
                <a:hlinkClick r:id="rId3"/>
              </a:rPr>
              <a:t>Joining the dots</a:t>
            </a:r>
            <a:r>
              <a:rPr lang="en-US" b="0" i="0">
                <a:solidFill>
                  <a:srgbClr val="000000"/>
                </a:solidFill>
                <a:effectLst/>
                <a:latin typeface="Metropolis"/>
              </a:rPr>
              <a:t>” demonstrate the value of using this information.</a:t>
            </a:r>
            <a:endParaRPr lang="en-US" sz="1200">
              <a:solidFill>
                <a:srgbClr val="002157"/>
              </a:solidFill>
              <a:latin typeface="+mn-lt"/>
            </a:endParaRPr>
          </a:p>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307484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Metropolis"/>
              </a:rPr>
              <a:t>Countries like Armenia, Ghana or the Kyrgyz Republic require beneficial owners that are PEPs to disclose their ownership or control irrespective of the size of the stake. </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17</a:t>
            </a:fld>
            <a:endParaRPr lang="nb-NO"/>
          </a:p>
        </p:txBody>
      </p:sp>
    </p:spTree>
    <p:extLst>
      <p:ext uri="{BB962C8B-B14F-4D97-AF65-F5344CB8AC3E}">
        <p14:creationId xmlns:p14="http://schemas.microsoft.com/office/powerpoint/2010/main" val="2305278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a:solidFill>
                  <a:srgbClr val="242424"/>
                </a:solidFill>
                <a:effectLst/>
                <a:latin typeface="Arimo"/>
              </a:rPr>
              <a:t>Third aspect – ownership and control of state-owned enterprises and their suppliers.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SOEs in the extractive sector play an important role in the production and sale of natural resources and may, thereby, generate significant revenue for the state.</a:t>
            </a:r>
          </a:p>
          <a:p>
            <a:pPr marL="171450" indent="-171450">
              <a:buFont typeface="Arial" panose="020B0604020202020204" pitchFamily="34" charset="0"/>
              <a:buChar char="•"/>
            </a:pPr>
            <a:r>
              <a:rPr lang="en-US"/>
              <a:t>Not having visibility of how SOEs are owned and controlled would constitute a considerable weakness that could undermine the specific aims of beneficial ownership transparency reforms.</a:t>
            </a:r>
          </a:p>
          <a:p>
            <a:pPr marL="171450" indent="-171450">
              <a:buFont typeface="Arial" panose="020B0604020202020204" pitchFamily="34" charset="0"/>
              <a:buChar char="•"/>
            </a:pPr>
            <a:r>
              <a:rPr lang="en-US"/>
              <a:t>The specific risks of opaque ownership and control of SOEs include: </a:t>
            </a:r>
          </a:p>
          <a:p>
            <a:pPr marL="628650" lvl="1" indent="-171450">
              <a:buFont typeface="Arial" panose="020B0604020202020204" pitchFamily="34" charset="0"/>
              <a:buChar char="•"/>
            </a:pPr>
            <a:r>
              <a:rPr lang="en-US"/>
              <a:t>A lack of visibility of the transfer of assets between private and public sectors; </a:t>
            </a:r>
          </a:p>
          <a:p>
            <a:pPr marL="628650" lvl="1" indent="-171450">
              <a:buFont typeface="Arial" panose="020B0604020202020204" pitchFamily="34" charset="0"/>
              <a:buChar char="•"/>
            </a:pPr>
            <a:r>
              <a:rPr lang="en-US"/>
              <a:t>The misuse of SOE resources; </a:t>
            </a:r>
          </a:p>
          <a:p>
            <a:pPr marL="628650" lvl="1" indent="-171450">
              <a:buFont typeface="Arial" panose="020B0604020202020204" pitchFamily="34" charset="0"/>
              <a:buChar char="•"/>
            </a:pPr>
            <a:r>
              <a:rPr lang="en-US"/>
              <a:t>Not understanding the impact of SOEs on the economy; </a:t>
            </a:r>
          </a:p>
          <a:p>
            <a:pPr marL="628650" lvl="1" indent="-171450">
              <a:buFont typeface="Arial" panose="020B0604020202020204" pitchFamily="34" charset="0"/>
              <a:buChar char="•"/>
            </a:pPr>
            <a:r>
              <a:rPr lang="en-US"/>
              <a:t>And not understanding the impact of any cross-border activity undertaken by SOEs.</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1806480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2B48C-7F96-48E3-9EEE-C520FC72F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64C31-7E9C-C7B2-E67A-978F165D8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BAD86-AE2B-F5C6-1137-E4BC66E51714}"/>
              </a:ext>
            </a:extLst>
          </p:cNvPr>
          <p:cNvSpPr>
            <a:spLocks noGrp="1"/>
          </p:cNvSpPr>
          <p:nvPr>
            <p:ph type="body" idx="1"/>
          </p:nvPr>
        </p:nvSpPr>
        <p:spPr/>
        <p:txBody>
          <a:bodyPr/>
          <a:lstStyle/>
          <a:p>
            <a:r>
              <a:rPr lang="en-US" sz="1200" i="0"/>
              <a:t>Under the 2023 Standard, </a:t>
            </a:r>
            <a:r>
              <a:rPr lang="en-US" sz="1400" i="0">
                <a:solidFill>
                  <a:srgbClr val="002157"/>
                </a:solidFill>
              </a:rPr>
              <a:t>SOEs are required to disclose:</a:t>
            </a:r>
          </a:p>
          <a:p>
            <a:pPr marL="457200" indent="-457200">
              <a:buClr>
                <a:srgbClr val="002157"/>
              </a:buClr>
              <a:buFont typeface="Wingdings" pitchFamily="2" charset="2"/>
              <a:buChar char="§"/>
            </a:pPr>
            <a:r>
              <a:rPr lang="en-US" sz="1200" b="1">
                <a:solidFill>
                  <a:schemeClr val="accent4"/>
                </a:solidFill>
              </a:rPr>
              <a:t>Name</a:t>
            </a:r>
            <a:r>
              <a:rPr lang="en-US" sz="1200">
                <a:solidFill>
                  <a:srgbClr val="002157"/>
                </a:solidFill>
              </a:rPr>
              <a:t> of the state(s) owning or controlling the SOE</a:t>
            </a:r>
          </a:p>
          <a:p>
            <a:pPr marL="457200" indent="-457200">
              <a:buClr>
                <a:srgbClr val="002157"/>
              </a:buClr>
              <a:buFont typeface="Wingdings" pitchFamily="2" charset="2"/>
              <a:buChar char="§"/>
            </a:pPr>
            <a:r>
              <a:rPr lang="en-US" sz="1200" b="1">
                <a:solidFill>
                  <a:schemeClr val="accent4"/>
                </a:solidFill>
              </a:rPr>
              <a:t>Level of ownership</a:t>
            </a:r>
            <a:r>
              <a:rPr lang="en-US" sz="1200">
                <a:solidFill>
                  <a:srgbClr val="002157"/>
                </a:solidFill>
              </a:rPr>
              <a:t> </a:t>
            </a:r>
          </a:p>
          <a:p>
            <a:pPr marL="457200" indent="-457200">
              <a:buFont typeface="Wingdings" pitchFamily="2" charset="2"/>
              <a:buChar char="§"/>
            </a:pPr>
            <a:r>
              <a:rPr lang="en-US" sz="1200">
                <a:solidFill>
                  <a:srgbClr val="002157"/>
                </a:solidFill>
              </a:rPr>
              <a:t>Details about how</a:t>
            </a:r>
            <a:r>
              <a:rPr lang="en-US" sz="1200" b="1">
                <a:solidFill>
                  <a:schemeClr val="accent4"/>
                </a:solidFill>
              </a:rPr>
              <a:t> ownership or control is exerted</a:t>
            </a:r>
          </a:p>
          <a:p>
            <a:pPr marL="457200" indent="-457200">
              <a:buFont typeface="Wingdings" pitchFamily="2" charset="2"/>
              <a:buChar char="§"/>
            </a:pPr>
            <a:endParaRPr lang="en-US" sz="1200" b="1">
              <a:solidFill>
                <a:schemeClr val="accent4"/>
              </a:solidFill>
            </a:endParaRPr>
          </a:p>
          <a:p>
            <a:pPr marL="0" indent="0">
              <a:buFont typeface="Wingdings" pitchFamily="2" charset="2"/>
              <a:buNone/>
            </a:pPr>
            <a:r>
              <a:rPr lang="en-US"/>
              <a:t>In any declaration by an SOE, it is recommended to capture information about the state or state agency involved – this is in addition to the usual information required about natural persons, to be able to comprehensively understand their ownership and control. In this context, only declaring the state ownership of an SOE is insufficient, and more focus should be put on those in control and the benefits that may arise from their positions of stewardship. </a:t>
            </a:r>
            <a:endParaRPr lang="en-US" sz="120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1"/>
          </a:p>
        </p:txBody>
      </p:sp>
      <p:sp>
        <p:nvSpPr>
          <p:cNvPr id="4" name="Slide Number Placeholder 3">
            <a:extLst>
              <a:ext uri="{FF2B5EF4-FFF2-40B4-BE49-F238E27FC236}">
                <a16:creationId xmlns:a16="http://schemas.microsoft.com/office/drawing/2014/main" id="{E88759AE-675C-EA49-4AA8-48B4EFD61636}"/>
              </a:ext>
            </a:extLst>
          </p:cNvPr>
          <p:cNvSpPr>
            <a:spLocks noGrp="1"/>
          </p:cNvSpPr>
          <p:nvPr>
            <p:ph type="sldNum" sz="quarter" idx="5"/>
          </p:nvPr>
        </p:nvSpPr>
        <p:spPr/>
        <p:txBody>
          <a:bodyPr/>
          <a:lstStyle/>
          <a:p>
            <a:fld id="{AF0F0302-BE9E-8A47-8FBA-EF4A5D6A0C17}" type="slidenum">
              <a:rPr lang="nb-NO" smtClean="0"/>
              <a:t>19</a:t>
            </a:fld>
            <a:endParaRPr lang="nb-NO"/>
          </a:p>
        </p:txBody>
      </p:sp>
    </p:spTree>
    <p:extLst>
      <p:ext uri="{BB962C8B-B14F-4D97-AF65-F5344CB8AC3E}">
        <p14:creationId xmlns:p14="http://schemas.microsoft.com/office/powerpoint/2010/main" val="265800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2314-80E1-9894-C98A-0A9368D51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643FB-82B8-F361-F741-C221C55CA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F1380-2A99-2592-E2C2-99B5408A48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a:t>Where feasible, SOEs are encouraged to disclose the identity and beneficial ownership of their agents or intermediaries, suppliers or contractors for material transactions. </a:t>
            </a:r>
            <a:endParaRPr lang="en-GB" sz="80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i="1"/>
          </a:p>
        </p:txBody>
      </p:sp>
      <p:sp>
        <p:nvSpPr>
          <p:cNvPr id="4" name="Slide Number Placeholder 3">
            <a:extLst>
              <a:ext uri="{FF2B5EF4-FFF2-40B4-BE49-F238E27FC236}">
                <a16:creationId xmlns:a16="http://schemas.microsoft.com/office/drawing/2014/main" id="{5C3B5DA9-9237-D802-D1F5-E649962787C0}"/>
              </a:ext>
            </a:extLst>
          </p:cNvPr>
          <p:cNvSpPr>
            <a:spLocks noGrp="1"/>
          </p:cNvSpPr>
          <p:nvPr>
            <p:ph type="sldNum" sz="quarter" idx="5"/>
          </p:nvPr>
        </p:nvSpPr>
        <p:spPr/>
        <p:txBody>
          <a:bodyPr/>
          <a:lstStyle/>
          <a:p>
            <a:fld id="{AF0F0302-BE9E-8A47-8FBA-EF4A5D6A0C17}" type="slidenum">
              <a:rPr lang="nb-NO" smtClean="0"/>
              <a:t>20</a:t>
            </a:fld>
            <a:endParaRPr lang="nb-NO"/>
          </a:p>
        </p:txBody>
      </p:sp>
    </p:spTree>
    <p:extLst>
      <p:ext uri="{BB962C8B-B14F-4D97-AF65-F5344CB8AC3E}">
        <p14:creationId xmlns:p14="http://schemas.microsoft.com/office/powerpoint/2010/main" val="1758933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Unlike in the case of an ordinary business, for SOEs, the people whom the state represents have no direct relationship to the entity – neither in regard to the usual benefit of profit, nor in control over operations. However, SOEs deploy public funds. It is therefore taxpayer money that has been invested and is at risk, as well as, potentially, the state’s natural resources, reinforcing the need for transparency to enable accountability and oversight.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SOEs often have complex corporate structures – sometimes spread across multiple jurisdictions – which intertwine with governments in diverse ways via direct or indirect ownership stakes or controlling interests.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a typeface="+mj-lt"/>
                <a:cs typeface="+mj-lt"/>
              </a:rPr>
              <a:t>To prevent corruption and bribery, it is essential to identify the ultimate owners of companies engaged in transactions with state-owned enterprises (SOEs). This ensures that business dealings are conducted in an ethical and fair manner.</a:t>
            </a:r>
            <a:r>
              <a:rPr lang="en-US" sz="1200">
                <a:ea typeface="+mn-ea"/>
                <a:cs typeface="+mn-cs"/>
              </a:rPr>
              <a:t> </a:t>
            </a:r>
            <a:r>
              <a:rPr lang="en-US" sz="1200">
                <a:ea typeface="+mj-lt"/>
                <a:cs typeface="+mj-lt"/>
              </a:rPr>
              <a:t>The disclosure of beneficial ownership information enables the assessment of risks linked to intermediaries, contractors, and suppliers.</a:t>
            </a:r>
            <a:r>
              <a:rPr lang="en-US" sz="120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Clear and accessible information about SOEs ownership and control enhances investor confidence. </a:t>
            </a:r>
          </a:p>
          <a:p>
            <a:pPr marL="171450" indent="-171450">
              <a:spcBef>
                <a:spcPts val="1200"/>
              </a:spcBef>
              <a:spcAft>
                <a:spcPts val="1200"/>
              </a:spcAft>
              <a:buFontTx/>
              <a:buChar char="-"/>
            </a:pPr>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pPr marL="0" indent="0">
              <a:buFont typeface="Arial" panose="020B0604020202020204" pitchFamily="34" charset="0"/>
              <a:buNone/>
            </a:pPr>
            <a:endParaRPr lang="en-GB" sz="1000" i="1"/>
          </a:p>
          <a:p>
            <a:endParaRPr lang="en-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21</a:t>
            </a:fld>
            <a:endParaRPr lang="nb-NO"/>
          </a:p>
        </p:txBody>
      </p:sp>
    </p:spTree>
    <p:extLst>
      <p:ext uri="{BB962C8B-B14F-4D97-AF65-F5344CB8AC3E}">
        <p14:creationId xmlns:p14="http://schemas.microsoft.com/office/powerpoint/2010/main" val="210043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The abuse of anonymous companies remains the getaway vehicle for the corrupt. They enable wrongdoers to hide behind a chain of companies registered in multiple jurisdictions. Protecting anonymity can deter investment and make it harder to curb corruption. It is estimated that developing countries have lost USD 1 trillion a year since 2011 as a result of corrupt or illegal deals, many of which involve anonymous companies.</a:t>
            </a:r>
          </a:p>
          <a:p>
            <a:pPr marL="285750" indent="-285750">
              <a:buFont typeface="Arial" panose="020B0604020202020204" pitchFamily="34" charset="0"/>
              <a:buChar char="•"/>
            </a:pPr>
            <a:r>
              <a:rPr lang="en-US" sz="1200"/>
              <a:t>Knowing who has the rights to extract oil, gas and minerals is key to addressing risks of corruption or conflict of interest.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Multi-stakeholder groups are required to consider issues related to extractive sector governance – including issues related to corruption – to place more focus on ensuring that EITI implementation strengthens anti-corruption efforts and addresses other nationally relevant governance issues. </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2657945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A536-1D2D-7E56-2F9B-8D8EDDE77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19E71-A8EF-0D07-C125-887266CE7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9B889-D910-2F2D-F1DB-57F53C09E54F}"/>
              </a:ext>
            </a:extLst>
          </p:cNvPr>
          <p:cNvSpPr>
            <a:spLocks noGrp="1"/>
          </p:cNvSpPr>
          <p:nvPr>
            <p:ph type="body" idx="1"/>
          </p:nvPr>
        </p:nvSpPr>
        <p:spPr/>
        <p:txBody>
          <a:bodyPr/>
          <a:lstStyle/>
          <a:p>
            <a:r>
              <a:rPr lang="en-US" sz="1200"/>
              <a:t>Top </a:t>
            </a:r>
            <a:r>
              <a:rPr lang="en-US" sz="1200" b="1">
                <a:solidFill>
                  <a:schemeClr val="accent4"/>
                </a:solidFill>
              </a:rPr>
              <a:t>copper</a:t>
            </a:r>
            <a:r>
              <a:rPr lang="en-US" sz="1200"/>
              <a:t> mining company, 100% owned by the Chilean state. Codelco is part of ICMM and therefore supports the EITI.</a:t>
            </a:r>
          </a:p>
          <a:p>
            <a:endParaRPr lang="en-US" sz="1200" b="1">
              <a:solidFill>
                <a:schemeClr val="accent4"/>
              </a:solidFill>
            </a:endParaRPr>
          </a:p>
          <a:p>
            <a:r>
              <a:rPr lang="en-GB">
                <a:solidFill>
                  <a:srgbClr val="3F3F3F"/>
                </a:solidFill>
                <a:effectLst/>
                <a:latin typeface="Helvetica"/>
                <a:cs typeface="Helvetica"/>
              </a:rPr>
              <a:t>Codelco publishes information about its subsidiary companies on its website </a:t>
            </a:r>
            <a:r>
              <a:rPr lang="en-GB">
                <a:solidFill>
                  <a:srgbClr val="3F3F3F"/>
                </a:solidFill>
                <a:effectLst/>
                <a:latin typeface="Helvetica"/>
                <a:cs typeface="Helvetica"/>
                <a:hlinkClick r:id="rId3"/>
              </a:rPr>
              <a:t>https://www.codelco.com/transparencia/filiales</a:t>
            </a:r>
            <a:r>
              <a:rPr lang="en-GB">
                <a:solidFill>
                  <a:srgbClr val="3F3F3F"/>
                </a:solidFill>
                <a:effectLst/>
                <a:latin typeface="Helvetica"/>
                <a:cs typeface="Helvetica"/>
              </a:rPr>
              <a:t>.</a:t>
            </a:r>
          </a:p>
          <a:p>
            <a:endParaRPr lang="en-GB">
              <a:solidFill>
                <a:srgbClr val="3F3F3F"/>
              </a:solidFill>
              <a:latin typeface="Helvetica"/>
              <a:cs typeface="Helvetica"/>
            </a:endParaRPr>
          </a:p>
          <a:p>
            <a:r>
              <a:rPr lang="en-GB">
                <a:solidFill>
                  <a:srgbClr val="3F3F3F"/>
                </a:solidFill>
                <a:effectLst/>
                <a:latin typeface="Helvetica"/>
                <a:cs typeface="Helvetica"/>
              </a:rPr>
              <a:t>In addition, on pages 215 and 216 of the "Integrated Report 2022" data on exploration activities in Brazil are reported.</a:t>
            </a:r>
          </a:p>
          <a:p>
            <a:r>
              <a:rPr lang="en-GB">
                <a:solidFill>
                  <a:srgbClr val="3F3F3F"/>
                </a:solidFill>
                <a:effectLst/>
                <a:latin typeface="Helvetica"/>
                <a:cs typeface="Helvetica"/>
              </a:rPr>
              <a:t>https://www.codelco.com/prontus_codelco/site/docs/20230405/20230405113753/memoria2022.pdf.</a:t>
            </a:r>
          </a:p>
          <a:p>
            <a:br>
              <a:rPr lang="en-GB">
                <a:effectLst/>
                <a:latin typeface="Helvetica" pitchFamily="2" charset="0"/>
                <a:cs typeface="Helvetica"/>
              </a:rPr>
            </a:br>
            <a:endParaRPr lang="en-GB">
              <a:solidFill>
                <a:srgbClr val="3F3F3F"/>
              </a:solidFill>
              <a:effectLst/>
              <a:latin typeface="Helvetica" pitchFamily="2" charset="0"/>
            </a:endParaRPr>
          </a:p>
          <a:p>
            <a:r>
              <a:rPr lang="en-GB">
                <a:solidFill>
                  <a:srgbClr val="3F3F3F"/>
                </a:solidFill>
                <a:effectLst/>
                <a:latin typeface="Helvetica"/>
                <a:cs typeface="Helvetica"/>
              </a:rPr>
              <a:t>Codelco publishes information on financial results on its website</a:t>
            </a:r>
          </a:p>
          <a:p>
            <a:r>
              <a:rPr lang="en-GB">
                <a:solidFill>
                  <a:srgbClr val="3F3F3F"/>
                </a:solidFill>
                <a:effectLst/>
                <a:latin typeface="Helvetica"/>
                <a:cs typeface="Helvetica"/>
              </a:rPr>
              <a:t>https://www.codelco.com/transparencia/estados-financieros-y-memorias/estados-financieros-consolidados</a:t>
            </a:r>
          </a:p>
          <a:p>
            <a:br>
              <a:rPr lang="en-GB">
                <a:effectLst/>
                <a:latin typeface="Helvetica" pitchFamily="2" charset="0"/>
                <a:cs typeface="Helvetica"/>
              </a:rPr>
            </a:br>
            <a:endParaRPr lang="en-GB">
              <a:solidFill>
                <a:srgbClr val="3F3F3F"/>
              </a:solidFill>
              <a:effectLst/>
              <a:latin typeface="Helvetica" pitchFamily="2" charset="0"/>
            </a:endParaRPr>
          </a:p>
          <a:p>
            <a:r>
              <a:rPr lang="en-GB">
                <a:solidFill>
                  <a:srgbClr val="3F3F3F"/>
                </a:solidFill>
                <a:effectLst/>
                <a:latin typeface="Helvetica"/>
                <a:cs typeface="Helvetica"/>
              </a:rPr>
              <a:t>Expect 6: Shareholders meeting website:</a:t>
            </a:r>
          </a:p>
          <a:p>
            <a:r>
              <a:rPr lang="en-GB">
                <a:solidFill>
                  <a:srgbClr val="3F3F3F"/>
                </a:solidFill>
                <a:effectLst/>
                <a:latin typeface="Helvetica"/>
                <a:cs typeface="Helvetica"/>
              </a:rPr>
              <a:t>https://www.codelco.com/transparencia/junta-de-accionistas / The company discloses its corporate governance structure on its 2020 Sustainability Report, page 16-20. Codelco's Corporate Governance Law establishes as an operating principle that it corresponds to the President of the Republic to exercise the powers and functions of the shareholder and of the shareholders' meeting (role of "owner"). https://www.codelco.com/transparencia/junta-de-accionistas</a:t>
            </a:r>
          </a:p>
          <a:p>
            <a:endParaRPr lang="en-GB">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rgbClr val="3F3F3F"/>
                </a:solidFill>
                <a:effectLst/>
                <a:latin typeface="Helvetica"/>
                <a:cs typeface="Helvetica"/>
              </a:rPr>
              <a:t>Another example: PT Pertamina (</a:t>
            </a:r>
            <a:r>
              <a:rPr lang="en-GB">
                <a:solidFill>
                  <a:srgbClr val="3F3F3F"/>
                </a:solidFill>
                <a:effectLst/>
                <a:latin typeface="Helvetica"/>
                <a:cs typeface="Helvetica"/>
                <a:hlinkClick r:id="rId4"/>
              </a:rPr>
              <a:t>https://www.pertamina.com/en/our-shareholder</a:t>
            </a:r>
            <a:r>
              <a:rPr lang="en-GB">
                <a:solidFill>
                  <a:srgbClr val="3F3F3F"/>
                </a:solidFill>
                <a:effectLst/>
                <a:latin typeface="Helvetica"/>
                <a:cs typeface="Helvetica"/>
              </a:rPr>
              <a:t>)</a:t>
            </a:r>
          </a:p>
          <a:p>
            <a:endParaRPr lang="en-GB">
              <a:solidFill>
                <a:srgbClr val="3F3F3F"/>
              </a:solidFill>
              <a:effectLst/>
              <a:latin typeface="Helvetica" pitchFamily="2" charset="0"/>
              <a:cs typeface="Helvetica"/>
            </a:endParaRPr>
          </a:p>
          <a:p>
            <a:r>
              <a:rPr lang="en-GB">
                <a:solidFill>
                  <a:srgbClr val="3F3F3F"/>
                </a:solidFill>
                <a:hlinkClick r:id="rId5"/>
              </a:rPr>
              <a:t>*OE SOE Policy Brief EN.pdf (eiti.org)</a:t>
            </a:r>
            <a:endParaRPr lang="en-GB"/>
          </a:p>
          <a:p>
            <a:endParaRPr lang="en-GB" sz="1200">
              <a:solidFill>
                <a:srgbClr val="3F3F3F"/>
              </a:solidFill>
              <a:latin typeface="Helvetica" pitchFamily="2" charset="0"/>
              <a:cs typeface="Helvetica" pitchFamily="2" charset="0"/>
            </a:endParaRPr>
          </a:p>
          <a:p>
            <a:endParaRPr lang="en-NO">
              <a:solidFill>
                <a:srgbClr val="000000"/>
              </a:solidFill>
              <a:cs typeface="Calibri" panose="020F0502020204030204"/>
            </a:endParaRPr>
          </a:p>
          <a:p>
            <a:endParaRPr lang="en-US" b="1">
              <a:solidFill>
                <a:srgbClr val="FFC000"/>
              </a:solidFill>
              <a:cs typeface="Calibri" panose="020F0502020204030204"/>
            </a:endParaRPr>
          </a:p>
          <a:p>
            <a:endParaRPr lang="en-NO">
              <a:cs typeface="Calibri" panose="020F0502020204030204"/>
            </a:endParaRPr>
          </a:p>
        </p:txBody>
      </p:sp>
      <p:sp>
        <p:nvSpPr>
          <p:cNvPr id="4" name="Slide Number Placeholder 3">
            <a:extLst>
              <a:ext uri="{FF2B5EF4-FFF2-40B4-BE49-F238E27FC236}">
                <a16:creationId xmlns:a16="http://schemas.microsoft.com/office/drawing/2014/main" id="{2D17B69B-A8E0-AA27-BE48-624791BF9764}"/>
              </a:ext>
            </a:extLst>
          </p:cNvPr>
          <p:cNvSpPr>
            <a:spLocks noGrp="1"/>
          </p:cNvSpPr>
          <p:nvPr>
            <p:ph type="sldNum" sz="quarter" idx="5"/>
          </p:nvPr>
        </p:nvSpPr>
        <p:spPr/>
        <p:txBody>
          <a:bodyPr/>
          <a:lstStyle/>
          <a:p>
            <a:fld id="{AF0F0302-BE9E-8A47-8FBA-EF4A5D6A0C17}" type="slidenum">
              <a:rPr lang="nb-NO" smtClean="0"/>
              <a:t>22</a:t>
            </a:fld>
            <a:endParaRPr lang="nb-NO"/>
          </a:p>
        </p:txBody>
      </p:sp>
    </p:spTree>
    <p:extLst>
      <p:ext uri="{BB962C8B-B14F-4D97-AF65-F5344CB8AC3E}">
        <p14:creationId xmlns:p14="http://schemas.microsoft.com/office/powerpoint/2010/main" val="155437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Fourth aspect – legal ownership and ownership structures.</a:t>
            </a:r>
          </a:p>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3765239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5D5FB-C32C-5A7D-DAA8-3F625F0BCD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F3144-39DF-87B2-905A-77BB27ACDD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26013-63DF-5C0A-C500-8C3FC903A2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157"/>
                </a:solidFill>
              </a:rPr>
              <a:t>Implementing countries are required to disclose the </a:t>
            </a:r>
            <a:r>
              <a:rPr lang="en-US" sz="1200" b="1">
                <a:solidFill>
                  <a:schemeClr val="accent5"/>
                </a:solidFill>
              </a:rPr>
              <a:t>legal owners of the corporate entity(</a:t>
            </a:r>
            <a:r>
              <a:rPr lang="en-US" sz="1200" b="1" err="1">
                <a:solidFill>
                  <a:schemeClr val="accent5"/>
                </a:solidFill>
              </a:rPr>
              <a:t>ies</a:t>
            </a:r>
            <a:r>
              <a:rPr lang="en-US" sz="1200" b="1">
                <a:solidFill>
                  <a:schemeClr val="accent5"/>
                </a:solidFill>
              </a:rPr>
              <a:t>) </a:t>
            </a:r>
            <a:r>
              <a:rPr lang="en-US" sz="1200">
                <a:solidFill>
                  <a:srgbClr val="002157"/>
                </a:solidFill>
              </a:rPr>
              <a:t>defined in Req. 2.5(c), including </a:t>
            </a:r>
            <a:r>
              <a:rPr lang="en-US" sz="1200" b="1">
                <a:solidFill>
                  <a:schemeClr val="accent5"/>
                </a:solidFill>
              </a:rPr>
              <a:t>share of ownership</a:t>
            </a:r>
            <a:r>
              <a:rPr lang="en-US" sz="1200">
                <a:solidFill>
                  <a:srgbClr val="002157"/>
                </a:solidFill>
              </a:rPr>
              <a:t>. </a:t>
            </a:r>
          </a:p>
        </p:txBody>
      </p:sp>
      <p:sp>
        <p:nvSpPr>
          <p:cNvPr id="4" name="Slide Number Placeholder 3">
            <a:extLst>
              <a:ext uri="{FF2B5EF4-FFF2-40B4-BE49-F238E27FC236}">
                <a16:creationId xmlns:a16="http://schemas.microsoft.com/office/drawing/2014/main" id="{E8EC0E6D-5D76-22F7-8CB3-A82A4D6E7C81}"/>
              </a:ext>
            </a:extLst>
          </p:cNvPr>
          <p:cNvSpPr>
            <a:spLocks noGrp="1"/>
          </p:cNvSpPr>
          <p:nvPr>
            <p:ph type="sldNum" sz="quarter" idx="5"/>
          </p:nvPr>
        </p:nvSpPr>
        <p:spPr/>
        <p:txBody>
          <a:bodyPr/>
          <a:lstStyle/>
          <a:p>
            <a:fld id="{AF0F0302-BE9E-8A47-8FBA-EF4A5D6A0C17}" type="slidenum">
              <a:rPr lang="nb-NO" smtClean="0"/>
              <a:t>24</a:t>
            </a:fld>
            <a:endParaRPr lang="nb-NO"/>
          </a:p>
        </p:txBody>
      </p:sp>
    </p:spTree>
    <p:extLst>
      <p:ext uri="{BB962C8B-B14F-4D97-AF65-F5344CB8AC3E}">
        <p14:creationId xmlns:p14="http://schemas.microsoft.com/office/powerpoint/2010/main" val="140756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4C8B-78E5-BB46-AC3E-B4A8332A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673D8-F1AE-692B-D627-98F99C013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0F02C-BF20-2FF5-7568-3885F021E6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157"/>
                </a:solidFill>
              </a:rPr>
              <a:t>Companies are also encouraged to disclose their </a:t>
            </a:r>
            <a:r>
              <a:rPr lang="en-US" sz="1200" b="1">
                <a:solidFill>
                  <a:schemeClr val="accent5"/>
                </a:solidFill>
              </a:rPr>
              <a:t>ownership structure</a:t>
            </a:r>
            <a:r>
              <a:rPr lang="en-US" sz="1200">
                <a:solidFill>
                  <a:srgbClr val="002157"/>
                </a:solidFill>
              </a:rPr>
              <a:t>, including the </a:t>
            </a:r>
            <a:r>
              <a:rPr lang="en-US" sz="1200" b="1">
                <a:solidFill>
                  <a:schemeClr val="accent5"/>
                </a:solidFill>
              </a:rPr>
              <a:t>full chain of legal entities</a:t>
            </a:r>
            <a:r>
              <a:rPr lang="en-US" sz="1200" b="1">
                <a:solidFill>
                  <a:srgbClr val="002157"/>
                </a:solidFill>
              </a:rPr>
              <a:t> </a:t>
            </a:r>
            <a:r>
              <a:rPr lang="en-US" sz="1200">
                <a:solidFill>
                  <a:srgbClr val="002157"/>
                </a:solidFill>
              </a:rPr>
              <a:t>leading to the beneficial owner. </a:t>
            </a:r>
          </a:p>
          <a:p>
            <a:endParaRPr lang="en-GB"/>
          </a:p>
          <a:p>
            <a:r>
              <a:rPr lang="en-GB"/>
              <a:t>Tab 4 c in the BO model declaration form provides a template for disclosing beneficial owners. The model declaration </a:t>
            </a:r>
            <a:endParaRPr lang="nb-NO"/>
          </a:p>
        </p:txBody>
      </p:sp>
      <p:sp>
        <p:nvSpPr>
          <p:cNvPr id="4" name="Slide Number Placeholder 3">
            <a:extLst>
              <a:ext uri="{FF2B5EF4-FFF2-40B4-BE49-F238E27FC236}">
                <a16:creationId xmlns:a16="http://schemas.microsoft.com/office/drawing/2014/main" id="{1213D775-3A87-23CE-418D-E8AB8E75552E}"/>
              </a:ext>
            </a:extLst>
          </p:cNvPr>
          <p:cNvSpPr>
            <a:spLocks noGrp="1"/>
          </p:cNvSpPr>
          <p:nvPr>
            <p:ph type="sldNum" sz="quarter" idx="5"/>
          </p:nvPr>
        </p:nvSpPr>
        <p:spPr/>
        <p:txBody>
          <a:bodyPr/>
          <a:lstStyle/>
          <a:p>
            <a:fld id="{AF0F0302-BE9E-8A47-8FBA-EF4A5D6A0C17}" type="slidenum">
              <a:rPr lang="nb-NO" smtClean="0"/>
              <a:t>25</a:t>
            </a:fld>
            <a:endParaRPr lang="nb-NO"/>
          </a:p>
        </p:txBody>
      </p:sp>
    </p:spTree>
    <p:extLst>
      <p:ext uri="{BB962C8B-B14F-4D97-AF65-F5344CB8AC3E}">
        <p14:creationId xmlns:p14="http://schemas.microsoft.com/office/powerpoint/2010/main" val="1004557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Knowing the ultimate beneficial owner is </a:t>
            </a:r>
            <a:r>
              <a:rPr lang="en-US" sz="1200" b="1">
                <a:solidFill>
                  <a:srgbClr val="0090BF"/>
                </a:solidFill>
              </a:rPr>
              <a:t>not enough </a:t>
            </a:r>
            <a:r>
              <a:rPr lang="en-US" sz="1200"/>
              <a:t>to understand a company’s whole </a:t>
            </a:r>
            <a:r>
              <a:rPr lang="en-US" sz="1200" b="1">
                <a:solidFill>
                  <a:srgbClr val="0090BF"/>
                </a:solidFill>
              </a:rPr>
              <a:t>ownership structure</a:t>
            </a:r>
            <a:r>
              <a:rPr lang="en-US" sz="1200"/>
              <a:t>. </a:t>
            </a:r>
          </a:p>
          <a:p>
            <a:endParaRPr lang="en-US" sz="1200"/>
          </a:p>
          <a:p>
            <a:r>
              <a:rPr lang="en-US" sz="1200"/>
              <a:t>Understanding legal owners and the ownership structure of company can help in providing a </a:t>
            </a:r>
            <a:r>
              <a:rPr lang="en-US" sz="1200" b="1">
                <a:solidFill>
                  <a:srgbClr val="0090BF"/>
                </a:solidFill>
              </a:rPr>
              <a:t>full picture of the company’s ownership chain.</a:t>
            </a:r>
          </a:p>
          <a:p>
            <a:endParaRPr lang="en-US" sz="1200" b="1">
              <a:solidFill>
                <a:srgbClr val="0090BF"/>
              </a:solidFill>
            </a:endParaRPr>
          </a:p>
          <a:p>
            <a:r>
              <a:rPr lang="en-US" b="0" i="0">
                <a:solidFill>
                  <a:srgbClr val="000000"/>
                </a:solidFill>
                <a:effectLst/>
                <a:latin typeface="Metropolis"/>
              </a:rPr>
              <a:t>This can help to map the entire scope of companies and relationships between individuals and legal entities that control, influence or own a company, which can inform investigations on conflicts of interest.</a:t>
            </a:r>
            <a:endParaRPr lang="en-US" sz="1200" b="1">
              <a:solidFill>
                <a:srgbClr val="0090BF"/>
              </a:solidFill>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26</a:t>
            </a:fld>
            <a:endParaRPr lang="nb-NO"/>
          </a:p>
        </p:txBody>
      </p:sp>
    </p:spTree>
    <p:extLst>
      <p:ext uri="{BB962C8B-B14F-4D97-AF65-F5344CB8AC3E}">
        <p14:creationId xmlns:p14="http://schemas.microsoft.com/office/powerpoint/2010/main" val="1051757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Fifth aspect – linking BO to license applications and registers.</a:t>
            </a:r>
          </a:p>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27</a:t>
            </a:fld>
            <a:endParaRPr lang="nb-NO"/>
          </a:p>
        </p:txBody>
      </p:sp>
    </p:spTree>
    <p:extLst>
      <p:ext uri="{BB962C8B-B14F-4D97-AF65-F5344CB8AC3E}">
        <p14:creationId xmlns:p14="http://schemas.microsoft.com/office/powerpoint/2010/main" val="2797611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A26D6-F59D-CACF-7128-356A068402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E3394-CD9A-AB0E-A210-57FC8139D1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C031E-17B0-53F5-8182-0BA75F08DE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Requirement 2.2 c now states that, </a:t>
            </a:r>
            <a:r>
              <a:rPr lang="en-US" sz="1200">
                <a:solidFill>
                  <a:srgbClr val="002157"/>
                </a:solidFill>
                <a:effectLst/>
                <a:latin typeface="Franklin Gothic Book" panose="020B0503020102020204" pitchFamily="34" charset="0"/>
                <a:ea typeface="Cambria" panose="02040503050406030204" pitchFamily="18" charset="0"/>
                <a:cs typeface="Arial" panose="020B0604020202020204" pitchFamily="34" charset="0"/>
              </a:rPr>
              <a:t>w</a:t>
            </a:r>
            <a:r>
              <a:rPr lang="en-US" sz="1200">
                <a:solidFill>
                  <a:srgbClr val="002157"/>
                </a:solidFill>
              </a:rPr>
              <a:t>here licenses are awarded through a bidding process, the government is required to disclose the list of applicants, including </a:t>
            </a:r>
            <a:r>
              <a:rPr lang="en-US" sz="1200" b="1">
                <a:solidFill>
                  <a:srgbClr val="6D5339"/>
                </a:solidFill>
              </a:rPr>
              <a:t>their beneficial owners</a:t>
            </a:r>
            <a:r>
              <a:rPr lang="en-US" sz="1200" b="1">
                <a:solidFill>
                  <a:srgbClr val="0090BF"/>
                </a:solidFill>
              </a:rPr>
              <a:t> </a:t>
            </a:r>
            <a:r>
              <a:rPr lang="en-US" sz="1200">
                <a:solidFill>
                  <a:srgbClr val="002157"/>
                </a:solidFill>
              </a:rPr>
              <a:t>in accordance with Req. 2.5, and the bid criteria. </a:t>
            </a: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en-US" sz="1200" i="1">
              <a:solidFill>
                <a:srgbClr val="002157"/>
              </a:solidFill>
            </a:endParaRPr>
          </a:p>
          <a:p>
            <a:pPr marL="0" marR="0" lvl="0" indent="0" algn="l" defTabSz="914400" rtl="0" eaLnBrk="1" fontAlgn="auto" latinLnBrk="0" hangingPunct="1">
              <a:lnSpc>
                <a:spcPct val="100000"/>
              </a:lnSpc>
              <a:spcBef>
                <a:spcPts val="1200"/>
              </a:spcBef>
              <a:spcAft>
                <a:spcPts val="1200"/>
              </a:spcAft>
              <a:buClrTx/>
              <a:buSzTx/>
              <a:buFontTx/>
              <a:buNone/>
              <a:tabLst/>
              <a:defRPr/>
            </a:pPr>
            <a:endParaRPr lang="nb-NO" sz="1200" i="1">
              <a:solidFill>
                <a:srgbClr val="002157"/>
              </a:solidFill>
            </a:endParaRP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F3FDEC45-B7FF-9D9F-58D4-1649DF2C05C6}"/>
              </a:ext>
            </a:extLst>
          </p:cNvPr>
          <p:cNvSpPr>
            <a:spLocks noGrp="1"/>
          </p:cNvSpPr>
          <p:nvPr>
            <p:ph type="sldNum" sz="quarter" idx="5"/>
          </p:nvPr>
        </p:nvSpPr>
        <p:spPr/>
        <p:txBody>
          <a:bodyPr/>
          <a:lstStyle/>
          <a:p>
            <a:fld id="{AF0F0302-BE9E-8A47-8FBA-EF4A5D6A0C17}" type="slidenum">
              <a:rPr lang="nb-NO" smtClean="0"/>
              <a:t>28</a:t>
            </a:fld>
            <a:endParaRPr lang="nb-NO"/>
          </a:p>
        </p:txBody>
      </p:sp>
    </p:spTree>
    <p:extLst>
      <p:ext uri="{BB962C8B-B14F-4D97-AF65-F5344CB8AC3E}">
        <p14:creationId xmlns:p14="http://schemas.microsoft.com/office/powerpoint/2010/main" val="28898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a:solidFill>
                  <a:srgbClr val="002157"/>
                </a:solidFill>
              </a:rPr>
              <a:t>In addition, implementing countries are encouraged to </a:t>
            </a:r>
            <a:r>
              <a:rPr lang="en-US" sz="1200" b="1">
                <a:solidFill>
                  <a:schemeClr val="accent2"/>
                </a:solidFill>
              </a:rPr>
              <a:t>link publicly available license registers </a:t>
            </a:r>
            <a:r>
              <a:rPr lang="en-US" sz="1200">
                <a:solidFill>
                  <a:srgbClr val="002157"/>
                </a:solidFill>
              </a:rPr>
              <a:t>to legal and beneficial ownership registers or other government platforms that disclose or hold information in accordance with Requirement 2.5.</a:t>
            </a: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29</a:t>
            </a:fld>
            <a:endParaRPr lang="nb-NO"/>
          </a:p>
        </p:txBody>
      </p:sp>
    </p:spTree>
    <p:extLst>
      <p:ext uri="{BB962C8B-B14F-4D97-AF65-F5344CB8AC3E}">
        <p14:creationId xmlns:p14="http://schemas.microsoft.com/office/powerpoint/2010/main" val="2018816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US" b="0" i="0">
                <a:solidFill>
                  <a:srgbClr val="000000"/>
                </a:solidFill>
                <a:effectLst/>
                <a:latin typeface="Metropolis"/>
              </a:rPr>
              <a:t>The 2023 EITI Standard reinforces the connection between licensing and beneficial ownership information, helping ensure that licenses are granted to transparent and accountable entities. </a:t>
            </a:r>
          </a:p>
          <a:p>
            <a:pPr marL="171450" indent="-171450" algn="l" fontAlgn="base">
              <a:buFont typeface="Arial" panose="020B0604020202020204" pitchFamily="34" charset="0"/>
              <a:buChar char="•"/>
            </a:pPr>
            <a:r>
              <a:rPr lang="en-US" b="0" i="0">
                <a:solidFill>
                  <a:srgbClr val="000000"/>
                </a:solidFill>
                <a:effectLst/>
                <a:latin typeface="Metropolis"/>
              </a:rPr>
              <a:t>This linkage can help regulators </a:t>
            </a:r>
            <a:r>
              <a:rPr lang="en-US" b="0" i="0" err="1">
                <a:solidFill>
                  <a:srgbClr val="000000"/>
                </a:solidFill>
                <a:effectLst/>
                <a:latin typeface="Metropolis"/>
              </a:rPr>
              <a:t>analyse</a:t>
            </a:r>
            <a:r>
              <a:rPr lang="en-US" b="0" i="0">
                <a:solidFill>
                  <a:srgbClr val="000000"/>
                </a:solidFill>
                <a:effectLst/>
                <a:latin typeface="Metropolis"/>
              </a:rPr>
              <a:t> who is behind the legal entities applying for, holding or transferring licenses. </a:t>
            </a:r>
          </a:p>
        </p:txBody>
      </p:sp>
      <p:sp>
        <p:nvSpPr>
          <p:cNvPr id="4" name="Slide Number Placeholder 3"/>
          <p:cNvSpPr>
            <a:spLocks noGrp="1"/>
          </p:cNvSpPr>
          <p:nvPr>
            <p:ph type="sldNum" sz="quarter" idx="5"/>
          </p:nvPr>
        </p:nvSpPr>
        <p:spPr/>
        <p:txBody>
          <a:bodyPr/>
          <a:lstStyle/>
          <a:p>
            <a:fld id="{AF0F0302-BE9E-8A47-8FBA-EF4A5D6A0C17}" type="slidenum">
              <a:rPr lang="nb-NO" smtClean="0"/>
              <a:t>30</a:t>
            </a:fld>
            <a:endParaRPr lang="nb-NO"/>
          </a:p>
        </p:txBody>
      </p:sp>
    </p:spTree>
    <p:extLst>
      <p:ext uri="{BB962C8B-B14F-4D97-AF65-F5344CB8AC3E}">
        <p14:creationId xmlns:p14="http://schemas.microsoft.com/office/powerpoint/2010/main" val="605822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Metropolis"/>
              </a:rPr>
              <a:t>Although few jurisdictions actively link license and beneficial ownership information, the </a:t>
            </a:r>
            <a:r>
              <a:rPr lang="en-US" b="0" i="0" u="none" strike="noStrike">
                <a:solidFill>
                  <a:srgbClr val="000000"/>
                </a:solidFill>
                <a:effectLst/>
                <a:latin typeface="Metropolis"/>
                <a:hlinkClick r:id="rId3"/>
              </a:rPr>
              <a:t>Opening Extractives</a:t>
            </a:r>
            <a:r>
              <a:rPr lang="en-US" b="0" i="0">
                <a:solidFill>
                  <a:srgbClr val="000000"/>
                </a:solidFill>
                <a:effectLst/>
                <a:latin typeface="Metropolis"/>
              </a:rPr>
              <a:t> </a:t>
            </a:r>
            <a:r>
              <a:rPr lang="en-US" b="0" i="0" err="1">
                <a:solidFill>
                  <a:srgbClr val="000000"/>
                </a:solidFill>
                <a:effectLst/>
                <a:latin typeface="Metropolis"/>
              </a:rPr>
              <a:t>programme</a:t>
            </a:r>
            <a:r>
              <a:rPr lang="en-US" b="0" i="0">
                <a:solidFill>
                  <a:srgbClr val="000000"/>
                </a:solidFill>
                <a:effectLst/>
                <a:latin typeface="Metropolis"/>
              </a:rPr>
              <a:t>, implemented by the EITI and Open Ownership, is supporting countries like Colombia, Ghana, Indonesia and Zambia to ensure that beneficial ownership data is actively used for license screening.</a:t>
            </a:r>
          </a:p>
          <a:p>
            <a:endParaRPr lang="en-US">
              <a:cs typeface="Calibri"/>
            </a:endParaRPr>
          </a:p>
          <a:p>
            <a:r>
              <a:rPr lang="en-US">
                <a:cs typeface="Calibri"/>
              </a:rPr>
              <a:t>In this case Uganda has disclosed through the EITI report </a:t>
            </a:r>
            <a:r>
              <a:rPr lang="en-US" b="1">
                <a:cs typeface="Calibri"/>
              </a:rPr>
              <a:t>a partial list of applicants</a:t>
            </a:r>
            <a:r>
              <a:rPr lang="en-US">
                <a:cs typeface="Calibri"/>
              </a:rPr>
              <a:t> to the second licensing bidding round. Some of the applicants are material companies already required to provided BO information. However, Uganda did disclose only those a list of prequalified applicants. It would be necessary for Uganda to disclose the full list of applicants (which were 6 and not 4) and the respective BO information. </a:t>
            </a:r>
          </a:p>
          <a:p>
            <a:endParaRPr lang="en-US">
              <a:cs typeface="Calibri"/>
            </a:endParaRPr>
          </a:p>
          <a:p>
            <a:r>
              <a:rPr lang="en-US">
                <a:cs typeface="Calibri"/>
              </a:rPr>
              <a:t>Countries like Armenia, who discloses BO information on all their mining companies, are also a good example.</a:t>
            </a:r>
          </a:p>
          <a:p>
            <a:endParaRPr lang="en-US">
              <a:cs typeface="Calibri"/>
            </a:endParaRPr>
          </a:p>
          <a:p>
            <a:r>
              <a:rPr lang="en-US">
                <a:cs typeface="Calibri"/>
              </a:rPr>
              <a:t>Other examples in which BO is required (as stipulated by law) for bidding rounds/licensing rounds but not disclosed to the public: </a:t>
            </a:r>
            <a:r>
              <a:rPr lang="en-US" b="1">
                <a:cs typeface="Calibri"/>
              </a:rPr>
              <a:t>Colombia/Mexico</a:t>
            </a:r>
          </a:p>
        </p:txBody>
      </p:sp>
      <p:sp>
        <p:nvSpPr>
          <p:cNvPr id="4" name="Slide Number Placeholder 3"/>
          <p:cNvSpPr>
            <a:spLocks noGrp="1"/>
          </p:cNvSpPr>
          <p:nvPr>
            <p:ph type="sldNum" sz="quarter" idx="5"/>
          </p:nvPr>
        </p:nvSpPr>
        <p:spPr/>
        <p:txBody>
          <a:bodyPr/>
          <a:lstStyle/>
          <a:p>
            <a:fld id="{AF0F0302-BE9E-8A47-8FBA-EF4A5D6A0C17}" type="slidenum">
              <a:rPr lang="nb-NO" smtClean="0"/>
              <a:t>31</a:t>
            </a:fld>
            <a:endParaRPr lang="nb-NO"/>
          </a:p>
        </p:txBody>
      </p:sp>
    </p:spTree>
    <p:extLst>
      <p:ext uri="{BB962C8B-B14F-4D97-AF65-F5344CB8AC3E}">
        <p14:creationId xmlns:p14="http://schemas.microsoft.com/office/powerpoint/2010/main" val="668370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6414-8AAF-9E5D-5771-82FFE7BB5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FD3BE-ECF0-76DB-4879-0CBEF1D50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D2F0D-283A-8961-002D-AF520D4C1DC8}"/>
              </a:ext>
            </a:extLst>
          </p:cNvPr>
          <p:cNvSpPr>
            <a:spLocks noGrp="1"/>
          </p:cNvSpPr>
          <p:nvPr>
            <p:ph type="body" idx="1"/>
          </p:nvPr>
        </p:nvSpPr>
        <p:spPr/>
        <p:txBody>
          <a:bodyPr/>
          <a:lstStyle/>
          <a:p>
            <a:pPr marL="285750" marR="0" indent="-285750">
              <a:buFont typeface="Arial" panose="020B0604020202020204" pitchFamily="34" charset="0"/>
              <a:buChar char="•"/>
            </a:pPr>
            <a:r>
              <a:rPr lang="en-US" sz="1000" b="0" i="0" u="none" strike="noStrike" baseline="0">
                <a:solidFill>
                  <a:schemeClr val="bg1"/>
                </a:solidFill>
              </a:rPr>
              <a:t>Provides an additional tool for </a:t>
            </a:r>
            <a:r>
              <a:rPr lang="en-US" sz="1000" b="1" i="0" u="none" strike="noStrike" baseline="0">
                <a:solidFill>
                  <a:schemeClr val="bg1"/>
                </a:solidFill>
              </a:rPr>
              <a:t>the recovery of stolen assets.</a:t>
            </a:r>
            <a:endParaRPr lang="en-US" sz="1000" b="0" i="0" u="none" strike="noStrike" baseline="0">
              <a:solidFill>
                <a:schemeClr val="bg1"/>
              </a:solidFill>
            </a:endParaRPr>
          </a:p>
          <a:p>
            <a:pPr marL="285750" marR="0" indent="-285750">
              <a:buFont typeface="Arial" panose="020B0604020202020204" pitchFamily="34" charset="0"/>
              <a:buChar char="•"/>
            </a:pPr>
            <a:r>
              <a:rPr lang="en-US" sz="1000" b="0" i="0" u="none" strike="noStrike" baseline="0">
                <a:solidFill>
                  <a:schemeClr val="bg1"/>
                </a:solidFill>
              </a:rPr>
              <a:t>Restores </a:t>
            </a:r>
            <a:r>
              <a:rPr lang="en-US" sz="1000" b="1" i="0" u="none" strike="noStrike" baseline="0">
                <a:solidFill>
                  <a:schemeClr val="bg1"/>
                </a:solidFill>
              </a:rPr>
              <a:t>the integrity of the mining licensing system</a:t>
            </a:r>
            <a:r>
              <a:rPr lang="en-US" sz="1000" b="0" i="0" u="none" strike="noStrike" baseline="0">
                <a:solidFill>
                  <a:schemeClr val="bg1"/>
                </a:solidFill>
              </a:rPr>
              <a:t> and ensures the absence of political connections that promote corruption. </a:t>
            </a:r>
          </a:p>
          <a:p>
            <a:pPr marL="285750" marR="0" indent="-285750">
              <a:buFont typeface="Arial" panose="020B0604020202020204" pitchFamily="34" charset="0"/>
              <a:buChar char="•"/>
            </a:pPr>
            <a:r>
              <a:rPr lang="en-US" sz="1000" b="0" i="0" u="none" strike="noStrike" baseline="0">
                <a:solidFill>
                  <a:schemeClr val="bg1"/>
                </a:solidFill>
              </a:rPr>
              <a:t>Increases integrity of public procurement by detecting conflicts of interest. </a:t>
            </a:r>
          </a:p>
          <a:p>
            <a:pPr marL="285750" marR="0" indent="-285750">
              <a:buFont typeface="Arial" panose="020B0604020202020204" pitchFamily="34" charset="0"/>
              <a:buChar char="•"/>
            </a:pPr>
            <a:r>
              <a:rPr lang="en-US" sz="1000" b="0" i="0" u="none" strike="noStrike" baseline="0">
                <a:solidFill>
                  <a:schemeClr val="bg1"/>
                </a:solidFill>
              </a:rPr>
              <a:t>Enables effective monitor progress towards </a:t>
            </a:r>
            <a:r>
              <a:rPr lang="en-US" sz="1000" b="1" i="0" u="none" strike="noStrike" baseline="0">
                <a:solidFill>
                  <a:schemeClr val="bg1"/>
                </a:solidFill>
              </a:rPr>
              <a:t>increased participation of local businesses  </a:t>
            </a:r>
            <a:r>
              <a:rPr lang="en-US" sz="1000" b="0" i="0" u="none" strike="noStrike" baseline="0">
                <a:solidFill>
                  <a:schemeClr val="bg1"/>
                </a:solidFill>
              </a:rPr>
              <a:t>in the supply of goods and services to the mining sector and participation of citizens in mining activities. </a:t>
            </a:r>
          </a:p>
          <a:p>
            <a:pPr marL="285750" marR="0" indent="-285750">
              <a:buFont typeface="Arial" panose="020B0604020202020204" pitchFamily="34" charset="0"/>
              <a:buChar char="•"/>
            </a:pPr>
            <a:r>
              <a:rPr lang="en-US" sz="1000" b="0" i="0" u="none" strike="noStrike" baseline="0">
                <a:solidFill>
                  <a:schemeClr val="bg1"/>
                </a:solidFill>
              </a:rPr>
              <a:t>Improves countries’ standing as an attractive investment destination. </a:t>
            </a:r>
            <a:endParaRPr lang="en-GB"/>
          </a:p>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81A73512-801A-99BE-6D0C-BAC47BC1B378}"/>
              </a:ext>
            </a:extLst>
          </p:cNvPr>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2628758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Sixth aspect – Company policies and practices on beneficial ownership.</a:t>
            </a:r>
          </a:p>
          <a:p>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32</a:t>
            </a:fld>
            <a:endParaRPr lang="nb-NO"/>
          </a:p>
        </p:txBody>
      </p:sp>
    </p:spTree>
    <p:extLst>
      <p:ext uri="{BB962C8B-B14F-4D97-AF65-F5344CB8AC3E}">
        <p14:creationId xmlns:p14="http://schemas.microsoft.com/office/powerpoint/2010/main" val="4746891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The EITI Standard introduces new requirements that shed light on companies’ safeguards against corruption. All reporting companies, including state-owned enterprises, are now expected to publish an anti-corruption policy that sets out how they manage corruption risks, including their use of beneficial ownership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Additionally, companies that participate in multi-stakeholder groups are expected to engage in rigorous due diligence processes to strengthen the integrity of the EITI process. </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State-owned enterprises are encouraged to disclose the identity of the beneficial owners of their agents or intermediaries, suppliers or contractors, where feasible.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Franklin Gothic Book" panose="020B0503020102020204" pitchFamily="34" charset="0"/>
                <a:ea typeface="Cambria" panose="02040503050406030204" pitchFamily="18" charset="0"/>
                <a:cs typeface="Arial" panose="020B0604020202020204" pitchFamily="34" charset="0"/>
              </a:rPr>
              <a:t>These disclosures help to uncover connections to politically exposed persons (PEPs) and other conflicts of interest.</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pPr>
              <a:spcBef>
                <a:spcPts val="1200"/>
              </a:spcBef>
              <a:spcAft>
                <a:spcPts val="1200"/>
              </a:spcAft>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33</a:t>
            </a:fld>
            <a:endParaRPr lang="nb-NO"/>
          </a:p>
        </p:txBody>
      </p:sp>
    </p:spTree>
    <p:extLst>
      <p:ext uri="{BB962C8B-B14F-4D97-AF65-F5344CB8AC3E}">
        <p14:creationId xmlns:p14="http://schemas.microsoft.com/office/powerpoint/2010/main" val="2018816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buFont typeface="Arial" panose="020B0604020202020204" pitchFamily="34" charset="0"/>
              <a:buChar char="•"/>
            </a:pPr>
            <a:r>
              <a:rPr lang="en-US" sz="1200"/>
              <a:t>In line with what was mentioned at the beginning, this helps to maintain a </a:t>
            </a:r>
            <a:r>
              <a:rPr lang="en-US" sz="1200" b="1">
                <a:solidFill>
                  <a:srgbClr val="89AA2E"/>
                </a:solidFill>
              </a:rPr>
              <a:t>level playing field, </a:t>
            </a:r>
            <a:r>
              <a:rPr lang="en-US" sz="1200" b="0">
                <a:solidFill>
                  <a:srgbClr val="89AA2E"/>
                </a:solidFill>
              </a:rPr>
              <a:t>to </a:t>
            </a:r>
            <a:r>
              <a:rPr lang="en-US" sz="1200" b="0" err="1">
                <a:solidFill>
                  <a:srgbClr val="89AA2E"/>
                </a:solidFill>
              </a:rPr>
              <a:t>f</a:t>
            </a:r>
            <a:r>
              <a:rPr lang="en-US" sz="1200" err="1"/>
              <a:t>ormalise</a:t>
            </a:r>
            <a:r>
              <a:rPr lang="en-US" sz="1200"/>
              <a:t> anti-corruption policies and demonstrate use of BO data for </a:t>
            </a:r>
            <a:r>
              <a:rPr lang="en-US" sz="1200" b="1">
                <a:solidFill>
                  <a:srgbClr val="89AA2E"/>
                </a:solidFill>
              </a:rPr>
              <a:t>due diligence. </a:t>
            </a:r>
          </a:p>
          <a:p>
            <a:pPr marL="383540" indent="-383540">
              <a:buFont typeface="Arial" panose="020B0604020202020204" pitchFamily="34" charset="0"/>
              <a:buChar char="•"/>
            </a:pPr>
            <a:r>
              <a:rPr lang="en-US" sz="1200"/>
              <a:t>This also ensures that there is a clear alignment with the EITI’s Expectations for EITI supporting companies </a:t>
            </a:r>
          </a:p>
          <a:p>
            <a:pPr marL="383540" indent="-383540">
              <a:buFont typeface="Arial" panose="020B0604020202020204" pitchFamily="34" charset="0"/>
              <a:buChar char="•"/>
            </a:pPr>
            <a:endParaRPr lang="en-US" sz="1200"/>
          </a:p>
          <a:p>
            <a:pPr marL="383540" indent="-383540">
              <a:buFont typeface="Arial" panose="020B0604020202020204" pitchFamily="34" charset="0"/>
              <a:buChar char="•"/>
            </a:pPr>
            <a:r>
              <a:rPr lang="en-US" sz="1200"/>
              <a:t>Most companies already have such policies, so reporting is straightforward.</a:t>
            </a:r>
          </a:p>
          <a:p>
            <a:pPr marL="383540" indent="-383540">
              <a:buFont typeface="Arial" panose="020B0604020202020204" pitchFamily="34" charset="0"/>
              <a:buChar char="•"/>
            </a:pPr>
            <a:endParaRPr lang="en-US" sz="1200"/>
          </a:p>
          <a:p>
            <a:pPr marL="383540" marR="0" lvl="0" indent="-3835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EITI requires </a:t>
            </a:r>
            <a:r>
              <a:rPr lang="en-US" sz="1200" b="1">
                <a:solidFill>
                  <a:srgbClr val="89AA2E"/>
                </a:solidFill>
              </a:rPr>
              <a:t>documentation</a:t>
            </a:r>
            <a:r>
              <a:rPr lang="en-US" sz="1200"/>
              <a:t> of policies and practices</a:t>
            </a:r>
          </a:p>
          <a:p>
            <a:pPr marL="383540" indent="-383540">
              <a:buFont typeface="Arial" panose="020B0604020202020204" pitchFamily="34" charset="0"/>
              <a:buChar char="•"/>
            </a:pPr>
            <a:endParaRPr lang="en-US" sz="1200"/>
          </a:p>
          <a:p>
            <a:pPr marL="383540" indent="-383540"/>
            <a:endParaRPr lang="en-US" sz="1200"/>
          </a:p>
        </p:txBody>
      </p:sp>
      <p:sp>
        <p:nvSpPr>
          <p:cNvPr id="4" name="Slide Number Placeholder 3"/>
          <p:cNvSpPr>
            <a:spLocks noGrp="1"/>
          </p:cNvSpPr>
          <p:nvPr>
            <p:ph type="sldNum" sz="quarter" idx="5"/>
          </p:nvPr>
        </p:nvSpPr>
        <p:spPr/>
        <p:txBody>
          <a:bodyPr/>
          <a:lstStyle/>
          <a:p>
            <a:fld id="{AF0F0302-BE9E-8A47-8FBA-EF4A5D6A0C17}" type="slidenum">
              <a:rPr lang="nb-NO" smtClean="0"/>
              <a:t>34</a:t>
            </a:fld>
            <a:endParaRPr lang="nb-NO"/>
          </a:p>
        </p:txBody>
      </p:sp>
    </p:spTree>
    <p:extLst>
      <p:ext uri="{BB962C8B-B14F-4D97-AF65-F5344CB8AC3E}">
        <p14:creationId xmlns:p14="http://schemas.microsoft.com/office/powerpoint/2010/main" val="1893380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200" b="1">
                <a:solidFill>
                  <a:srgbClr val="002157"/>
                </a:solidFill>
                <a:latin typeface="Franklin Gothic Book"/>
                <a:ea typeface="Calibri"/>
                <a:cs typeface="Calibri"/>
              </a:rPr>
              <a:t>Red flags</a:t>
            </a:r>
            <a:r>
              <a:rPr lang="en-GB" sz="2200">
                <a:solidFill>
                  <a:srgbClr val="002157"/>
                </a:solidFill>
                <a:latin typeface="Franklin Gothic Book"/>
                <a:ea typeface="Calibri"/>
                <a:cs typeface="Calibri"/>
              </a:rPr>
              <a:t>: </a:t>
            </a:r>
          </a:p>
          <a:p>
            <a:pPr marL="702310" lvl="1" indent="-171450">
              <a:buFont typeface="Courier New" panose="020B0503020102020204" pitchFamily="34" charset="0"/>
              <a:buChar char="o"/>
            </a:pPr>
            <a:r>
              <a:rPr lang="en-GB" sz="2200" i="0">
                <a:solidFill>
                  <a:srgbClr val="002157"/>
                </a:solidFill>
                <a:latin typeface="Franklin Gothic Book"/>
                <a:ea typeface="Calibri"/>
                <a:cs typeface="Calibri"/>
              </a:rPr>
              <a:t>“shell companies, and entities owned or controlled by Government Officials or their relatives or associates”; </a:t>
            </a:r>
          </a:p>
          <a:p>
            <a:pPr marL="702310" lvl="1" indent="-171450">
              <a:buFont typeface="Courier New" panose="020B0503020102020204" pitchFamily="34" charset="0"/>
              <a:buChar char="o"/>
            </a:pPr>
            <a:r>
              <a:rPr lang="en-GB" sz="2200" i="0">
                <a:solidFill>
                  <a:srgbClr val="002157"/>
                </a:solidFill>
                <a:latin typeface="Franklin Gothic Book"/>
                <a:ea typeface="Calibri"/>
                <a:cs typeface="Calibri"/>
              </a:rPr>
              <a:t>“reluctance or refusal to disclose ownership”; </a:t>
            </a:r>
          </a:p>
          <a:p>
            <a:pPr marL="702310" lvl="1" indent="-171450">
              <a:buFont typeface="Courier New" panose="020B0503020102020204" pitchFamily="34" charset="0"/>
              <a:buChar char="o"/>
            </a:pPr>
            <a:r>
              <a:rPr lang="en-GB" sz="2200" i="0">
                <a:solidFill>
                  <a:srgbClr val="002157"/>
                </a:solidFill>
                <a:latin typeface="Franklin Gothic Book"/>
                <a:ea typeface="Calibri"/>
                <a:cs typeface="Calibri"/>
              </a:rPr>
              <a:t>“family ties of a third party with a Government Official”; </a:t>
            </a:r>
          </a:p>
          <a:p>
            <a:pPr marL="702310" lvl="1" indent="-171450">
              <a:buFont typeface="Courier New" panose="020B0503020102020204" pitchFamily="34" charset="0"/>
              <a:buChar char="o"/>
            </a:pPr>
            <a:r>
              <a:rPr lang="en-GB" sz="2200" i="0">
                <a:solidFill>
                  <a:srgbClr val="002157"/>
                </a:solidFill>
                <a:latin typeface="Franklin Gothic Book"/>
                <a:ea typeface="Calibri"/>
                <a:cs typeface="Calibri"/>
              </a:rPr>
              <a:t>“third party requests that identity not be disclosed” (p. 26-27). </a:t>
            </a:r>
          </a:p>
          <a:p>
            <a:pPr marL="702310" lvl="1" indent="-171450">
              <a:buFont typeface="Courier New" panose="020B0503020102020204" pitchFamily="34" charset="0"/>
              <a:buChar char="o"/>
            </a:pPr>
            <a:endParaRPr lang="en-GB" sz="2200" i="0">
              <a:solidFill>
                <a:srgbClr val="002157"/>
              </a:solidFill>
              <a:latin typeface="Franklin Gothic Book"/>
              <a:ea typeface="Calibri"/>
              <a:cs typeface="Calibri"/>
            </a:endParaRPr>
          </a:p>
          <a:p>
            <a:pPr marL="0" indent="0">
              <a:buNone/>
            </a:pPr>
            <a:r>
              <a:rPr lang="en-GB" sz="2200" b="1">
                <a:solidFill>
                  <a:srgbClr val="002157"/>
                </a:solidFill>
                <a:latin typeface="Franklin Gothic Book"/>
                <a:ea typeface="Calibri"/>
                <a:cs typeface="Calibri"/>
              </a:rPr>
              <a:t>Due diligence measures include:</a:t>
            </a:r>
          </a:p>
          <a:p>
            <a:pPr marL="702310" lvl="1" indent="-171450">
              <a:buFont typeface="Courier New" panose="020B0503020102020204" pitchFamily="34" charset="0"/>
              <a:buChar char="o"/>
            </a:pPr>
            <a:r>
              <a:rPr lang="en-GB" sz="2200">
                <a:solidFill>
                  <a:srgbClr val="002157"/>
                </a:solidFill>
                <a:latin typeface="Franklin Gothic Book"/>
                <a:ea typeface="Calibri"/>
                <a:cs typeface="Calibri"/>
              </a:rPr>
              <a:t>“background checks including qualifications, financial background, government and political ties, number and reputation of clientele, reputation in community, criminal record checks and possible associations with criminal, terrorist or other proscribed persons or groups […] </a:t>
            </a:r>
            <a:endParaRPr lang="en-GB" sz="2200" i="0">
              <a:solidFill>
                <a:srgbClr val="002157"/>
              </a:solidFill>
              <a:latin typeface="Franklin Gothic Book"/>
              <a:ea typeface="Calibri"/>
              <a:cs typeface="Calibri"/>
            </a:endParaRPr>
          </a:p>
          <a:p>
            <a:pPr marL="702310" lvl="1" indent="-171450">
              <a:buFont typeface="Courier New" panose="020B0503020102020204" pitchFamily="34" charset="0"/>
              <a:buChar char="o"/>
            </a:pPr>
            <a:r>
              <a:rPr lang="en-GB" sz="2200">
                <a:solidFill>
                  <a:srgbClr val="002157"/>
                </a:solidFill>
                <a:latin typeface="Franklin Gothic Book"/>
                <a:ea typeface="Calibri"/>
                <a:cs typeface="Calibri"/>
              </a:rPr>
              <a:t>"If the background check reveals problematic information, </a:t>
            </a:r>
            <a:r>
              <a:rPr lang="en-GB" sz="2200" err="1">
                <a:solidFill>
                  <a:srgbClr val="002157"/>
                </a:solidFill>
                <a:latin typeface="Franklin Gothic Book"/>
                <a:ea typeface="Calibri"/>
                <a:cs typeface="Calibri"/>
              </a:rPr>
              <a:t>Auxico</a:t>
            </a:r>
            <a:r>
              <a:rPr lang="en-GB" sz="2200">
                <a:solidFill>
                  <a:srgbClr val="002157"/>
                </a:solidFill>
                <a:latin typeface="Franklin Gothic Book"/>
                <a:ea typeface="Calibri"/>
                <a:cs typeface="Calibri"/>
              </a:rPr>
              <a:t> will not, in the absence of extenuating circumstances, enter into an agreement with that third party.” </a:t>
            </a:r>
            <a:endParaRPr lang="en-GB" sz="2200" i="0">
              <a:solidFill>
                <a:srgbClr val="002157"/>
              </a:solidFill>
              <a:latin typeface="Franklin Gothic Book"/>
              <a:ea typeface="Calibri"/>
              <a:cs typeface="Calibri"/>
            </a:endParaRPr>
          </a:p>
          <a:p>
            <a:pPr marL="702310" lvl="1" indent="-171450">
              <a:buFont typeface="Courier New" panose="020B0503020102020204" pitchFamily="34" charset="0"/>
              <a:buChar char="o"/>
            </a:pPr>
            <a:endParaRPr lang="en-GB" sz="2200" i="0">
              <a:solidFill>
                <a:srgbClr val="002157"/>
              </a:solidFill>
              <a:latin typeface="Franklin Gothic Book"/>
            </a:endParaRPr>
          </a:p>
          <a:p>
            <a:pPr marL="171450" indent="-171450">
              <a:spcBef>
                <a:spcPts val="1200"/>
              </a:spcBef>
              <a:spcAft>
                <a:spcPts val="1200"/>
              </a:spcAft>
              <a:buFontTx/>
              <a:buChar char="-"/>
            </a:pPr>
            <a:endParaRPr lang="en-US"/>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35</a:t>
            </a:fld>
            <a:endParaRPr lang="nb-NO"/>
          </a:p>
        </p:txBody>
      </p:sp>
    </p:spTree>
    <p:extLst>
      <p:ext uri="{BB962C8B-B14F-4D97-AF65-F5344CB8AC3E}">
        <p14:creationId xmlns:p14="http://schemas.microsoft.com/office/powerpoint/2010/main" val="4177701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our suppliers to be transparent on matters important to society, including on their beneficial ownership</a:t>
            </a:r>
          </a:p>
          <a:p>
            <a:r>
              <a:rPr lang="en-US">
                <a:cs typeface="Calibri"/>
              </a:rPr>
              <a:t>Always:</a:t>
            </a:r>
            <a:endParaRPr lang="en-US"/>
          </a:p>
          <a:p>
            <a:r>
              <a:rPr lang="en-US"/>
              <a:t>-Understand the identity, role and interests of the person or business who you are dealing with (including the beneficial ownership of companies)</a:t>
            </a:r>
            <a:endParaRPr lang="en-US">
              <a:cs typeface="Calibri"/>
            </a:endParaRPr>
          </a:p>
          <a:p>
            <a:r>
              <a:rPr lang="en-US">
                <a:cs typeface="Calibri"/>
              </a:rPr>
              <a:t>-</a:t>
            </a:r>
            <a:r>
              <a:rPr lang="en-US"/>
              <a:t>Always ensure the supplier (including their beneficial owners): is reputable, competent and qualified to perform the work for which they are being hired; will operate safely and ethically; and that compensation sought is reasonable. </a:t>
            </a:r>
          </a:p>
          <a:p>
            <a:r>
              <a:rPr lang="en-US">
                <a:cs typeface="Calibri"/>
              </a:rPr>
              <a:t>Never:</a:t>
            </a:r>
          </a:p>
          <a:p>
            <a:pPr marL="171450" indent="-171450">
              <a:buFont typeface="Calibri"/>
              <a:buChar char="-"/>
            </a:pPr>
            <a:r>
              <a:rPr lang="en-US"/>
              <a:t>Deal with a party that refuses to disclose its true identity (including details of company beneficial ownership).</a:t>
            </a:r>
          </a:p>
          <a:p>
            <a:pPr marL="171450" indent="-171450">
              <a:buFont typeface="Calibri"/>
              <a:buChar char="-"/>
            </a:pPr>
            <a:r>
              <a:rPr lang="en-US"/>
              <a:t>Award business to a supplier who would present a corruption risk or who refuses to disclose their beneficial ownership to BHP as required.</a:t>
            </a:r>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36</a:t>
            </a:fld>
            <a:endParaRPr lang="nb-NO"/>
          </a:p>
        </p:txBody>
      </p:sp>
    </p:spTree>
    <p:extLst>
      <p:ext uri="{BB962C8B-B14F-4D97-AF65-F5344CB8AC3E}">
        <p14:creationId xmlns:p14="http://schemas.microsoft.com/office/powerpoint/2010/main" val="1454556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 preliminary step, </a:t>
            </a:r>
            <a:r>
              <a:rPr lang="en-US" b="1"/>
              <a:t>all potential suppliers and contractors are asked to complete a detailed questionnaire which enables identification of any immediate red flags</a:t>
            </a:r>
            <a:r>
              <a:rPr lang="en-US"/>
              <a:t>. The questionnaire requires disclosure of individuals who own more than 25% of the company, any individual within the company that is a government official or connected with a government official, and declaration of ownership, control and/or operations in sanctioned nations. Supporting documents must be provided such as financial statements, incorporation documents and compliance policies and procedures. S</a:t>
            </a:r>
            <a:r>
              <a:rPr lang="en-US" b="1"/>
              <a:t>hould the third party have insufficient compliance documentation</a:t>
            </a:r>
            <a:r>
              <a:rPr lang="en-US"/>
              <a:t>, we will refer them to our own policies. A</a:t>
            </a:r>
            <a:r>
              <a:rPr lang="en-US" b="1"/>
              <a:t>dditional scrutiny is given to contractors that would act as an agent on behalf of Africa Oil</a:t>
            </a:r>
            <a:r>
              <a:rPr lang="en-US"/>
              <a:t>. Any identified risks at this stage are escalated to the Chief Financial Officer. The next step requires an internal representative to fill in another questionnaire providing </a:t>
            </a:r>
            <a:r>
              <a:rPr lang="en-US" b="1"/>
              <a:t>additional information regarding Africa Oil’s knowledge of and relationship with the third party</a:t>
            </a:r>
            <a:r>
              <a:rPr lang="en-US"/>
              <a:t>, including commercial terms. This aids our Corporate Counsel and Secretary to gauge the level of risk and potentially escalate any concerns to the Chief Financial Officer</a:t>
            </a:r>
          </a:p>
        </p:txBody>
      </p:sp>
      <p:sp>
        <p:nvSpPr>
          <p:cNvPr id="4" name="Slide Number Placeholder 3"/>
          <p:cNvSpPr>
            <a:spLocks noGrp="1"/>
          </p:cNvSpPr>
          <p:nvPr>
            <p:ph type="sldNum" sz="quarter" idx="5"/>
          </p:nvPr>
        </p:nvSpPr>
        <p:spPr/>
        <p:txBody>
          <a:bodyPr/>
          <a:lstStyle/>
          <a:p>
            <a:fld id="{AF0F0302-BE9E-8A47-8FBA-EF4A5D6A0C17}" type="slidenum">
              <a:rPr lang="nb-NO" smtClean="0"/>
              <a:t>37</a:t>
            </a:fld>
            <a:endParaRPr lang="nb-NO"/>
          </a:p>
        </p:txBody>
      </p:sp>
    </p:spTree>
    <p:extLst>
      <p:ext uri="{BB962C8B-B14F-4D97-AF65-F5344CB8AC3E}">
        <p14:creationId xmlns:p14="http://schemas.microsoft.com/office/powerpoint/2010/main" val="2432412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a:solidFill>
                  <a:srgbClr val="242424"/>
                </a:solidFill>
                <a:effectLst/>
                <a:latin typeface="Arimo"/>
              </a:rPr>
              <a:t>Seventh aspect – Reliability and comprehensiveness of ownership data for publicly listed companies.</a:t>
            </a:r>
          </a:p>
          <a:p>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38</a:t>
            </a:fld>
            <a:endParaRPr lang="nb-NO"/>
          </a:p>
        </p:txBody>
      </p:sp>
    </p:spTree>
    <p:extLst>
      <p:ext uri="{BB962C8B-B14F-4D97-AF65-F5344CB8AC3E}">
        <p14:creationId xmlns:p14="http://schemas.microsoft.com/office/powerpoint/2010/main" val="235064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C86EA-4173-CC3F-C5E2-6189436AF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541CE-C441-8D52-894A-52AB091C7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E4AD1-01AE-CC68-B9B6-18E7DD964F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solidFill>
                  <a:srgbClr val="002157"/>
                </a:solidFill>
              </a:rPr>
              <a:t>Publicly listed companies, including wholly-owned subsidiaries, are required to disclose the name of the stock exchange and include a </a:t>
            </a:r>
            <a:r>
              <a:rPr lang="en-US" sz="900" b="1">
                <a:solidFill>
                  <a:schemeClr val="accent6"/>
                </a:solidFill>
              </a:rPr>
              <a:t>link to the stock exchange filings </a:t>
            </a:r>
            <a:r>
              <a:rPr lang="en-US" sz="900">
                <a:solidFill>
                  <a:srgbClr val="002157"/>
                </a:solidFill>
              </a:rPr>
              <a:t>where they are listed to facilitate public access to their beneficial ownership information.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D92335C1-6E1D-5FAD-A7CB-9F37B1121109}"/>
              </a:ext>
            </a:extLst>
          </p:cNvPr>
          <p:cNvSpPr>
            <a:spLocks noGrp="1"/>
          </p:cNvSpPr>
          <p:nvPr>
            <p:ph type="sldNum" sz="quarter" idx="5"/>
          </p:nvPr>
        </p:nvSpPr>
        <p:spPr/>
        <p:txBody>
          <a:bodyPr/>
          <a:lstStyle/>
          <a:p>
            <a:fld id="{AF0F0302-BE9E-8A47-8FBA-EF4A5D6A0C17}" type="slidenum">
              <a:rPr lang="nb-NO" smtClean="0"/>
              <a:t>39</a:t>
            </a:fld>
            <a:endParaRPr lang="nb-NO"/>
          </a:p>
        </p:txBody>
      </p:sp>
    </p:spTree>
    <p:extLst>
      <p:ext uri="{BB962C8B-B14F-4D97-AF65-F5344CB8AC3E}">
        <p14:creationId xmlns:p14="http://schemas.microsoft.com/office/powerpoint/2010/main" val="1500222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4B226-6CBC-63EA-EDA5-CB84D3E48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02BA7-0BF9-F4B8-C30C-762FC1862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AA034-D971-B67E-61F1-58176C7A86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0" i="0">
                <a:solidFill>
                  <a:srgbClr val="000000"/>
                </a:solidFill>
                <a:effectLst/>
                <a:latin typeface="Metropolis"/>
              </a:rPr>
              <a:t>EITI multi-stakeholder groups are also encouraged to review the comprehensiveness and reliability of ownership data disclosed in stock exchange filings. </a:t>
            </a:r>
            <a:endParaRPr lang="en-GB" sz="9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B76EBAB6-74F2-76D5-F758-8574D3D14CCD}"/>
              </a:ext>
            </a:extLst>
          </p:cNvPr>
          <p:cNvSpPr>
            <a:spLocks noGrp="1"/>
          </p:cNvSpPr>
          <p:nvPr>
            <p:ph type="sldNum" sz="quarter" idx="5"/>
          </p:nvPr>
        </p:nvSpPr>
        <p:spPr/>
        <p:txBody>
          <a:bodyPr/>
          <a:lstStyle/>
          <a:p>
            <a:fld id="{AF0F0302-BE9E-8A47-8FBA-EF4A5D6A0C17}" type="slidenum">
              <a:rPr lang="nb-NO" smtClean="0"/>
              <a:t>40</a:t>
            </a:fld>
            <a:endParaRPr lang="nb-NO"/>
          </a:p>
        </p:txBody>
      </p:sp>
    </p:spTree>
    <p:extLst>
      <p:ext uri="{BB962C8B-B14F-4D97-AF65-F5344CB8AC3E}">
        <p14:creationId xmlns:p14="http://schemas.microsoft.com/office/powerpoint/2010/main" val="8538225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a:t>This is important because:</a:t>
            </a:r>
          </a:p>
          <a:p>
            <a:pPr marL="383540" indent="-383540">
              <a:buFont typeface="Arial" panose="020B0604020202020204" pitchFamily="34" charset="0"/>
              <a:buChar char="•"/>
            </a:pPr>
            <a:r>
              <a:rPr lang="en-US" sz="900"/>
              <a:t>First of all, s</a:t>
            </a:r>
            <a:r>
              <a:rPr lang="en-US" sz="900">
                <a:solidFill>
                  <a:srgbClr val="002157"/>
                </a:solidFill>
              </a:rPr>
              <a:t>tock exchange filings are essential to the </a:t>
            </a:r>
            <a:r>
              <a:rPr lang="en-US" sz="900" b="1">
                <a:solidFill>
                  <a:schemeClr val="accent6"/>
                </a:solidFill>
              </a:rPr>
              <a:t>integrity of financial markets</a:t>
            </a:r>
          </a:p>
          <a:p>
            <a:pPr marL="383540" indent="-383540">
              <a:buFont typeface="Arial" panose="020B0604020202020204" pitchFamily="34" charset="0"/>
              <a:buChar char="•"/>
            </a:pPr>
            <a:r>
              <a:rPr lang="en-US" sz="900">
                <a:solidFill>
                  <a:srgbClr val="002157"/>
                </a:solidFill>
              </a:rPr>
              <a:t>Fosters </a:t>
            </a:r>
            <a:r>
              <a:rPr lang="en-US" sz="900" b="1">
                <a:solidFill>
                  <a:schemeClr val="accent6"/>
                </a:solidFill>
              </a:rPr>
              <a:t>investor confidence </a:t>
            </a:r>
            <a:r>
              <a:rPr lang="en-US" sz="900">
                <a:solidFill>
                  <a:srgbClr val="002157"/>
                </a:solidFill>
              </a:rPr>
              <a:t>and fair and efficient capital allocation</a:t>
            </a:r>
            <a:endParaRPr lang="en-US" sz="800">
              <a:solidFill>
                <a:srgbClr val="002157"/>
              </a:solidFill>
            </a:endParaRPr>
          </a:p>
          <a:p>
            <a:pPr marL="383540" indent="-383540">
              <a:buFont typeface="Arial" panose="020B0604020202020204" pitchFamily="34" charset="0"/>
              <a:buChar char="•"/>
            </a:pPr>
            <a:r>
              <a:rPr lang="en-US" sz="900">
                <a:solidFill>
                  <a:srgbClr val="002157"/>
                </a:solidFill>
              </a:rPr>
              <a:t>Comprehensive disclosures help to </a:t>
            </a:r>
            <a:r>
              <a:rPr lang="en-US" sz="900" b="1">
                <a:solidFill>
                  <a:schemeClr val="accent6"/>
                </a:solidFill>
              </a:rPr>
              <a:t>prevent financial losses </a:t>
            </a:r>
            <a:r>
              <a:rPr lang="en-US" sz="900">
                <a:solidFill>
                  <a:srgbClr val="002157"/>
                </a:solidFill>
              </a:rPr>
              <a:t>and promote a </a:t>
            </a:r>
            <a:r>
              <a:rPr lang="en-US" sz="900" b="1">
                <a:solidFill>
                  <a:schemeClr val="accent6"/>
                </a:solidFill>
              </a:rPr>
              <a:t>level playing field</a:t>
            </a:r>
            <a:endParaRPr lang="en-US" sz="900">
              <a:solidFill>
                <a:srgbClr val="002157"/>
              </a:solidFill>
              <a:ea typeface="+mj-lt"/>
              <a:cs typeface="+mj-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solidFill>
                  <a:srgbClr val="002157"/>
                </a:solidFill>
              </a:rPr>
              <a:t>Corrupt practices may involve false or misleading information in stock exchange fillings, insider trading manipulation of non-public information for personal gain.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a:solidFill>
                  <a:srgbClr val="002157"/>
                </a:solidFill>
              </a:rPr>
              <a:t>On top of this, r</a:t>
            </a:r>
            <a:r>
              <a:rPr lang="en-US" sz="900" b="0" i="0">
                <a:solidFill>
                  <a:srgbClr val="000000"/>
                </a:solidFill>
                <a:effectLst/>
                <a:latin typeface="Metropolis"/>
              </a:rPr>
              <a:t>eviewing the comprehensiveness and reliability of ownership data disclosed in stock exchange filings can help address gaps in certain jurisdictions where publicly listed companies might take advantage of lax transparency requirements.</a:t>
            </a:r>
            <a:endParaRPr lang="en-GB" sz="800">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a:solidFill>
                <a:srgbClr val="002157"/>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0"/>
          </a:p>
        </p:txBody>
      </p:sp>
      <p:sp>
        <p:nvSpPr>
          <p:cNvPr id="4" name="Slide Number Placeholder 3"/>
          <p:cNvSpPr>
            <a:spLocks noGrp="1"/>
          </p:cNvSpPr>
          <p:nvPr>
            <p:ph type="sldNum" sz="quarter" idx="5"/>
          </p:nvPr>
        </p:nvSpPr>
        <p:spPr/>
        <p:txBody>
          <a:bodyPr/>
          <a:lstStyle/>
          <a:p>
            <a:fld id="{AF0F0302-BE9E-8A47-8FBA-EF4A5D6A0C17}" type="slidenum">
              <a:rPr lang="nb-NO" smtClean="0"/>
              <a:t>41</a:t>
            </a:fld>
            <a:endParaRPr lang="nb-NO"/>
          </a:p>
        </p:txBody>
      </p:sp>
    </p:spTree>
    <p:extLst>
      <p:ext uri="{BB962C8B-B14F-4D97-AF65-F5344CB8AC3E}">
        <p14:creationId xmlns:p14="http://schemas.microsoft.com/office/powerpoint/2010/main" val="80511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C09F-CBF1-7883-918F-4CF6449B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72D5-A926-7A6A-11E1-2794B275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876A9-053E-CE74-F6FF-3C5D85D5E321}"/>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097EC2A6-2A1D-5C3C-0E06-51A170993A63}"/>
              </a:ext>
            </a:extLst>
          </p:cNvPr>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1899799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https://</a:t>
            </a:r>
            <a:r>
              <a:rPr lang="en-US" sz="1200" err="1">
                <a:effectLst/>
                <a:latin typeface="Segoe UI" panose="020B0502040204020203" pitchFamily="34" charset="0"/>
              </a:rPr>
              <a:t>www.pwc.com.au</a:t>
            </a:r>
            <a:r>
              <a:rPr lang="en-US" sz="1200">
                <a:effectLst/>
                <a:latin typeface="Segoe UI" panose="020B0502040204020203" pitchFamily="34" charset="0"/>
              </a:rPr>
              <a:t>/legal/assets/listing-company-</a:t>
            </a:r>
            <a:r>
              <a:rPr lang="en-US" sz="1200" err="1">
                <a:effectLst/>
                <a:latin typeface="Segoe UI" panose="020B0502040204020203" pitchFamily="34" charset="0"/>
              </a:rPr>
              <a:t>asx.pdf</a:t>
            </a:r>
            <a:endParaRPr lang="nb-NO" sz="1000"/>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42</a:t>
            </a:fld>
            <a:endParaRPr lang="nb-NO"/>
          </a:p>
        </p:txBody>
      </p:sp>
    </p:spTree>
    <p:extLst>
      <p:ext uri="{BB962C8B-B14F-4D97-AF65-F5344CB8AC3E}">
        <p14:creationId xmlns:p14="http://schemas.microsoft.com/office/powerpoint/2010/main" val="18881015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t>In assessing the robustness of the definition of ownership and control in an exchange's disclosure requirements, consideration should be given to whether companies must provide:</a:t>
            </a:r>
          </a:p>
          <a:p>
            <a:pPr marL="171450" indent="-171450">
              <a:buFont typeface="Arial" panose="020B0604020202020204" pitchFamily="34" charset="0"/>
              <a:buChar char="•"/>
            </a:pPr>
            <a:r>
              <a:rPr lang="en-US" sz="1200"/>
              <a:t>timely notification on the </a:t>
            </a:r>
            <a:r>
              <a:rPr lang="en-US" sz="1200" b="1"/>
              <a:t>acquisition and disposal of significant voting rights</a:t>
            </a:r>
            <a:r>
              <a:rPr lang="en-US" sz="1200"/>
              <a:t>;</a:t>
            </a:r>
          </a:p>
          <a:p>
            <a:pPr marL="171450" indent="-171450">
              <a:buFont typeface="Arial" panose="020B0604020202020204" pitchFamily="34" charset="0"/>
              <a:buChar char="•"/>
            </a:pPr>
            <a:r>
              <a:rPr lang="en-US" sz="1200"/>
              <a:t>notifications on the basis of </a:t>
            </a:r>
            <a:r>
              <a:rPr lang="en-US" sz="1200" b="1"/>
              <a:t>aggregated holdings and interests </a:t>
            </a:r>
            <a:r>
              <a:rPr lang="en-US" sz="1200"/>
              <a:t>used jointly via an agreement;</a:t>
            </a:r>
          </a:p>
          <a:p>
            <a:pPr marL="171450" indent="-171450">
              <a:buFont typeface="Arial" panose="020B0604020202020204" pitchFamily="34" charset="0"/>
              <a:buChar char="•"/>
            </a:pPr>
            <a:r>
              <a:rPr lang="en-US" sz="1200"/>
              <a:t>notifications of </a:t>
            </a:r>
            <a:r>
              <a:rPr lang="en-US" sz="1200" b="1"/>
              <a:t>ownership and control arrangements via financial instruments </a:t>
            </a:r>
            <a:r>
              <a:rPr lang="en-US" sz="1200"/>
              <a:t>that have a similar effect to owning shares or controlling votes;</a:t>
            </a:r>
          </a:p>
          <a:p>
            <a:pPr marL="171450" indent="-171450">
              <a:buFont typeface="Arial" panose="020B0604020202020204" pitchFamily="34" charset="0"/>
              <a:buChar char="•"/>
            </a:pPr>
            <a:r>
              <a:rPr lang="en-US" sz="1200"/>
              <a:t>notifications that contain information on the </a:t>
            </a:r>
            <a:r>
              <a:rPr lang="en-US" sz="1200" b="1"/>
              <a:t>means through which major shareholding or voting rights are exercised</a:t>
            </a:r>
            <a:r>
              <a:rPr lang="en-US" sz="1200"/>
              <a:t> (e.g. the chain of ownership);</a:t>
            </a:r>
          </a:p>
          <a:p>
            <a:pPr marL="171450" indent="-171450">
              <a:buFont typeface="Arial" panose="020B0604020202020204" pitchFamily="34" charset="0"/>
              <a:buChar char="•"/>
            </a:pPr>
            <a:r>
              <a:rPr lang="en-US" sz="1200"/>
              <a:t>notifications of </a:t>
            </a:r>
            <a:r>
              <a:rPr lang="en-US" sz="1200" b="1"/>
              <a:t>interests held by company officers</a:t>
            </a:r>
            <a:r>
              <a:rPr lang="en-US" sz="1200"/>
              <a:t>.</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The future guidance note on Requirement 2.5 will shed more light on how to assess comprehensiveness and reliability.</a:t>
            </a:r>
          </a:p>
          <a:p>
            <a:pPr marL="171450" indent="-1714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43</a:t>
            </a:fld>
            <a:endParaRPr lang="nb-NO"/>
          </a:p>
        </p:txBody>
      </p:sp>
    </p:spTree>
    <p:extLst>
      <p:ext uri="{BB962C8B-B14F-4D97-AF65-F5344CB8AC3E}">
        <p14:creationId xmlns:p14="http://schemas.microsoft.com/office/powerpoint/2010/main" val="35936883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44</a:t>
            </a:fld>
            <a:endParaRPr lang="nb-NO"/>
          </a:p>
        </p:txBody>
      </p:sp>
    </p:spTree>
    <p:extLst>
      <p:ext uri="{BB962C8B-B14F-4D97-AF65-F5344CB8AC3E}">
        <p14:creationId xmlns:p14="http://schemas.microsoft.com/office/powerpoint/2010/main" val="31885511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7507-45E9-459B-3BEE-B6A878DC2E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C4B5D-9C2C-45FC-99AE-B2556D470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136BE-665D-BA34-1246-2AEA0E7FE412}"/>
              </a:ext>
            </a:extLst>
          </p:cNvPr>
          <p:cNvSpPr>
            <a:spLocks noGrp="1"/>
          </p:cNvSpPr>
          <p:nvPr>
            <p:ph type="body" idx="1"/>
          </p:nvPr>
        </p:nvSpPr>
        <p:spPr/>
        <p:txBody>
          <a:bodyPr/>
          <a:lstStyle/>
          <a:p>
            <a:pPr marL="0" indent="0">
              <a:spcBef>
                <a:spcPts val="1200"/>
              </a:spcBef>
              <a:spcAft>
                <a:spcPts val="1200"/>
              </a:spcAft>
              <a:buFontTx/>
              <a:buNone/>
            </a:pP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4DD21FAA-F49A-EFE8-0C4D-2B3E4D9D07E7}"/>
              </a:ext>
            </a:extLst>
          </p:cNvPr>
          <p:cNvSpPr>
            <a:spLocks noGrp="1"/>
          </p:cNvSpPr>
          <p:nvPr>
            <p:ph type="sldNum" sz="quarter" idx="5"/>
          </p:nvPr>
        </p:nvSpPr>
        <p:spPr/>
        <p:txBody>
          <a:bodyPr/>
          <a:lstStyle/>
          <a:p>
            <a:fld id="{AF0F0302-BE9E-8A47-8FBA-EF4A5D6A0C17}" type="slidenum">
              <a:rPr lang="nb-NO" smtClean="0"/>
              <a:t>45</a:t>
            </a:fld>
            <a:endParaRPr lang="nb-NO"/>
          </a:p>
        </p:txBody>
      </p:sp>
    </p:spTree>
    <p:extLst>
      <p:ext uri="{BB962C8B-B14F-4D97-AF65-F5344CB8AC3E}">
        <p14:creationId xmlns:p14="http://schemas.microsoft.com/office/powerpoint/2010/main" val="4237473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guidance note on 2.5 and the model declaration form will be updated in 2024.</a:t>
            </a:r>
          </a:p>
          <a:p>
            <a:endParaRPr lang="en-GB"/>
          </a:p>
          <a:p>
            <a:r>
              <a:rPr lang="en-GB"/>
              <a:t>On top of these links, there are upcoming publications under Opening Extractives:</a:t>
            </a:r>
          </a:p>
          <a:p>
            <a:endParaRPr lang="en-GB"/>
          </a:p>
          <a:p>
            <a:pPr marL="228600" indent="-228600">
              <a:buAutoNum type="arabicPeriod"/>
            </a:pPr>
            <a:r>
              <a:rPr lang="en-GB"/>
              <a:t>A policy brief that will detail the ways in which BO can help tackle corruption across the extractives value chain</a:t>
            </a:r>
          </a:p>
          <a:p>
            <a:pPr marL="228600" indent="-228600">
              <a:buAutoNum type="arabicPeriod"/>
            </a:pPr>
            <a:r>
              <a:rPr lang="en-GB"/>
              <a:t>A legislative guidance briefing for implementers that will share information and checklists on how to undergo legislative changes related to beneficial ownership</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46</a:t>
            </a:fld>
            <a:endParaRPr lang="nb-NO"/>
          </a:p>
        </p:txBody>
      </p:sp>
    </p:spTree>
    <p:extLst>
      <p:ext uri="{BB962C8B-B14F-4D97-AF65-F5344CB8AC3E}">
        <p14:creationId xmlns:p14="http://schemas.microsoft.com/office/powerpoint/2010/main" val="59288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47</a:t>
            </a:fld>
            <a:endParaRPr lang="nb-NO"/>
          </a:p>
        </p:txBody>
      </p:sp>
    </p:spTree>
    <p:extLst>
      <p:ext uri="{BB962C8B-B14F-4D97-AF65-F5344CB8AC3E}">
        <p14:creationId xmlns:p14="http://schemas.microsoft.com/office/powerpoint/2010/main" val="34972384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48</a:t>
            </a:fld>
            <a:endParaRPr lang="nb-NO"/>
          </a:p>
        </p:txBody>
      </p:sp>
    </p:spTree>
    <p:extLst>
      <p:ext uri="{BB962C8B-B14F-4D97-AF65-F5344CB8AC3E}">
        <p14:creationId xmlns:p14="http://schemas.microsoft.com/office/powerpoint/2010/main" val="1303238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The EITI Standard has evolved to respond to stakeholder needs and a changing global context. </a:t>
            </a:r>
          </a:p>
          <a:p>
            <a:pPr marL="285750" indent="-285750">
              <a:buFont typeface="Arial" panose="020B0604020202020204" pitchFamily="34" charset="0"/>
              <a:buChar char="•"/>
            </a:pPr>
            <a:r>
              <a:rPr lang="en-GB" sz="1000">
                <a:effectLst/>
                <a:latin typeface="Franklin Gothic Book" panose="020B0503020102020204" pitchFamily="34" charset="0"/>
                <a:ea typeface="Cambria" panose="02040503050406030204" pitchFamily="18" charset="0"/>
                <a:cs typeface="Arial" panose="020B0604020202020204" pitchFamily="34" charset="0"/>
              </a:rPr>
              <a:t>Now in its fourth edition, the 2023 EITI Standard now includes several new and refined provisions that enable countries to respond to the most pressing challenges that concern natural resource governance today.</a:t>
            </a:r>
            <a:endParaRPr lang="en-NO">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Since 2020, the EITI has been strengthening its work on anti-corruption, recognising the unique opportunity for EITI implementation to address corruption and governance risks in the natural resource sector.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For the first time, the 2023 EITI Standard explicitly reflects anti-corruption in the objectives and text of several EITI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It includes provisions to help EITI implementing countries identify areas across the extractive sector value chain that are vulnerable to corruption, without imposing burdensome reporting requirements.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latin typeface="Franklin Gothic Book" panose="020B0503020102020204" pitchFamily="34" charset="0"/>
                <a:ea typeface="Cambria" panose="02040503050406030204" pitchFamily="18" charset="0"/>
                <a:cs typeface="Arial" panose="020B0604020202020204" pitchFamily="34" charset="0"/>
              </a:rPr>
              <a:t>As part of strengthening aspects of the standard related to anti-corruption, there are some key changes on beneficial ownership</a:t>
            </a: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a:p>
            <a:endParaRPr lang="en-GB" sz="1200">
              <a:effectLst/>
              <a:latin typeface="Franklin Gothic Book" panose="020B0503020102020204" pitchFamily="34" charset="0"/>
              <a:ea typeface="Cambria" panose="02040503050406030204" pitchFamily="18" charset="0"/>
              <a:cs typeface="Arial" panose="020B0604020202020204" pitchFamily="34" charset="0"/>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104702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a:solidFill>
                  <a:srgbClr val="0F0F0F"/>
                </a:solidFill>
                <a:effectLst/>
                <a:latin typeface="Söhne"/>
              </a:rPr>
              <a:t>Contracts and licenses: </a:t>
            </a:r>
            <a:r>
              <a:rPr lang="en-US" b="0" i="0">
                <a:solidFill>
                  <a:srgbClr val="0F0F0F"/>
                </a:solidFill>
                <a:effectLst/>
                <a:latin typeface="Söhne"/>
              </a:rPr>
              <a:t>Prevents conflict of interest /Ensures compliance with anti-corruption provisions/ Detects anomalies and license transfers/ Reveals track record and past conduct of license applicants </a:t>
            </a:r>
          </a:p>
          <a:p>
            <a:pPr marL="0" indent="0">
              <a:buFont typeface="Arial" panose="020B0604020202020204" pitchFamily="34" charset="0"/>
              <a:buNone/>
            </a:pPr>
            <a:r>
              <a:rPr lang="nb-NO" b="1" u="none">
                <a:solidFill>
                  <a:srgbClr val="002157"/>
                </a:solidFill>
              </a:rPr>
              <a:t>Production:  </a:t>
            </a:r>
            <a:r>
              <a:rPr lang="en-GB" sz="1200">
                <a:solidFill>
                  <a:srgbClr val="002157"/>
                </a:solidFill>
                <a:latin typeface="Franklin Gothic Book" panose="020B0503020102020204"/>
              </a:rPr>
              <a:t>Supports government oversight of operators and project participants / Improves due diligence / Reduces corruption in procurement /</a:t>
            </a:r>
          </a:p>
          <a:p>
            <a:pPr marL="0" indent="0">
              <a:buFont typeface="Arial" panose="020B0604020202020204" pitchFamily="34" charset="0"/>
              <a:buNone/>
            </a:pPr>
            <a:r>
              <a:rPr lang="en-GB" sz="1200" b="1">
                <a:solidFill>
                  <a:srgbClr val="002157"/>
                </a:solidFill>
                <a:latin typeface="Franklin Gothic Book" panose="020B0503020102020204"/>
              </a:rPr>
              <a:t>Revenue collection</a:t>
            </a:r>
            <a:r>
              <a:rPr lang="en-GB" sz="1200">
                <a:solidFill>
                  <a:srgbClr val="002157"/>
                </a:solidFill>
                <a:latin typeface="Franklin Gothic Book" panose="020B0503020102020204"/>
              </a:rPr>
              <a:t>: Exposes shell companies and schemes used for tax evasion / Curbs money laundering by revealing ultimate beneficiaries / Attracts investment by providing necessary data for investors and analysts</a:t>
            </a:r>
          </a:p>
          <a:p>
            <a:pPr marL="0" indent="0">
              <a:buFont typeface="Arial" panose="020B0604020202020204" pitchFamily="34" charset="0"/>
              <a:buNone/>
            </a:pPr>
            <a:r>
              <a:rPr lang="en-GB" sz="1200" b="1">
                <a:solidFill>
                  <a:srgbClr val="002157"/>
                </a:solidFill>
                <a:latin typeface="Franklin Gothic Book" panose="020B0503020102020204"/>
              </a:rPr>
              <a:t>Revenue allocation</a:t>
            </a:r>
            <a:r>
              <a:rPr lang="en-GB" sz="1200">
                <a:solidFill>
                  <a:srgbClr val="002157"/>
                </a:solidFill>
                <a:latin typeface="Franklin Gothic Book" panose="020B0503020102020204"/>
              </a:rPr>
              <a:t>:  Prevents conflict of interest in management of resource funds / Reveals attempts to divert revenues through shell companies / Increases oversight of joint venture partnerships with state owned enterprises</a:t>
            </a:r>
            <a:endParaRPr lang="nb-NO" sz="1200">
              <a:solidFill>
                <a:srgbClr val="002157"/>
              </a:solidFill>
              <a:latin typeface="Franklin Gothic Book" panose="020B0503020102020204"/>
            </a:endParaRPr>
          </a:p>
          <a:p>
            <a:pPr marL="0" indent="0">
              <a:buFont typeface="Arial" panose="020B0604020202020204" pitchFamily="34" charset="0"/>
              <a:buNone/>
            </a:pPr>
            <a:r>
              <a:rPr lang="en-GB" sz="1200" b="1">
                <a:solidFill>
                  <a:srgbClr val="002157"/>
                </a:solidFill>
                <a:latin typeface="Franklin Gothic Book" panose="020B0503020102020204"/>
              </a:rPr>
              <a:t>Social and economic spending</a:t>
            </a:r>
            <a:r>
              <a:rPr lang="en-GB" sz="1200">
                <a:solidFill>
                  <a:srgbClr val="002157"/>
                </a:solidFill>
                <a:latin typeface="Franklin Gothic Book" panose="020B0503020102020204"/>
              </a:rPr>
              <a:t>: Detects conflict of interest in government procurement processes / Increases competition and attracts responsible investors in public projects /Enables law enforcement to identify and pursue criminal activity /Improves revenue collection and increases domestic resources available to citizen services</a:t>
            </a: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en-GB" sz="1200">
              <a:solidFill>
                <a:srgbClr val="002157"/>
              </a:solidFill>
              <a:latin typeface="Franklin Gothic Book" panose="020B0503020102020204"/>
            </a:endParaRPr>
          </a:p>
          <a:p>
            <a:pPr marL="0" indent="0">
              <a:buFont typeface="Arial" panose="020B0604020202020204" pitchFamily="34" charset="0"/>
              <a:buNone/>
            </a:pPr>
            <a:endParaRPr lang="nb-NO" b="0" u="none">
              <a:solidFill>
                <a:srgbClr val="002157"/>
              </a:solidFill>
            </a:endParaRP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7</a:t>
            </a:fld>
            <a:endParaRPr lang="nb-NO"/>
          </a:p>
        </p:txBody>
      </p:sp>
    </p:spTree>
    <p:extLst>
      <p:ext uri="{BB962C8B-B14F-4D97-AF65-F5344CB8AC3E}">
        <p14:creationId xmlns:p14="http://schemas.microsoft.com/office/powerpoint/2010/main" val="426167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D945C-54C5-CE66-ECFE-8C8CF38D8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FAA27-73B4-209B-E3DF-59503AAD0F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6DA16F-15FA-884C-14E9-54376030E439}"/>
              </a:ext>
            </a:extLst>
          </p:cNvPr>
          <p:cNvSpPr>
            <a:spLocks noGrp="1"/>
          </p:cNvSpPr>
          <p:nvPr>
            <p:ph type="body" idx="1"/>
          </p:nvPr>
        </p:nvSpPr>
        <p:spPr/>
        <p:txBody>
          <a:bodyPr/>
          <a:lstStyle/>
          <a:p>
            <a:r>
              <a:rPr lang="en-US" sz="1200" b="0">
                <a:solidFill>
                  <a:srgbClr val="0090BF"/>
                </a:solidFill>
                <a:latin typeface="Franklin Gothic Book" panose="020B0503020102020204"/>
              </a:rPr>
              <a:t>There are seven key changes in the 2023 Standard that relate to beneficial ownership</a:t>
            </a:r>
          </a:p>
          <a:p>
            <a:pPr marL="228600" indent="-228600">
              <a:buAutoNum type="arabicPeriod"/>
            </a:pPr>
            <a:r>
              <a:rPr lang="en-US" sz="1200" b="0">
                <a:solidFill>
                  <a:srgbClr val="0090BF"/>
                </a:solidFill>
                <a:latin typeface="Franklin Gothic Book" panose="020B0503020102020204"/>
              </a:rPr>
              <a:t>Reporting thresholds</a:t>
            </a:r>
          </a:p>
          <a:p>
            <a:pPr marL="228600" indent="-228600">
              <a:buAutoNum type="arabicPeriod"/>
            </a:pPr>
            <a:r>
              <a:rPr lang="en-US" sz="1200" b="0">
                <a:solidFill>
                  <a:srgbClr val="0090BF"/>
                </a:solidFill>
                <a:latin typeface="Franklin Gothic Book" panose="020B0503020102020204"/>
              </a:rPr>
              <a:t>PEPs</a:t>
            </a:r>
          </a:p>
          <a:p>
            <a:pPr marL="228600" indent="-228600">
              <a:buAutoNum type="arabicPeriod"/>
            </a:pPr>
            <a:r>
              <a:rPr lang="en-US" sz="1200" b="0">
                <a:solidFill>
                  <a:srgbClr val="0090BF"/>
                </a:solidFill>
                <a:latin typeface="Franklin Gothic Book" panose="020B0503020102020204"/>
              </a:rPr>
              <a:t>SOEs</a:t>
            </a:r>
          </a:p>
          <a:p>
            <a:pPr marL="228600" indent="-228600">
              <a:buAutoNum type="arabicPeriod"/>
            </a:pPr>
            <a:r>
              <a:rPr lang="en-US" sz="1200" b="0">
                <a:solidFill>
                  <a:srgbClr val="0090BF"/>
                </a:solidFill>
                <a:latin typeface="Franklin Gothic Book" panose="020B0503020102020204"/>
              </a:rPr>
              <a:t>Legal ownership and structures</a:t>
            </a:r>
          </a:p>
          <a:p>
            <a:pPr marL="228600" indent="-228600">
              <a:buAutoNum type="arabicPeriod"/>
            </a:pPr>
            <a:r>
              <a:rPr lang="en-US" sz="1200" b="0">
                <a:solidFill>
                  <a:srgbClr val="0090BF"/>
                </a:solidFill>
                <a:latin typeface="Franklin Gothic Book" panose="020B0503020102020204"/>
              </a:rPr>
              <a:t>Licensing</a:t>
            </a:r>
          </a:p>
          <a:p>
            <a:pPr marL="228600" indent="-228600">
              <a:buAutoNum type="arabicPeriod"/>
            </a:pPr>
            <a:r>
              <a:rPr lang="en-US" sz="1200" b="0">
                <a:solidFill>
                  <a:srgbClr val="0090BF"/>
                </a:solidFill>
                <a:latin typeface="Franklin Gothic Book" panose="020B0503020102020204"/>
              </a:rPr>
              <a:t>Company policies and practices</a:t>
            </a:r>
          </a:p>
          <a:p>
            <a:pPr marL="228600" indent="-228600">
              <a:buAutoNum type="arabicPeriod"/>
            </a:pPr>
            <a:r>
              <a:rPr lang="en-US" sz="1200" b="0">
                <a:solidFill>
                  <a:srgbClr val="0090BF"/>
                </a:solidFill>
                <a:latin typeface="Franklin Gothic Book" panose="020B0503020102020204"/>
              </a:rPr>
              <a:t>And comprehensiveness and reliability of stock exchange filings</a:t>
            </a:r>
          </a:p>
        </p:txBody>
      </p:sp>
      <p:sp>
        <p:nvSpPr>
          <p:cNvPr id="4" name="Slide Number Placeholder 3">
            <a:extLst>
              <a:ext uri="{FF2B5EF4-FFF2-40B4-BE49-F238E27FC236}">
                <a16:creationId xmlns:a16="http://schemas.microsoft.com/office/drawing/2014/main" id="{FE999B9F-536F-448B-5CE0-9FE8634DEDE5}"/>
              </a:ext>
            </a:extLst>
          </p:cNvPr>
          <p:cNvSpPr>
            <a:spLocks noGrp="1"/>
          </p:cNvSpPr>
          <p:nvPr>
            <p:ph type="sldNum" sz="quarter" idx="5"/>
          </p:nvPr>
        </p:nvSpPr>
        <p:spPr/>
        <p:txBody>
          <a:bodyPr/>
          <a:lstStyle/>
          <a:p>
            <a:fld id="{AF0F0302-BE9E-8A47-8FBA-EF4A5D6A0C17}" type="slidenum">
              <a:rPr lang="nb-NO" smtClean="0"/>
              <a:t>9</a:t>
            </a:fld>
            <a:endParaRPr lang="nb-NO"/>
          </a:p>
        </p:txBody>
      </p:sp>
    </p:spTree>
    <p:extLst>
      <p:ext uri="{BB962C8B-B14F-4D97-AF65-F5344CB8AC3E}">
        <p14:creationId xmlns:p14="http://schemas.microsoft.com/office/powerpoint/2010/main" val="157303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Font typeface="Arial" panose="020B0604020202020204" pitchFamily="34" charset="0"/>
              <a:buNone/>
            </a:pPr>
            <a:r>
              <a:rPr lang="en-US" b="1" i="0">
                <a:solidFill>
                  <a:srgbClr val="242424"/>
                </a:solidFill>
                <a:effectLst/>
                <a:latin typeface="Arimo"/>
              </a:rPr>
              <a:t>First aspect – ownership thresholds.</a:t>
            </a:r>
          </a:p>
          <a:p>
            <a:pPr marL="285750" indent="-285750">
              <a:spcBef>
                <a:spcPts val="1200"/>
              </a:spcBef>
              <a:spcAft>
                <a:spcPts val="1200"/>
              </a:spcAft>
              <a:buFont typeface="Arial" panose="020B0604020202020204" pitchFamily="34" charset="0"/>
              <a:buChar char="•"/>
            </a:pPr>
            <a:r>
              <a:rPr lang="en-US" b="0" i="0">
                <a:solidFill>
                  <a:srgbClr val="242424"/>
                </a:solidFill>
                <a:effectLst/>
                <a:latin typeface="Arimo"/>
              </a:rPr>
              <a:t>For the most common forms of ownership and control – namely, direct or indirect possession of ownership shares, voting rights, and right to income – most jurisdictions establish a threshold for disclosure requirements, expressed as a percentage of total ownership or control. </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When establishing the definition of beneficial ownership, jurisdictions specify the minimum stake an individual needs to own or control in a company, such as possession of ownership shares or voting rights. The lower the threshold, the easier it is to identify hidden interests.</a:t>
            </a:r>
          </a:p>
          <a:p>
            <a:pPr marL="285750" indent="-285750">
              <a:spcBef>
                <a:spcPts val="1200"/>
              </a:spcBef>
              <a:spcAft>
                <a:spcPts val="1200"/>
              </a:spcAft>
              <a:buFont typeface="Arial" panose="020B0604020202020204" pitchFamily="34" charset="0"/>
              <a:buChar char="•"/>
            </a:pPr>
            <a:r>
              <a:rPr lang="en-US" b="0" i="0">
                <a:solidFill>
                  <a:srgbClr val="242424"/>
                </a:solidFill>
                <a:effectLst/>
                <a:latin typeface="Arimo"/>
              </a:rPr>
              <a:t>However, there is no one-size-fits-all level for thresholds since different percentages will be appropriate in line with the different policy aims that governments pursue via BOT. Similarly, certain economies or industry sectors that are associated with higher risks of financial crime should apply more stringent thresholds. </a:t>
            </a:r>
          </a:p>
          <a:p>
            <a:pPr marL="285750" indent="-285750">
              <a:spcBef>
                <a:spcPts val="1200"/>
              </a:spcBef>
              <a:spcAft>
                <a:spcPts val="1200"/>
              </a:spcAft>
              <a:buFont typeface="Arial" panose="020B0604020202020204" pitchFamily="34" charset="0"/>
              <a:buChar char="•"/>
            </a:pPr>
            <a:r>
              <a:rPr lang="en-US" b="0" i="0">
                <a:solidFill>
                  <a:srgbClr val="242424"/>
                </a:solidFill>
                <a:effectLst/>
                <a:latin typeface="Arimo"/>
              </a:rPr>
              <a:t>Whilst thresholds can always be exploited by individuals seeking to avoid disclosure requirements by limiting their ownership stakes to just below the level stipulated in law, having low thresholds makes this more difficult. </a:t>
            </a:r>
            <a:r>
              <a:rPr lang="en-US" sz="1200">
                <a:effectLst/>
                <a:latin typeface="Franklin Gothic Book" panose="020B0503020102020204" pitchFamily="34" charset="0"/>
                <a:ea typeface="Cambria" panose="02040503050406030204" pitchFamily="18" charset="0"/>
                <a:cs typeface="Arial" panose="020B0604020202020204" pitchFamily="34" charset="0"/>
              </a:rPr>
              <a:t>Lower thresholds for reporting the beneficial owners of oil, gas and mining companies enable the public to have a more comprehensive view of who benefits from natural resources. </a:t>
            </a:r>
          </a:p>
          <a:p>
            <a:endParaRPr lang="en-US"/>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442324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57284-D7F7-24BF-36C1-8C6A65135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B9C65-1276-C42D-CE5F-3D1C2A10CB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9B44C-B944-9144-8C38-37492AAAD257}"/>
              </a:ext>
            </a:extLst>
          </p:cNvPr>
          <p:cNvSpPr>
            <a:spLocks noGrp="1"/>
          </p:cNvSpPr>
          <p:nvPr>
            <p:ph type="body" idx="1"/>
          </p:nvPr>
        </p:nvSpPr>
        <p:spPr/>
        <p:txBody>
          <a:bodyPr/>
          <a:lstStyle/>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The EITI Standard now encourages countries to adopt an ownership threshold of 10% or lower. </a:t>
            </a:r>
          </a:p>
          <a:p>
            <a:pPr marL="285750" indent="-285750">
              <a:spcBef>
                <a:spcPts val="1200"/>
              </a:spcBef>
              <a:spcAft>
                <a:spcPts val="1200"/>
              </a:spcAft>
              <a:buFont typeface="Arial" panose="020B0604020202020204" pitchFamily="34" charset="0"/>
              <a:buChar char="•"/>
            </a:pPr>
            <a:r>
              <a:rPr lang="en-US" sz="1200">
                <a:effectLst/>
                <a:latin typeface="Franklin Gothic Book" panose="020B0503020102020204" pitchFamily="34" charset="0"/>
                <a:ea typeface="Cambria" panose="02040503050406030204" pitchFamily="18" charset="0"/>
                <a:cs typeface="Arial" panose="020B0604020202020204" pitchFamily="34" charset="0"/>
              </a:rPr>
              <a:t>This means that any individual who directly or indirectly holds this or a higher percentage of shares of a company will be disclosed as a beneficial owner. </a:t>
            </a:r>
            <a:r>
              <a:rPr lang="en-US" b="0" i="0">
                <a:solidFill>
                  <a:srgbClr val="000000"/>
                </a:solidFill>
                <a:effectLst/>
                <a:latin typeface="Metropolis"/>
              </a:rPr>
              <a:t>This ensures that most or all ownership interests are disclosed, leaving no room for hidden interests.</a:t>
            </a:r>
          </a:p>
          <a:p>
            <a:pPr marL="285750" indent="-285750">
              <a:spcBef>
                <a:spcPts val="1200"/>
              </a:spcBef>
              <a:spcAft>
                <a:spcPts val="1200"/>
              </a:spcAft>
              <a:buFont typeface="Arial" panose="020B0604020202020204" pitchFamily="34" charset="0"/>
              <a:buChar char="•"/>
            </a:pPr>
            <a:r>
              <a:rPr lang="en-US" b="0" i="0">
                <a:solidFill>
                  <a:srgbClr val="242424"/>
                </a:solidFill>
                <a:effectLst/>
                <a:latin typeface="PlayfairDisplay"/>
              </a:rPr>
              <a:t>This makes the EITI the only Standard clearly recommending a threshold. FATF does not recommend a specific threshold level, but mentions a maximum 25% figure as recommended, in the context of examples to illustrate how thresholds would work.</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While early adopters like the UK and Ukraine established a 25% threshold in 2015, and the European Union’s AMLD4 did the same that year, more recent legislation across jurisdictions has set lower thresholds. </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Now, more than 20 EITI countries have embraced a threshold of 10% or less, including Argentina (1 share or above), Colombia (5%), Nigeria (5%) and Senegal (2%). </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Several countries have also adopted lower thresholds specifically for high-risk sectors such as the extractives, including Armenia (10% for mining sector, versus 20% for other sectors), Ghana (5% for locally registered extractive sector companies, versus 20% for low-risk sectors) and Liberia (5% for mining, oil, gas and agriculture, versus 10% for the forestry sector). </a:t>
            </a:r>
          </a:p>
          <a:p>
            <a:pPr marL="285750" indent="-285750">
              <a:spcBef>
                <a:spcPts val="1200"/>
              </a:spcBef>
              <a:spcAft>
                <a:spcPts val="1200"/>
              </a:spcAft>
              <a:buFont typeface="Arial" panose="020B0604020202020204" pitchFamily="34" charset="0"/>
              <a:buChar char="•"/>
            </a:pPr>
            <a:r>
              <a:rPr lang="en-US" b="0" i="0">
                <a:solidFill>
                  <a:srgbClr val="000000"/>
                </a:solidFill>
                <a:effectLst/>
                <a:latin typeface="Metropolis"/>
              </a:rPr>
              <a:t>Still, many countries have yet to follow suit.</a:t>
            </a:r>
            <a:endParaRPr lang="en-US"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F6944D17-6467-7743-4ADC-4EDECA653106}"/>
              </a:ext>
            </a:extLst>
          </p:cNvPr>
          <p:cNvSpPr>
            <a:spLocks noGrp="1"/>
          </p:cNvSpPr>
          <p:nvPr>
            <p:ph type="sldNum" sz="quarter" idx="5"/>
          </p:nvPr>
        </p:nvSpPr>
        <p:spPr/>
        <p:txBody>
          <a:bodyPr/>
          <a:lstStyle/>
          <a:p>
            <a:fld id="{AF0F0302-BE9E-8A47-8FBA-EF4A5D6A0C17}" type="slidenum">
              <a:rPr lang="nb-NO" smtClean="0"/>
              <a:t>11</a:t>
            </a:fld>
            <a:endParaRPr lang="nb-NO"/>
          </a:p>
        </p:txBody>
      </p:sp>
    </p:spTree>
    <p:extLst>
      <p:ext uri="{BB962C8B-B14F-4D97-AF65-F5344CB8AC3E}">
        <p14:creationId xmlns:p14="http://schemas.microsoft.com/office/powerpoint/2010/main" val="4168364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2"/>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18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tel og innho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33299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3846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22335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5195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27889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37073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AEDBC">
            <a:alpha val="9804"/>
          </a:srgbClr>
        </a:solidFill>
        <a:effectLst/>
      </p:bgPr>
    </p:bg>
    <p:spTree>
      <p:nvGrpSpPr>
        <p:cNvPr id="1" name=""/>
        <p:cNvGrpSpPr/>
        <p:nvPr/>
      </p:nvGrpSpPr>
      <p:grpSpPr>
        <a:xfrm>
          <a:off x="0" y="0"/>
          <a:ext cx="0" cy="0"/>
          <a:chOff x="0" y="0"/>
          <a:chExt cx="0" cy="0"/>
        </a:xfrm>
      </p:grpSpPr>
      <p:pic>
        <p:nvPicPr>
          <p:cNvPr id="5" name="Picture 4" descr="A wind turbines in the ocean&#10;&#10;Description automatically generated">
            <a:extLst>
              <a:ext uri="{FF2B5EF4-FFF2-40B4-BE49-F238E27FC236}">
                <a16:creationId xmlns:a16="http://schemas.microsoft.com/office/drawing/2014/main" id="{F929ADEF-2662-1286-7898-0A3B7AC768F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14959" y="-2"/>
            <a:ext cx="11377041" cy="6858000"/>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0" y="-1"/>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Autofit/>
          </a:bodyPr>
          <a:lstStyle>
            <a:lvl1pPr marL="0" indent="0" algn="l">
              <a:lnSpc>
                <a:spcPct val="112000"/>
              </a:lnSpc>
              <a:spcBef>
                <a:spcPts val="0"/>
              </a:spcBef>
              <a:spcAft>
                <a:spcPts val="0"/>
              </a:spcAft>
              <a:buNone/>
              <a:defRPr sz="3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43435" y="5825339"/>
            <a:ext cx="1495765" cy="673730"/>
          </a:xfrm>
          <a:prstGeom prst="rect">
            <a:avLst/>
          </a:prstGeom>
        </p:spPr>
      </p:pic>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
        <p:nvSpPr>
          <p:cNvPr id="26" name="Rectangle 25">
            <a:extLst>
              <a:ext uri="{FF2B5EF4-FFF2-40B4-BE49-F238E27FC236}">
                <a16:creationId xmlns:a16="http://schemas.microsoft.com/office/drawing/2014/main" id="{F2034F08-2E77-80DA-F88B-7E29D02A908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4D3322B-25E7-12B3-4115-D3911DCB2E14}"/>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C3A1D9AF-53FD-A902-F732-559BB70A7A56}"/>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E7F62103-F0E3-F7FE-4CE7-B3AAF1709C6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5926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4871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a:t>
            </a:r>
            <a:r>
              <a:rPr lang="nb-NO" sz="2000" b="0" i="0" kern="1200" err="1">
                <a:solidFill>
                  <a:srgbClr val="002157"/>
                </a:solidFill>
                <a:effectLst/>
                <a:latin typeface="+mj-lt"/>
                <a:ea typeface="+mn-ea"/>
                <a:cs typeface="+mn-cs"/>
              </a:rPr>
              <a:t>the</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err="1">
                <a:solidFill>
                  <a:srgbClr val="002157"/>
                </a:solidFill>
                <a:effectLst/>
                <a:latin typeface="+mj-lt"/>
                <a:ea typeface="+mn-ea"/>
                <a:cs typeface="+mn-cs"/>
              </a:rPr>
              <a:t>of</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10002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512761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051440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403725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876188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40688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609861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1">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
        <p:nvSpPr>
          <p:cNvPr id="2" name="Rectangle 1">
            <a:extLst>
              <a:ext uri="{FF2B5EF4-FFF2-40B4-BE49-F238E27FC236}">
                <a16:creationId xmlns:a16="http://schemas.microsoft.com/office/drawing/2014/main" id="{9F286762-D87B-F5FC-9E57-C91FFF9683C8}"/>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504306-8F91-4BB8-A94E-F544B6410CBE}"/>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7A49F172-9B96-C5F2-B8D5-8A46C37A45F2}"/>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80EEC2E8-6C1F-2D92-998E-D1635C24B90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05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a:t>Click icon to add picture</a:t>
            </a:r>
            <a:endParaRPr lang="en-US"/>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5/28/24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80" r:id="rId5"/>
    <p:sldLayoutId id="2147483676" r:id="rId6"/>
    <p:sldLayoutId id="2147483668" r:id="rId7"/>
    <p:sldLayoutId id="2147483650" r:id="rId8"/>
    <p:sldLayoutId id="2147483688" r:id="rId9"/>
    <p:sldLayoutId id="2147483686" r:id="rId10"/>
    <p:sldLayoutId id="2147483663" r:id="rId11"/>
    <p:sldLayoutId id="2147483689" r:id="rId12"/>
    <p:sldLayoutId id="2147483683" r:id="rId13"/>
    <p:sldLayoutId id="2147483684" r:id="rId14"/>
    <p:sldLayoutId id="2147483685" r:id="rId15"/>
    <p:sldLayoutId id="2147483687" r:id="rId16"/>
    <p:sldLayoutId id="2147483654" r:id="rId17"/>
    <p:sldLayoutId id="2147483681" r:id="rId18"/>
    <p:sldLayoutId id="2147483682" r:id="rId19"/>
    <p:sldLayoutId id="2147483730" r:id="rId20"/>
    <p:sldLayoutId id="2147483731" r:id="rId21"/>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edittext</a:t>
            </a:r>
            <a:r>
              <a:rPr lang="nb-NO"/>
              <a:t>
Second </a:t>
            </a:r>
            <a:r>
              <a:rPr lang="nb-NO" err="1"/>
              <a:t>level</a:t>
            </a:r>
            <a:r>
              <a:rPr lang="nb-NO"/>
              <a:t>
Third </a:t>
            </a:r>
            <a:r>
              <a:rPr lang="nb-NO" err="1"/>
              <a:t>levelFourthlevel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0" r:id="rId1"/>
    <p:sldLayoutId id="2147483708" r:id="rId2"/>
    <p:sldLayoutId id="2147483711" r:id="rId3"/>
    <p:sldLayoutId id="2147483705" r:id="rId4"/>
    <p:sldLayoutId id="2147483700" r:id="rId5"/>
    <p:sldLayoutId id="2147483713" r:id="rId6"/>
    <p:sldLayoutId id="2147483699" r:id="rId7"/>
    <p:sldLayoutId id="2147483695" r:id="rId8"/>
    <p:sldLayoutId id="2147483698" r:id="rId9"/>
    <p:sldLayoutId id="2147483734" r:id="rId10"/>
    <p:sldLayoutId id="2147483694" r:id="rId11"/>
    <p:sldLayoutId id="2147483733" r:id="rId12"/>
    <p:sldLayoutId id="2147483691" r:id="rId13"/>
    <p:sldLayoutId id="2147483697" r:id="rId14"/>
    <p:sldLayoutId id="2147483693" r:id="rId15"/>
    <p:sldLayoutId id="2147483732" r:id="rId16"/>
    <p:sldLayoutId id="2147483723" r:id="rId17"/>
    <p:sldLayoutId id="2147483724" r:id="rId18"/>
    <p:sldLayoutId id="2147483725" r:id="rId19"/>
    <p:sldLayoutId id="2147483726" r:id="rId20"/>
    <p:sldLayoutId id="2147483727" r:id="rId21"/>
    <p:sldLayoutId id="2147483728" r:id="rId22"/>
    <p:sldLayoutId id="2147483735" r:id="rId23"/>
    <p:sldLayoutId id="2147483736" r:id="rId24"/>
    <p:sldLayoutId id="2147483737" r:id="rId25"/>
    <p:sldLayoutId id="2147483729" r:id="rId26"/>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hyperlink" Target="https://www.neiti.gov.ng/resources/bo-portal" TargetMode="External"/><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30.png"/><Relationship Id="rId4" Type="http://schemas.openxmlformats.org/officeDocument/2006/relationships/hyperlink" Target="https://www.openownership.org/mn/publications/etssiin-umchluliig-khuulid-kherkhen-todorkhoilokh-todorkhoilolt-bosgo-tuvshin/threshold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35.sv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35.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hyperlink" Target="https://www.codelco.com/sites/site/docs/20230607/20230607094540/m22_eng__1_.pdf" TargetMode="External"/><Relationship Id="rId2" Type="http://schemas.openxmlformats.org/officeDocument/2006/relationships/notesSlide" Target="../notesSlides/notesSlide20.xml"/><Relationship Id="rId1" Type="http://schemas.openxmlformats.org/officeDocument/2006/relationships/slideLayout" Target="../slideLayouts/slideLayout31.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34.xml"/><Relationship Id="rId5" Type="http://schemas.openxmlformats.org/officeDocument/2006/relationships/image" Target="../media/image35.sv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35.sv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3.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hyperlink" Target="https://www.auxicoresources.com/_files/ugd/6f9bc0_a2ef1e825eb94908b999b62771040073.pdf?index=true" TargetMode="External"/><Relationship Id="rId2" Type="http://schemas.openxmlformats.org/officeDocument/2006/relationships/notesSlide" Target="../notesSlides/notesSlide33.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africaoilcorp.com/site/assets/files/1106/africa_oil_corp_2022_sustainability_report.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8" Type="http://schemas.openxmlformats.org/officeDocument/2006/relationships/hyperlink" Target="https://eiti.org/guidance-notes/defining-and-capturing-data-ownership-and-control-state-owned-enterprises" TargetMode="External"/><Relationship Id="rId13" Type="http://schemas.openxmlformats.org/officeDocument/2006/relationships/hyperlink" Target="https://eiti.org/fr/documents/attentes-legard-des-entreprises-soutenant-litie" TargetMode="External"/><Relationship Id="rId3" Type="http://schemas.openxmlformats.org/officeDocument/2006/relationships/hyperlink" Target="https://eiti.org/sites/default/files/2022-02/en_eiti_gn_2.5.pdf" TargetMode="External"/><Relationship Id="rId7" Type="http://schemas.openxmlformats.org/officeDocument/2006/relationships/hyperlink" Target="https://openownershiporgprod-1b54.kxcdn.com/media/documents/oo-briefing-bo-in-law-definitions-and-thresholds-2020-10.pdf" TargetMode="External"/><Relationship Id="rId12" Type="http://schemas.openxmlformats.org/officeDocument/2006/relationships/hyperlink" Target="https://eiti.org/documents/statement-companies-beneficial-ownership-transparency" TargetMode="External"/><Relationship Id="rId2" Type="http://schemas.openxmlformats.org/officeDocument/2006/relationships/notesSlide" Target="../notesSlides/notesSlide44.xml"/><Relationship Id="rId1" Type="http://schemas.openxmlformats.org/officeDocument/2006/relationships/slideLayout" Target="../slideLayouts/slideLayout34.xml"/><Relationship Id="rId6" Type="http://schemas.openxmlformats.org/officeDocument/2006/relationships/hyperlink" Target="https://eiti.org/fr/documents/qui-est-beneficiaire" TargetMode="External"/><Relationship Id="rId11" Type="http://schemas.openxmlformats.org/officeDocument/2006/relationships/hyperlink" Target="https://resourcegovernance.org/publications/twelve-red-flags-corruption-risks-award-extractive-sector-licenses-and-contracts" TargetMode="External"/><Relationship Id="rId5" Type="http://schemas.openxmlformats.org/officeDocument/2006/relationships/hyperlink" Target="https://eiti.org/documents/shining-light-company-ownership" TargetMode="External"/><Relationship Id="rId10" Type="http://schemas.openxmlformats.org/officeDocument/2006/relationships/hyperlink" Target="https://www.transparency.org/en/publications/mining-awards-corruption-risk-assessment-tool-3rd-edition" TargetMode="External"/><Relationship Id="rId4" Type="http://schemas.openxmlformats.org/officeDocument/2006/relationships/hyperlink" Target="https://eiti.org/fr/guidance-notes/modele-de-formulaire-de-declaration-sur-la-propriete-effective" TargetMode="External"/><Relationship Id="rId9" Type="http://schemas.openxmlformats.org/officeDocument/2006/relationships/hyperlink" Target="https://documents1.worldbank.org/curated/en/514571530085582916/pdf/License-to-drill-a-manual-on-integrity-due-diligence-for-licensing-in-extractive-sectors.pdf" TargetMode="External"/><Relationship Id="rId14" Type="http://schemas.openxmlformats.org/officeDocument/2006/relationships/hyperlink" Target="https://www.openownership.org/en/publications/beneficial-ownership-transparency-and-listed-compani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iti.org/fr/guide-pour-la-mise-en-oeuvre-de-la-norme-itie" TargetMode="External"/><Relationship Id="rId2" Type="http://schemas.openxmlformats.org/officeDocument/2006/relationships/notesSlide" Target="../notesSlides/notesSlide45.xml"/><Relationship Id="rId1" Type="http://schemas.openxmlformats.org/officeDocument/2006/relationships/slideLayout" Target="../slideLayouts/slideLayout40.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a:normAutofit/>
          </a:bodyPr>
          <a:lstStyle/>
          <a:p>
            <a:r>
              <a:rPr lang="fr-FR" sz="2800" dirty="0"/>
              <a:t>Divulgation de la propriété effective</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a:xfrm>
            <a:off x="643435" y="3056502"/>
            <a:ext cx="11227453" cy="744996"/>
          </a:xfrm>
        </p:spPr>
        <p:txBody>
          <a:bodyPr>
            <a:normAutofit fontScale="85000" lnSpcReduction="10000"/>
          </a:bodyPr>
          <a:lstStyle/>
          <a:p>
            <a:r>
              <a:rPr lang="fr-FR" sz="5200" dirty="0"/>
              <a:t>Norme ITIE 2023 : Principaux changements</a:t>
            </a:r>
          </a:p>
          <a:p>
            <a:endParaRPr lang="nb-NO" sz="4800" dirty="0"/>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white circle with a pie chart&#10;&#10;Description automatically generated">
            <a:extLst>
              <a:ext uri="{FF2B5EF4-FFF2-40B4-BE49-F238E27FC236}">
                <a16:creationId xmlns:a16="http://schemas.microsoft.com/office/drawing/2014/main" id="{9041851D-66AA-F99C-B01C-085CB2ED6A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229" r="28238"/>
          <a:stretch/>
        </p:blipFill>
        <p:spPr>
          <a:xfrm>
            <a:off x="6883400" y="-1"/>
            <a:ext cx="5307538" cy="6857999"/>
          </a:xfrm>
          <a:prstGeom prst="rect">
            <a:avLst/>
          </a:prstGeom>
        </p:spPr>
      </p:pic>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p:txBody>
          <a:bodyPr>
            <a:normAutofit lnSpcReduction="10000"/>
          </a:bodyPr>
          <a:lstStyle/>
          <a:p>
            <a:r>
              <a:rPr lang="fr-FR"/>
              <a:t>Seuil pour la déclaration des informations relatives à la propriété effective</a:t>
            </a:r>
          </a:p>
        </p:txBody>
      </p:sp>
      <p:sp>
        <p:nvSpPr>
          <p:cNvPr id="3" name="Rectangle 2">
            <a:extLst>
              <a:ext uri="{FF2B5EF4-FFF2-40B4-BE49-F238E27FC236}">
                <a16:creationId xmlns:a16="http://schemas.microsoft.com/office/drawing/2014/main" id="{DBFD20C9-78EF-0427-72C5-2DE2ACA4F29D}"/>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1026103" y="2033070"/>
            <a:ext cx="6500177" cy="571584"/>
          </a:xfrm>
        </p:spPr>
        <p:txBody>
          <a:bodyPr/>
          <a:lstStyle/>
          <a:p>
            <a:r>
              <a:rPr lang="fr-FR"/>
              <a:t>DOMAINE CLÉ</a:t>
            </a:r>
          </a:p>
        </p:txBody>
      </p:sp>
    </p:spTree>
    <p:extLst>
      <p:ext uri="{BB962C8B-B14F-4D97-AF65-F5344CB8AC3E}">
        <p14:creationId xmlns:p14="http://schemas.microsoft.com/office/powerpoint/2010/main" val="2686204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04D38-3A75-767A-019E-A3653336FBC0}"/>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B766DA2-9E7B-0767-324A-D35FB7C7CB76}"/>
              </a:ext>
            </a:extLst>
          </p:cNvPr>
          <p:cNvCxnSpPr>
            <a:cxnSpLocks/>
          </p:cNvCxnSpPr>
          <p:nvPr/>
        </p:nvCxnSpPr>
        <p:spPr>
          <a:xfrm>
            <a:off x="1058220" y="3681742"/>
            <a:ext cx="196875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514C3F2-1355-27B3-CF04-387EA5704338}"/>
              </a:ext>
            </a:extLst>
          </p:cNvPr>
          <p:cNvSpPr txBox="1"/>
          <p:nvPr/>
        </p:nvSpPr>
        <p:spPr>
          <a:xfrm>
            <a:off x="923831" y="2686534"/>
            <a:ext cx="4775200" cy="3046988"/>
          </a:xfrm>
          <a:prstGeom prst="rect">
            <a:avLst/>
          </a:prstGeom>
          <a:noFill/>
        </p:spPr>
        <p:txBody>
          <a:bodyPr wrap="square">
            <a:spAutoFit/>
          </a:bodyPr>
          <a:lstStyle/>
          <a:p>
            <a:r>
              <a:rPr lang="fr-FR" sz="3200" dirty="0">
                <a:solidFill>
                  <a:srgbClr val="002157"/>
                </a:solidFill>
              </a:rPr>
              <a:t>Les pays ITIE sont encouragés à adopter un seuil de propriété de </a:t>
            </a:r>
            <a:r>
              <a:rPr lang="fr-FR" sz="3200" b="1" dirty="0">
                <a:solidFill>
                  <a:srgbClr val="0090BF"/>
                </a:solidFill>
              </a:rPr>
              <a:t>10 % (ou moins) </a:t>
            </a:r>
            <a:r>
              <a:rPr lang="fr-FR" sz="3200" dirty="0">
                <a:solidFill>
                  <a:srgbClr val="002157"/>
                </a:solidFill>
              </a:rPr>
              <a:t>pour obliger à la déclaration des bénéficiaires effectifs.</a:t>
            </a:r>
            <a:endParaRPr lang="en-US" sz="3200" dirty="0">
              <a:solidFill>
                <a:srgbClr val="002157"/>
              </a:solidFill>
            </a:endParaRPr>
          </a:p>
        </p:txBody>
      </p:sp>
      <p:sp>
        <p:nvSpPr>
          <p:cNvPr id="4" name="Text Placeholder 3">
            <a:extLst>
              <a:ext uri="{FF2B5EF4-FFF2-40B4-BE49-F238E27FC236}">
                <a16:creationId xmlns:a16="http://schemas.microsoft.com/office/drawing/2014/main" id="{89EAA0F1-A56E-7053-238B-36750412C83F}"/>
              </a:ext>
            </a:extLst>
          </p:cNvPr>
          <p:cNvSpPr>
            <a:spLocks noGrp="1"/>
          </p:cNvSpPr>
          <p:nvPr>
            <p:ph type="body" sz="quarter" idx="10"/>
          </p:nvPr>
        </p:nvSpPr>
        <p:spPr/>
        <p:txBody>
          <a:bodyPr/>
          <a:lstStyle/>
          <a:p>
            <a:r>
              <a:rPr lang="fr-FR"/>
              <a:t>SEUILS DE DÉCLARATION DE LA PROPRIÉTÉ </a:t>
            </a:r>
          </a:p>
        </p:txBody>
      </p:sp>
      <p:sp>
        <p:nvSpPr>
          <p:cNvPr id="5" name="Picture Placeholder 4">
            <a:extLst>
              <a:ext uri="{FF2B5EF4-FFF2-40B4-BE49-F238E27FC236}">
                <a16:creationId xmlns:a16="http://schemas.microsoft.com/office/drawing/2014/main" id="{D493EE29-35F4-0424-6C0F-0B9F1D7B183D}"/>
              </a:ext>
            </a:extLst>
          </p:cNvPr>
          <p:cNvSpPr>
            <a:spLocks noGrp="1"/>
          </p:cNvSpPr>
          <p:nvPr>
            <p:ph type="pic" sz="quarter" idx="14"/>
          </p:nvPr>
        </p:nvSpPr>
        <p:spPr/>
        <p:txBody>
          <a:bodyPr/>
          <a:lstStyle/>
          <a:p>
            <a:endParaRPr lang="en-NO"/>
          </a:p>
        </p:txBody>
      </p:sp>
      <p:pic>
        <p:nvPicPr>
          <p:cNvPr id="6" name="Picture 5" descr="A blue and white circle with a pie chart&#10;&#10;Description automatically generated">
            <a:extLst>
              <a:ext uri="{FF2B5EF4-FFF2-40B4-BE49-F238E27FC236}">
                <a16:creationId xmlns:a16="http://schemas.microsoft.com/office/drawing/2014/main" id="{D0B07614-F03E-ADE3-BBB1-F5767456BD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229" r="28238"/>
          <a:stretch/>
        </p:blipFill>
        <p:spPr>
          <a:xfrm>
            <a:off x="6883400" y="-1"/>
            <a:ext cx="5307538" cy="6857999"/>
          </a:xfrm>
          <a:prstGeom prst="rect">
            <a:avLst/>
          </a:prstGeom>
        </p:spPr>
      </p:pic>
      <p:sp>
        <p:nvSpPr>
          <p:cNvPr id="8" name="Rectangle 7">
            <a:extLst>
              <a:ext uri="{FF2B5EF4-FFF2-40B4-BE49-F238E27FC236}">
                <a16:creationId xmlns:a16="http://schemas.microsoft.com/office/drawing/2014/main" id="{C9C59629-C2EA-D1B1-1593-09201E48191C}"/>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7" name="Rectangle 6">
            <a:extLst>
              <a:ext uri="{FF2B5EF4-FFF2-40B4-BE49-F238E27FC236}">
                <a16:creationId xmlns:a16="http://schemas.microsoft.com/office/drawing/2014/main" id="{C47930BC-409F-403B-BC24-E6F3E43C303E}"/>
              </a:ext>
            </a:extLst>
          </p:cNvPr>
          <p:cNvSpPr/>
          <p:nvPr/>
        </p:nvSpPr>
        <p:spPr>
          <a:xfrm>
            <a:off x="0" y="1520939"/>
            <a:ext cx="4775200" cy="708485"/>
          </a:xfrm>
          <a:prstGeom prst="rect">
            <a:avLst/>
          </a:prstGeom>
          <a:solidFill>
            <a:srgbClr val="0021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FFDB9D17-B275-5B24-D9A9-FCD194677027}"/>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(f)(i) </a:t>
            </a:r>
          </a:p>
        </p:txBody>
      </p:sp>
    </p:spTree>
    <p:extLst>
      <p:ext uri="{BB962C8B-B14F-4D97-AF65-F5344CB8AC3E}">
        <p14:creationId xmlns:p14="http://schemas.microsoft.com/office/powerpoint/2010/main" val="22157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2019791"/>
            <a:ext cx="5704648" cy="4477261"/>
          </a:xfrm>
        </p:spPr>
        <p:txBody>
          <a:bodyPr>
            <a:normAutofit/>
          </a:bodyPr>
          <a:lstStyle/>
          <a:p>
            <a:r>
              <a:rPr lang="fr-FR">
                <a:solidFill>
                  <a:srgbClr val="002157"/>
                </a:solidFill>
              </a:rPr>
              <a:t>Le secteur extractif présente des risques élevés </a:t>
            </a:r>
            <a:r>
              <a:rPr lang="fr-FR" b="1">
                <a:solidFill>
                  <a:srgbClr val="0090BF"/>
                </a:solidFill>
              </a:rPr>
              <a:t>de corruption.</a:t>
            </a:r>
          </a:p>
          <a:p>
            <a:r>
              <a:rPr lang="fr-FR"/>
              <a:t>Le fait de fixer</a:t>
            </a:r>
            <a:r>
              <a:rPr lang="fr-FR">
                <a:solidFill>
                  <a:srgbClr val="002157"/>
                </a:solidFill>
              </a:rPr>
              <a:t> des seuils plus bas de déclaration permet de </a:t>
            </a:r>
            <a:r>
              <a:rPr lang="fr-FR" b="1">
                <a:solidFill>
                  <a:srgbClr val="0090BF"/>
                </a:solidFill>
              </a:rPr>
              <a:t>clarifier les structures de propriété </a:t>
            </a:r>
            <a:r>
              <a:rPr lang="fr-FR">
                <a:solidFill>
                  <a:srgbClr val="002157"/>
                </a:solidFill>
              </a:rPr>
              <a:t>(par exemple, petite participation dans une grande entreprise).</a:t>
            </a:r>
          </a:p>
          <a:p>
            <a:r>
              <a:rPr lang="fr-FR">
                <a:solidFill>
                  <a:srgbClr val="002157"/>
                </a:solidFill>
              </a:rPr>
              <a:t>La supervision publique des </a:t>
            </a:r>
            <a:r>
              <a:rPr lang="fr-FR" b="1">
                <a:solidFill>
                  <a:srgbClr val="0090BF"/>
                </a:solidFill>
              </a:rPr>
              <a:t>bénéficiaires </a:t>
            </a:r>
            <a:r>
              <a:rPr lang="fr-FR">
                <a:solidFill>
                  <a:srgbClr val="002157"/>
                </a:solidFill>
              </a:rPr>
              <a:t>des ressources naturelles est facilitée.</a:t>
            </a:r>
          </a:p>
          <a:p>
            <a:endParaRPr lang="nb-NO" sz="3200">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t>SEUILS DE DÉCLARATION DE LA PROPRIÉTÉ </a:t>
            </a:r>
          </a:p>
        </p:txBody>
      </p:sp>
      <p:sp>
        <p:nvSpPr>
          <p:cNvPr id="8" name="Picture Placeholder 7">
            <a:extLst>
              <a:ext uri="{FF2B5EF4-FFF2-40B4-BE49-F238E27FC236}">
                <a16:creationId xmlns:a16="http://schemas.microsoft.com/office/drawing/2014/main" id="{C73F1FEA-3945-AD5A-2C79-0F34F6E4E00F}"/>
              </a:ext>
            </a:extLst>
          </p:cNvPr>
          <p:cNvSpPr>
            <a:spLocks noGrp="1"/>
          </p:cNvSpPr>
          <p:nvPr>
            <p:ph type="pic" sz="quarter" idx="14"/>
          </p:nvPr>
        </p:nvSpPr>
        <p:spPr/>
        <p:txBody>
          <a:bodyPr/>
          <a:lstStyle/>
          <a:p>
            <a:endParaRPr lang="en-NO"/>
          </a:p>
        </p:txBody>
      </p:sp>
      <p:pic>
        <p:nvPicPr>
          <p:cNvPr id="9" name="Picture 8" descr="A blue and white circle with a pie chart&#10;&#10;Description automatically generated">
            <a:extLst>
              <a:ext uri="{FF2B5EF4-FFF2-40B4-BE49-F238E27FC236}">
                <a16:creationId xmlns:a16="http://schemas.microsoft.com/office/drawing/2014/main" id="{F99FC2E1-E85C-D6F8-7E47-1B333A5B86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229" r="28238"/>
          <a:stretch/>
        </p:blipFill>
        <p:spPr>
          <a:xfrm>
            <a:off x="6883400" y="-1"/>
            <a:ext cx="5307538" cy="6857999"/>
          </a:xfrm>
          <a:prstGeom prst="rect">
            <a:avLst/>
          </a:prstGeom>
        </p:spPr>
      </p:pic>
      <p:sp>
        <p:nvSpPr>
          <p:cNvPr id="10" name="Rectangle 9">
            <a:extLst>
              <a:ext uri="{FF2B5EF4-FFF2-40B4-BE49-F238E27FC236}">
                <a16:creationId xmlns:a16="http://schemas.microsoft.com/office/drawing/2014/main" id="{E2722970-781B-3821-DE2D-D13AAADBA6BD}"/>
              </a:ext>
            </a:extLst>
          </p:cNvPr>
          <p:cNvSpPr/>
          <p:nvPr/>
        </p:nvSpPr>
        <p:spPr>
          <a:xfrm>
            <a:off x="6882338" y="0"/>
            <a:ext cx="5308600" cy="6858000"/>
          </a:xfrm>
          <a:prstGeom prst="rect">
            <a:avLst/>
          </a:prstGeom>
          <a:solidFill>
            <a:srgbClr val="002157">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2985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415EED-8AE7-C87B-AB80-148A39407763}"/>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6D9A23D9-2E88-CA26-0642-0D3941D84DF7}"/>
              </a:ext>
            </a:extLst>
          </p:cNvPr>
          <p:cNvSpPr>
            <a:spLocks noGrp="1"/>
          </p:cNvSpPr>
          <p:nvPr>
            <p:ph type="body" sz="quarter" idx="11"/>
          </p:nvPr>
        </p:nvSpPr>
        <p:spPr/>
        <p:txBody>
          <a:bodyPr/>
          <a:lstStyle/>
          <a:p>
            <a:r>
              <a:rPr lang="fr-FR"/>
              <a:t>Nigeria</a:t>
            </a:r>
          </a:p>
        </p:txBody>
      </p:sp>
      <p:sp>
        <p:nvSpPr>
          <p:cNvPr id="4" name="Text Placeholder 3">
            <a:extLst>
              <a:ext uri="{FF2B5EF4-FFF2-40B4-BE49-F238E27FC236}">
                <a16:creationId xmlns:a16="http://schemas.microsoft.com/office/drawing/2014/main" id="{2D6D1A7F-2F9B-AC23-1A1A-F736FEA6F1D7}"/>
              </a:ext>
            </a:extLst>
          </p:cNvPr>
          <p:cNvSpPr>
            <a:spLocks noGrp="1"/>
          </p:cNvSpPr>
          <p:nvPr>
            <p:ph type="body" sz="quarter" idx="12"/>
          </p:nvPr>
        </p:nvSpPr>
        <p:spPr>
          <a:xfrm>
            <a:off x="1003244" y="3755796"/>
            <a:ext cx="4916294" cy="914400"/>
          </a:xfrm>
        </p:spPr>
        <p:txBody>
          <a:bodyPr/>
          <a:lstStyle/>
          <a:p>
            <a:pPr marL="0" indent="0">
              <a:buNone/>
            </a:pPr>
            <a:r>
              <a:rPr lang="fr-FR" sz="2800"/>
              <a:t>Visibilité des bénéficiaires effectifs à différents niveaux de seuil dans le secteur extractif du pays.</a:t>
            </a:r>
          </a:p>
        </p:txBody>
      </p:sp>
      <p:sp>
        <p:nvSpPr>
          <p:cNvPr id="5" name="Text Placeholder 4">
            <a:extLst>
              <a:ext uri="{FF2B5EF4-FFF2-40B4-BE49-F238E27FC236}">
                <a16:creationId xmlns:a16="http://schemas.microsoft.com/office/drawing/2014/main" id="{41D66594-D356-B130-7117-DC56C3672BD7}"/>
              </a:ext>
            </a:extLst>
          </p:cNvPr>
          <p:cNvSpPr>
            <a:spLocks noGrp="1"/>
          </p:cNvSpPr>
          <p:nvPr>
            <p:ph type="body" sz="quarter" idx="13"/>
          </p:nvPr>
        </p:nvSpPr>
        <p:spPr/>
        <p:txBody>
          <a:bodyPr/>
          <a:lstStyle/>
          <a:p>
            <a:r>
              <a:rPr lang="fr-FR"/>
              <a:t>SEUILS DE DÉCLARATION DE LA PROPRIÉTÉ</a:t>
            </a:r>
          </a:p>
        </p:txBody>
      </p:sp>
      <p:sp>
        <p:nvSpPr>
          <p:cNvPr id="8" name="TextBox 7">
            <a:extLst>
              <a:ext uri="{FF2B5EF4-FFF2-40B4-BE49-F238E27FC236}">
                <a16:creationId xmlns:a16="http://schemas.microsoft.com/office/drawing/2014/main" id="{CD2328EA-F179-1EB9-148F-CCBBC50DA2B1}"/>
              </a:ext>
            </a:extLst>
          </p:cNvPr>
          <p:cNvSpPr txBox="1"/>
          <p:nvPr/>
        </p:nvSpPr>
        <p:spPr>
          <a:xfrm>
            <a:off x="7172435" y="6411466"/>
            <a:ext cx="4636168" cy="276999"/>
          </a:xfrm>
          <a:prstGeom prst="rect">
            <a:avLst/>
          </a:prstGeom>
          <a:noFill/>
        </p:spPr>
        <p:txBody>
          <a:bodyPr wrap="square" rtlCol="0">
            <a:spAutoFit/>
          </a:bodyPr>
          <a:lstStyle/>
          <a:p>
            <a:pPr algn="r"/>
            <a:r>
              <a:rPr lang="fr-FR" sz="1200">
                <a:solidFill>
                  <a:srgbClr val="797979"/>
                </a:solidFill>
              </a:rPr>
              <a:t>SOURCE : </a:t>
            </a:r>
            <a:r>
              <a:rPr kumimoji="0" lang="fr-FR" sz="1200" b="0" i="0" u="none" strike="noStrike" cap="none" normalizeH="0" baseline="0" noProof="0">
                <a:ln>
                  <a:noFill/>
                </a:ln>
                <a:solidFill>
                  <a:srgbClr val="132856"/>
                </a:solidFill>
                <a:effectLst/>
                <a:uLnTx/>
                <a:uFillTx/>
                <a:latin typeface="Franklin Gothic Book" panose="020B0503020102020204"/>
                <a:ea typeface="+mn-ea"/>
                <a:cs typeface="+mn-cs"/>
                <a:hlinkClick r:id="rId3"/>
              </a:rPr>
              <a:t>ITIE NIGERIA</a:t>
            </a:r>
            <a:r>
              <a:rPr kumimoji="0" lang="fr-FR" sz="1200" b="0" i="0" u="none" strike="noStrike" cap="none" normalizeH="0" baseline="0" noProof="0">
                <a:ln>
                  <a:noFill/>
                </a:ln>
                <a:solidFill>
                  <a:srgbClr val="132856"/>
                </a:solidFill>
                <a:effectLst/>
                <a:uLnTx/>
                <a:uFillTx/>
                <a:latin typeface="Franklin Gothic Book" panose="020B0503020102020204"/>
                <a:ea typeface="+mn-ea"/>
                <a:cs typeface="+mn-cs"/>
              </a:rPr>
              <a:t> </a:t>
            </a:r>
            <a:r>
              <a:rPr kumimoji="0" lang="fr-FR" sz="1200" b="0" i="0" u="none" strike="noStrike" cap="none" normalizeH="0" baseline="0" noProof="0">
                <a:ln>
                  <a:noFill/>
                </a:ln>
                <a:solidFill>
                  <a:srgbClr val="797979"/>
                </a:solidFill>
                <a:effectLst/>
                <a:uLnTx/>
                <a:uFillTx/>
                <a:latin typeface="Franklin Gothic Book" panose="020B0503020102020204"/>
                <a:ea typeface="+mn-ea"/>
                <a:cs typeface="+mn-cs"/>
              </a:rPr>
              <a:t>&amp;</a:t>
            </a:r>
            <a:r>
              <a:rPr kumimoji="0" lang="fr-FR" sz="1200" b="0" i="0" u="none" strike="noStrike" cap="none" normalizeH="0" baseline="0" noProof="0">
                <a:ln>
                  <a:noFill/>
                </a:ln>
                <a:solidFill>
                  <a:srgbClr val="132856"/>
                </a:solidFill>
                <a:effectLst/>
                <a:uLnTx/>
                <a:uFillTx/>
                <a:latin typeface="Franklin Gothic Book" panose="020B0503020102020204"/>
                <a:ea typeface="+mn-ea"/>
                <a:cs typeface="+mn-cs"/>
              </a:rPr>
              <a:t> </a:t>
            </a:r>
            <a:r>
              <a:rPr kumimoji="0" lang="fr-FR" sz="1200" b="0" i="0" u="none" strike="noStrike" cap="none" normalizeH="0" baseline="0" noProof="0">
                <a:ln>
                  <a:noFill/>
                </a:ln>
                <a:solidFill>
                  <a:srgbClr val="132856"/>
                </a:solidFill>
                <a:effectLst/>
                <a:uLnTx/>
                <a:uFillTx/>
                <a:latin typeface="Franklin Gothic Book" panose="020B0503020102020204"/>
                <a:ea typeface="+mn-ea"/>
                <a:cs typeface="+mn-cs"/>
                <a:hlinkClick r:id="rId4"/>
              </a:rPr>
              <a:t>OPEN OWNERSHIP</a:t>
            </a:r>
          </a:p>
        </p:txBody>
      </p:sp>
      <p:grpSp>
        <p:nvGrpSpPr>
          <p:cNvPr id="11" name="Group 10">
            <a:extLst>
              <a:ext uri="{FF2B5EF4-FFF2-40B4-BE49-F238E27FC236}">
                <a16:creationId xmlns:a16="http://schemas.microsoft.com/office/drawing/2014/main" id="{63812DE6-0829-1219-AF49-69A15DB953BA}"/>
              </a:ext>
            </a:extLst>
          </p:cNvPr>
          <p:cNvGrpSpPr/>
          <p:nvPr/>
        </p:nvGrpSpPr>
        <p:grpSpPr>
          <a:xfrm>
            <a:off x="6403212" y="1205101"/>
            <a:ext cx="5380715" cy="5101390"/>
            <a:chOff x="6403212" y="1205101"/>
            <a:chExt cx="5380715" cy="5101390"/>
          </a:xfrm>
        </p:grpSpPr>
        <p:sp>
          <p:nvSpPr>
            <p:cNvPr id="7" name="Rectangle 6">
              <a:extLst>
                <a:ext uri="{FF2B5EF4-FFF2-40B4-BE49-F238E27FC236}">
                  <a16:creationId xmlns:a16="http://schemas.microsoft.com/office/drawing/2014/main" id="{90F170A9-A127-797F-FDF1-CBDF0BB40730}"/>
                </a:ext>
              </a:extLst>
            </p:cNvPr>
            <p:cNvSpPr/>
            <p:nvPr/>
          </p:nvSpPr>
          <p:spPr>
            <a:xfrm>
              <a:off x="6403212" y="1205101"/>
              <a:ext cx="5380715" cy="5101390"/>
            </a:xfrm>
            <a:prstGeom prst="rect">
              <a:avLst/>
            </a:prstGeom>
            <a:solidFill>
              <a:srgbClr val="FFFFFF"/>
            </a:solidFill>
            <a:ln>
              <a:solidFill>
                <a:srgbClr val="FFFFFF"/>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pic>
          <p:nvPicPr>
            <p:cNvPr id="6" name="Content Placeholder 9" descr="A screen shot of a graph&#10;&#10;Description automatically generated">
              <a:extLst>
                <a:ext uri="{FF2B5EF4-FFF2-40B4-BE49-F238E27FC236}">
                  <a16:creationId xmlns:a16="http://schemas.microsoft.com/office/drawing/2014/main" id="{E2F3E5CB-C9BB-AAC9-EB0A-533E80CEFD3F}"/>
                </a:ext>
              </a:extLst>
            </p:cNvPr>
            <p:cNvPicPr>
              <a:picLocks noChangeAspect="1"/>
            </p:cNvPicPr>
            <p:nvPr/>
          </p:nvPicPr>
          <p:blipFill>
            <a:blip r:embed="rId5" cstate="print">
              <a:extLst>
                <a:ext uri="{28A0092B-C50C-407E-A947-70E740481C1C}">
                  <a14:useLocalDpi xmlns:a14="http://schemas.microsoft.com/office/drawing/2010/main"/>
                </a:ext>
              </a:extLst>
            </a:blip>
            <a:stretch/>
          </p:blipFill>
          <p:spPr>
            <a:xfrm>
              <a:off x="6722215" y="1486005"/>
              <a:ext cx="4742707" cy="4703887"/>
            </a:xfrm>
            <a:prstGeom prst="rect">
              <a:avLst/>
            </a:prstGeom>
            <a:noFill/>
          </p:spPr>
        </p:pic>
        <p:sp>
          <p:nvSpPr>
            <p:cNvPr id="9" name="TextBox 8">
              <a:extLst>
                <a:ext uri="{FF2B5EF4-FFF2-40B4-BE49-F238E27FC236}">
                  <a16:creationId xmlns:a16="http://schemas.microsoft.com/office/drawing/2014/main" id="{A4903752-F781-CB14-DEE8-870463F2D468}"/>
                </a:ext>
              </a:extLst>
            </p:cNvPr>
            <p:cNvSpPr txBox="1"/>
            <p:nvPr/>
          </p:nvSpPr>
          <p:spPr>
            <a:xfrm>
              <a:off x="7840716" y="5996158"/>
              <a:ext cx="2810642" cy="246221"/>
            </a:xfrm>
            <a:prstGeom prst="rect">
              <a:avLst/>
            </a:prstGeom>
            <a:solidFill>
              <a:srgbClr val="FFFFFF"/>
            </a:solidFill>
          </p:spPr>
          <p:txBody>
            <a:bodyPr wrap="square" rtlCol="0">
              <a:spAutoFit/>
            </a:bodyPr>
            <a:lstStyle/>
            <a:p>
              <a:pPr algn="ctr"/>
              <a:r>
                <a:rPr lang="fr-FR" sz="1000" b="1">
                  <a:solidFill>
                    <a:srgbClr val="2B13D8"/>
                  </a:solidFill>
                </a:rPr>
                <a:t>Seuil de divulgation</a:t>
              </a:r>
            </a:p>
          </p:txBody>
        </p:sp>
        <p:sp>
          <p:nvSpPr>
            <p:cNvPr id="10" name="TextBox 9">
              <a:extLst>
                <a:ext uri="{FF2B5EF4-FFF2-40B4-BE49-F238E27FC236}">
                  <a16:creationId xmlns:a16="http://schemas.microsoft.com/office/drawing/2014/main" id="{FFD4C4E2-9824-80EF-FF5F-2A0C6B8D99A2}"/>
                </a:ext>
              </a:extLst>
            </p:cNvPr>
            <p:cNvSpPr txBox="1"/>
            <p:nvPr/>
          </p:nvSpPr>
          <p:spPr>
            <a:xfrm rot="16200000">
              <a:off x="5129731" y="3788236"/>
              <a:ext cx="3184970" cy="246221"/>
            </a:xfrm>
            <a:prstGeom prst="rect">
              <a:avLst/>
            </a:prstGeom>
            <a:solidFill>
              <a:srgbClr val="FFFFFF"/>
            </a:solidFill>
          </p:spPr>
          <p:txBody>
            <a:bodyPr wrap="square" rtlCol="0">
              <a:spAutoFit/>
            </a:bodyPr>
            <a:lstStyle/>
            <a:p>
              <a:pPr algn="ctr"/>
              <a:r>
                <a:rPr lang="fr-FR" sz="1000" b="1">
                  <a:solidFill>
                    <a:srgbClr val="2B13D8"/>
                  </a:solidFill>
                </a:rPr>
                <a:t>Proportion des intérêts des bénéficiaires effectifs visibles</a:t>
              </a:r>
            </a:p>
          </p:txBody>
        </p:sp>
      </p:grpSp>
    </p:spTree>
    <p:extLst>
      <p:ext uri="{BB962C8B-B14F-4D97-AF65-F5344CB8AC3E}">
        <p14:creationId xmlns:p14="http://schemas.microsoft.com/office/powerpoint/2010/main" val="1152468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47E256-E75C-CAD3-3BBB-15857200B50D}"/>
              </a:ext>
            </a:extLst>
          </p:cNvPr>
          <p:cNvSpPr>
            <a:spLocks noGrp="1"/>
          </p:cNvSpPr>
          <p:nvPr>
            <p:ph type="body" sz="quarter" idx="11"/>
          </p:nvPr>
        </p:nvSpPr>
        <p:spPr/>
        <p:txBody>
          <a:bodyPr/>
          <a:lstStyle/>
          <a:p>
            <a:r>
              <a:rPr lang="fr-FR" sz="3600"/>
              <a:t>Obligation de déclaration pour les personnes politiquement exposées (PPE)</a:t>
            </a:r>
          </a:p>
          <a:p>
            <a:endParaRPr lang="en-NO"/>
          </a:p>
        </p:txBody>
      </p:sp>
      <p:sp>
        <p:nvSpPr>
          <p:cNvPr id="3" name="Text Placeholder 2">
            <a:extLst>
              <a:ext uri="{FF2B5EF4-FFF2-40B4-BE49-F238E27FC236}">
                <a16:creationId xmlns:a16="http://schemas.microsoft.com/office/drawing/2014/main" id="{2B9B81AE-3AA6-CA97-FA09-9893561B8641}"/>
              </a:ext>
            </a:extLst>
          </p:cNvPr>
          <p:cNvSpPr>
            <a:spLocks noGrp="1"/>
          </p:cNvSpPr>
          <p:nvPr>
            <p:ph type="body" sz="quarter" idx="10"/>
          </p:nvPr>
        </p:nvSpPr>
        <p:spPr/>
        <p:txBody>
          <a:bodyPr/>
          <a:lstStyle/>
          <a:p>
            <a:r>
              <a:rPr lang="fr-FR"/>
              <a:t>DOMAINE CLÉ</a:t>
            </a:r>
          </a:p>
        </p:txBody>
      </p:sp>
      <p:pic>
        <p:nvPicPr>
          <p:cNvPr id="5" name="Picture 4" descr="A person in a suit with his arms crossed&#10;&#10;Description automatically generated">
            <a:extLst>
              <a:ext uri="{FF2B5EF4-FFF2-40B4-BE49-F238E27FC236}">
                <a16:creationId xmlns:a16="http://schemas.microsoft.com/office/drawing/2014/main" id="{64A90662-F45F-5036-4089-9D367FB9881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6" name="Rectangle 5">
            <a:extLst>
              <a:ext uri="{FF2B5EF4-FFF2-40B4-BE49-F238E27FC236}">
                <a16:creationId xmlns:a16="http://schemas.microsoft.com/office/drawing/2014/main" id="{34AADE5A-83D4-6A01-28BD-10BD57AF0D52}"/>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27842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7C939E3-859C-1A25-09B8-BE6C257B1888}"/>
              </a:ext>
            </a:extLst>
          </p:cNvPr>
          <p:cNvSpPr txBox="1"/>
          <p:nvPr/>
        </p:nvSpPr>
        <p:spPr>
          <a:xfrm>
            <a:off x="923831" y="2542156"/>
            <a:ext cx="5339809" cy="3539430"/>
          </a:xfrm>
          <a:prstGeom prst="rect">
            <a:avLst/>
          </a:prstGeom>
          <a:noFill/>
        </p:spPr>
        <p:txBody>
          <a:bodyPr wrap="square">
            <a:spAutoFit/>
          </a:bodyPr>
          <a:lstStyle/>
          <a:p>
            <a:r>
              <a:rPr lang="fr-FR" sz="2800" dirty="0">
                <a:solidFill>
                  <a:srgbClr val="002157"/>
                </a:solidFill>
              </a:rPr>
              <a:t>Les pays de mise en œuvre sont tenus de demander aux entreprises de divulguer le nom de toute </a:t>
            </a:r>
            <a:r>
              <a:rPr lang="fr-FR" sz="2800" b="1" dirty="0">
                <a:solidFill>
                  <a:srgbClr val="0090BF"/>
                </a:solidFill>
              </a:rPr>
              <a:t>personne politiquement exposée </a:t>
            </a:r>
            <a:r>
              <a:rPr lang="fr-FR" sz="2800" dirty="0">
                <a:solidFill>
                  <a:srgbClr val="002157"/>
                </a:solidFill>
              </a:rPr>
              <a:t>détenant directement ou indirectement une participation dans une entreprise, quel que soit le niveau de propriété.</a:t>
            </a:r>
          </a:p>
        </p:txBody>
      </p:sp>
      <p:cxnSp>
        <p:nvCxnSpPr>
          <p:cNvPr id="15" name="Straight Connector 14">
            <a:extLst>
              <a:ext uri="{FF2B5EF4-FFF2-40B4-BE49-F238E27FC236}">
                <a16:creationId xmlns:a16="http://schemas.microsoft.com/office/drawing/2014/main" id="{2CFB1045-94EC-9462-9677-7EAA2F8577C5}"/>
              </a:ext>
            </a:extLst>
          </p:cNvPr>
          <p:cNvCxnSpPr>
            <a:cxnSpLocks/>
          </p:cNvCxnSpPr>
          <p:nvPr/>
        </p:nvCxnSpPr>
        <p:spPr>
          <a:xfrm>
            <a:off x="1015073" y="3407980"/>
            <a:ext cx="834748"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a:lstStyle/>
          <a:p>
            <a:r>
              <a:rPr lang="fr-FR">
                <a:solidFill>
                  <a:srgbClr val="005B8C"/>
                </a:solidFill>
              </a:rPr>
              <a:t>OBLIGATIONS DE DÉCLARATION POUR LES PPE</a:t>
            </a:r>
          </a:p>
        </p:txBody>
      </p:sp>
      <p:pic>
        <p:nvPicPr>
          <p:cNvPr id="6" name="Picture 5" descr="A person in a suit with his arms crossed&#10;&#10;Description automatically generated">
            <a:extLst>
              <a:ext uri="{FF2B5EF4-FFF2-40B4-BE49-F238E27FC236}">
                <a16:creationId xmlns:a16="http://schemas.microsoft.com/office/drawing/2014/main" id="{BCDE5B86-3268-F734-688B-63BA9A432F3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7" name="Rectangle 6">
            <a:extLst>
              <a:ext uri="{FF2B5EF4-FFF2-40B4-BE49-F238E27FC236}">
                <a16:creationId xmlns:a16="http://schemas.microsoft.com/office/drawing/2014/main" id="{FB07659D-2ED0-7374-D22C-2787FFF57636}"/>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38C6E015-D606-DB5B-89E1-B5F117F7010B}"/>
              </a:ext>
            </a:extLst>
          </p:cNvPr>
          <p:cNvSpPr/>
          <p:nvPr/>
        </p:nvSpPr>
        <p:spPr>
          <a:xfrm>
            <a:off x="0" y="1520939"/>
            <a:ext cx="4775200" cy="708485"/>
          </a:xfrm>
          <a:prstGeom prst="rect">
            <a:avLst/>
          </a:prstGeom>
          <a:solidFill>
            <a:srgbClr val="005B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9" name="TextBox 8">
            <a:extLst>
              <a:ext uri="{FF2B5EF4-FFF2-40B4-BE49-F238E27FC236}">
                <a16:creationId xmlns:a16="http://schemas.microsoft.com/office/drawing/2014/main" id="{D65710CA-F5E9-55FC-E406-9B52B0406032}"/>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(c) </a:t>
            </a:r>
          </a:p>
        </p:txBody>
      </p:sp>
    </p:spTree>
    <p:extLst>
      <p:ext uri="{BB962C8B-B14F-4D97-AF65-F5344CB8AC3E}">
        <p14:creationId xmlns:p14="http://schemas.microsoft.com/office/powerpoint/2010/main" val="2870274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646D-1473-FB91-B703-BF5DE2D6BDE2}"/>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9A2AA004-3529-290C-2586-181C93107580}"/>
              </a:ext>
            </a:extLst>
          </p:cNvPr>
          <p:cNvSpPr>
            <a:spLocks noGrp="1"/>
          </p:cNvSpPr>
          <p:nvPr>
            <p:ph idx="1"/>
          </p:nvPr>
        </p:nvSpPr>
        <p:spPr>
          <a:xfrm>
            <a:off x="642812" y="2019792"/>
            <a:ext cx="6025273" cy="3581400"/>
          </a:xfrm>
        </p:spPr>
        <p:txBody>
          <a:bodyPr>
            <a:noAutofit/>
          </a:bodyPr>
          <a:lstStyle/>
          <a:p>
            <a:pPr marL="171450" indent="-171450" fontAlgn="base">
              <a:buFont typeface="Arial" panose="020B0604020202020204" pitchFamily="34" charset="0"/>
              <a:buChar char="•"/>
            </a:pPr>
            <a:r>
              <a:rPr lang="fr-FR" sz="2200">
                <a:solidFill>
                  <a:srgbClr val="002157"/>
                </a:solidFill>
                <a:latin typeface="+mn-lt"/>
              </a:rPr>
              <a:t>Il est amplement reconnu que les PPE tirent un pouvoir d’influence de leur position, qu’elles peuvent </a:t>
            </a:r>
            <a:r>
              <a:rPr lang="fr-FR" sz="2200" b="1">
                <a:solidFill>
                  <a:srgbClr val="0090BF"/>
                </a:solidFill>
                <a:latin typeface="+mn-lt"/>
              </a:rPr>
              <a:t>utiliser de manière abusive à des fins de corruption, de malversation ou de blanchiment d’argent</a:t>
            </a:r>
            <a:r>
              <a:rPr lang="fr-FR" sz="2200">
                <a:solidFill>
                  <a:srgbClr val="002157"/>
                </a:solidFill>
                <a:latin typeface="+mn-lt"/>
              </a:rPr>
              <a:t>.</a:t>
            </a:r>
          </a:p>
          <a:p>
            <a:pPr marL="171450" indent="-171450" algn="l" fontAlgn="base">
              <a:buFont typeface="Arial" panose="020B0604020202020204" pitchFamily="34" charset="0"/>
              <a:buChar char="•"/>
            </a:pPr>
            <a:r>
              <a:rPr lang="fr-FR" sz="2200">
                <a:solidFill>
                  <a:srgbClr val="002157"/>
                </a:solidFill>
                <a:latin typeface="+mn-lt"/>
              </a:rPr>
              <a:t>Ces divulgations sont primordiales pour détecter </a:t>
            </a:r>
            <a:r>
              <a:rPr lang="fr-FR" sz="2200" b="1">
                <a:solidFill>
                  <a:srgbClr val="0090BF"/>
                </a:solidFill>
                <a:latin typeface="+mn-lt"/>
              </a:rPr>
              <a:t>les conflits d’intérêts</a:t>
            </a:r>
            <a:r>
              <a:rPr lang="fr-FR" sz="2200">
                <a:solidFill>
                  <a:srgbClr val="002157"/>
                </a:solidFill>
                <a:latin typeface="+mn-lt"/>
              </a:rPr>
              <a:t>.</a:t>
            </a:r>
          </a:p>
          <a:p>
            <a:pPr marL="171450" indent="-171450" algn="l" fontAlgn="base">
              <a:buFont typeface="Arial" panose="020B0604020202020204" pitchFamily="34" charset="0"/>
              <a:buChar char="•"/>
            </a:pPr>
            <a:r>
              <a:rPr lang="fr-FR" sz="2200">
                <a:solidFill>
                  <a:srgbClr val="002157"/>
                </a:solidFill>
                <a:latin typeface="+mn-lt"/>
              </a:rPr>
              <a:t> Le manque de transparence sur les PPE et leurs actifs – en particulier ceux détenus dans le secteur extractif – peut augmenter </a:t>
            </a:r>
            <a:r>
              <a:rPr lang="fr-FR" sz="2200" b="1">
                <a:solidFill>
                  <a:srgbClr val="0090BF"/>
                </a:solidFill>
                <a:latin typeface="+mn-lt"/>
              </a:rPr>
              <a:t>le risque de corruption</a:t>
            </a:r>
            <a:r>
              <a:rPr lang="fr-FR" sz="2200">
                <a:solidFill>
                  <a:srgbClr val="002157"/>
                </a:solidFill>
                <a:latin typeface="+mn-lt"/>
              </a:rPr>
              <a:t>, en particulier lorsque ces PPE ont un rôle à jouer dans l’attribution de concessions de ressources naturelles. </a:t>
            </a:r>
          </a:p>
        </p:txBody>
      </p:sp>
      <p:sp>
        <p:nvSpPr>
          <p:cNvPr id="4" name="Text Placeholder 3">
            <a:extLst>
              <a:ext uri="{FF2B5EF4-FFF2-40B4-BE49-F238E27FC236}">
                <a16:creationId xmlns:a16="http://schemas.microsoft.com/office/drawing/2014/main" id="{C0BEE91F-A8C4-D07F-3523-37E8F89F7078}"/>
              </a:ext>
            </a:extLst>
          </p:cNvPr>
          <p:cNvSpPr>
            <a:spLocks noGrp="1"/>
          </p:cNvSpPr>
          <p:nvPr>
            <p:ph type="body" sz="quarter" idx="10"/>
          </p:nvPr>
        </p:nvSpPr>
        <p:spPr/>
        <p:txBody>
          <a:bodyPr/>
          <a:lstStyle/>
          <a:p>
            <a:r>
              <a:rPr lang="fr-FR">
                <a:solidFill>
                  <a:srgbClr val="005B8C"/>
                </a:solidFill>
              </a:rPr>
              <a:t>OBLIGATIONS DE DÉCLARATION POUR LES PPE</a:t>
            </a:r>
          </a:p>
        </p:txBody>
      </p:sp>
      <p:pic>
        <p:nvPicPr>
          <p:cNvPr id="6" name="Picture 5" descr="A person in a suit with his arms crossed&#10;&#10;Description automatically generated">
            <a:extLst>
              <a:ext uri="{FF2B5EF4-FFF2-40B4-BE49-F238E27FC236}">
                <a16:creationId xmlns:a16="http://schemas.microsoft.com/office/drawing/2014/main" id="{394236BB-794D-C872-42F0-8195302112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81729" y="0"/>
            <a:ext cx="5308600" cy="6860362"/>
          </a:xfrm>
          <a:prstGeom prst="rect">
            <a:avLst/>
          </a:prstGeom>
        </p:spPr>
      </p:pic>
      <p:sp>
        <p:nvSpPr>
          <p:cNvPr id="7" name="Rectangle 6">
            <a:extLst>
              <a:ext uri="{FF2B5EF4-FFF2-40B4-BE49-F238E27FC236}">
                <a16:creationId xmlns:a16="http://schemas.microsoft.com/office/drawing/2014/main" id="{143F561A-6FA5-3704-75F8-18F71835DDF4}"/>
              </a:ext>
            </a:extLst>
          </p:cNvPr>
          <p:cNvSpPr/>
          <p:nvPr/>
        </p:nvSpPr>
        <p:spPr>
          <a:xfrm>
            <a:off x="6981729" y="0"/>
            <a:ext cx="5308600" cy="6858000"/>
          </a:xfrm>
          <a:prstGeom prst="rect">
            <a:avLst/>
          </a:prstGeom>
          <a:solidFill>
            <a:srgbClr val="005B8C">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652136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BCD5E-22C1-5AB3-E68C-677C9180E4BF}"/>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6E17023A-05C0-93D0-1FFF-DA58C36F6A1E}"/>
              </a:ext>
            </a:extLst>
          </p:cNvPr>
          <p:cNvSpPr>
            <a:spLocks noGrp="1"/>
          </p:cNvSpPr>
          <p:nvPr>
            <p:ph type="body" sz="quarter" idx="11"/>
          </p:nvPr>
        </p:nvSpPr>
        <p:spPr/>
        <p:txBody>
          <a:bodyPr/>
          <a:lstStyle/>
          <a:p>
            <a:r>
              <a:rPr lang="fr-FR"/>
              <a:t>Arménie et Ghana</a:t>
            </a:r>
          </a:p>
          <a:p>
            <a:endParaRPr lang="en-NO"/>
          </a:p>
        </p:txBody>
      </p:sp>
      <p:sp>
        <p:nvSpPr>
          <p:cNvPr id="4" name="Text Placeholder 3">
            <a:extLst>
              <a:ext uri="{FF2B5EF4-FFF2-40B4-BE49-F238E27FC236}">
                <a16:creationId xmlns:a16="http://schemas.microsoft.com/office/drawing/2014/main" id="{D0F4B9C8-3909-2E83-675A-73AA0E50932D}"/>
              </a:ext>
            </a:extLst>
          </p:cNvPr>
          <p:cNvSpPr>
            <a:spLocks noGrp="1"/>
          </p:cNvSpPr>
          <p:nvPr>
            <p:ph type="body" sz="quarter" idx="12"/>
          </p:nvPr>
        </p:nvSpPr>
        <p:spPr>
          <a:xfrm>
            <a:off x="1003243" y="3692736"/>
            <a:ext cx="7352481" cy="914400"/>
          </a:xfrm>
        </p:spPr>
        <p:txBody>
          <a:bodyPr/>
          <a:lstStyle/>
          <a:p>
            <a:r>
              <a:rPr lang="fr-FR" dirty="0"/>
              <a:t>Définir la notion de PPE et prévoir l’obligation de déclaration</a:t>
            </a:r>
          </a:p>
          <a:p>
            <a:r>
              <a:rPr lang="fr-FR" dirty="0"/>
              <a:t>Établir </a:t>
            </a:r>
            <a:r>
              <a:rPr lang="fr-FR" b="1" dirty="0">
                <a:solidFill>
                  <a:srgbClr val="0090BF"/>
                </a:solidFill>
              </a:rPr>
              <a:t>des seuils de propriété pour les PPE </a:t>
            </a:r>
            <a:r>
              <a:rPr lang="fr-FR" dirty="0"/>
              <a:t>:</a:t>
            </a:r>
          </a:p>
          <a:p>
            <a:pPr lvl="1"/>
            <a:r>
              <a:rPr lang="fr-FR" dirty="0"/>
              <a:t>Arménie 0 %</a:t>
            </a:r>
          </a:p>
          <a:p>
            <a:pPr lvl="1"/>
            <a:r>
              <a:rPr lang="fr-FR" dirty="0"/>
              <a:t>Ghana 0 % PPE locales, 5 % PPE à haut risque et étrangères</a:t>
            </a:r>
          </a:p>
        </p:txBody>
      </p:sp>
      <p:sp>
        <p:nvSpPr>
          <p:cNvPr id="5" name="Text Placeholder 4">
            <a:extLst>
              <a:ext uri="{FF2B5EF4-FFF2-40B4-BE49-F238E27FC236}">
                <a16:creationId xmlns:a16="http://schemas.microsoft.com/office/drawing/2014/main" id="{30D7B352-F55B-A739-C785-D689FF6C14B2}"/>
              </a:ext>
            </a:extLst>
          </p:cNvPr>
          <p:cNvSpPr>
            <a:spLocks noGrp="1"/>
          </p:cNvSpPr>
          <p:nvPr>
            <p:ph type="body" sz="quarter" idx="13"/>
          </p:nvPr>
        </p:nvSpPr>
        <p:spPr/>
        <p:txBody>
          <a:bodyPr/>
          <a:lstStyle/>
          <a:p>
            <a:r>
              <a:rPr lang="fr-FR">
                <a:solidFill>
                  <a:srgbClr val="005B8C"/>
                </a:solidFill>
                <a:latin typeface="Franklin Gothic Medium" panose="020B0603020102020204" pitchFamily="34" charset="0"/>
              </a:rPr>
              <a:t>OBLIGATIONS DE DÉCLARATION POUR LES PPE</a:t>
            </a:r>
          </a:p>
          <a:p>
            <a:endParaRPr lang="en-NO">
              <a:solidFill>
                <a:srgbClr val="005B8C"/>
              </a:solidFill>
            </a:endParaRPr>
          </a:p>
        </p:txBody>
      </p:sp>
      <p:pic>
        <p:nvPicPr>
          <p:cNvPr id="6" name="Picture 5" descr="A person with a speech bubble&#10;&#10;Description automatically generated">
            <a:extLst>
              <a:ext uri="{FF2B5EF4-FFF2-40B4-BE49-F238E27FC236}">
                <a16:creationId xmlns:a16="http://schemas.microsoft.com/office/drawing/2014/main" id="{4F06F466-5FDE-4E7A-BC00-E0B7C4AEC090}"/>
              </a:ext>
            </a:extLst>
          </p:cNvPr>
          <p:cNvPicPr>
            <a:picLocks noChangeAspect="1"/>
          </p:cNvPicPr>
          <p:nvPr/>
        </p:nvPicPr>
        <p:blipFill>
          <a:blip r:embed="rId3" cstate="print">
            <a:alphaModFix amt="45000"/>
            <a:extLst>
              <a:ext uri="{28A0092B-C50C-407E-A947-70E740481C1C}">
                <a14:useLocalDpi xmlns:a14="http://schemas.microsoft.com/office/drawing/2010/main"/>
              </a:ext>
            </a:extLst>
          </a:blip>
          <a:stretch>
            <a:fillRect/>
          </a:stretch>
        </p:blipFill>
        <p:spPr>
          <a:xfrm>
            <a:off x="8281748" y="2604654"/>
            <a:ext cx="3614263" cy="3614263"/>
          </a:xfrm>
          <a:prstGeom prst="rect">
            <a:avLst/>
          </a:prstGeom>
        </p:spPr>
      </p:pic>
    </p:spTree>
    <p:extLst>
      <p:ext uri="{BB962C8B-B14F-4D97-AF65-F5344CB8AC3E}">
        <p14:creationId xmlns:p14="http://schemas.microsoft.com/office/powerpoint/2010/main" val="3615383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 oil rig in the ocean&#10;&#10;Description automatically generated">
            <a:extLst>
              <a:ext uri="{FF2B5EF4-FFF2-40B4-BE49-F238E27FC236}">
                <a16:creationId xmlns:a16="http://schemas.microsoft.com/office/drawing/2014/main" id="{1BE64E34-C2E8-E432-51B7-C5B1BE8E14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2" name="Text Placeholder 1">
            <a:extLst>
              <a:ext uri="{FF2B5EF4-FFF2-40B4-BE49-F238E27FC236}">
                <a16:creationId xmlns:a16="http://schemas.microsoft.com/office/drawing/2014/main" id="{BD69034A-3DF1-E946-F264-4317D4AA99AA}"/>
              </a:ext>
            </a:extLst>
          </p:cNvPr>
          <p:cNvSpPr>
            <a:spLocks noGrp="1"/>
          </p:cNvSpPr>
          <p:nvPr>
            <p:ph type="body" sz="quarter" idx="11"/>
          </p:nvPr>
        </p:nvSpPr>
        <p:spPr>
          <a:xfrm>
            <a:off x="1026103" y="2888520"/>
            <a:ext cx="5330397" cy="2223079"/>
          </a:xfrm>
        </p:spPr>
        <p:txBody>
          <a:bodyPr>
            <a:normAutofit lnSpcReduction="10000"/>
          </a:bodyPr>
          <a:lstStyle/>
          <a:p>
            <a:r>
              <a:rPr lang="fr-FR"/>
              <a:t>Propriété et contrôle des entreprises d’État et de leurs fournisseurs</a:t>
            </a:r>
          </a:p>
        </p:txBody>
      </p:sp>
      <p:sp>
        <p:nvSpPr>
          <p:cNvPr id="3" name="Text Placeholder 2">
            <a:extLst>
              <a:ext uri="{FF2B5EF4-FFF2-40B4-BE49-F238E27FC236}">
                <a16:creationId xmlns:a16="http://schemas.microsoft.com/office/drawing/2014/main" id="{21E09BA0-DCE3-9C54-58A1-69510ED13392}"/>
              </a:ext>
            </a:extLst>
          </p:cNvPr>
          <p:cNvSpPr>
            <a:spLocks noGrp="1"/>
          </p:cNvSpPr>
          <p:nvPr>
            <p:ph type="body" sz="quarter" idx="10"/>
          </p:nvPr>
        </p:nvSpPr>
        <p:spPr/>
        <p:txBody>
          <a:bodyPr/>
          <a:lstStyle/>
          <a:p>
            <a:r>
              <a:rPr lang="fr-FR"/>
              <a:t>DOMAINE CLÉ</a:t>
            </a:r>
          </a:p>
        </p:txBody>
      </p:sp>
      <p:sp>
        <p:nvSpPr>
          <p:cNvPr id="4" name="Rectangle 3">
            <a:extLst>
              <a:ext uri="{FF2B5EF4-FFF2-40B4-BE49-F238E27FC236}">
                <a16:creationId xmlns:a16="http://schemas.microsoft.com/office/drawing/2014/main" id="{F124EF16-4EE0-8FBF-B896-B20373D81B60}"/>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63540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E7B4E-981F-39B5-BFFA-12D29B0FF56B}"/>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E36FB0-BA9E-F46B-4DEA-6A6ADE091579}"/>
              </a:ext>
            </a:extLst>
          </p:cNvPr>
          <p:cNvCxnSpPr>
            <a:cxnSpLocks/>
          </p:cNvCxnSpPr>
          <p:nvPr/>
        </p:nvCxnSpPr>
        <p:spPr>
          <a:xfrm>
            <a:off x="1952706" y="3189969"/>
            <a:ext cx="86406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344E581-18C3-47C1-BB4D-2B107F95D564}"/>
              </a:ext>
            </a:extLst>
          </p:cNvPr>
          <p:cNvSpPr txBox="1"/>
          <p:nvPr/>
        </p:nvSpPr>
        <p:spPr>
          <a:xfrm>
            <a:off x="923830" y="2686534"/>
            <a:ext cx="5150373" cy="3477875"/>
          </a:xfrm>
          <a:prstGeom prst="rect">
            <a:avLst/>
          </a:prstGeom>
          <a:noFill/>
        </p:spPr>
        <p:txBody>
          <a:bodyPr wrap="square">
            <a:spAutoFit/>
          </a:bodyPr>
          <a:lstStyle/>
          <a:p>
            <a:r>
              <a:rPr lang="fr-FR" sz="3200" dirty="0">
                <a:solidFill>
                  <a:srgbClr val="002157"/>
                </a:solidFill>
              </a:rPr>
              <a:t>Il est exigé des entreprises d’État qu’elles divulguent :</a:t>
            </a:r>
          </a:p>
          <a:p>
            <a:pPr marL="457200" indent="-457200">
              <a:buClr>
                <a:srgbClr val="002157"/>
              </a:buClr>
              <a:buFont typeface="Wingdings" pitchFamily="2" charset="2"/>
              <a:buChar char="§"/>
            </a:pPr>
            <a:r>
              <a:rPr lang="fr-FR" sz="2600" b="1" dirty="0">
                <a:solidFill>
                  <a:schemeClr val="accent4"/>
                </a:solidFill>
              </a:rPr>
              <a:t>Nom</a:t>
            </a:r>
            <a:r>
              <a:rPr lang="fr-FR" sz="2600" dirty="0">
                <a:solidFill>
                  <a:srgbClr val="002157"/>
                </a:solidFill>
              </a:rPr>
              <a:t> du ou des États détenant ou contrôlant l’entreprise d’État</a:t>
            </a:r>
          </a:p>
          <a:p>
            <a:pPr marL="457200" indent="-457200">
              <a:buClr>
                <a:srgbClr val="002157"/>
              </a:buClr>
              <a:buFont typeface="Wingdings" pitchFamily="2" charset="2"/>
              <a:buChar char="§"/>
            </a:pPr>
            <a:r>
              <a:rPr lang="fr-FR" sz="2600" b="1" dirty="0">
                <a:solidFill>
                  <a:schemeClr val="accent4"/>
                </a:solidFill>
              </a:rPr>
              <a:t>Niveau de propriété</a:t>
            </a:r>
            <a:r>
              <a:rPr lang="fr-FR" sz="2600" dirty="0">
                <a:solidFill>
                  <a:srgbClr val="002157"/>
                </a:solidFill>
              </a:rPr>
              <a:t> </a:t>
            </a:r>
          </a:p>
          <a:p>
            <a:pPr marL="457200" indent="-457200">
              <a:buFont typeface="Wingdings" pitchFamily="2" charset="2"/>
              <a:buChar char="§"/>
            </a:pPr>
            <a:r>
              <a:rPr lang="fr-FR" sz="2600" dirty="0">
                <a:solidFill>
                  <a:srgbClr val="002157"/>
                </a:solidFill>
              </a:rPr>
              <a:t>Détails quant à la façon dont</a:t>
            </a:r>
            <a:r>
              <a:rPr lang="fr-FR" sz="2600" b="1" dirty="0">
                <a:solidFill>
                  <a:schemeClr val="accent4"/>
                </a:solidFill>
              </a:rPr>
              <a:t> la propriété ou le contrôle est exercé</a:t>
            </a:r>
          </a:p>
        </p:txBody>
      </p:sp>
      <p:pic>
        <p:nvPicPr>
          <p:cNvPr id="8" name="Picture 7" descr="An oil rig in the ocean&#10;&#10;Description automatically generated">
            <a:extLst>
              <a:ext uri="{FF2B5EF4-FFF2-40B4-BE49-F238E27FC236}">
                <a16:creationId xmlns:a16="http://schemas.microsoft.com/office/drawing/2014/main" id="{D14D601D-6D48-3278-A2B4-24AFA84E36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14" name="Rectangle 13">
            <a:extLst>
              <a:ext uri="{FF2B5EF4-FFF2-40B4-BE49-F238E27FC236}">
                <a16:creationId xmlns:a16="http://schemas.microsoft.com/office/drawing/2014/main" id="{3D0BECA0-23B4-CF1B-3145-632C75702A96}"/>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ext Placeholder 3">
            <a:extLst>
              <a:ext uri="{FF2B5EF4-FFF2-40B4-BE49-F238E27FC236}">
                <a16:creationId xmlns:a16="http://schemas.microsoft.com/office/drawing/2014/main" id="{DDCBAF5A-3805-FFD7-9710-61D101D22168}"/>
              </a:ext>
            </a:extLst>
          </p:cNvPr>
          <p:cNvSpPr>
            <a:spLocks noGrp="1"/>
          </p:cNvSpPr>
          <p:nvPr>
            <p:ph type="body" sz="quarter" idx="10"/>
          </p:nvPr>
        </p:nvSpPr>
        <p:spPr/>
        <p:txBody>
          <a:bodyPr/>
          <a:lstStyle/>
          <a:p>
            <a:r>
              <a:rPr lang="fr-FR"/>
              <a:t>PROPRIÉTÉ ET CONTRÔLE DES ENTREPRISES D’ÉTAT</a:t>
            </a:r>
          </a:p>
          <a:p>
            <a:endParaRPr lang="en-NO"/>
          </a:p>
        </p:txBody>
      </p:sp>
      <p:sp>
        <p:nvSpPr>
          <p:cNvPr id="18" name="TextBox 17">
            <a:extLst>
              <a:ext uri="{FF2B5EF4-FFF2-40B4-BE49-F238E27FC236}">
                <a16:creationId xmlns:a16="http://schemas.microsoft.com/office/drawing/2014/main" id="{35698412-B1CE-C106-E161-F9D31BDC8E52}"/>
              </a:ext>
            </a:extLst>
          </p:cNvPr>
          <p:cNvSpPr txBox="1"/>
          <p:nvPr/>
        </p:nvSpPr>
        <p:spPr>
          <a:xfrm>
            <a:off x="6096000" y="4816395"/>
            <a:ext cx="5791200" cy="1748510"/>
          </a:xfrm>
          <a:prstGeom prst="rect">
            <a:avLst/>
          </a:prstGeom>
          <a:solidFill>
            <a:schemeClr val="accent4"/>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fr-FR">
                <a:solidFill>
                  <a:srgbClr val="FFFFFF"/>
                </a:solidFill>
              </a:rPr>
              <a:t>Si l’entreprise d’État n’appartient pas exclusivement à l’État, les informations sur la propriété effective doivent être divulguées conformément à l’Exigence 2.5 (c).</a:t>
            </a:r>
          </a:p>
        </p:txBody>
      </p:sp>
      <p:pic>
        <p:nvPicPr>
          <p:cNvPr id="19" name="Graphic 18" descr="Mortgage outline">
            <a:extLst>
              <a:ext uri="{FF2B5EF4-FFF2-40B4-BE49-F238E27FC236}">
                <a16:creationId xmlns:a16="http://schemas.microsoft.com/office/drawing/2014/main" id="{E416F378-7343-57BA-F588-7EBA01F96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4" name="Rectangle 3">
            <a:extLst>
              <a:ext uri="{FF2B5EF4-FFF2-40B4-BE49-F238E27FC236}">
                <a16:creationId xmlns:a16="http://schemas.microsoft.com/office/drawing/2014/main" id="{D60B10E1-B8BC-94FB-6354-6B503CFF9A98}"/>
              </a:ext>
            </a:extLst>
          </p:cNvPr>
          <p:cNvSpPr/>
          <p:nvPr/>
        </p:nvSpPr>
        <p:spPr>
          <a:xfrm>
            <a:off x="0" y="1520939"/>
            <a:ext cx="47752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CFAC984B-7F0D-8D4C-5AA7-6E2B753996E1}"/>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(e)(v) </a:t>
            </a:r>
          </a:p>
        </p:txBody>
      </p:sp>
    </p:spTree>
    <p:extLst>
      <p:ext uri="{BB962C8B-B14F-4D97-AF65-F5344CB8AC3E}">
        <p14:creationId xmlns:p14="http://schemas.microsoft.com/office/powerpoint/2010/main" val="285540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fr-FR" sz="2800">
                <a:solidFill>
                  <a:srgbClr val="FFFFFF"/>
                </a:solidFill>
                <a:latin typeface="Franklin Gothic Medium" panose="020B0603020102020204" pitchFamily="34" charset="0"/>
              </a:rPr>
              <a:t>RÉFLEXION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fr-FR" sz="4000"/>
              <a:t>Pourquoi la transparence de la propriété effective est-elle importante ?</a:t>
            </a:r>
            <a:br>
              <a:rPr lang="fr-FR" sz="4000"/>
            </a:br>
            <a:endParaRPr lang="fr-FR" sz="400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42428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BD171-BC18-BA9D-5B92-1668107748EF}"/>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AD30A3E-E1C7-E27E-0307-B9CB8C23CBA4}"/>
              </a:ext>
            </a:extLst>
          </p:cNvPr>
          <p:cNvCxnSpPr>
            <a:cxnSpLocks/>
          </p:cNvCxnSpPr>
          <p:nvPr/>
        </p:nvCxnSpPr>
        <p:spPr>
          <a:xfrm>
            <a:off x="1036647" y="3912969"/>
            <a:ext cx="190625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C5C2E6B-D28F-0A5D-69F0-D4A62F824ECE}"/>
              </a:ext>
            </a:extLst>
          </p:cNvPr>
          <p:cNvSpPr txBox="1"/>
          <p:nvPr/>
        </p:nvSpPr>
        <p:spPr>
          <a:xfrm>
            <a:off x="923831" y="2629339"/>
            <a:ext cx="5172169" cy="3539430"/>
          </a:xfrm>
          <a:prstGeom prst="rect">
            <a:avLst/>
          </a:prstGeom>
          <a:noFill/>
        </p:spPr>
        <p:txBody>
          <a:bodyPr wrap="square">
            <a:spAutoFit/>
          </a:bodyPr>
          <a:lstStyle/>
          <a:p>
            <a:r>
              <a:rPr lang="fr-FR" sz="2800" dirty="0">
                <a:solidFill>
                  <a:srgbClr val="002157"/>
                </a:solidFill>
              </a:rPr>
              <a:t>Dans la mesure du possible, les entreprises d’État sont encouragées à divulguer l’identité et la propriété effective détenue par leurs agents ou intermédiaires, fournisseurs ou sous-traitants relativement aux transactions significatives.</a:t>
            </a:r>
            <a:endParaRPr lang="fr-FR" sz="3200" dirty="0">
              <a:solidFill>
                <a:srgbClr val="002157"/>
              </a:solidFill>
            </a:endParaRPr>
          </a:p>
        </p:txBody>
      </p:sp>
      <p:pic>
        <p:nvPicPr>
          <p:cNvPr id="8" name="Picture 7" descr="An oil rig in the ocean&#10;&#10;Description automatically generated">
            <a:extLst>
              <a:ext uri="{FF2B5EF4-FFF2-40B4-BE49-F238E27FC236}">
                <a16:creationId xmlns:a16="http://schemas.microsoft.com/office/drawing/2014/main" id="{F91E90DE-4AF3-CA79-F5DD-9FD6A959FE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14" name="Rectangle 13">
            <a:extLst>
              <a:ext uri="{FF2B5EF4-FFF2-40B4-BE49-F238E27FC236}">
                <a16:creationId xmlns:a16="http://schemas.microsoft.com/office/drawing/2014/main" id="{4B182151-6272-662C-8D39-6A217C1E8A47}"/>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7" name="Text Placeholder 3">
            <a:extLst>
              <a:ext uri="{FF2B5EF4-FFF2-40B4-BE49-F238E27FC236}">
                <a16:creationId xmlns:a16="http://schemas.microsoft.com/office/drawing/2014/main" id="{7153EC09-E0E7-E51E-7852-5F231136809F}"/>
              </a:ext>
            </a:extLst>
          </p:cNvPr>
          <p:cNvSpPr>
            <a:spLocks noGrp="1"/>
          </p:cNvSpPr>
          <p:nvPr>
            <p:ph type="body" sz="quarter" idx="10"/>
          </p:nvPr>
        </p:nvSpPr>
        <p:spPr/>
        <p:txBody>
          <a:bodyPr/>
          <a:lstStyle/>
          <a:p>
            <a:r>
              <a:rPr lang="fr-FR"/>
              <a:t>PROPRIÉTÉ ET CONTRÔLE DES ENTREPRISES D’ÉTAT</a:t>
            </a:r>
          </a:p>
          <a:p>
            <a:endParaRPr lang="en-NO"/>
          </a:p>
        </p:txBody>
      </p:sp>
      <p:pic>
        <p:nvPicPr>
          <p:cNvPr id="19" name="Graphic 18" descr="Mortgage outline">
            <a:extLst>
              <a:ext uri="{FF2B5EF4-FFF2-40B4-BE49-F238E27FC236}">
                <a16:creationId xmlns:a16="http://schemas.microsoft.com/office/drawing/2014/main" id="{D7975BCD-0657-D93D-3882-4FE9911B42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
        <p:nvSpPr>
          <p:cNvPr id="4" name="Rectangle 3">
            <a:extLst>
              <a:ext uri="{FF2B5EF4-FFF2-40B4-BE49-F238E27FC236}">
                <a16:creationId xmlns:a16="http://schemas.microsoft.com/office/drawing/2014/main" id="{5C1B33EB-E656-23A6-D193-154EF66107D5}"/>
              </a:ext>
            </a:extLst>
          </p:cNvPr>
          <p:cNvSpPr/>
          <p:nvPr/>
        </p:nvSpPr>
        <p:spPr>
          <a:xfrm>
            <a:off x="0" y="1520939"/>
            <a:ext cx="47752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5" name="TextBox 4">
            <a:extLst>
              <a:ext uri="{FF2B5EF4-FFF2-40B4-BE49-F238E27FC236}">
                <a16:creationId xmlns:a16="http://schemas.microsoft.com/office/drawing/2014/main" id="{EF21ED58-0D76-8C8D-1F51-92B7AD2D9F1C}"/>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2.6 (e)</a:t>
            </a:r>
          </a:p>
        </p:txBody>
      </p:sp>
    </p:spTree>
    <p:extLst>
      <p:ext uri="{BB962C8B-B14F-4D97-AF65-F5344CB8AC3E}">
        <p14:creationId xmlns:p14="http://schemas.microsoft.com/office/powerpoint/2010/main" val="1921831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4621B-C37C-61D5-B21F-724A63803192}"/>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39D9AB4E-84C6-6E10-75D0-0DC07BE3BDE3}"/>
              </a:ext>
            </a:extLst>
          </p:cNvPr>
          <p:cNvSpPr>
            <a:spLocks noGrp="1"/>
          </p:cNvSpPr>
          <p:nvPr>
            <p:ph idx="1"/>
          </p:nvPr>
        </p:nvSpPr>
        <p:spPr>
          <a:xfrm>
            <a:off x="642813" y="2019791"/>
            <a:ext cx="5704648" cy="4589555"/>
          </a:xfrm>
        </p:spPr>
        <p:txBody>
          <a:bodyPr>
            <a:noAutofit/>
          </a:bodyPr>
          <a:lstStyle/>
          <a:p>
            <a:pPr marL="383540" indent="-383540"/>
            <a:r>
              <a:rPr lang="fr-FR" sz="3000">
                <a:ea typeface="+mj-lt"/>
                <a:cs typeface="+mj-lt"/>
              </a:rPr>
              <a:t>Veiller à ce que </a:t>
            </a:r>
            <a:r>
              <a:rPr lang="fr-FR" sz="3000">
                <a:solidFill>
                  <a:srgbClr val="002157"/>
                </a:solidFill>
                <a:ea typeface="+mj-lt"/>
                <a:cs typeface="+mj-lt"/>
              </a:rPr>
              <a:t>les activités commerciales </a:t>
            </a:r>
            <a:r>
              <a:rPr lang="fr-FR" sz="3000">
                <a:ea typeface="+mj-lt"/>
                <a:cs typeface="+mj-lt"/>
              </a:rPr>
              <a:t>soient conduites </a:t>
            </a:r>
            <a:r>
              <a:rPr lang="fr-FR" sz="3000" b="1">
                <a:solidFill>
                  <a:schemeClr val="accent4"/>
                </a:solidFill>
                <a:ea typeface="+mj-lt"/>
                <a:cs typeface="+mj-lt"/>
              </a:rPr>
              <a:t>de manière éthique</a:t>
            </a:r>
            <a:r>
              <a:rPr lang="fr-FR" sz="3000">
                <a:ea typeface="+mj-lt"/>
                <a:cs typeface="+mj-lt"/>
              </a:rPr>
              <a:t> et </a:t>
            </a:r>
            <a:r>
              <a:rPr lang="fr-FR" sz="3000" b="1">
                <a:solidFill>
                  <a:schemeClr val="accent4"/>
                </a:solidFill>
                <a:ea typeface="+mj-lt"/>
                <a:cs typeface="+mj-lt"/>
              </a:rPr>
              <a:t>juste.</a:t>
            </a:r>
          </a:p>
          <a:p>
            <a:pPr marL="383540" indent="-383540"/>
            <a:r>
              <a:rPr lang="fr-FR" sz="3000">
                <a:ea typeface="+mj-lt"/>
                <a:cs typeface="+mj-lt"/>
              </a:rPr>
              <a:t>Veiller à l’évaluation des </a:t>
            </a:r>
            <a:r>
              <a:rPr lang="fr-FR" sz="3000" b="1">
                <a:solidFill>
                  <a:schemeClr val="accent4"/>
                </a:solidFill>
                <a:ea typeface="+mj-lt"/>
                <a:cs typeface="+mj-lt"/>
              </a:rPr>
              <a:t>risques</a:t>
            </a:r>
            <a:r>
              <a:rPr lang="fr-FR" sz="3000">
                <a:ea typeface="+mj-lt"/>
                <a:cs typeface="+mj-lt"/>
              </a:rPr>
              <a:t> liés aux intermédiaires, fournisseurs et sous-traitants.</a:t>
            </a:r>
            <a:r>
              <a:rPr lang="fr-FR" sz="3000"/>
              <a:t> </a:t>
            </a:r>
          </a:p>
          <a:p>
            <a:pPr marL="383540" indent="-383540"/>
            <a:r>
              <a:rPr lang="fr-FR" sz="3000"/>
              <a:t>Renforcer </a:t>
            </a:r>
            <a:r>
              <a:rPr lang="fr-FR" sz="3000" b="1">
                <a:solidFill>
                  <a:schemeClr val="accent4"/>
                </a:solidFill>
              </a:rPr>
              <a:t>la confiance des investisseurs.</a:t>
            </a:r>
          </a:p>
        </p:txBody>
      </p:sp>
      <p:sp>
        <p:nvSpPr>
          <p:cNvPr id="4" name="Text Placeholder 3">
            <a:extLst>
              <a:ext uri="{FF2B5EF4-FFF2-40B4-BE49-F238E27FC236}">
                <a16:creationId xmlns:a16="http://schemas.microsoft.com/office/drawing/2014/main" id="{3F4BCCBE-F73D-5AE4-35B4-2B66758AD8D0}"/>
              </a:ext>
            </a:extLst>
          </p:cNvPr>
          <p:cNvSpPr>
            <a:spLocks noGrp="1"/>
          </p:cNvSpPr>
          <p:nvPr>
            <p:ph type="body" sz="quarter" idx="10"/>
          </p:nvPr>
        </p:nvSpPr>
        <p:spPr/>
        <p:txBody>
          <a:bodyPr/>
          <a:lstStyle/>
          <a:p>
            <a:r>
              <a:rPr lang="fr-FR"/>
              <a:t>PROPRIÉTÉ ET CONTRÔLE DES ENTREPRISES D’ÉTAT</a:t>
            </a:r>
          </a:p>
        </p:txBody>
      </p:sp>
      <p:sp>
        <p:nvSpPr>
          <p:cNvPr id="5" name="Picture Placeholder 4">
            <a:extLst>
              <a:ext uri="{FF2B5EF4-FFF2-40B4-BE49-F238E27FC236}">
                <a16:creationId xmlns:a16="http://schemas.microsoft.com/office/drawing/2014/main" id="{7E86271C-D8C9-9D17-6528-988226288234}"/>
              </a:ext>
            </a:extLst>
          </p:cNvPr>
          <p:cNvSpPr>
            <a:spLocks noGrp="1"/>
          </p:cNvSpPr>
          <p:nvPr>
            <p:ph type="pic" sz="quarter" idx="14"/>
          </p:nvPr>
        </p:nvSpPr>
        <p:spPr/>
        <p:txBody>
          <a:bodyPr/>
          <a:lstStyle/>
          <a:p>
            <a:endParaRPr lang="en-NO"/>
          </a:p>
        </p:txBody>
      </p:sp>
      <p:pic>
        <p:nvPicPr>
          <p:cNvPr id="6" name="Picture 5" descr="An oil rig in the ocean&#10;&#10;Description automatically generated">
            <a:extLst>
              <a:ext uri="{FF2B5EF4-FFF2-40B4-BE49-F238E27FC236}">
                <a16:creationId xmlns:a16="http://schemas.microsoft.com/office/drawing/2014/main" id="{AE7FCB6C-70A5-F7DC-F979-2DB3F486D3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83400" y="-4012"/>
            <a:ext cx="5330397" cy="6859991"/>
          </a:xfrm>
          <a:prstGeom prst="rect">
            <a:avLst/>
          </a:prstGeom>
        </p:spPr>
      </p:pic>
      <p:sp>
        <p:nvSpPr>
          <p:cNvPr id="7" name="Rectangle 6">
            <a:extLst>
              <a:ext uri="{FF2B5EF4-FFF2-40B4-BE49-F238E27FC236}">
                <a16:creationId xmlns:a16="http://schemas.microsoft.com/office/drawing/2014/main" id="{94834F55-FC58-863E-F66C-3633A9689AB3}"/>
              </a:ext>
            </a:extLst>
          </p:cNvPr>
          <p:cNvSpPr/>
          <p:nvPr/>
        </p:nvSpPr>
        <p:spPr>
          <a:xfrm>
            <a:off x="6883400" y="0"/>
            <a:ext cx="5308600" cy="6858000"/>
          </a:xfrm>
          <a:prstGeom prst="rect">
            <a:avLst/>
          </a:prstGeom>
          <a:solidFill>
            <a:schemeClr val="accent4">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85741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248EE-2BF7-F218-23C1-2F0E382D8B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06BFAF-B4E8-D029-D01B-521FB4FFB590}"/>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4DABC345-831B-F65B-BD9C-978C1A02967D}"/>
              </a:ext>
            </a:extLst>
          </p:cNvPr>
          <p:cNvSpPr>
            <a:spLocks noGrp="1"/>
          </p:cNvSpPr>
          <p:nvPr>
            <p:ph type="body" sz="quarter" idx="11"/>
          </p:nvPr>
        </p:nvSpPr>
        <p:spPr/>
        <p:txBody>
          <a:bodyPr/>
          <a:lstStyle/>
          <a:p>
            <a:r>
              <a:rPr lang="fr-FR"/>
              <a:t>Codelco, Chili</a:t>
            </a:r>
          </a:p>
        </p:txBody>
      </p:sp>
      <p:sp>
        <p:nvSpPr>
          <p:cNvPr id="4" name="Text Placeholder 3">
            <a:extLst>
              <a:ext uri="{FF2B5EF4-FFF2-40B4-BE49-F238E27FC236}">
                <a16:creationId xmlns:a16="http://schemas.microsoft.com/office/drawing/2014/main" id="{AD8DC129-B04C-5CF5-757C-7D43CE414C04}"/>
              </a:ext>
            </a:extLst>
          </p:cNvPr>
          <p:cNvSpPr>
            <a:spLocks noGrp="1"/>
          </p:cNvSpPr>
          <p:nvPr>
            <p:ph type="body" sz="quarter" idx="12"/>
          </p:nvPr>
        </p:nvSpPr>
        <p:spPr>
          <a:xfrm>
            <a:off x="889967" y="3724808"/>
            <a:ext cx="5754302" cy="2340204"/>
          </a:xfrm>
        </p:spPr>
        <p:txBody>
          <a:bodyPr/>
          <a:lstStyle/>
          <a:p>
            <a:r>
              <a:rPr lang="fr-FR" sz="2200" dirty="0"/>
              <a:t>Informations détaillées sur la </a:t>
            </a:r>
            <a:r>
              <a:rPr lang="fr-FR" sz="2200" b="1" dirty="0">
                <a:solidFill>
                  <a:schemeClr val="accent4"/>
                </a:solidFill>
              </a:rPr>
              <a:t>propriété et le contrôle</a:t>
            </a:r>
            <a:r>
              <a:rPr lang="fr-FR" sz="2200" dirty="0"/>
              <a:t> divulguées sur le site Internet</a:t>
            </a:r>
          </a:p>
          <a:p>
            <a:r>
              <a:rPr lang="fr-FR" sz="2200" dirty="0">
                <a:solidFill>
                  <a:srgbClr val="002157"/>
                </a:solidFill>
              </a:rPr>
              <a:t>Informations sur les </a:t>
            </a:r>
            <a:r>
              <a:rPr lang="fr-FR" sz="2200" b="1" dirty="0">
                <a:solidFill>
                  <a:schemeClr val="accent4"/>
                </a:solidFill>
              </a:rPr>
              <a:t>filiales et sociétés affiliées</a:t>
            </a:r>
            <a:r>
              <a:rPr lang="fr-FR" sz="2200" dirty="0">
                <a:solidFill>
                  <a:srgbClr val="002157"/>
                </a:solidFill>
              </a:rPr>
              <a:t>, ainsi que sur le pourcentage de participation publiées dans le </a:t>
            </a:r>
            <a:r>
              <a:rPr lang="fr-FR" sz="2200" dirty="0">
                <a:solidFill>
                  <a:srgbClr val="002157"/>
                </a:solidFill>
                <a:hlinkClick r:id="rId3"/>
              </a:rPr>
              <a:t>Rapport complet 2022</a:t>
            </a:r>
          </a:p>
          <a:p>
            <a:endParaRPr lang="en-US" sz="2200" dirty="0"/>
          </a:p>
        </p:txBody>
      </p:sp>
      <p:sp>
        <p:nvSpPr>
          <p:cNvPr id="5" name="Text Placeholder 4">
            <a:extLst>
              <a:ext uri="{FF2B5EF4-FFF2-40B4-BE49-F238E27FC236}">
                <a16:creationId xmlns:a16="http://schemas.microsoft.com/office/drawing/2014/main" id="{C3FF61D7-E649-16D9-4146-9C89AFA7A107}"/>
              </a:ext>
            </a:extLst>
          </p:cNvPr>
          <p:cNvSpPr>
            <a:spLocks noGrp="1"/>
          </p:cNvSpPr>
          <p:nvPr>
            <p:ph type="body" sz="quarter" idx="13"/>
          </p:nvPr>
        </p:nvSpPr>
        <p:spPr/>
        <p:txBody>
          <a:bodyPr/>
          <a:lstStyle/>
          <a:p>
            <a:r>
              <a:rPr lang="fr-FR"/>
              <a:t>PROPRIÉTÉ ET CONTRÔLE DES ENTREPRISES D’ÉTAT</a:t>
            </a:r>
          </a:p>
        </p:txBody>
      </p:sp>
      <p:pic>
        <p:nvPicPr>
          <p:cNvPr id="8" name="Picture 7" descr="A map of chile with different states&#10;&#10;Description automatically generated">
            <a:extLst>
              <a:ext uri="{FF2B5EF4-FFF2-40B4-BE49-F238E27FC236}">
                <a16:creationId xmlns:a16="http://schemas.microsoft.com/office/drawing/2014/main" id="{8AD01E20-9B80-FBD5-CC0E-6285ADBC2267}"/>
              </a:ext>
            </a:extLst>
          </p:cNvPr>
          <p:cNvPicPr>
            <a:picLocks noChangeAspect="1"/>
          </p:cNvPicPr>
          <p:nvPr/>
        </p:nvPicPr>
        <p:blipFill>
          <a:blip r:embed="rId4"/>
          <a:stretch>
            <a:fillRect/>
          </a:stretch>
        </p:blipFill>
        <p:spPr>
          <a:xfrm>
            <a:off x="7177009" y="527554"/>
            <a:ext cx="6210129" cy="6210129"/>
          </a:xfrm>
          <a:prstGeom prst="rect">
            <a:avLst/>
          </a:prstGeom>
        </p:spPr>
      </p:pic>
      <p:pic>
        <p:nvPicPr>
          <p:cNvPr id="7" name="Content Placeholder 3">
            <a:extLst>
              <a:ext uri="{FF2B5EF4-FFF2-40B4-BE49-F238E27FC236}">
                <a16:creationId xmlns:a16="http://schemas.microsoft.com/office/drawing/2014/main" id="{DC3AD596-5CFC-4898-97C1-946FC614103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7545" y="2918522"/>
            <a:ext cx="4980465" cy="2875690"/>
          </a:xfrm>
          <a:prstGeom prst="rect">
            <a:avLst/>
          </a:prstGeom>
          <a:solidFill>
            <a:schemeClr val="accent4">
              <a:alpha val="50000"/>
            </a:schemeClr>
          </a:solidFill>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pic>
    </p:spTree>
    <p:extLst>
      <p:ext uri="{BB962C8B-B14F-4D97-AF65-F5344CB8AC3E}">
        <p14:creationId xmlns:p14="http://schemas.microsoft.com/office/powerpoint/2010/main" val="2218088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ins connected to string&#10;&#10;Description automatically generated">
            <a:extLst>
              <a:ext uri="{FF2B5EF4-FFF2-40B4-BE49-F238E27FC236}">
                <a16:creationId xmlns:a16="http://schemas.microsoft.com/office/drawing/2014/main" id="{47193B9C-4301-E5E3-105E-1B1CFB9DA1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2" name="Text Placeholder 1">
            <a:extLst>
              <a:ext uri="{FF2B5EF4-FFF2-40B4-BE49-F238E27FC236}">
                <a16:creationId xmlns:a16="http://schemas.microsoft.com/office/drawing/2014/main" id="{9858029B-34A1-D00B-8128-53A1657CD51C}"/>
              </a:ext>
            </a:extLst>
          </p:cNvPr>
          <p:cNvSpPr>
            <a:spLocks noGrp="1"/>
          </p:cNvSpPr>
          <p:nvPr>
            <p:ph type="body" sz="quarter" idx="11"/>
          </p:nvPr>
        </p:nvSpPr>
        <p:spPr>
          <a:xfrm>
            <a:off x="1003243" y="3370867"/>
            <a:ext cx="5330397" cy="1360459"/>
          </a:xfrm>
        </p:spPr>
        <p:txBody>
          <a:bodyPr>
            <a:normAutofit fontScale="92500" lnSpcReduction="20000"/>
          </a:bodyPr>
          <a:lstStyle/>
          <a:p>
            <a:r>
              <a:rPr lang="fr-FR"/>
              <a:t>Propriété au sens  juridique et structures de propriété</a:t>
            </a:r>
          </a:p>
        </p:txBody>
      </p:sp>
      <p:sp>
        <p:nvSpPr>
          <p:cNvPr id="3" name="Text Placeholder 2">
            <a:extLst>
              <a:ext uri="{FF2B5EF4-FFF2-40B4-BE49-F238E27FC236}">
                <a16:creationId xmlns:a16="http://schemas.microsoft.com/office/drawing/2014/main" id="{1EEC2F5B-0F1B-1A71-640F-1E7A716A6D71}"/>
              </a:ext>
            </a:extLst>
          </p:cNvPr>
          <p:cNvSpPr>
            <a:spLocks noGrp="1"/>
          </p:cNvSpPr>
          <p:nvPr>
            <p:ph type="body" sz="quarter" idx="10"/>
          </p:nvPr>
        </p:nvSpPr>
        <p:spPr/>
        <p:txBody>
          <a:bodyPr/>
          <a:lstStyle/>
          <a:p>
            <a:r>
              <a:rPr lang="fr-FR"/>
              <a:t>DOMAINE CLÉ</a:t>
            </a:r>
          </a:p>
        </p:txBody>
      </p:sp>
      <p:sp>
        <p:nvSpPr>
          <p:cNvPr id="6" name="Rectangle 5">
            <a:extLst>
              <a:ext uri="{FF2B5EF4-FFF2-40B4-BE49-F238E27FC236}">
                <a16:creationId xmlns:a16="http://schemas.microsoft.com/office/drawing/2014/main" id="{F759F57E-9606-F37F-20F0-B4A69E008DAD}"/>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104731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C1EE-4119-03B0-4305-6D8D1BF30B88}"/>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8A61482-2490-8C71-B9D5-FF5AC5BE727B}"/>
              </a:ext>
            </a:extLst>
          </p:cNvPr>
          <p:cNvCxnSpPr>
            <a:cxnSpLocks/>
          </p:cNvCxnSpPr>
          <p:nvPr/>
        </p:nvCxnSpPr>
        <p:spPr>
          <a:xfrm>
            <a:off x="1552207" y="3313880"/>
            <a:ext cx="812621"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C960690-D2F0-3661-21B5-3CED266871A4}"/>
              </a:ext>
            </a:extLst>
          </p:cNvPr>
          <p:cNvSpPr txBox="1"/>
          <p:nvPr/>
        </p:nvSpPr>
        <p:spPr>
          <a:xfrm>
            <a:off x="706329" y="2459051"/>
            <a:ext cx="4970518" cy="3539430"/>
          </a:xfrm>
          <a:prstGeom prst="rect">
            <a:avLst/>
          </a:prstGeom>
          <a:noFill/>
        </p:spPr>
        <p:txBody>
          <a:bodyPr wrap="square">
            <a:spAutoFit/>
          </a:bodyPr>
          <a:lstStyle/>
          <a:p>
            <a:r>
              <a:rPr lang="fr-FR" sz="2800" dirty="0">
                <a:solidFill>
                  <a:srgbClr val="002157"/>
                </a:solidFill>
              </a:rPr>
              <a:t>Les pays de mise en œuvre sont tenus de divulguer l’identité des </a:t>
            </a:r>
            <a:r>
              <a:rPr lang="fr-FR" sz="2800" b="1" dirty="0">
                <a:solidFill>
                  <a:schemeClr val="accent5"/>
                </a:solidFill>
              </a:rPr>
              <a:t>propriétaires, au sens juridique, des personnes morales </a:t>
            </a:r>
            <a:r>
              <a:rPr lang="fr-FR" sz="2800" dirty="0">
                <a:solidFill>
                  <a:srgbClr val="002157"/>
                </a:solidFill>
              </a:rPr>
              <a:t>et celles-ci de les déclarer, ainsi que leur </a:t>
            </a:r>
            <a:r>
              <a:rPr lang="fr-FR" sz="2800" b="1" dirty="0">
                <a:solidFill>
                  <a:schemeClr val="accent5"/>
                </a:solidFill>
              </a:rPr>
              <a:t>taux de participation</a:t>
            </a:r>
            <a:r>
              <a:rPr lang="fr-FR" sz="2800" b="1" dirty="0">
                <a:solidFill>
                  <a:srgbClr val="002157"/>
                </a:solidFill>
              </a:rPr>
              <a:t>,</a:t>
            </a:r>
            <a:r>
              <a:rPr lang="fr-FR" sz="2800" dirty="0">
                <a:solidFill>
                  <a:srgbClr val="002157"/>
                </a:solidFill>
              </a:rPr>
              <a:t> comme le prévoit l’Exigence  2.5 (c). </a:t>
            </a:r>
          </a:p>
        </p:txBody>
      </p:sp>
      <p:sp>
        <p:nvSpPr>
          <p:cNvPr id="10" name="Rectangle 9">
            <a:extLst>
              <a:ext uri="{FF2B5EF4-FFF2-40B4-BE49-F238E27FC236}">
                <a16:creationId xmlns:a16="http://schemas.microsoft.com/office/drawing/2014/main" id="{38FBFE40-2E3F-FF2D-93D1-9EAB2F71F8A7}"/>
              </a:ext>
            </a:extLst>
          </p:cNvPr>
          <p:cNvSpPr/>
          <p:nvPr/>
        </p:nvSpPr>
        <p:spPr>
          <a:xfrm>
            <a:off x="0" y="152093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BCC49152-72D9-132D-6E34-BD4F3B9D426C}"/>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(g) </a:t>
            </a:r>
          </a:p>
        </p:txBody>
      </p:sp>
      <p:pic>
        <p:nvPicPr>
          <p:cNvPr id="5" name="Picture 4" descr="A group of pins connected to string&#10;&#10;Description automatically generated">
            <a:extLst>
              <a:ext uri="{FF2B5EF4-FFF2-40B4-BE49-F238E27FC236}">
                <a16:creationId xmlns:a16="http://schemas.microsoft.com/office/drawing/2014/main" id="{16DD22BB-3457-2B55-CF40-23E890F48C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6" name="Rectangle 5">
            <a:extLst>
              <a:ext uri="{FF2B5EF4-FFF2-40B4-BE49-F238E27FC236}">
                <a16:creationId xmlns:a16="http://schemas.microsoft.com/office/drawing/2014/main" id="{6808648B-A0F2-2F4B-7E5E-918269B55AE7}"/>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3">
            <a:extLst>
              <a:ext uri="{FF2B5EF4-FFF2-40B4-BE49-F238E27FC236}">
                <a16:creationId xmlns:a16="http://schemas.microsoft.com/office/drawing/2014/main" id="{C0F26762-671B-F8C3-BD83-63BA6FA406F4}"/>
              </a:ext>
            </a:extLst>
          </p:cNvPr>
          <p:cNvSpPr>
            <a:spLocks noGrp="1"/>
          </p:cNvSpPr>
          <p:nvPr>
            <p:ph type="body" sz="quarter" idx="10"/>
          </p:nvPr>
        </p:nvSpPr>
        <p:spPr>
          <a:xfrm>
            <a:off x="889967" y="501886"/>
            <a:ext cx="5373673" cy="411030"/>
          </a:xfrm>
        </p:spPr>
        <p:txBody>
          <a:bodyPr>
            <a:normAutofit fontScale="92500"/>
          </a:bodyPr>
          <a:lstStyle/>
          <a:p>
            <a:r>
              <a:rPr lang="fr-FR">
                <a:solidFill>
                  <a:schemeClr val="accent5"/>
                </a:solidFill>
              </a:rPr>
              <a:t>PROPRIÉTÉ JURIDIQUE ET STRUCTURES DE PROPRIÉTÉ</a:t>
            </a:r>
          </a:p>
        </p:txBody>
      </p:sp>
      <p:sp>
        <p:nvSpPr>
          <p:cNvPr id="4" name="TextBox 3">
            <a:extLst>
              <a:ext uri="{FF2B5EF4-FFF2-40B4-BE49-F238E27FC236}">
                <a16:creationId xmlns:a16="http://schemas.microsoft.com/office/drawing/2014/main" id="{79151F32-E83E-AD88-F7E7-5A612C63A778}"/>
              </a:ext>
            </a:extLst>
          </p:cNvPr>
          <p:cNvSpPr txBox="1"/>
          <p:nvPr/>
        </p:nvSpPr>
        <p:spPr>
          <a:xfrm>
            <a:off x="6096000" y="4816395"/>
            <a:ext cx="5791200" cy="1748510"/>
          </a:xfrm>
          <a:prstGeom prst="rect">
            <a:avLst/>
          </a:prstGeom>
          <a:solidFill>
            <a:schemeClr val="accent5"/>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fr-FR">
                <a:solidFill>
                  <a:srgbClr val="FFFFFF"/>
                </a:solidFill>
              </a:rPr>
              <a:t>Applicable aux personnes morales ayant fait une demande de licence ou de contrat pétrolier, gazier ou minier, de production ou d’exploration, ou y détendant une participation. </a:t>
            </a:r>
          </a:p>
        </p:txBody>
      </p:sp>
      <p:pic>
        <p:nvPicPr>
          <p:cNvPr id="7" name="Graphic 6" descr="Mortgage outline">
            <a:extLst>
              <a:ext uri="{FF2B5EF4-FFF2-40B4-BE49-F238E27FC236}">
                <a16:creationId xmlns:a16="http://schemas.microsoft.com/office/drawing/2014/main" id="{5E2AF045-88DB-1BE5-EAC1-B67F70B6B0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Tree>
    <p:extLst>
      <p:ext uri="{BB962C8B-B14F-4D97-AF65-F5344CB8AC3E}">
        <p14:creationId xmlns:p14="http://schemas.microsoft.com/office/powerpoint/2010/main" val="615161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20882-021C-F99D-22FF-2ACBDDA68095}"/>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1761C81-2B8B-B1F2-10E9-546DA83C3CAC}"/>
              </a:ext>
            </a:extLst>
          </p:cNvPr>
          <p:cNvCxnSpPr>
            <a:cxnSpLocks/>
          </p:cNvCxnSpPr>
          <p:nvPr/>
        </p:nvCxnSpPr>
        <p:spPr>
          <a:xfrm>
            <a:off x="1038493" y="3668466"/>
            <a:ext cx="2167162"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4F3B1E-E4EA-9B88-CE55-43CD96B6475A}"/>
              </a:ext>
            </a:extLst>
          </p:cNvPr>
          <p:cNvSpPr txBox="1"/>
          <p:nvPr/>
        </p:nvSpPr>
        <p:spPr>
          <a:xfrm>
            <a:off x="923831" y="2686534"/>
            <a:ext cx="5011748" cy="3046988"/>
          </a:xfrm>
          <a:prstGeom prst="rect">
            <a:avLst/>
          </a:prstGeom>
          <a:noFill/>
        </p:spPr>
        <p:txBody>
          <a:bodyPr wrap="square">
            <a:spAutoFit/>
          </a:bodyPr>
          <a:lstStyle/>
          <a:p>
            <a:r>
              <a:rPr lang="fr-FR" sz="3200" dirty="0">
                <a:solidFill>
                  <a:srgbClr val="002157"/>
                </a:solidFill>
              </a:rPr>
              <a:t>Les entreprises sont encouragées à divulguer leur </a:t>
            </a:r>
            <a:r>
              <a:rPr lang="fr-FR" sz="3200" b="1" dirty="0">
                <a:solidFill>
                  <a:schemeClr val="accent5"/>
                </a:solidFill>
              </a:rPr>
              <a:t>structure de propriété</a:t>
            </a:r>
            <a:r>
              <a:rPr lang="fr-FR" sz="3200" dirty="0">
                <a:solidFill>
                  <a:srgbClr val="002157"/>
                </a:solidFill>
              </a:rPr>
              <a:t>, notamment la </a:t>
            </a:r>
            <a:r>
              <a:rPr lang="fr-FR" sz="3200" b="1" dirty="0">
                <a:solidFill>
                  <a:schemeClr val="accent5"/>
                </a:solidFill>
              </a:rPr>
              <a:t>chaîne complète de personnes morales</a:t>
            </a:r>
            <a:r>
              <a:rPr lang="fr-FR" sz="3200" b="1" dirty="0">
                <a:solidFill>
                  <a:srgbClr val="002157"/>
                </a:solidFill>
              </a:rPr>
              <a:t> </a:t>
            </a:r>
            <a:r>
              <a:rPr lang="fr-FR" sz="3200" dirty="0">
                <a:solidFill>
                  <a:srgbClr val="002157"/>
                </a:solidFill>
              </a:rPr>
              <a:t>menant jusqu’au bénéficiaire effectif. </a:t>
            </a:r>
          </a:p>
        </p:txBody>
      </p:sp>
      <p:sp>
        <p:nvSpPr>
          <p:cNvPr id="10" name="Rectangle 9">
            <a:extLst>
              <a:ext uri="{FF2B5EF4-FFF2-40B4-BE49-F238E27FC236}">
                <a16:creationId xmlns:a16="http://schemas.microsoft.com/office/drawing/2014/main" id="{BCBB794D-1311-2B61-AE5E-9E326BAD08DF}"/>
              </a:ext>
            </a:extLst>
          </p:cNvPr>
          <p:cNvSpPr/>
          <p:nvPr/>
        </p:nvSpPr>
        <p:spPr>
          <a:xfrm>
            <a:off x="0" y="1520939"/>
            <a:ext cx="47752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extBox 10">
            <a:extLst>
              <a:ext uri="{FF2B5EF4-FFF2-40B4-BE49-F238E27FC236}">
                <a16:creationId xmlns:a16="http://schemas.microsoft.com/office/drawing/2014/main" id="{9BAEDF64-F6F4-975E-D67F-9D7CCF5485FA}"/>
              </a:ext>
            </a:extLst>
          </p:cNvPr>
          <p:cNvSpPr txBox="1"/>
          <p:nvPr/>
        </p:nvSpPr>
        <p:spPr>
          <a:xfrm>
            <a:off x="923831" y="161357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(g) </a:t>
            </a:r>
          </a:p>
        </p:txBody>
      </p:sp>
      <p:pic>
        <p:nvPicPr>
          <p:cNvPr id="5" name="Picture 4" descr="A group of pins connected to string&#10;&#10;Description automatically generated">
            <a:extLst>
              <a:ext uri="{FF2B5EF4-FFF2-40B4-BE49-F238E27FC236}">
                <a16:creationId xmlns:a16="http://schemas.microsoft.com/office/drawing/2014/main" id="{6B224200-8E2B-805A-1FD0-AB50331B4EB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6" name="Rectangle 5">
            <a:extLst>
              <a:ext uri="{FF2B5EF4-FFF2-40B4-BE49-F238E27FC236}">
                <a16:creationId xmlns:a16="http://schemas.microsoft.com/office/drawing/2014/main" id="{CF5DB249-3337-167D-471C-47A0A8A45552}"/>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Text Placeholder 3">
            <a:extLst>
              <a:ext uri="{FF2B5EF4-FFF2-40B4-BE49-F238E27FC236}">
                <a16:creationId xmlns:a16="http://schemas.microsoft.com/office/drawing/2014/main" id="{099551DD-DC72-2D75-552E-129A4496421C}"/>
              </a:ext>
            </a:extLst>
          </p:cNvPr>
          <p:cNvSpPr>
            <a:spLocks noGrp="1"/>
          </p:cNvSpPr>
          <p:nvPr>
            <p:ph type="body" sz="quarter" idx="10"/>
          </p:nvPr>
        </p:nvSpPr>
        <p:spPr>
          <a:xfrm>
            <a:off x="889967" y="501886"/>
            <a:ext cx="5373673" cy="411030"/>
          </a:xfrm>
        </p:spPr>
        <p:txBody>
          <a:bodyPr>
            <a:normAutofit fontScale="92500"/>
          </a:bodyPr>
          <a:lstStyle/>
          <a:p>
            <a:r>
              <a:rPr lang="fr-FR">
                <a:solidFill>
                  <a:schemeClr val="accent5"/>
                </a:solidFill>
              </a:rPr>
              <a:t>PROPRIÉTÉ </a:t>
            </a:r>
            <a:r>
              <a:rPr lang="fr-FR"/>
              <a:t>JURIDIQUE</a:t>
            </a:r>
            <a:r>
              <a:rPr lang="fr-FR">
                <a:solidFill>
                  <a:schemeClr val="accent5"/>
                </a:solidFill>
              </a:rPr>
              <a:t> ET STRUCTURES DE PROPRIÉTÉ</a:t>
            </a:r>
          </a:p>
        </p:txBody>
      </p:sp>
      <p:sp>
        <p:nvSpPr>
          <p:cNvPr id="7" name="TextBox 6">
            <a:extLst>
              <a:ext uri="{FF2B5EF4-FFF2-40B4-BE49-F238E27FC236}">
                <a16:creationId xmlns:a16="http://schemas.microsoft.com/office/drawing/2014/main" id="{7D89B039-E5BD-DC04-3DAB-EE80C7D32000}"/>
              </a:ext>
            </a:extLst>
          </p:cNvPr>
          <p:cNvSpPr txBox="1"/>
          <p:nvPr/>
        </p:nvSpPr>
        <p:spPr>
          <a:xfrm>
            <a:off x="6096000" y="4816395"/>
            <a:ext cx="5791200" cy="1748510"/>
          </a:xfrm>
          <a:prstGeom prst="rect">
            <a:avLst/>
          </a:prstGeom>
          <a:solidFill>
            <a:schemeClr val="accent5"/>
          </a:solidFill>
          <a:ln>
            <a:noFill/>
          </a:ln>
          <a:effectLst>
            <a:outerShdw blurRad="50800" dist="38100" dir="2700000" algn="tl" rotWithShape="0">
              <a:prstClr val="black">
                <a:alpha val="40000"/>
              </a:prstClr>
            </a:outerShdw>
          </a:effectLst>
        </p:spPr>
        <p:txBody>
          <a:bodyPr wrap="square" lIns="1368000" tIns="180000" rIns="180000" bIns="180000">
            <a:spAutoFit/>
          </a:bodyPr>
          <a:lstStyle/>
          <a:p>
            <a:r>
              <a:rPr lang="fr-FR">
                <a:solidFill>
                  <a:srgbClr val="FFFFFF"/>
                </a:solidFill>
              </a:rPr>
              <a:t>Applicable aux personnes morales ayant fait une demande de licence ou de contrat pétrolier, gazier ou minier, de production ou d’exploration, ou y détendant une participation. </a:t>
            </a:r>
          </a:p>
        </p:txBody>
      </p:sp>
      <p:pic>
        <p:nvPicPr>
          <p:cNvPr id="19" name="Graphic 18" descr="Mortgage outline">
            <a:extLst>
              <a:ext uri="{FF2B5EF4-FFF2-40B4-BE49-F238E27FC236}">
                <a16:creationId xmlns:a16="http://schemas.microsoft.com/office/drawing/2014/main" id="{440B79EC-51CF-CA8F-BACD-6BDDA92030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0026" y="5140464"/>
            <a:ext cx="914400" cy="914400"/>
          </a:xfrm>
          <a:prstGeom prst="rect">
            <a:avLst/>
          </a:prstGeom>
        </p:spPr>
      </p:pic>
    </p:spTree>
    <p:extLst>
      <p:ext uri="{BB962C8B-B14F-4D97-AF65-F5344CB8AC3E}">
        <p14:creationId xmlns:p14="http://schemas.microsoft.com/office/powerpoint/2010/main" val="3279179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A492E-9911-CA8A-BFFD-9635F9A674BD}"/>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68433394-1BDB-CD53-D6B6-259242090885}"/>
              </a:ext>
            </a:extLst>
          </p:cNvPr>
          <p:cNvSpPr>
            <a:spLocks noGrp="1"/>
          </p:cNvSpPr>
          <p:nvPr>
            <p:ph idx="1"/>
          </p:nvPr>
        </p:nvSpPr>
        <p:spPr>
          <a:xfrm>
            <a:off x="642813" y="2019791"/>
            <a:ext cx="5704648" cy="4580705"/>
          </a:xfrm>
        </p:spPr>
        <p:txBody>
          <a:bodyPr>
            <a:normAutofit lnSpcReduction="10000"/>
          </a:bodyPr>
          <a:lstStyle/>
          <a:p>
            <a:r>
              <a:rPr lang="fr-FR" dirty="0"/>
              <a:t>Connaître le bénéficiaire effectif ultime </a:t>
            </a:r>
            <a:r>
              <a:rPr lang="fr-FR" b="1" dirty="0">
                <a:solidFill>
                  <a:schemeClr val="accent5"/>
                </a:solidFill>
              </a:rPr>
              <a:t>ne suffit pas </a:t>
            </a:r>
            <a:r>
              <a:rPr lang="fr-FR" dirty="0"/>
              <a:t>pour comprendre la</a:t>
            </a:r>
            <a:r>
              <a:rPr lang="fr-FR" b="1" dirty="0">
                <a:solidFill>
                  <a:srgbClr val="0090BF"/>
                </a:solidFill>
              </a:rPr>
              <a:t> </a:t>
            </a:r>
            <a:r>
              <a:rPr lang="fr-FR" b="1" dirty="0">
                <a:solidFill>
                  <a:schemeClr val="accent5"/>
                </a:solidFill>
              </a:rPr>
              <a:t>structure propriétaire</a:t>
            </a:r>
            <a:r>
              <a:rPr lang="fr-FR" b="1" dirty="0">
                <a:solidFill>
                  <a:srgbClr val="0090BF"/>
                </a:solidFill>
              </a:rPr>
              <a:t> </a:t>
            </a:r>
            <a:r>
              <a:rPr lang="fr-FR" dirty="0"/>
              <a:t>d’une entreprise dans son ensemble. </a:t>
            </a:r>
          </a:p>
          <a:p>
            <a:r>
              <a:rPr lang="fr-FR" dirty="0"/>
              <a:t>Connaître les propriétaires et comprendre la structure de la propriété d’une entreprise permet d’avoir une </a:t>
            </a:r>
            <a:r>
              <a:rPr lang="fr-FR" b="1" dirty="0">
                <a:solidFill>
                  <a:schemeClr val="accent5"/>
                </a:solidFill>
              </a:rPr>
              <a:t>image complète de la chaîne de propriété de cette entreprise</a:t>
            </a:r>
            <a:r>
              <a:rPr lang="fr-FR" dirty="0">
                <a:solidFill>
                  <a:srgbClr val="002157"/>
                </a:solidFill>
              </a:rPr>
              <a:t>.</a:t>
            </a:r>
          </a:p>
          <a:p>
            <a:endParaRPr lang="en-NO" dirty="0"/>
          </a:p>
        </p:txBody>
      </p:sp>
      <p:sp>
        <p:nvSpPr>
          <p:cNvPr id="4" name="Text Placeholder 3">
            <a:extLst>
              <a:ext uri="{FF2B5EF4-FFF2-40B4-BE49-F238E27FC236}">
                <a16:creationId xmlns:a16="http://schemas.microsoft.com/office/drawing/2014/main" id="{A1FEA2F1-83AF-184F-9350-901B075D1033}"/>
              </a:ext>
            </a:extLst>
          </p:cNvPr>
          <p:cNvSpPr>
            <a:spLocks noGrp="1"/>
          </p:cNvSpPr>
          <p:nvPr>
            <p:ph type="body" sz="quarter" idx="10"/>
          </p:nvPr>
        </p:nvSpPr>
        <p:spPr/>
        <p:txBody>
          <a:bodyPr>
            <a:normAutofit fontScale="92500"/>
          </a:bodyPr>
          <a:lstStyle/>
          <a:p>
            <a:r>
              <a:rPr lang="fr-FR"/>
              <a:t>PROPRIÉTÉ JURIDIQUE ET STRUCTURES DE PROPRIÉTÉ</a:t>
            </a:r>
          </a:p>
        </p:txBody>
      </p:sp>
      <p:pic>
        <p:nvPicPr>
          <p:cNvPr id="6" name="Picture 5" descr="A group of pins connected to string&#10;&#10;Description automatically generated">
            <a:extLst>
              <a:ext uri="{FF2B5EF4-FFF2-40B4-BE49-F238E27FC236}">
                <a16:creationId xmlns:a16="http://schemas.microsoft.com/office/drawing/2014/main" id="{01F2CE50-691D-A8E6-B423-10C2788ED4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97753" y="0"/>
            <a:ext cx="5330397" cy="6858000"/>
          </a:xfrm>
          <a:prstGeom prst="rect">
            <a:avLst/>
          </a:prstGeom>
        </p:spPr>
      </p:pic>
      <p:sp>
        <p:nvSpPr>
          <p:cNvPr id="7" name="Rectangle 6">
            <a:extLst>
              <a:ext uri="{FF2B5EF4-FFF2-40B4-BE49-F238E27FC236}">
                <a16:creationId xmlns:a16="http://schemas.microsoft.com/office/drawing/2014/main" id="{CCBCD5BF-BDAF-9A0B-DAD9-856FFD702B5C}"/>
              </a:ext>
            </a:extLst>
          </p:cNvPr>
          <p:cNvSpPr/>
          <p:nvPr/>
        </p:nvSpPr>
        <p:spPr>
          <a:xfrm>
            <a:off x="6997753" y="0"/>
            <a:ext cx="5308600" cy="6858000"/>
          </a:xfrm>
          <a:prstGeom prst="rect">
            <a:avLst/>
          </a:prstGeom>
          <a:solidFill>
            <a:schemeClr val="accent5">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91292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large scale&#10;&#10;Description automatically generated">
            <a:extLst>
              <a:ext uri="{FF2B5EF4-FFF2-40B4-BE49-F238E27FC236}">
                <a16:creationId xmlns:a16="http://schemas.microsoft.com/office/drawing/2014/main" id="{9E3EEFA1-001E-40A6-520E-672C440B99B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2" name="Text Placeholder 1">
            <a:extLst>
              <a:ext uri="{FF2B5EF4-FFF2-40B4-BE49-F238E27FC236}">
                <a16:creationId xmlns:a16="http://schemas.microsoft.com/office/drawing/2014/main" id="{22E55EAD-38F4-391C-13E8-2D918E3A763C}"/>
              </a:ext>
            </a:extLst>
          </p:cNvPr>
          <p:cNvSpPr>
            <a:spLocks noGrp="1"/>
          </p:cNvSpPr>
          <p:nvPr>
            <p:ph type="body" sz="quarter" idx="11"/>
          </p:nvPr>
        </p:nvSpPr>
        <p:spPr/>
        <p:txBody>
          <a:bodyPr>
            <a:normAutofit lnSpcReduction="10000"/>
          </a:bodyPr>
          <a:lstStyle/>
          <a:p>
            <a:r>
              <a:rPr lang="fr-FR"/>
              <a:t>Registre des licences, demandes de licences et bénéficiaires effectifs</a:t>
            </a:r>
          </a:p>
        </p:txBody>
      </p:sp>
      <p:sp>
        <p:nvSpPr>
          <p:cNvPr id="3" name="Text Placeholder 2">
            <a:extLst>
              <a:ext uri="{FF2B5EF4-FFF2-40B4-BE49-F238E27FC236}">
                <a16:creationId xmlns:a16="http://schemas.microsoft.com/office/drawing/2014/main" id="{7180700A-6957-396D-B495-4305F8AA2015}"/>
              </a:ext>
            </a:extLst>
          </p:cNvPr>
          <p:cNvSpPr>
            <a:spLocks noGrp="1"/>
          </p:cNvSpPr>
          <p:nvPr>
            <p:ph type="body" sz="quarter" idx="10"/>
          </p:nvPr>
        </p:nvSpPr>
        <p:spPr>
          <a:xfrm>
            <a:off x="596608" y="2033070"/>
            <a:ext cx="6500177" cy="571584"/>
          </a:xfrm>
        </p:spPr>
        <p:txBody>
          <a:bodyPr/>
          <a:lstStyle/>
          <a:p>
            <a:r>
              <a:rPr lang="fr-FR"/>
              <a:t>DOMAINE CLÉ</a:t>
            </a:r>
          </a:p>
        </p:txBody>
      </p:sp>
      <p:sp>
        <p:nvSpPr>
          <p:cNvPr id="10" name="Rectangle 9">
            <a:extLst>
              <a:ext uri="{FF2B5EF4-FFF2-40B4-BE49-F238E27FC236}">
                <a16:creationId xmlns:a16="http://schemas.microsoft.com/office/drawing/2014/main" id="{37BC3D5C-3B69-087B-2A59-E0F328E06589}"/>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810445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0A59E-2500-D369-4255-4697C8872F4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8552AF52-245A-AFE4-9C5E-3021B5C830C9}"/>
              </a:ext>
            </a:extLst>
          </p:cNvPr>
          <p:cNvCxnSpPr>
            <a:cxnSpLocks/>
          </p:cNvCxnSpPr>
          <p:nvPr/>
        </p:nvCxnSpPr>
        <p:spPr>
          <a:xfrm>
            <a:off x="5217244" y="4043853"/>
            <a:ext cx="594977"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F886ED1-E855-86D0-A762-64AF8B95F198}"/>
              </a:ext>
            </a:extLst>
          </p:cNvPr>
          <p:cNvSpPr txBox="1"/>
          <p:nvPr/>
        </p:nvSpPr>
        <p:spPr>
          <a:xfrm>
            <a:off x="936531" y="2836223"/>
            <a:ext cx="5032469" cy="3293209"/>
          </a:xfrm>
          <a:prstGeom prst="rect">
            <a:avLst/>
          </a:prstGeom>
          <a:noFill/>
        </p:spPr>
        <p:txBody>
          <a:bodyPr wrap="square">
            <a:spAutoFit/>
          </a:bodyPr>
          <a:lstStyle/>
          <a:p>
            <a:r>
              <a:rPr lang="fr-FR" sz="2600" dirty="0">
                <a:solidFill>
                  <a:srgbClr val="002157"/>
                </a:solidFill>
              </a:rPr>
              <a:t>Lorsqu’une licence est attribuée à l’issue d’un processus d’appel d’offres, le gouvernement est tenu de divulguer la liste des soumissionnaires, y compris </a:t>
            </a:r>
            <a:r>
              <a:rPr lang="fr-FR" sz="2600" b="1" dirty="0">
                <a:solidFill>
                  <a:srgbClr val="6D5339"/>
                </a:solidFill>
              </a:rPr>
              <a:t>leurs bénéficiaires effectifs</a:t>
            </a:r>
            <a:r>
              <a:rPr lang="fr-FR" sz="2600" b="1" dirty="0">
                <a:solidFill>
                  <a:srgbClr val="0090BF"/>
                </a:solidFill>
              </a:rPr>
              <a:t> </a:t>
            </a:r>
            <a:r>
              <a:rPr lang="fr-FR" sz="2600" dirty="0">
                <a:solidFill>
                  <a:srgbClr val="002157"/>
                </a:solidFill>
              </a:rPr>
              <a:t>de même que les critères de soumission, conformément à l’Exigence 2.5. </a:t>
            </a:r>
          </a:p>
        </p:txBody>
      </p:sp>
      <p:sp>
        <p:nvSpPr>
          <p:cNvPr id="4" name="Text Placeholder 3">
            <a:extLst>
              <a:ext uri="{FF2B5EF4-FFF2-40B4-BE49-F238E27FC236}">
                <a16:creationId xmlns:a16="http://schemas.microsoft.com/office/drawing/2014/main" id="{851CED8E-2FFB-635B-B028-3A206DFAFD1D}"/>
              </a:ext>
            </a:extLst>
          </p:cNvPr>
          <p:cNvSpPr>
            <a:spLocks noGrp="1"/>
          </p:cNvSpPr>
          <p:nvPr>
            <p:ph type="body" sz="quarter" idx="10"/>
          </p:nvPr>
        </p:nvSpPr>
        <p:spPr/>
        <p:txBody>
          <a:bodyPr>
            <a:normAutofit fontScale="77500" lnSpcReduction="20000"/>
          </a:bodyPr>
          <a:lstStyle/>
          <a:p>
            <a:r>
              <a:rPr lang="fr-FR">
                <a:solidFill>
                  <a:srgbClr val="6D5339"/>
                </a:solidFill>
              </a:rPr>
              <a:t>REGISTRE DES LICENCES, DEMANDES ET BÉNÉFICIAIRES EFFECTIFS</a:t>
            </a:r>
          </a:p>
        </p:txBody>
      </p:sp>
      <p:sp>
        <p:nvSpPr>
          <p:cNvPr id="15" name="Rectangle 14">
            <a:extLst>
              <a:ext uri="{FF2B5EF4-FFF2-40B4-BE49-F238E27FC236}">
                <a16:creationId xmlns:a16="http://schemas.microsoft.com/office/drawing/2014/main" id="{7A4C7458-0DE9-CF6F-7D20-6E5C25D953C5}"/>
              </a:ext>
            </a:extLst>
          </p:cNvPr>
          <p:cNvSpPr/>
          <p:nvPr/>
        </p:nvSpPr>
        <p:spPr>
          <a:xfrm>
            <a:off x="0" y="1642169"/>
            <a:ext cx="4343400" cy="708485"/>
          </a:xfrm>
          <a:prstGeom prst="rect">
            <a:avLst/>
          </a:prstGeom>
          <a:solidFill>
            <a:srgbClr val="6D53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8F6050C-6BE1-302B-F1A1-C7E868FFA47C}"/>
              </a:ext>
            </a:extLst>
          </p:cNvPr>
          <p:cNvSpPr txBox="1"/>
          <p:nvPr/>
        </p:nvSpPr>
        <p:spPr>
          <a:xfrm>
            <a:off x="936531" y="1734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2.2 (c) </a:t>
            </a:r>
          </a:p>
        </p:txBody>
      </p:sp>
      <p:pic>
        <p:nvPicPr>
          <p:cNvPr id="6" name="Picture 5" descr="A map of a large scale&#10;&#10;Description automatically generated">
            <a:extLst>
              <a:ext uri="{FF2B5EF4-FFF2-40B4-BE49-F238E27FC236}">
                <a16:creationId xmlns:a16="http://schemas.microsoft.com/office/drawing/2014/main" id="{B3F1E3A7-234E-17DF-2B9D-383CCDC2828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8" name="Rectangle 7">
            <a:extLst>
              <a:ext uri="{FF2B5EF4-FFF2-40B4-BE49-F238E27FC236}">
                <a16:creationId xmlns:a16="http://schemas.microsoft.com/office/drawing/2014/main" id="{6863AFBF-26CB-D9F6-81E5-E213136C0FC8}"/>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4255145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1038333" y="3570107"/>
            <a:ext cx="1463129"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077DBBE-1310-B9CF-5271-08CC502AD3BF}"/>
              </a:ext>
            </a:extLst>
          </p:cNvPr>
          <p:cNvSpPr txBox="1"/>
          <p:nvPr/>
        </p:nvSpPr>
        <p:spPr>
          <a:xfrm>
            <a:off x="906051" y="2822914"/>
            <a:ext cx="5159469" cy="3785652"/>
          </a:xfrm>
          <a:prstGeom prst="rect">
            <a:avLst/>
          </a:prstGeom>
          <a:noFill/>
        </p:spPr>
        <p:txBody>
          <a:bodyPr wrap="square">
            <a:spAutoFit/>
          </a:bodyPr>
          <a:lstStyle/>
          <a:p>
            <a:r>
              <a:rPr lang="fr-FR" sz="2400" dirty="0">
                <a:solidFill>
                  <a:srgbClr val="002157"/>
                </a:solidFill>
              </a:rPr>
              <a:t>Les pays de mise en œuvre sont encouragés à </a:t>
            </a:r>
            <a:r>
              <a:rPr lang="fr-FR" sz="2400" b="1" dirty="0">
                <a:solidFill>
                  <a:schemeClr val="accent2"/>
                </a:solidFill>
              </a:rPr>
              <a:t>relier les registres de licences accessibles au public </a:t>
            </a:r>
            <a:r>
              <a:rPr lang="fr-FR" sz="2400" dirty="0">
                <a:solidFill>
                  <a:srgbClr val="002157"/>
                </a:solidFill>
              </a:rPr>
              <a:t>à d’autres plateformes gouvernementales qui divulguent ou détiennent des informations conformément à l’Exigence 2.5 sur les bénéficiaires juridiques et effectifs d’entreprises pétrolières, gazières et minières.</a:t>
            </a: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normAutofit fontScale="77500" lnSpcReduction="20000"/>
          </a:bodyPr>
          <a:lstStyle/>
          <a:p>
            <a:r>
              <a:rPr lang="fr-FR">
                <a:solidFill>
                  <a:srgbClr val="6D5339"/>
                </a:solidFill>
              </a:rPr>
              <a:t>REGISTRE DES LICENCES, DEMANDES ET BÉNÉFICIAIRES EFFECTIFS</a:t>
            </a:r>
          </a:p>
        </p:txBody>
      </p:sp>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6D53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2.3 (d) </a:t>
            </a:r>
          </a:p>
        </p:txBody>
      </p:sp>
      <p:pic>
        <p:nvPicPr>
          <p:cNvPr id="6" name="Picture 5" descr="A map of a large scale&#10;&#10;Description automatically generated">
            <a:extLst>
              <a:ext uri="{FF2B5EF4-FFF2-40B4-BE49-F238E27FC236}">
                <a16:creationId xmlns:a16="http://schemas.microsoft.com/office/drawing/2014/main" id="{54BD436F-EF11-C5C6-DE82-D0DCF1EA8F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8" name="Rectangle 7">
            <a:extLst>
              <a:ext uri="{FF2B5EF4-FFF2-40B4-BE49-F238E27FC236}">
                <a16:creationId xmlns:a16="http://schemas.microsoft.com/office/drawing/2014/main" id="{F62378A8-8BB0-F3C7-DD4B-7444AAB44C1C}"/>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23487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fr-FR" dirty="0"/>
              <a:t>Pourquoi la transparence de la propriété effective est-elle importante ?</a:t>
            </a:r>
            <a:br>
              <a:rPr lang="fr-FR" dirty="0"/>
            </a:br>
            <a:endParaRPr lang="fr-FR" dirty="0"/>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4" y="2772831"/>
            <a:ext cx="7366070" cy="3581400"/>
          </a:xfrm>
        </p:spPr>
        <p:txBody>
          <a:bodyPr vert="horz" lIns="91440" tIns="45720" rIns="91440" bIns="45720" rtlCol="0" anchor="t">
            <a:noAutofit/>
          </a:bodyPr>
          <a:lstStyle/>
          <a:p>
            <a:pPr marL="383540" indent="-383540"/>
            <a:r>
              <a:rPr lang="fr-FR" sz="3000" dirty="0"/>
              <a:t>Les sociétés anonymes peuvent faciliter </a:t>
            </a:r>
            <a:r>
              <a:rPr lang="fr-FR" sz="3000" b="1" dirty="0">
                <a:solidFill>
                  <a:srgbClr val="0090BF"/>
                </a:solidFill>
              </a:rPr>
              <a:t>le blanchiment d’argent </a:t>
            </a:r>
            <a:r>
              <a:rPr lang="fr-FR" sz="3000" dirty="0"/>
              <a:t>et </a:t>
            </a:r>
            <a:r>
              <a:rPr lang="fr-FR" sz="3000" b="1" dirty="0">
                <a:solidFill>
                  <a:srgbClr val="0090BF"/>
                </a:solidFill>
              </a:rPr>
              <a:t>la corruption. </a:t>
            </a:r>
          </a:p>
          <a:p>
            <a:pPr marL="383540" indent="-383540"/>
            <a:r>
              <a:rPr lang="fr-FR" sz="3000" dirty="0"/>
              <a:t>Il est essentiel de savoir qui est propriétaire et qui contrôle les entreprises extractives afin de limiter les </a:t>
            </a:r>
            <a:r>
              <a:rPr lang="fr-FR" sz="3000" b="1" dirty="0">
                <a:solidFill>
                  <a:srgbClr val="0090BF"/>
                </a:solidFill>
              </a:rPr>
              <a:t>risques de corruption </a:t>
            </a:r>
            <a:r>
              <a:rPr lang="fr-FR" sz="3000" dirty="0"/>
              <a:t>et les</a:t>
            </a:r>
            <a:r>
              <a:rPr lang="fr-FR" sz="3000" b="1" dirty="0">
                <a:solidFill>
                  <a:srgbClr val="0090BF"/>
                </a:solidFill>
              </a:rPr>
              <a:t> conflits d’intérêts.</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RÉFLEXION</a:t>
            </a:r>
          </a:p>
        </p:txBody>
      </p:sp>
    </p:spTree>
    <p:extLst>
      <p:ext uri="{BB962C8B-B14F-4D97-AF65-F5344CB8AC3E}">
        <p14:creationId xmlns:p14="http://schemas.microsoft.com/office/powerpoint/2010/main" val="250393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45C2-7191-FD1B-EA17-552B268879AD}"/>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3ED309B5-F274-37E3-60DE-1A9A88D26FC5}"/>
              </a:ext>
            </a:extLst>
          </p:cNvPr>
          <p:cNvSpPr>
            <a:spLocks noGrp="1"/>
          </p:cNvSpPr>
          <p:nvPr>
            <p:ph idx="1"/>
          </p:nvPr>
        </p:nvSpPr>
        <p:spPr>
          <a:xfrm>
            <a:off x="642813" y="2019791"/>
            <a:ext cx="5704648" cy="3738457"/>
          </a:xfrm>
        </p:spPr>
        <p:txBody>
          <a:bodyPr>
            <a:noAutofit/>
          </a:bodyPr>
          <a:lstStyle/>
          <a:p>
            <a:r>
              <a:rPr lang="fr-FR" sz="2300"/>
              <a:t>La Norme ITIE 2023 permet de rapprocher les informations relatives à l’octroi des licences et aux bénéficiaires effectifs, </a:t>
            </a:r>
            <a:r>
              <a:rPr lang="fr-FR" sz="2300" b="1">
                <a:solidFill>
                  <a:srgbClr val="6D5339"/>
                </a:solidFill>
                <a:latin typeface="+mn-lt"/>
              </a:rPr>
              <a:t>le but étant que les licences soient accordées à des entités transparentes et redevables. </a:t>
            </a:r>
          </a:p>
          <a:p>
            <a:r>
              <a:rPr lang="fr-FR" sz="2300"/>
              <a:t>Ce rapprochement peut aider les régulateurs à savoir </a:t>
            </a:r>
            <a:r>
              <a:rPr lang="fr-FR" sz="2300" b="1">
                <a:solidFill>
                  <a:srgbClr val="6D5339"/>
                </a:solidFill>
                <a:latin typeface="+mn-lt"/>
              </a:rPr>
              <a:t>qui se trouve derrière les personnes morales qui font une demande de licence, en détiennent une ou souhaitent la transférer</a:t>
            </a:r>
            <a:r>
              <a:rPr lang="fr-FR" sz="2300"/>
              <a:t>. C’est une méthode servant à contrôler et à garantir l’intégrité des processus.</a:t>
            </a:r>
          </a:p>
        </p:txBody>
      </p:sp>
      <p:sp>
        <p:nvSpPr>
          <p:cNvPr id="4" name="Text Placeholder 3">
            <a:extLst>
              <a:ext uri="{FF2B5EF4-FFF2-40B4-BE49-F238E27FC236}">
                <a16:creationId xmlns:a16="http://schemas.microsoft.com/office/drawing/2014/main" id="{D74ED2F3-BB51-3311-2694-BC70B87939BB}"/>
              </a:ext>
            </a:extLst>
          </p:cNvPr>
          <p:cNvSpPr>
            <a:spLocks noGrp="1"/>
          </p:cNvSpPr>
          <p:nvPr>
            <p:ph type="body" sz="quarter" idx="10"/>
          </p:nvPr>
        </p:nvSpPr>
        <p:spPr/>
        <p:txBody>
          <a:bodyPr>
            <a:normAutofit fontScale="77500" lnSpcReduction="20000"/>
          </a:bodyPr>
          <a:lstStyle/>
          <a:p>
            <a:r>
              <a:rPr lang="fr-FR">
                <a:solidFill>
                  <a:srgbClr val="6D5339"/>
                </a:solidFill>
              </a:rPr>
              <a:t>REGISTRE DES LICENCES, DEMANDES ET BÉNÉFICIAIRES EFFECTIFS</a:t>
            </a:r>
          </a:p>
          <a:p>
            <a:endParaRPr lang="en-NO"/>
          </a:p>
        </p:txBody>
      </p:sp>
      <p:pic>
        <p:nvPicPr>
          <p:cNvPr id="6" name="Picture 5" descr="A map of a large scale&#10;&#10;Description automatically generated">
            <a:extLst>
              <a:ext uri="{FF2B5EF4-FFF2-40B4-BE49-F238E27FC236}">
                <a16:creationId xmlns:a16="http://schemas.microsoft.com/office/drawing/2014/main" id="{50730607-79FE-7A64-6B99-D4C417A94EF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63521" y="-1"/>
            <a:ext cx="5328479" cy="6858002"/>
          </a:xfrm>
          <a:prstGeom prst="rect">
            <a:avLst/>
          </a:prstGeom>
        </p:spPr>
      </p:pic>
      <p:sp>
        <p:nvSpPr>
          <p:cNvPr id="7" name="Rectangle 6">
            <a:extLst>
              <a:ext uri="{FF2B5EF4-FFF2-40B4-BE49-F238E27FC236}">
                <a16:creationId xmlns:a16="http://schemas.microsoft.com/office/drawing/2014/main" id="{482591A6-8D5F-4862-AB85-DFAD44558199}"/>
              </a:ext>
            </a:extLst>
          </p:cNvPr>
          <p:cNvSpPr/>
          <p:nvPr/>
        </p:nvSpPr>
        <p:spPr>
          <a:xfrm>
            <a:off x="6863521" y="-1"/>
            <a:ext cx="5308600" cy="6858000"/>
          </a:xfrm>
          <a:prstGeom prst="rect">
            <a:avLst/>
          </a:prstGeom>
          <a:solidFill>
            <a:schemeClr val="accent4">
              <a:lumMod val="5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473307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BB675F-5C4E-6478-CFE0-5ACA1C3B7AAE}"/>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675DE82D-D1B0-A595-0F59-1FA0FA096C23}"/>
              </a:ext>
            </a:extLst>
          </p:cNvPr>
          <p:cNvSpPr>
            <a:spLocks noGrp="1"/>
          </p:cNvSpPr>
          <p:nvPr>
            <p:ph type="body" sz="quarter" idx="11"/>
          </p:nvPr>
        </p:nvSpPr>
        <p:spPr/>
        <p:txBody>
          <a:bodyPr vert="horz" lIns="91440" tIns="45720" rIns="91440" bIns="45720" rtlCol="0" anchor="t">
            <a:normAutofit/>
          </a:bodyPr>
          <a:lstStyle/>
          <a:p>
            <a:r>
              <a:rPr lang="fr-FR"/>
              <a:t>OUGANDA </a:t>
            </a:r>
          </a:p>
        </p:txBody>
      </p:sp>
      <p:sp>
        <p:nvSpPr>
          <p:cNvPr id="4" name="Text Placeholder 3">
            <a:extLst>
              <a:ext uri="{FF2B5EF4-FFF2-40B4-BE49-F238E27FC236}">
                <a16:creationId xmlns:a16="http://schemas.microsoft.com/office/drawing/2014/main" id="{BFF9B1BD-C454-837C-6EA9-95937BD3ACB9}"/>
              </a:ext>
            </a:extLst>
          </p:cNvPr>
          <p:cNvSpPr>
            <a:spLocks noGrp="1"/>
          </p:cNvSpPr>
          <p:nvPr>
            <p:ph type="body" sz="quarter" idx="12"/>
          </p:nvPr>
        </p:nvSpPr>
        <p:spPr>
          <a:xfrm>
            <a:off x="764498" y="3755796"/>
            <a:ext cx="5497064" cy="914400"/>
          </a:xfrm>
        </p:spPr>
        <p:txBody>
          <a:bodyPr vert="horz" lIns="91440" tIns="45720" rIns="91440" bIns="45720" rtlCol="0" anchor="t">
            <a:noAutofit/>
          </a:bodyPr>
          <a:lstStyle/>
          <a:p>
            <a:pPr marL="383540" indent="-383540"/>
            <a:r>
              <a:rPr lang="fr-FR" sz="2800" dirty="0"/>
              <a:t>Divulgation de la propriété juridique des </a:t>
            </a:r>
            <a:r>
              <a:rPr lang="fr-FR" sz="2800" b="1" dirty="0">
                <a:solidFill>
                  <a:srgbClr val="6D5339"/>
                </a:solidFill>
              </a:rPr>
              <a:t>soumissionnaires </a:t>
            </a:r>
            <a:r>
              <a:rPr lang="fr-FR" sz="2800" dirty="0"/>
              <a:t>lors d’une procédure ouverte pour l’octroi de licences pétrolières</a:t>
            </a:r>
          </a:p>
        </p:txBody>
      </p:sp>
      <p:sp>
        <p:nvSpPr>
          <p:cNvPr id="5" name="Text Placeholder 4">
            <a:extLst>
              <a:ext uri="{FF2B5EF4-FFF2-40B4-BE49-F238E27FC236}">
                <a16:creationId xmlns:a16="http://schemas.microsoft.com/office/drawing/2014/main" id="{ED591BE3-E3F3-0B20-BD3A-00119B50D45A}"/>
              </a:ext>
            </a:extLst>
          </p:cNvPr>
          <p:cNvSpPr>
            <a:spLocks noGrp="1"/>
          </p:cNvSpPr>
          <p:nvPr>
            <p:ph type="body" sz="quarter" idx="13"/>
          </p:nvPr>
        </p:nvSpPr>
        <p:spPr/>
        <p:txBody>
          <a:bodyPr>
            <a:normAutofit fontScale="77500" lnSpcReduction="20000"/>
          </a:bodyPr>
          <a:lstStyle/>
          <a:p>
            <a:r>
              <a:rPr lang="fr-FR">
                <a:solidFill>
                  <a:srgbClr val="6D5339"/>
                </a:solidFill>
              </a:rPr>
              <a:t>REGISTRE DES LICENCES, DEMANDES ET BÉNÉFICIAIRES EFFECTIFS</a:t>
            </a:r>
          </a:p>
          <a:p>
            <a:endParaRPr lang="en-NO"/>
          </a:p>
        </p:txBody>
      </p:sp>
      <p:pic>
        <p:nvPicPr>
          <p:cNvPr id="7" name="Picture 6" descr="A red outline of a state&#10;&#10;Description automatically generated">
            <a:extLst>
              <a:ext uri="{FF2B5EF4-FFF2-40B4-BE49-F238E27FC236}">
                <a16:creationId xmlns:a16="http://schemas.microsoft.com/office/drawing/2014/main" id="{0BC0AC00-65EA-23D9-6C77-D5ADF6E0C137}"/>
              </a:ext>
            </a:extLst>
          </p:cNvPr>
          <p:cNvPicPr>
            <a:picLocks noChangeAspect="1"/>
          </p:cNvPicPr>
          <p:nvPr/>
        </p:nvPicPr>
        <p:blipFill>
          <a:blip r:embed="rId3" cstate="print">
            <a:alphaModFix amt="48000"/>
            <a:extLst>
              <a:ext uri="{28A0092B-C50C-407E-A947-70E740481C1C}">
                <a14:useLocalDpi xmlns:a14="http://schemas.microsoft.com/office/drawing/2010/main"/>
              </a:ext>
            </a:extLst>
          </a:blip>
          <a:stretch>
            <a:fillRect/>
          </a:stretch>
        </p:blipFill>
        <p:spPr>
          <a:xfrm>
            <a:off x="8026099" y="430492"/>
            <a:ext cx="3782504" cy="3782504"/>
          </a:xfrm>
          <a:prstGeom prst="rect">
            <a:avLst/>
          </a:prstGeom>
        </p:spPr>
      </p:pic>
      <p:pic>
        <p:nvPicPr>
          <p:cNvPr id="9" name="Picture 8" descr="A white text with black text&#10;&#10;Description automatically generated">
            <a:extLst>
              <a:ext uri="{FF2B5EF4-FFF2-40B4-BE49-F238E27FC236}">
                <a16:creationId xmlns:a16="http://schemas.microsoft.com/office/drawing/2014/main" id="{A2B0FAAB-0491-9F1E-53C5-B1A85D575207}"/>
              </a:ext>
            </a:extLst>
          </p:cNvPr>
          <p:cNvPicPr>
            <a:picLocks noChangeAspect="1"/>
          </p:cNvPicPr>
          <p:nvPr/>
        </p:nvPicPr>
        <p:blipFill>
          <a:blip r:embed="rId4"/>
          <a:stretch>
            <a:fillRect/>
          </a:stretch>
        </p:blipFill>
        <p:spPr>
          <a:xfrm>
            <a:off x="6573684" y="3904246"/>
            <a:ext cx="5028404" cy="1416140"/>
          </a:xfrm>
          <a:prstGeom prst="rect">
            <a:avLst/>
          </a:prstGeom>
          <a:effectLst>
            <a:outerShdw blurRad="50800" dist="38100" dir="2700000" algn="tl" rotWithShape="0">
              <a:prstClr val="black">
                <a:alpha val="40000"/>
              </a:prstClr>
            </a:outerShdw>
          </a:effectLst>
        </p:spPr>
      </p:pic>
      <p:pic>
        <p:nvPicPr>
          <p:cNvPr id="11" name="Picture 10" descr="A blue rectangular with white text&#10;&#10;Description automatically generated">
            <a:extLst>
              <a:ext uri="{FF2B5EF4-FFF2-40B4-BE49-F238E27FC236}">
                <a16:creationId xmlns:a16="http://schemas.microsoft.com/office/drawing/2014/main" id="{F51B2501-DC18-B95A-9BB4-F1094CC4B2B6}"/>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182613" y="5435996"/>
            <a:ext cx="7419475" cy="7508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6574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329425-C238-557E-792F-5497DBD5AF66}"/>
              </a:ext>
            </a:extLst>
          </p:cNvPr>
          <p:cNvSpPr>
            <a:spLocks noGrp="1"/>
          </p:cNvSpPr>
          <p:nvPr>
            <p:ph type="body" sz="quarter" idx="11"/>
          </p:nvPr>
        </p:nvSpPr>
        <p:spPr/>
        <p:txBody>
          <a:bodyPr>
            <a:normAutofit lnSpcReduction="10000"/>
          </a:bodyPr>
          <a:lstStyle/>
          <a:p>
            <a:r>
              <a:rPr lang="fr-FR"/>
              <a:t>Politiques et pratiques des entreprises en matière de propriété effective</a:t>
            </a:r>
          </a:p>
        </p:txBody>
      </p:sp>
      <p:sp>
        <p:nvSpPr>
          <p:cNvPr id="3" name="Text Placeholder 2">
            <a:extLst>
              <a:ext uri="{FF2B5EF4-FFF2-40B4-BE49-F238E27FC236}">
                <a16:creationId xmlns:a16="http://schemas.microsoft.com/office/drawing/2014/main" id="{61EAD485-6CD9-9E76-51D7-6CC3FE7503E7}"/>
              </a:ext>
            </a:extLst>
          </p:cNvPr>
          <p:cNvSpPr>
            <a:spLocks noGrp="1"/>
          </p:cNvSpPr>
          <p:nvPr>
            <p:ph type="body" sz="quarter" idx="10"/>
          </p:nvPr>
        </p:nvSpPr>
        <p:spPr/>
        <p:txBody>
          <a:bodyPr/>
          <a:lstStyle/>
          <a:p>
            <a:r>
              <a:rPr lang="fr-FR"/>
              <a:t>DOMAINE CLÉ</a:t>
            </a:r>
          </a:p>
        </p:txBody>
      </p:sp>
      <p:pic>
        <p:nvPicPr>
          <p:cNvPr id="17" name="Picture Placeholder 16" descr="Close up of checklist">
            <a:extLst>
              <a:ext uri="{FF2B5EF4-FFF2-40B4-BE49-F238E27FC236}">
                <a16:creationId xmlns:a16="http://schemas.microsoft.com/office/drawing/2014/main" id="{54FDF9A6-78F9-7955-CAD8-F7DDF735F66E}"/>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a:xfrm>
            <a:off x="6861603" y="0"/>
            <a:ext cx="5330397" cy="6857999"/>
          </a:xfrm>
        </p:spPr>
      </p:pic>
      <p:pic>
        <p:nvPicPr>
          <p:cNvPr id="18" name="Picture 17">
            <a:extLst>
              <a:ext uri="{FF2B5EF4-FFF2-40B4-BE49-F238E27FC236}">
                <a16:creationId xmlns:a16="http://schemas.microsoft.com/office/drawing/2014/main" id="{267D96C9-1CA3-48FE-14A5-9FE7319D039E}"/>
              </a:ext>
            </a:extLst>
          </p:cNvPr>
          <p:cNvPicPr>
            <a:picLocks noChangeAspect="1"/>
          </p:cNvPicPr>
          <p:nvPr/>
        </p:nvPicPr>
        <p:blipFill>
          <a:blip r:embed="rId4"/>
          <a:stretch>
            <a:fillRect/>
          </a:stretch>
        </p:blipFill>
        <p:spPr>
          <a:xfrm>
            <a:off x="6861603" y="0"/>
            <a:ext cx="5303521" cy="6858000"/>
          </a:xfrm>
          <a:prstGeom prst="rect">
            <a:avLst/>
          </a:prstGeom>
        </p:spPr>
      </p:pic>
    </p:spTree>
    <p:extLst>
      <p:ext uri="{BB962C8B-B14F-4D97-AF65-F5344CB8AC3E}">
        <p14:creationId xmlns:p14="http://schemas.microsoft.com/office/powerpoint/2010/main" val="3544963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1E96C44-8912-2E05-E076-AEA72E68CF3D}"/>
              </a:ext>
            </a:extLst>
          </p:cNvPr>
          <p:cNvCxnSpPr>
            <a:cxnSpLocks/>
          </p:cNvCxnSpPr>
          <p:nvPr/>
        </p:nvCxnSpPr>
        <p:spPr>
          <a:xfrm>
            <a:off x="1729075" y="5402516"/>
            <a:ext cx="96157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7D8AA6-08C0-3787-2248-4D93D7C80176}"/>
              </a:ext>
            </a:extLst>
          </p:cNvPr>
          <p:cNvCxnSpPr>
            <a:cxnSpLocks/>
          </p:cNvCxnSpPr>
          <p:nvPr/>
        </p:nvCxnSpPr>
        <p:spPr>
          <a:xfrm>
            <a:off x="1729075" y="2834647"/>
            <a:ext cx="961573"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fr-FR"/>
              <a:t>POLITIQUES ET PRATIQUES DES ENTREPRISES </a:t>
            </a:r>
          </a:p>
        </p:txBody>
      </p:sp>
      <p:sp>
        <p:nvSpPr>
          <p:cNvPr id="15" name="Rectangle 14">
            <a:extLst>
              <a:ext uri="{FF2B5EF4-FFF2-40B4-BE49-F238E27FC236}">
                <a16:creationId xmlns:a16="http://schemas.microsoft.com/office/drawing/2014/main" id="{1F4466D4-F030-5C88-95E2-10A6E0E7790B}"/>
              </a:ext>
            </a:extLst>
          </p:cNvPr>
          <p:cNvSpPr/>
          <p:nvPr/>
        </p:nvSpPr>
        <p:spPr>
          <a:xfrm>
            <a:off x="0" y="1642169"/>
            <a:ext cx="43434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extBox 15">
            <a:extLst>
              <a:ext uri="{FF2B5EF4-FFF2-40B4-BE49-F238E27FC236}">
                <a16:creationId xmlns:a16="http://schemas.microsoft.com/office/drawing/2014/main" id="{EF9AF79D-A722-5628-E49A-16E0C2ACCDB9}"/>
              </a:ext>
            </a:extLst>
          </p:cNvPr>
          <p:cNvSpPr txBox="1"/>
          <p:nvPr/>
        </p:nvSpPr>
        <p:spPr>
          <a:xfrm>
            <a:off x="936531" y="1734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1.2 (b) </a:t>
            </a:r>
          </a:p>
        </p:txBody>
      </p:sp>
      <p:sp>
        <p:nvSpPr>
          <p:cNvPr id="2" name="Rectangle 1">
            <a:extLst>
              <a:ext uri="{FF2B5EF4-FFF2-40B4-BE49-F238E27FC236}">
                <a16:creationId xmlns:a16="http://schemas.microsoft.com/office/drawing/2014/main" id="{8396FF47-CDB1-E3B9-F331-DCF91C527A67}"/>
              </a:ext>
            </a:extLst>
          </p:cNvPr>
          <p:cNvSpPr/>
          <p:nvPr/>
        </p:nvSpPr>
        <p:spPr>
          <a:xfrm>
            <a:off x="6872501"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Picture Placeholder 7">
            <a:extLst>
              <a:ext uri="{FF2B5EF4-FFF2-40B4-BE49-F238E27FC236}">
                <a16:creationId xmlns:a16="http://schemas.microsoft.com/office/drawing/2014/main" id="{5E5670F1-04A5-A2D7-0976-9FD7AD747D81}"/>
              </a:ext>
            </a:extLst>
          </p:cNvPr>
          <p:cNvSpPr>
            <a:spLocks noGrp="1"/>
          </p:cNvSpPr>
          <p:nvPr>
            <p:ph type="pic" sz="quarter" idx="14"/>
          </p:nvPr>
        </p:nvSpPr>
        <p:spPr/>
        <p:txBody>
          <a:bodyPr/>
          <a:lstStyle/>
          <a:p>
            <a:endParaRPr lang="en-NO"/>
          </a:p>
        </p:txBody>
      </p:sp>
      <p:pic>
        <p:nvPicPr>
          <p:cNvPr id="10" name="Picture Placeholder 16" descr="Close up of checklist">
            <a:extLst>
              <a:ext uri="{FF2B5EF4-FFF2-40B4-BE49-F238E27FC236}">
                <a16:creationId xmlns:a16="http://schemas.microsoft.com/office/drawing/2014/main" id="{65B75770-A7D9-0CAC-F99F-3668C62B9D9A}"/>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893742" y="1"/>
            <a:ext cx="5330397" cy="6857999"/>
          </a:xfrm>
          <a:prstGeom prst="rect">
            <a:avLst/>
          </a:prstGeom>
          <a:solidFill>
            <a:srgbClr val="FFFFFF"/>
          </a:solidFill>
        </p:spPr>
      </p:pic>
      <p:pic>
        <p:nvPicPr>
          <p:cNvPr id="11" name="Picture 10">
            <a:extLst>
              <a:ext uri="{FF2B5EF4-FFF2-40B4-BE49-F238E27FC236}">
                <a16:creationId xmlns:a16="http://schemas.microsoft.com/office/drawing/2014/main" id="{FB6D427E-B4FB-A858-1C7C-6F8DA6F4564C}"/>
              </a:ext>
            </a:extLst>
          </p:cNvPr>
          <p:cNvPicPr>
            <a:picLocks noChangeAspect="1"/>
          </p:cNvPicPr>
          <p:nvPr/>
        </p:nvPicPr>
        <p:blipFill>
          <a:blip r:embed="rId4"/>
          <a:stretch>
            <a:fillRect/>
          </a:stretch>
        </p:blipFill>
        <p:spPr>
          <a:xfrm>
            <a:off x="6909720" y="0"/>
            <a:ext cx="5303521" cy="6858000"/>
          </a:xfrm>
          <a:prstGeom prst="rect">
            <a:avLst/>
          </a:prstGeom>
        </p:spPr>
      </p:pic>
      <p:sp>
        <p:nvSpPr>
          <p:cNvPr id="14" name="TextBox 13">
            <a:extLst>
              <a:ext uri="{FF2B5EF4-FFF2-40B4-BE49-F238E27FC236}">
                <a16:creationId xmlns:a16="http://schemas.microsoft.com/office/drawing/2014/main" id="{2077DBBE-1310-B9CF-5271-08CC502AD3BF}"/>
              </a:ext>
            </a:extLst>
          </p:cNvPr>
          <p:cNvSpPr txBox="1"/>
          <p:nvPr/>
        </p:nvSpPr>
        <p:spPr>
          <a:xfrm>
            <a:off x="936531" y="2443287"/>
            <a:ext cx="5327109" cy="4154984"/>
          </a:xfrm>
          <a:prstGeom prst="rect">
            <a:avLst/>
          </a:prstGeom>
          <a:noFill/>
        </p:spPr>
        <p:txBody>
          <a:bodyPr wrap="square">
            <a:spAutoFit/>
          </a:bodyPr>
          <a:lstStyle/>
          <a:p>
            <a:r>
              <a:rPr lang="fr-FR" sz="2400" dirty="0">
                <a:solidFill>
                  <a:srgbClr val="002157"/>
                </a:solidFill>
              </a:rPr>
              <a:t>Il est attendu des entreprises privées et des entreprises d’État déclarantes qu’elles publient une </a:t>
            </a:r>
            <a:r>
              <a:rPr lang="fr-FR" sz="2400" b="1" dirty="0">
                <a:solidFill>
                  <a:srgbClr val="89AA2E"/>
                </a:solidFill>
              </a:rPr>
              <a:t>politique de lutte contre la corruption</a:t>
            </a:r>
            <a:r>
              <a:rPr lang="fr-FR" sz="2400" dirty="0">
                <a:solidFill>
                  <a:srgbClr val="002157"/>
                </a:solidFill>
              </a:rPr>
              <a:t>,  incluant l’utilisation qu’elles font des données sur la propriété effective. </a:t>
            </a:r>
          </a:p>
          <a:p>
            <a:endParaRPr lang="en-US" sz="2400" dirty="0">
              <a:solidFill>
                <a:srgbClr val="002157"/>
              </a:solidFill>
            </a:endParaRPr>
          </a:p>
          <a:p>
            <a:r>
              <a:rPr lang="fr-FR" sz="2400" dirty="0">
                <a:solidFill>
                  <a:srgbClr val="002157"/>
                </a:solidFill>
              </a:rPr>
              <a:t>Il est attendu des entreprises siégeant au groupe multipartite qu’elles suivent </a:t>
            </a:r>
            <a:r>
              <a:rPr lang="fr-FR" sz="2400" b="1" dirty="0">
                <a:solidFill>
                  <a:srgbClr val="89AA2E"/>
                </a:solidFill>
              </a:rPr>
              <a:t>des processus rigoureux de vérification préalable</a:t>
            </a:r>
            <a:r>
              <a:rPr lang="fr-FR" sz="2400" dirty="0">
                <a:solidFill>
                  <a:srgbClr val="002157"/>
                </a:solidFill>
              </a:rPr>
              <a:t>.</a:t>
            </a:r>
          </a:p>
        </p:txBody>
      </p:sp>
    </p:spTree>
    <p:extLst>
      <p:ext uri="{BB962C8B-B14F-4D97-AF65-F5344CB8AC3E}">
        <p14:creationId xmlns:p14="http://schemas.microsoft.com/office/powerpoint/2010/main" val="4166379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85DF-AF8E-35AC-FFC4-B0F88E6FCEB7}"/>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157CD698-D26B-6689-0E46-0E9B2B38AF6E}"/>
              </a:ext>
            </a:extLst>
          </p:cNvPr>
          <p:cNvSpPr>
            <a:spLocks noGrp="1"/>
          </p:cNvSpPr>
          <p:nvPr>
            <p:ph idx="1"/>
          </p:nvPr>
        </p:nvSpPr>
        <p:spPr>
          <a:xfrm>
            <a:off x="642813" y="2019791"/>
            <a:ext cx="5704648" cy="4597140"/>
          </a:xfrm>
        </p:spPr>
        <p:txBody>
          <a:bodyPr>
            <a:normAutofit lnSpcReduction="10000"/>
          </a:bodyPr>
          <a:lstStyle/>
          <a:p>
            <a:pPr marL="383540" indent="-383540"/>
            <a:r>
              <a:rPr lang="fr-FR"/>
              <a:t>Maintenir </a:t>
            </a:r>
            <a:r>
              <a:rPr lang="fr-FR" b="1">
                <a:solidFill>
                  <a:srgbClr val="89AA2E"/>
                </a:solidFill>
              </a:rPr>
              <a:t>des règles du jeu équitables</a:t>
            </a:r>
          </a:p>
          <a:p>
            <a:pPr marL="383540" indent="-383540"/>
            <a:r>
              <a:rPr lang="fr-FR"/>
              <a:t>Formaliser la politique anti-corruption et démontrer l’utilisation des données sur la propriété effective à des fins de </a:t>
            </a:r>
            <a:r>
              <a:rPr lang="fr-FR" b="1">
                <a:solidFill>
                  <a:srgbClr val="89AA2E"/>
                </a:solidFill>
              </a:rPr>
              <a:t>vérification préalable </a:t>
            </a:r>
          </a:p>
          <a:p>
            <a:pPr marL="383540" indent="-383540"/>
            <a:r>
              <a:rPr lang="fr-FR"/>
              <a:t>Préserver la cohérence avec la politique sur les </a:t>
            </a:r>
            <a:r>
              <a:rPr lang="fr-FR" b="1">
                <a:solidFill>
                  <a:srgbClr val="89AA2E"/>
                </a:solidFill>
              </a:rPr>
              <a:t>Attentes à l’égard des entreprises soutenant l’ITIE </a:t>
            </a:r>
          </a:p>
          <a:p>
            <a:endParaRPr lang="en-GB" sz="1400" b="1">
              <a:solidFill>
                <a:srgbClr val="89AA2E"/>
              </a:solidFill>
            </a:endParaRPr>
          </a:p>
        </p:txBody>
      </p:sp>
      <p:sp>
        <p:nvSpPr>
          <p:cNvPr id="4" name="Text Placeholder 3">
            <a:extLst>
              <a:ext uri="{FF2B5EF4-FFF2-40B4-BE49-F238E27FC236}">
                <a16:creationId xmlns:a16="http://schemas.microsoft.com/office/drawing/2014/main" id="{6AAEB2B8-197C-9FB8-91C9-FA8DB9BD731F}"/>
              </a:ext>
            </a:extLst>
          </p:cNvPr>
          <p:cNvSpPr>
            <a:spLocks noGrp="1"/>
          </p:cNvSpPr>
          <p:nvPr>
            <p:ph type="body" sz="quarter" idx="10"/>
          </p:nvPr>
        </p:nvSpPr>
        <p:spPr/>
        <p:txBody>
          <a:bodyPr/>
          <a:lstStyle/>
          <a:p>
            <a:r>
              <a:rPr lang="fr-FR"/>
              <a:t>POLITIQUES ET PRATIQUES DES ENTREPRISES </a:t>
            </a:r>
          </a:p>
        </p:txBody>
      </p:sp>
      <p:sp>
        <p:nvSpPr>
          <p:cNvPr id="5" name="Rectangle 4">
            <a:extLst>
              <a:ext uri="{FF2B5EF4-FFF2-40B4-BE49-F238E27FC236}">
                <a16:creationId xmlns:a16="http://schemas.microsoft.com/office/drawing/2014/main" id="{2C20D67A-5B04-1E3F-E31A-88416117B6F9}"/>
              </a:ext>
            </a:extLst>
          </p:cNvPr>
          <p:cNvSpPr/>
          <p:nvPr/>
        </p:nvSpPr>
        <p:spPr>
          <a:xfrm>
            <a:off x="6861603" y="0"/>
            <a:ext cx="5308600" cy="6858000"/>
          </a:xfrm>
          <a:prstGeom prst="rect">
            <a:avLst/>
          </a:prstGeom>
          <a:solidFill>
            <a:srgbClr val="89AA2E">
              <a:alpha val="5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Picture Placeholder 11">
            <a:extLst>
              <a:ext uri="{FF2B5EF4-FFF2-40B4-BE49-F238E27FC236}">
                <a16:creationId xmlns:a16="http://schemas.microsoft.com/office/drawing/2014/main" id="{8F66D8EB-33D8-A927-0FB9-9EDC50F26C02}"/>
              </a:ext>
            </a:extLst>
          </p:cNvPr>
          <p:cNvSpPr>
            <a:spLocks noGrp="1"/>
          </p:cNvSpPr>
          <p:nvPr>
            <p:ph type="pic" sz="quarter" idx="14"/>
          </p:nvPr>
        </p:nvSpPr>
        <p:spPr/>
        <p:txBody>
          <a:bodyPr/>
          <a:lstStyle/>
          <a:p>
            <a:endParaRPr lang="en-NO"/>
          </a:p>
        </p:txBody>
      </p:sp>
      <p:pic>
        <p:nvPicPr>
          <p:cNvPr id="13" name="Picture Placeholder 16" descr="Close up of checklist">
            <a:extLst>
              <a:ext uri="{FF2B5EF4-FFF2-40B4-BE49-F238E27FC236}">
                <a16:creationId xmlns:a16="http://schemas.microsoft.com/office/drawing/2014/main" id="{E6D2AF28-87D6-FD17-B1E5-77910E993C8B}"/>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850704" y="1"/>
            <a:ext cx="5330397" cy="6857999"/>
          </a:xfrm>
          <a:prstGeom prst="rect">
            <a:avLst/>
          </a:prstGeom>
          <a:solidFill>
            <a:srgbClr val="FFFFFF"/>
          </a:solidFill>
        </p:spPr>
      </p:pic>
      <p:pic>
        <p:nvPicPr>
          <p:cNvPr id="14" name="Picture 13">
            <a:extLst>
              <a:ext uri="{FF2B5EF4-FFF2-40B4-BE49-F238E27FC236}">
                <a16:creationId xmlns:a16="http://schemas.microsoft.com/office/drawing/2014/main" id="{092C3324-F66A-64F1-650D-033408F158F4}"/>
              </a:ext>
            </a:extLst>
          </p:cNvPr>
          <p:cNvPicPr>
            <a:picLocks noChangeAspect="1"/>
          </p:cNvPicPr>
          <p:nvPr/>
        </p:nvPicPr>
        <p:blipFill>
          <a:blip r:embed="rId4"/>
          <a:stretch>
            <a:fillRect/>
          </a:stretch>
        </p:blipFill>
        <p:spPr>
          <a:xfrm>
            <a:off x="6888479" y="0"/>
            <a:ext cx="5303521" cy="6858000"/>
          </a:xfrm>
          <a:prstGeom prst="rect">
            <a:avLst/>
          </a:prstGeom>
        </p:spPr>
      </p:pic>
    </p:spTree>
    <p:extLst>
      <p:ext uri="{BB962C8B-B14F-4D97-AF65-F5344CB8AC3E}">
        <p14:creationId xmlns:p14="http://schemas.microsoft.com/office/powerpoint/2010/main" val="1750260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7754-7531-0639-934E-A22F0573CB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FC92D9-969B-0172-CE13-D1B23EAE5BEE}"/>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ABB50BB9-5255-E5C3-B032-FFF47EDDD5B0}"/>
              </a:ext>
            </a:extLst>
          </p:cNvPr>
          <p:cNvSpPr>
            <a:spLocks noGrp="1"/>
          </p:cNvSpPr>
          <p:nvPr>
            <p:ph type="body" sz="quarter" idx="11"/>
          </p:nvPr>
        </p:nvSpPr>
        <p:spPr/>
        <p:txBody>
          <a:bodyPr/>
          <a:lstStyle/>
          <a:p>
            <a:r>
              <a:rPr lang="fr-FR"/>
              <a:t>Auxico Resources Canada</a:t>
            </a:r>
          </a:p>
        </p:txBody>
      </p:sp>
      <p:sp>
        <p:nvSpPr>
          <p:cNvPr id="4" name="Text Placeholder 3">
            <a:extLst>
              <a:ext uri="{FF2B5EF4-FFF2-40B4-BE49-F238E27FC236}">
                <a16:creationId xmlns:a16="http://schemas.microsoft.com/office/drawing/2014/main" id="{891ABF4D-B198-5E64-09B8-50ABEBC964CB}"/>
              </a:ext>
            </a:extLst>
          </p:cNvPr>
          <p:cNvSpPr>
            <a:spLocks noGrp="1"/>
          </p:cNvSpPr>
          <p:nvPr>
            <p:ph type="body" sz="quarter" idx="12"/>
          </p:nvPr>
        </p:nvSpPr>
        <p:spPr>
          <a:xfrm>
            <a:off x="1003244" y="3755795"/>
            <a:ext cx="7110610" cy="2764175"/>
          </a:xfrm>
        </p:spPr>
        <p:txBody>
          <a:bodyPr/>
          <a:lstStyle/>
          <a:p>
            <a:pPr marL="0" indent="0">
              <a:buNone/>
            </a:pPr>
            <a:r>
              <a:rPr lang="fr-FR" sz="2000">
                <a:solidFill>
                  <a:srgbClr val="002157"/>
                </a:solidFill>
                <a:latin typeface="Franklin Gothic Book"/>
                <a:ea typeface="Calibri"/>
                <a:cs typeface="Calibri"/>
                <a:hlinkClick r:id="rId3"/>
              </a:rPr>
              <a:t>La politique de lutte contre la corruption et les pots-de-vin</a:t>
            </a:r>
            <a:r>
              <a:rPr lang="fr-FR" sz="2000">
                <a:solidFill>
                  <a:srgbClr val="002157"/>
                </a:solidFill>
                <a:latin typeface="Franklin Gothic Book"/>
                <a:ea typeface="Calibri"/>
                <a:cs typeface="Calibri"/>
              </a:rPr>
              <a:t> de cette entreprise contient </a:t>
            </a:r>
            <a:r>
              <a:rPr lang="fr-FR" sz="2000" b="1">
                <a:solidFill>
                  <a:srgbClr val="89AA2E"/>
                </a:solidFill>
                <a:latin typeface="Franklin Gothic Book"/>
                <a:ea typeface="Calibri"/>
                <a:cs typeface="Calibri"/>
              </a:rPr>
              <a:t>des dispositions en matière de vérification préalable</a:t>
            </a:r>
            <a:r>
              <a:rPr lang="fr-FR" sz="2000">
                <a:solidFill>
                  <a:srgbClr val="002157"/>
                </a:solidFill>
                <a:latin typeface="Franklin Gothic Book"/>
                <a:ea typeface="Calibri"/>
                <a:cs typeface="Calibri"/>
              </a:rPr>
              <a:t> et définit </a:t>
            </a:r>
            <a:r>
              <a:rPr lang="fr-FR" sz="2000" b="1">
                <a:solidFill>
                  <a:srgbClr val="89AA2E"/>
                </a:solidFill>
                <a:latin typeface="Franklin Gothic Book"/>
                <a:ea typeface="Calibri"/>
                <a:cs typeface="Calibri"/>
              </a:rPr>
              <a:t>des signaux d’alarme</a:t>
            </a:r>
            <a:r>
              <a:rPr lang="fr-FR" sz="2000">
                <a:solidFill>
                  <a:srgbClr val="002157"/>
                </a:solidFill>
                <a:latin typeface="Franklin Gothic Book"/>
                <a:ea typeface="Calibri"/>
                <a:cs typeface="Calibri"/>
              </a:rPr>
              <a:t> :</a:t>
            </a:r>
          </a:p>
          <a:p>
            <a:pPr marL="343408" indent="-342900">
              <a:buFont typeface="Wingdings" pitchFamily="2" charset="2"/>
              <a:buChar char="§"/>
            </a:pPr>
            <a:r>
              <a:rPr lang="fr-FR" sz="1800" i="1">
                <a:solidFill>
                  <a:srgbClr val="002157"/>
                </a:solidFill>
                <a:latin typeface="Franklin Gothic Book"/>
                <a:ea typeface="Calibri"/>
                <a:cs typeface="Calibri"/>
              </a:rPr>
              <a:t>Sociétés écrans et entités détenues ou contrôlées par des fonctionnaires publics, leurs proches ou associés</a:t>
            </a:r>
          </a:p>
          <a:p>
            <a:pPr marL="343408" indent="-342900">
              <a:buFont typeface="Wingdings" pitchFamily="2" charset="2"/>
              <a:buChar char="§"/>
            </a:pPr>
            <a:r>
              <a:rPr lang="fr-FR" sz="1800" i="1">
                <a:solidFill>
                  <a:srgbClr val="002157"/>
                </a:solidFill>
                <a:latin typeface="Franklin Gothic Book"/>
                <a:ea typeface="Calibri"/>
                <a:cs typeface="Calibri"/>
              </a:rPr>
              <a:t>Réticence ou refus de divulguer les informations sur la propriété</a:t>
            </a:r>
          </a:p>
          <a:p>
            <a:pPr marL="343408" indent="-342900">
              <a:buFont typeface="Wingdings" pitchFamily="2" charset="2"/>
              <a:buChar char="§"/>
            </a:pPr>
            <a:r>
              <a:rPr lang="fr-FR" sz="1800" i="1">
                <a:solidFill>
                  <a:srgbClr val="002157"/>
                </a:solidFill>
                <a:latin typeface="Franklin Gothic Book"/>
                <a:ea typeface="Calibri"/>
                <a:cs typeface="Calibri"/>
              </a:rPr>
              <a:t>Tierce partie demandant que son identité ne soit pas divulguée</a:t>
            </a:r>
          </a:p>
        </p:txBody>
      </p:sp>
      <p:sp>
        <p:nvSpPr>
          <p:cNvPr id="5" name="Text Placeholder 4">
            <a:extLst>
              <a:ext uri="{FF2B5EF4-FFF2-40B4-BE49-F238E27FC236}">
                <a16:creationId xmlns:a16="http://schemas.microsoft.com/office/drawing/2014/main" id="{EE779D90-ACC4-D57D-179C-790BC11CDBAF}"/>
              </a:ext>
            </a:extLst>
          </p:cNvPr>
          <p:cNvSpPr>
            <a:spLocks noGrp="1"/>
          </p:cNvSpPr>
          <p:nvPr>
            <p:ph type="body" sz="quarter" idx="13"/>
          </p:nvPr>
        </p:nvSpPr>
        <p:spPr/>
        <p:txBody>
          <a:bodyPr/>
          <a:lstStyle/>
          <a:p>
            <a:r>
              <a:rPr lang="fr-FR"/>
              <a:t>POLITIQUES ET PRATIQUES DES ENTREPRISES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862DAC35-E5ED-4403-678C-D7CEFE787071}"/>
              </a:ext>
            </a:extLst>
          </p:cNvPr>
          <p:cNvPicPr>
            <a:picLocks noChangeAspect="1"/>
          </p:cNvPicPr>
          <p:nvPr/>
        </p:nvPicPr>
        <p:blipFill>
          <a:blip r:embed="rId4" cstate="print">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C20ECE8F-E629-25C5-5EF6-9D330F5B225E}"/>
              </a:ext>
            </a:extLst>
          </p:cNvPr>
          <p:cNvSpPr txBox="1"/>
          <p:nvPr/>
        </p:nvSpPr>
        <p:spPr>
          <a:xfrm>
            <a:off x="6583680" y="6411466"/>
            <a:ext cx="5224923" cy="276999"/>
          </a:xfrm>
          <a:prstGeom prst="rect">
            <a:avLst/>
          </a:prstGeom>
          <a:noFill/>
        </p:spPr>
        <p:txBody>
          <a:bodyPr wrap="square" rtlCol="0">
            <a:spAutoFit/>
          </a:bodyPr>
          <a:lstStyle/>
          <a:p>
            <a:pPr algn="r"/>
            <a:r>
              <a:rPr lang="fr-FR" sz="1200">
                <a:solidFill>
                  <a:srgbClr val="797979"/>
                </a:solidFill>
              </a:rPr>
              <a:t>SOURCE : AUXICO RESOURCES CANADA INC, « DOCUMENTS DE GOUVERNANCE »</a:t>
            </a:r>
          </a:p>
        </p:txBody>
      </p:sp>
    </p:spTree>
    <p:extLst>
      <p:ext uri="{BB962C8B-B14F-4D97-AF65-F5344CB8AC3E}">
        <p14:creationId xmlns:p14="http://schemas.microsoft.com/office/powerpoint/2010/main" val="2557260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92D7C49-9A43-3C0A-B0E2-2CB621F3C0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B5B716-E7AF-DA98-0D08-C03056A67DA7}"/>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B95DF543-AF6F-3AE4-8FE6-C3B9707270A0}"/>
              </a:ext>
            </a:extLst>
          </p:cNvPr>
          <p:cNvSpPr>
            <a:spLocks noGrp="1"/>
          </p:cNvSpPr>
          <p:nvPr>
            <p:ph type="body" sz="quarter" idx="11"/>
          </p:nvPr>
        </p:nvSpPr>
        <p:spPr/>
        <p:txBody>
          <a:bodyPr/>
          <a:lstStyle/>
          <a:p>
            <a:r>
              <a:rPr lang="en-NO"/>
              <a:t>BHP</a:t>
            </a:r>
          </a:p>
        </p:txBody>
      </p:sp>
      <p:sp>
        <p:nvSpPr>
          <p:cNvPr id="4" name="Text Placeholder 3">
            <a:extLst>
              <a:ext uri="{FF2B5EF4-FFF2-40B4-BE49-F238E27FC236}">
                <a16:creationId xmlns:a16="http://schemas.microsoft.com/office/drawing/2014/main" id="{71A39929-8150-1A18-38E6-E7DCBE023DDB}"/>
              </a:ext>
            </a:extLst>
          </p:cNvPr>
          <p:cNvSpPr>
            <a:spLocks noGrp="1"/>
          </p:cNvSpPr>
          <p:nvPr>
            <p:ph type="body" sz="quarter" idx="12"/>
          </p:nvPr>
        </p:nvSpPr>
        <p:spPr>
          <a:xfrm>
            <a:off x="1003243" y="3755796"/>
            <a:ext cx="5260397" cy="2190150"/>
          </a:xfrm>
        </p:spPr>
        <p:txBody>
          <a:bodyPr vert="horz" lIns="91440" tIns="45720" rIns="91440" bIns="45720" rtlCol="0" anchor="t">
            <a:noAutofit/>
          </a:bodyPr>
          <a:lstStyle/>
          <a:p>
            <a:pPr marL="383540" indent="-383540"/>
            <a:r>
              <a:rPr lang="fr-FR"/>
              <a:t>Le code de conduite de cette entreprise définit des lignes directrices sur l’obligation de fournir des informations concernant les bénéficiaires effectifs afin de mieux contrôler le risque de corruption</a:t>
            </a:r>
            <a:r>
              <a:rPr lang="es-ES"/>
              <a:t>.</a:t>
            </a:r>
            <a:endParaRPr lang="en-US"/>
          </a:p>
        </p:txBody>
      </p:sp>
      <p:sp>
        <p:nvSpPr>
          <p:cNvPr id="5" name="Text Placeholder 4">
            <a:extLst>
              <a:ext uri="{FF2B5EF4-FFF2-40B4-BE49-F238E27FC236}">
                <a16:creationId xmlns:a16="http://schemas.microsoft.com/office/drawing/2014/main" id="{31B3C1CE-9ADD-04E6-0633-60574E83839E}"/>
              </a:ext>
            </a:extLst>
          </p:cNvPr>
          <p:cNvSpPr>
            <a:spLocks noGrp="1"/>
          </p:cNvSpPr>
          <p:nvPr>
            <p:ph type="body" sz="quarter" idx="13"/>
          </p:nvPr>
        </p:nvSpPr>
        <p:spPr/>
        <p:txBody>
          <a:bodyPr/>
          <a:lstStyle/>
          <a:p>
            <a:r>
              <a:rPr lang="en-GB"/>
              <a:t>COMPANY POLICY &amp; PRACTICE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EAA838F5-A58C-736C-E41C-FBB9CD5AEEE7}"/>
              </a:ext>
            </a:extLst>
          </p:cNvPr>
          <p:cNvPicPr>
            <a:picLocks noChangeAspect="1"/>
          </p:cNvPicPr>
          <p:nvPr/>
        </p:nvPicPr>
        <p:blipFill>
          <a:blip r:embed="rId3" cstate="print">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BFCACAB7-AFFD-8CF6-36A7-2079C6FCAA02}"/>
              </a:ext>
            </a:extLst>
          </p:cNvPr>
          <p:cNvSpPr txBox="1"/>
          <p:nvPr/>
        </p:nvSpPr>
        <p:spPr>
          <a:xfrm>
            <a:off x="6583680" y="6411466"/>
            <a:ext cx="5224923" cy="276999"/>
          </a:xfrm>
          <a:prstGeom prst="rect">
            <a:avLst/>
          </a:prstGeom>
          <a:noFill/>
        </p:spPr>
        <p:txBody>
          <a:bodyPr wrap="square" rtlCol="0">
            <a:spAutoFit/>
          </a:bodyPr>
          <a:lstStyle/>
          <a:p>
            <a:pPr algn="r"/>
            <a:r>
              <a:rPr lang="en-NO" sz="1200">
                <a:solidFill>
                  <a:srgbClr val="797979"/>
                </a:solidFill>
              </a:rPr>
              <a:t>SOURCE: BHP, “OUR CODE”</a:t>
            </a:r>
          </a:p>
        </p:txBody>
      </p:sp>
      <p:pic>
        <p:nvPicPr>
          <p:cNvPr id="8" name="Picture 7" descr="A purple rectangle with white border&#10;&#10;Description automatically generated">
            <a:extLst>
              <a:ext uri="{FF2B5EF4-FFF2-40B4-BE49-F238E27FC236}">
                <a16:creationId xmlns:a16="http://schemas.microsoft.com/office/drawing/2014/main" id="{AA3F6BA6-0489-F276-61D1-6874824C6FE6}"/>
              </a:ext>
            </a:extLst>
          </p:cNvPr>
          <p:cNvPicPr>
            <a:picLocks noChangeAspect="1"/>
          </p:cNvPicPr>
          <p:nvPr/>
        </p:nvPicPr>
        <p:blipFill>
          <a:blip r:embed="rId4"/>
          <a:stretch>
            <a:fillRect/>
          </a:stretch>
        </p:blipFill>
        <p:spPr>
          <a:xfrm>
            <a:off x="6583680" y="3328840"/>
            <a:ext cx="4724400" cy="723900"/>
          </a:xfrm>
          <a:prstGeom prst="rect">
            <a:avLst/>
          </a:prstGeom>
          <a:effectLst>
            <a:outerShdw blurRad="50800" dist="38100" dir="2700000" algn="tl" rotWithShape="0">
              <a:prstClr val="black">
                <a:alpha val="40000"/>
              </a:prstClr>
            </a:outerShdw>
          </a:effectLst>
        </p:spPr>
      </p:pic>
      <p:pic>
        <p:nvPicPr>
          <p:cNvPr id="9" name="Picture 8" descr="A black and yellow text&#10;&#10;Description automatically generated">
            <a:extLst>
              <a:ext uri="{FF2B5EF4-FFF2-40B4-BE49-F238E27FC236}">
                <a16:creationId xmlns:a16="http://schemas.microsoft.com/office/drawing/2014/main" id="{D771BA51-B89E-A0B1-90A8-D6D5F90487C6}"/>
              </a:ext>
            </a:extLst>
          </p:cNvPr>
          <p:cNvPicPr>
            <a:picLocks noChangeAspect="1"/>
          </p:cNvPicPr>
          <p:nvPr/>
        </p:nvPicPr>
        <p:blipFill>
          <a:blip r:embed="rId5"/>
          <a:stretch>
            <a:fillRect/>
          </a:stretch>
        </p:blipFill>
        <p:spPr>
          <a:xfrm>
            <a:off x="6583679" y="3958329"/>
            <a:ext cx="4724399" cy="602904"/>
          </a:xfrm>
          <a:prstGeom prst="rect">
            <a:avLst/>
          </a:prstGeom>
          <a:effectLst>
            <a:outerShdw blurRad="50800" dist="38100" dir="2700000" algn="tl" rotWithShape="0">
              <a:prstClr val="black">
                <a:alpha val="40000"/>
              </a:prstClr>
            </a:outerShdw>
          </a:effectLst>
        </p:spPr>
      </p:pic>
      <p:pic>
        <p:nvPicPr>
          <p:cNvPr id="10" name="Picture 9" descr="A black text on a white background&#10;&#10;Description automatically generated">
            <a:extLst>
              <a:ext uri="{FF2B5EF4-FFF2-40B4-BE49-F238E27FC236}">
                <a16:creationId xmlns:a16="http://schemas.microsoft.com/office/drawing/2014/main" id="{61572F9B-3B52-8599-1162-E70B4D61348D}"/>
              </a:ext>
            </a:extLst>
          </p:cNvPr>
          <p:cNvPicPr>
            <a:picLocks noChangeAspect="1"/>
          </p:cNvPicPr>
          <p:nvPr/>
        </p:nvPicPr>
        <p:blipFill>
          <a:blip r:embed="rId6"/>
          <a:stretch>
            <a:fillRect/>
          </a:stretch>
        </p:blipFill>
        <p:spPr>
          <a:xfrm>
            <a:off x="6583680" y="4484047"/>
            <a:ext cx="4724398" cy="8299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21354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E418802-B7E2-A323-A66D-5A5B6A7DDA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E7B7CB1-9562-7245-D63D-E2918D2EAEF6}"/>
              </a:ext>
            </a:extLst>
          </p:cNvPr>
          <p:cNvSpPr>
            <a:spLocks noGrp="1"/>
          </p:cNvSpPr>
          <p:nvPr>
            <p:ph type="body" sz="quarter" idx="10"/>
          </p:nvPr>
        </p:nvSpPr>
        <p:spPr/>
        <p:txBody>
          <a:bodyPr/>
          <a:lstStyle/>
          <a:p>
            <a:r>
              <a:rPr lang="es-ES" err="1"/>
              <a:t>ÉTUDE</a:t>
            </a:r>
            <a:r>
              <a:rPr lang="es-ES"/>
              <a:t> DE CAS</a:t>
            </a:r>
            <a:endParaRPr lang="en-NO"/>
          </a:p>
        </p:txBody>
      </p:sp>
      <p:sp>
        <p:nvSpPr>
          <p:cNvPr id="3" name="Text Placeholder 2">
            <a:extLst>
              <a:ext uri="{FF2B5EF4-FFF2-40B4-BE49-F238E27FC236}">
                <a16:creationId xmlns:a16="http://schemas.microsoft.com/office/drawing/2014/main" id="{D9CC3E94-2E6E-1371-8F54-7D4AED70E5A5}"/>
              </a:ext>
            </a:extLst>
          </p:cNvPr>
          <p:cNvSpPr>
            <a:spLocks noGrp="1"/>
          </p:cNvSpPr>
          <p:nvPr>
            <p:ph type="body" sz="quarter" idx="11"/>
          </p:nvPr>
        </p:nvSpPr>
        <p:spPr/>
        <p:txBody>
          <a:bodyPr/>
          <a:lstStyle/>
          <a:p>
            <a:r>
              <a:rPr lang="en-NO"/>
              <a:t>Africa Oil Corp.</a:t>
            </a:r>
          </a:p>
        </p:txBody>
      </p:sp>
      <p:sp>
        <p:nvSpPr>
          <p:cNvPr id="4" name="Text Placeholder 3">
            <a:extLst>
              <a:ext uri="{FF2B5EF4-FFF2-40B4-BE49-F238E27FC236}">
                <a16:creationId xmlns:a16="http://schemas.microsoft.com/office/drawing/2014/main" id="{B570E9FB-0208-4A49-69C5-44EFF26D498A}"/>
              </a:ext>
            </a:extLst>
          </p:cNvPr>
          <p:cNvSpPr>
            <a:spLocks noGrp="1"/>
          </p:cNvSpPr>
          <p:nvPr>
            <p:ph type="body" sz="quarter" idx="12"/>
          </p:nvPr>
        </p:nvSpPr>
        <p:spPr>
          <a:xfrm>
            <a:off x="1022781" y="3755796"/>
            <a:ext cx="6350253" cy="1637323"/>
          </a:xfrm>
        </p:spPr>
        <p:txBody>
          <a:bodyPr vert="horz" lIns="91440" tIns="45720" rIns="91440" bIns="45720" rtlCol="0" anchor="t">
            <a:noAutofit/>
          </a:bodyPr>
          <a:lstStyle/>
          <a:p>
            <a:pPr marL="383540" indent="-383540"/>
            <a:r>
              <a:rPr lang="fr-FR">
                <a:ea typeface="+mj-lt"/>
                <a:cs typeface="+mj-lt"/>
              </a:rPr>
              <a:t>Le programme de vérification préalable des fournisseurs d’</a:t>
            </a:r>
            <a:r>
              <a:rPr lang="fr-FR" err="1">
                <a:ea typeface="+mj-lt"/>
                <a:cs typeface="+mj-lt"/>
              </a:rPr>
              <a:t>Africa</a:t>
            </a:r>
            <a:r>
              <a:rPr lang="fr-FR">
                <a:ea typeface="+mj-lt"/>
                <a:cs typeface="+mj-lt"/>
              </a:rPr>
              <a:t> </a:t>
            </a:r>
            <a:r>
              <a:rPr lang="fr-FR" err="1">
                <a:ea typeface="+mj-lt"/>
                <a:cs typeface="+mj-lt"/>
              </a:rPr>
              <a:t>Oil</a:t>
            </a:r>
            <a:r>
              <a:rPr lang="fr-FR">
                <a:ea typeface="+mj-lt"/>
                <a:cs typeface="+mj-lt"/>
              </a:rPr>
              <a:t> Corp. exige que les fournisseurs et les sous-traitants remplissent un questionnaire sur les bénéficiaires effectifs dépassant un seuil de participation de 25 % et les PPE. </a:t>
            </a:r>
            <a:endParaRPr lang="en-US">
              <a:ea typeface="+mj-lt"/>
              <a:cs typeface="+mj-lt"/>
            </a:endParaRPr>
          </a:p>
        </p:txBody>
      </p:sp>
      <p:sp>
        <p:nvSpPr>
          <p:cNvPr id="5" name="Text Placeholder 4">
            <a:extLst>
              <a:ext uri="{FF2B5EF4-FFF2-40B4-BE49-F238E27FC236}">
                <a16:creationId xmlns:a16="http://schemas.microsoft.com/office/drawing/2014/main" id="{60F05C57-21C2-63BA-F59B-63809D6359E3}"/>
              </a:ext>
            </a:extLst>
          </p:cNvPr>
          <p:cNvSpPr>
            <a:spLocks noGrp="1"/>
          </p:cNvSpPr>
          <p:nvPr>
            <p:ph type="body" sz="quarter" idx="13"/>
          </p:nvPr>
        </p:nvSpPr>
        <p:spPr/>
        <p:txBody>
          <a:bodyPr/>
          <a:lstStyle/>
          <a:p>
            <a:r>
              <a:rPr lang="en-GB"/>
              <a:t>COMPANY POLICY &amp; PRACTICE </a:t>
            </a:r>
          </a:p>
          <a:p>
            <a:endParaRPr lang="en-NO"/>
          </a:p>
        </p:txBody>
      </p:sp>
      <p:pic>
        <p:nvPicPr>
          <p:cNvPr id="6" name="Picture 5" descr="A green triangle with a exclamation mark&#10;&#10;Description automatically generated">
            <a:extLst>
              <a:ext uri="{FF2B5EF4-FFF2-40B4-BE49-F238E27FC236}">
                <a16:creationId xmlns:a16="http://schemas.microsoft.com/office/drawing/2014/main" id="{96B1572C-DCC9-3A63-E97B-FAA623516481}"/>
              </a:ext>
            </a:extLst>
          </p:cNvPr>
          <p:cNvPicPr>
            <a:picLocks noChangeAspect="1"/>
          </p:cNvPicPr>
          <p:nvPr/>
        </p:nvPicPr>
        <p:blipFill>
          <a:blip r:embed="rId3" cstate="print">
            <a:alphaModFix amt="29000"/>
            <a:extLst>
              <a:ext uri="{28A0092B-C50C-407E-A947-70E740481C1C}">
                <a14:useLocalDpi xmlns:a14="http://schemas.microsoft.com/office/drawing/2010/main"/>
              </a:ext>
            </a:extLst>
          </a:blip>
          <a:stretch>
            <a:fillRect/>
          </a:stretch>
        </p:blipFill>
        <p:spPr>
          <a:xfrm>
            <a:off x="8314745" y="2576593"/>
            <a:ext cx="3548270" cy="3548270"/>
          </a:xfrm>
          <a:prstGeom prst="rect">
            <a:avLst/>
          </a:prstGeom>
        </p:spPr>
      </p:pic>
      <p:sp>
        <p:nvSpPr>
          <p:cNvPr id="7" name="TextBox 6">
            <a:extLst>
              <a:ext uri="{FF2B5EF4-FFF2-40B4-BE49-F238E27FC236}">
                <a16:creationId xmlns:a16="http://schemas.microsoft.com/office/drawing/2014/main" id="{8936130F-485E-4B11-54B5-F1DB1C9B6016}"/>
              </a:ext>
            </a:extLst>
          </p:cNvPr>
          <p:cNvSpPr txBox="1"/>
          <p:nvPr/>
        </p:nvSpPr>
        <p:spPr>
          <a:xfrm>
            <a:off x="6583680" y="6411466"/>
            <a:ext cx="5224923" cy="276999"/>
          </a:xfrm>
          <a:prstGeom prst="rect">
            <a:avLst/>
          </a:prstGeom>
          <a:noFill/>
        </p:spPr>
        <p:txBody>
          <a:bodyPr wrap="square" rtlCol="0">
            <a:spAutoFit/>
          </a:bodyPr>
          <a:lstStyle/>
          <a:p>
            <a:pPr algn="r"/>
            <a:r>
              <a:rPr lang="en-NO" sz="1200">
                <a:solidFill>
                  <a:srgbClr val="797979"/>
                </a:solidFill>
              </a:rPr>
              <a:t>SOURCE: AFRICA OIL CORP., “</a:t>
            </a:r>
            <a:r>
              <a:rPr lang="en-GB" sz="1200">
                <a:solidFill>
                  <a:srgbClr val="797979"/>
                </a:solidFill>
              </a:rPr>
              <a:t>2022 </a:t>
            </a:r>
            <a:r>
              <a:rPr lang="en-GB" sz="1200">
                <a:hlinkClick r:id="rId4"/>
              </a:rPr>
              <a:t>SUSTAINABILITY REPORT</a:t>
            </a:r>
            <a:r>
              <a:rPr lang="en-NO" sz="1200">
                <a:solidFill>
                  <a:srgbClr val="797979"/>
                </a:solidFill>
              </a:rPr>
              <a:t>”</a:t>
            </a:r>
          </a:p>
        </p:txBody>
      </p:sp>
      <p:pic>
        <p:nvPicPr>
          <p:cNvPr id="11" name="Picture 10" descr="A close up of a text&#10;&#10;Description automatically generated">
            <a:extLst>
              <a:ext uri="{FF2B5EF4-FFF2-40B4-BE49-F238E27FC236}">
                <a16:creationId xmlns:a16="http://schemas.microsoft.com/office/drawing/2014/main" id="{CC309AFB-16CF-8265-3BE3-4CF775C322CC}"/>
              </a:ext>
            </a:extLst>
          </p:cNvPr>
          <p:cNvPicPr>
            <a:picLocks noChangeAspect="1"/>
          </p:cNvPicPr>
          <p:nvPr/>
        </p:nvPicPr>
        <p:blipFill>
          <a:blip r:embed="rId5"/>
          <a:stretch>
            <a:fillRect/>
          </a:stretch>
        </p:blipFill>
        <p:spPr>
          <a:xfrm>
            <a:off x="6142283" y="1263214"/>
            <a:ext cx="4281313" cy="2264861"/>
          </a:xfrm>
          <a:prstGeom prst="rect">
            <a:avLst/>
          </a:prstGeom>
          <a:effectLst>
            <a:outerShdw blurRad="50800" dist="38100" dir="2700000" algn="tl" rotWithShape="0">
              <a:prstClr val="black">
                <a:alpha val="40000"/>
              </a:prstClr>
            </a:outerShdw>
          </a:effectLst>
        </p:spPr>
      </p:pic>
      <p:pic>
        <p:nvPicPr>
          <p:cNvPr id="12" name="Picture 11" descr="A white text on a white background&#10;&#10;Description automatically generated">
            <a:extLst>
              <a:ext uri="{FF2B5EF4-FFF2-40B4-BE49-F238E27FC236}">
                <a16:creationId xmlns:a16="http://schemas.microsoft.com/office/drawing/2014/main" id="{F307ED7A-D5B3-6A23-8457-CC25482085FF}"/>
              </a:ext>
            </a:extLst>
          </p:cNvPr>
          <p:cNvPicPr>
            <a:picLocks noChangeAspect="1"/>
          </p:cNvPicPr>
          <p:nvPr/>
        </p:nvPicPr>
        <p:blipFill>
          <a:blip r:embed="rId6"/>
          <a:stretch>
            <a:fillRect/>
          </a:stretch>
        </p:blipFill>
        <p:spPr>
          <a:xfrm>
            <a:off x="8001658" y="3308466"/>
            <a:ext cx="3362346" cy="26359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6707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0EADA-0AD5-9ABA-1920-163828770C5D}"/>
              </a:ext>
            </a:extLst>
          </p:cNvPr>
          <p:cNvSpPr>
            <a:spLocks noGrp="1"/>
          </p:cNvSpPr>
          <p:nvPr>
            <p:ph type="body" sz="quarter" idx="11"/>
          </p:nvPr>
        </p:nvSpPr>
        <p:spPr>
          <a:xfrm>
            <a:off x="1003243" y="2871772"/>
            <a:ext cx="5723234" cy="2223079"/>
          </a:xfrm>
        </p:spPr>
        <p:txBody>
          <a:bodyPr>
            <a:normAutofit lnSpcReduction="10000"/>
          </a:bodyPr>
          <a:lstStyle/>
          <a:p>
            <a:r>
              <a:rPr lang="fr-FR"/>
              <a:t>Fiabilité et exhaustivité des données concernant la propriété des sociétés cotées en Bourse</a:t>
            </a:r>
          </a:p>
          <a:p>
            <a:endParaRPr lang="en-GB"/>
          </a:p>
        </p:txBody>
      </p:sp>
      <p:sp>
        <p:nvSpPr>
          <p:cNvPr id="3" name="Text Placeholder 2">
            <a:extLst>
              <a:ext uri="{FF2B5EF4-FFF2-40B4-BE49-F238E27FC236}">
                <a16:creationId xmlns:a16="http://schemas.microsoft.com/office/drawing/2014/main" id="{86A49191-85CC-AEEB-8A1B-92A6E7E6D610}"/>
              </a:ext>
            </a:extLst>
          </p:cNvPr>
          <p:cNvSpPr>
            <a:spLocks noGrp="1"/>
          </p:cNvSpPr>
          <p:nvPr>
            <p:ph type="body" sz="quarter" idx="10"/>
          </p:nvPr>
        </p:nvSpPr>
        <p:spPr/>
        <p:txBody>
          <a:bodyPr/>
          <a:lstStyle/>
          <a:p>
            <a:r>
              <a:rPr lang="fr-FR"/>
              <a:t>DOMAINE CLÉ</a:t>
            </a:r>
          </a:p>
        </p:txBody>
      </p:sp>
      <p:sp>
        <p:nvSpPr>
          <p:cNvPr id="4" name="Picture Placeholder 3">
            <a:extLst>
              <a:ext uri="{FF2B5EF4-FFF2-40B4-BE49-F238E27FC236}">
                <a16:creationId xmlns:a16="http://schemas.microsoft.com/office/drawing/2014/main" id="{9FCC5A9F-A870-FB7A-AD7C-4C7995BFFF75}"/>
              </a:ext>
            </a:extLst>
          </p:cNvPr>
          <p:cNvSpPr>
            <a:spLocks noGrp="1"/>
          </p:cNvSpPr>
          <p:nvPr>
            <p:ph type="pic" sz="quarter" idx="14"/>
          </p:nvPr>
        </p:nvSpPr>
        <p:spPr/>
        <p:txBody>
          <a:bodyPr/>
          <a:lstStyle/>
          <a:p>
            <a:endParaRPr lang="en-NO"/>
          </a:p>
        </p:txBody>
      </p:sp>
      <p:pic>
        <p:nvPicPr>
          <p:cNvPr id="5" name="Picture 4" descr="A close-up of a computer screen&#10;&#10;Description automatically generated">
            <a:extLst>
              <a:ext uri="{FF2B5EF4-FFF2-40B4-BE49-F238E27FC236}">
                <a16:creationId xmlns:a16="http://schemas.microsoft.com/office/drawing/2014/main" id="{52FD9CDE-605B-8223-A40F-5C1DD5CBD48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6" name="Rectangle 5">
            <a:extLst>
              <a:ext uri="{FF2B5EF4-FFF2-40B4-BE49-F238E27FC236}">
                <a16:creationId xmlns:a16="http://schemas.microsoft.com/office/drawing/2014/main" id="{C8BF1ED0-FA2F-B944-015E-5B40B43DCAAF}"/>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16838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0F701-1438-409A-AADC-5E9779C9434E}"/>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3354378-969A-9728-3F3E-48874BDA202A}"/>
              </a:ext>
            </a:extLst>
          </p:cNvPr>
          <p:cNvCxnSpPr>
            <a:cxnSpLocks/>
          </p:cNvCxnSpPr>
          <p:nvPr/>
        </p:nvCxnSpPr>
        <p:spPr>
          <a:xfrm>
            <a:off x="1791307" y="2944123"/>
            <a:ext cx="69964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5DB418F-5BDD-C318-667A-AA49A4647E88}"/>
              </a:ext>
            </a:extLst>
          </p:cNvPr>
          <p:cNvSpPr txBox="1"/>
          <p:nvPr/>
        </p:nvSpPr>
        <p:spPr>
          <a:xfrm>
            <a:off x="936531" y="2535279"/>
            <a:ext cx="5547396" cy="3693319"/>
          </a:xfrm>
          <a:prstGeom prst="rect">
            <a:avLst/>
          </a:prstGeom>
          <a:noFill/>
        </p:spPr>
        <p:txBody>
          <a:bodyPr wrap="square">
            <a:spAutoFit/>
          </a:bodyPr>
          <a:lstStyle/>
          <a:p>
            <a:r>
              <a:rPr lang="fr-FR" sz="2600" dirty="0">
                <a:solidFill>
                  <a:srgbClr val="002157"/>
                </a:solidFill>
              </a:rPr>
              <a:t>Il est exigé des entreprises cotées en Bourse, et y compris des filiales leur appartenant entièrement, qu’elles divulguent le nom de la Bourse où elles sont inscrites, et indiquent un </a:t>
            </a:r>
            <a:r>
              <a:rPr lang="fr-FR" sz="2600" b="1" dirty="0">
                <a:solidFill>
                  <a:schemeClr val="accent6"/>
                </a:solidFill>
              </a:rPr>
              <a:t>lien vers la documentation déposée </a:t>
            </a:r>
            <a:r>
              <a:rPr lang="fr-FR" sz="2600" dirty="0">
                <a:solidFill>
                  <a:srgbClr val="002157"/>
                </a:solidFill>
              </a:rPr>
              <a:t>auprès des autorités boursières afin de faciliter l’accès public aux informations sur la propriété effective. </a:t>
            </a:r>
          </a:p>
        </p:txBody>
      </p:sp>
      <p:sp>
        <p:nvSpPr>
          <p:cNvPr id="4" name="Text Placeholder 3">
            <a:extLst>
              <a:ext uri="{FF2B5EF4-FFF2-40B4-BE49-F238E27FC236}">
                <a16:creationId xmlns:a16="http://schemas.microsoft.com/office/drawing/2014/main" id="{D4C010D5-A71D-6491-F24F-B7D9C02FC752}"/>
              </a:ext>
            </a:extLst>
          </p:cNvPr>
          <p:cNvSpPr>
            <a:spLocks noGrp="1"/>
          </p:cNvSpPr>
          <p:nvPr>
            <p:ph type="body" sz="quarter" idx="10"/>
          </p:nvPr>
        </p:nvSpPr>
        <p:spPr>
          <a:xfrm>
            <a:off x="889967" y="501886"/>
            <a:ext cx="5993433" cy="411030"/>
          </a:xfrm>
        </p:spPr>
        <p:txBody>
          <a:bodyPr>
            <a:normAutofit fontScale="85000" lnSpcReduction="10000"/>
          </a:bodyPr>
          <a:lstStyle/>
          <a:p>
            <a:r>
              <a:rPr lang="fr-FR">
                <a:solidFill>
                  <a:schemeClr val="accent6"/>
                </a:solidFill>
                <a:latin typeface="Franklin Gothic Medium" panose="020B0603020102020204" pitchFamily="34" charset="0"/>
              </a:rPr>
              <a:t>DONNÉES SUR LA PROPRIÉTÉ DES SOCIÉTÉS COTÉES EN BOURSE</a:t>
            </a:r>
          </a:p>
        </p:txBody>
      </p:sp>
      <p:sp>
        <p:nvSpPr>
          <p:cNvPr id="12" name="Rectangle 11">
            <a:extLst>
              <a:ext uri="{FF2B5EF4-FFF2-40B4-BE49-F238E27FC236}">
                <a16:creationId xmlns:a16="http://schemas.microsoft.com/office/drawing/2014/main" id="{67AE6EB4-79FF-B482-D289-6BFC0517C054}"/>
              </a:ext>
            </a:extLst>
          </p:cNvPr>
          <p:cNvSpPr/>
          <p:nvPr/>
        </p:nvSpPr>
        <p:spPr>
          <a:xfrm>
            <a:off x="0" y="1388169"/>
            <a:ext cx="47752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37698CC7-870A-F9CB-7FFC-73C33852E263}"/>
              </a:ext>
            </a:extLst>
          </p:cNvPr>
          <p:cNvSpPr txBox="1"/>
          <p:nvPr/>
        </p:nvSpPr>
        <p:spPr>
          <a:xfrm>
            <a:off x="923831" y="1480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(f) (iii) </a:t>
            </a:r>
          </a:p>
        </p:txBody>
      </p:sp>
      <p:pic>
        <p:nvPicPr>
          <p:cNvPr id="16" name="Picture 15" descr="A close-up of a computer screen&#10;&#10;Description automatically generated">
            <a:extLst>
              <a:ext uri="{FF2B5EF4-FFF2-40B4-BE49-F238E27FC236}">
                <a16:creationId xmlns:a16="http://schemas.microsoft.com/office/drawing/2014/main" id="{E9259806-30CC-7DEA-140A-AC75271E32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17" name="Rectangle 16">
            <a:extLst>
              <a:ext uri="{FF2B5EF4-FFF2-40B4-BE49-F238E27FC236}">
                <a16:creationId xmlns:a16="http://schemas.microsoft.com/office/drawing/2014/main" id="{74C1B532-1357-A466-A6A4-89705EF2C635}"/>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1989818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7EB7-422C-31E2-2D7B-3E9E4F429578}"/>
            </a:ext>
          </a:extLst>
        </p:cNvPr>
        <p:cNvGrpSpPr/>
        <p:nvPr/>
      </p:nvGrpSpPr>
      <p:grpSpPr>
        <a:xfrm>
          <a:off x="0" y="0"/>
          <a:ext cx="0" cy="0"/>
          <a:chOff x="0" y="0"/>
          <a:chExt cx="0" cy="0"/>
        </a:xfrm>
      </p:grpSpPr>
      <p:pic>
        <p:nvPicPr>
          <p:cNvPr id="5" name="Graphic 4" descr="Court outline">
            <a:extLst>
              <a:ext uri="{FF2B5EF4-FFF2-40B4-BE49-F238E27FC236}">
                <a16:creationId xmlns:a16="http://schemas.microsoft.com/office/drawing/2014/main" id="{2A667E00-63DE-FDC4-9ABA-B0432CC228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71866" y="1197980"/>
            <a:ext cx="5660020" cy="5660020"/>
          </a:xfrm>
          <a:prstGeom prst="rect">
            <a:avLst/>
          </a:prstGeom>
        </p:spPr>
      </p:pic>
      <p:sp>
        <p:nvSpPr>
          <p:cNvPr id="2" name="Title 1">
            <a:extLst>
              <a:ext uri="{FF2B5EF4-FFF2-40B4-BE49-F238E27FC236}">
                <a16:creationId xmlns:a16="http://schemas.microsoft.com/office/drawing/2014/main" id="{4B6C21C3-8BB4-4DE8-511F-185350BF548C}"/>
              </a:ext>
            </a:extLst>
          </p:cNvPr>
          <p:cNvSpPr>
            <a:spLocks noGrp="1"/>
          </p:cNvSpPr>
          <p:nvPr>
            <p:ph type="title"/>
          </p:nvPr>
        </p:nvSpPr>
        <p:spPr>
          <a:xfrm>
            <a:off x="642812" y="1311543"/>
            <a:ext cx="10905753" cy="671660"/>
          </a:xfrm>
        </p:spPr>
        <p:txBody>
          <a:bodyPr/>
          <a:lstStyle/>
          <a:p>
            <a:r>
              <a:rPr lang="fr-FR"/>
              <a:t>Pour les gouvernements et les citoyens</a:t>
            </a:r>
          </a:p>
        </p:txBody>
      </p:sp>
      <p:sp>
        <p:nvSpPr>
          <p:cNvPr id="3" name="Content Placeholder 2">
            <a:extLst>
              <a:ext uri="{FF2B5EF4-FFF2-40B4-BE49-F238E27FC236}">
                <a16:creationId xmlns:a16="http://schemas.microsoft.com/office/drawing/2014/main" id="{BC32B66C-27D2-1751-E5F3-CE72F55B97F7}"/>
              </a:ext>
            </a:extLst>
          </p:cNvPr>
          <p:cNvSpPr>
            <a:spLocks noGrp="1"/>
          </p:cNvSpPr>
          <p:nvPr>
            <p:ph idx="1"/>
          </p:nvPr>
        </p:nvSpPr>
        <p:spPr>
          <a:xfrm>
            <a:off x="642813" y="2253976"/>
            <a:ext cx="9565489" cy="4100255"/>
          </a:xfrm>
        </p:spPr>
        <p:txBody>
          <a:bodyPr>
            <a:normAutofit/>
          </a:bodyPr>
          <a:lstStyle/>
          <a:p>
            <a:r>
              <a:rPr lang="fr-FR" sz="2600"/>
              <a:t>Améliorer la </a:t>
            </a:r>
            <a:r>
              <a:rPr lang="fr-FR" sz="2600" b="1">
                <a:solidFill>
                  <a:srgbClr val="0090BF"/>
                </a:solidFill>
              </a:rPr>
              <a:t>récupération des avoirs publics volés. </a:t>
            </a:r>
          </a:p>
          <a:p>
            <a:r>
              <a:rPr lang="fr-FR" sz="2600"/>
              <a:t>Assurer </a:t>
            </a:r>
            <a:r>
              <a:rPr lang="fr-FR" sz="2600" b="1">
                <a:solidFill>
                  <a:srgbClr val="0090BF"/>
                </a:solidFill>
              </a:rPr>
              <a:t>l’intégrité du système d’octroi des licences minières </a:t>
            </a:r>
            <a:r>
              <a:rPr lang="fr-FR" sz="2600"/>
              <a:t>en évitant la corruption pouvant découler de connexions politiques.</a:t>
            </a:r>
          </a:p>
          <a:p>
            <a:r>
              <a:rPr lang="fr-FR" sz="2600"/>
              <a:t>Préserver </a:t>
            </a:r>
            <a:r>
              <a:rPr lang="fr-FR" sz="2600" b="1">
                <a:solidFill>
                  <a:srgbClr val="0090BF"/>
                </a:solidFill>
              </a:rPr>
              <a:t>l’intégrité des procédures de passation des marchés publics </a:t>
            </a:r>
            <a:r>
              <a:rPr lang="fr-FR" sz="2600"/>
              <a:t>en révélant les possibles conflits d'intérêts.</a:t>
            </a:r>
          </a:p>
          <a:p>
            <a:r>
              <a:rPr lang="fr-FR" sz="2600"/>
              <a:t>Suivre </a:t>
            </a:r>
            <a:r>
              <a:rPr lang="fr-FR" sz="2600" b="1">
                <a:solidFill>
                  <a:srgbClr val="0090BF"/>
                </a:solidFill>
              </a:rPr>
              <a:t>le niveau de participation des entreprises locales </a:t>
            </a:r>
            <a:r>
              <a:rPr lang="fr-FR" sz="2600"/>
              <a:t>à la chaîne d’approvisionnement minier.</a:t>
            </a:r>
          </a:p>
          <a:p>
            <a:r>
              <a:rPr lang="fr-FR" sz="2600"/>
              <a:t>Améliorer le </a:t>
            </a:r>
            <a:r>
              <a:rPr lang="fr-FR" sz="2600" b="1">
                <a:solidFill>
                  <a:srgbClr val="0090BF"/>
                </a:solidFill>
              </a:rPr>
              <a:t>climat des investissements.</a:t>
            </a:r>
          </a:p>
        </p:txBody>
      </p:sp>
      <p:sp>
        <p:nvSpPr>
          <p:cNvPr id="4" name="TextBox 3">
            <a:extLst>
              <a:ext uri="{FF2B5EF4-FFF2-40B4-BE49-F238E27FC236}">
                <a16:creationId xmlns:a16="http://schemas.microsoft.com/office/drawing/2014/main" id="{0DAB0155-2BBF-316F-1324-B4D15475E8FD}"/>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RÉFLEXION</a:t>
            </a:r>
          </a:p>
        </p:txBody>
      </p:sp>
    </p:spTree>
    <p:extLst>
      <p:ext uri="{BB962C8B-B14F-4D97-AF65-F5344CB8AC3E}">
        <p14:creationId xmlns:p14="http://schemas.microsoft.com/office/powerpoint/2010/main" val="3451715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864F-71AD-71FD-114F-9765173A011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622B017-72AD-1B53-50C6-326C91C41356}"/>
              </a:ext>
            </a:extLst>
          </p:cNvPr>
          <p:cNvSpPr txBox="1"/>
          <p:nvPr/>
        </p:nvSpPr>
        <p:spPr>
          <a:xfrm>
            <a:off x="936531" y="2535279"/>
            <a:ext cx="4583120" cy="3108543"/>
          </a:xfrm>
          <a:prstGeom prst="rect">
            <a:avLst/>
          </a:prstGeom>
          <a:noFill/>
        </p:spPr>
        <p:txBody>
          <a:bodyPr wrap="square">
            <a:spAutoFit/>
          </a:bodyPr>
          <a:lstStyle/>
          <a:p>
            <a:r>
              <a:rPr lang="fr-FR" sz="2800" dirty="0">
                <a:solidFill>
                  <a:srgbClr val="002157"/>
                </a:solidFill>
              </a:rPr>
              <a:t>Le groupe multipartite est encouragé à examiner  l’</a:t>
            </a:r>
            <a:r>
              <a:rPr lang="fr-FR" sz="2800" b="1" dirty="0">
                <a:solidFill>
                  <a:schemeClr val="accent6"/>
                </a:solidFill>
              </a:rPr>
              <a:t>exhaustivité et la fiabilité </a:t>
            </a:r>
            <a:r>
              <a:rPr lang="fr-FR" sz="2800" dirty="0">
                <a:solidFill>
                  <a:srgbClr val="002157"/>
                </a:solidFill>
              </a:rPr>
              <a:t>des informations sur la propriété divulguées dans les dossiers présentés à l’autorité boursière.</a:t>
            </a:r>
          </a:p>
        </p:txBody>
      </p:sp>
      <p:pic>
        <p:nvPicPr>
          <p:cNvPr id="9" name="Picture 8" descr="A close-up of a computer screen&#10;&#10;Description automatically generated">
            <a:extLst>
              <a:ext uri="{FF2B5EF4-FFF2-40B4-BE49-F238E27FC236}">
                <a16:creationId xmlns:a16="http://schemas.microsoft.com/office/drawing/2014/main" id="{563747BA-B19E-B3B9-27BD-0D757110F51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cxnSp>
        <p:nvCxnSpPr>
          <p:cNvPr id="3" name="Straight Connector 2">
            <a:extLst>
              <a:ext uri="{FF2B5EF4-FFF2-40B4-BE49-F238E27FC236}">
                <a16:creationId xmlns:a16="http://schemas.microsoft.com/office/drawing/2014/main" id="{1804B756-831A-321A-C7A7-505386DFACD1}"/>
              </a:ext>
            </a:extLst>
          </p:cNvPr>
          <p:cNvCxnSpPr>
            <a:cxnSpLocks/>
          </p:cNvCxnSpPr>
          <p:nvPr/>
        </p:nvCxnSpPr>
        <p:spPr>
          <a:xfrm>
            <a:off x="1042970" y="3405910"/>
            <a:ext cx="1563596"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85F695E-FA68-396F-0131-178BF22BEA5B}"/>
              </a:ext>
            </a:extLst>
          </p:cNvPr>
          <p:cNvSpPr>
            <a:spLocks noGrp="1"/>
          </p:cNvSpPr>
          <p:nvPr>
            <p:ph type="body" sz="quarter" idx="10"/>
          </p:nvPr>
        </p:nvSpPr>
        <p:spPr>
          <a:xfrm>
            <a:off x="889967" y="501886"/>
            <a:ext cx="5993433" cy="411030"/>
          </a:xfrm>
        </p:spPr>
        <p:txBody>
          <a:bodyPr>
            <a:normAutofit fontScale="85000" lnSpcReduction="10000"/>
          </a:bodyPr>
          <a:lstStyle/>
          <a:p>
            <a:r>
              <a:rPr lang="fr-FR">
                <a:solidFill>
                  <a:schemeClr val="accent6"/>
                </a:solidFill>
                <a:latin typeface="Franklin Gothic Medium" panose="020B0603020102020204" pitchFamily="34" charset="0"/>
              </a:rPr>
              <a:t>DONNÉES SUR LA PROPRIÉTÉ DES SOCIÉTÉS COTÉES EN BOURSE</a:t>
            </a:r>
          </a:p>
        </p:txBody>
      </p:sp>
      <p:sp>
        <p:nvSpPr>
          <p:cNvPr id="12" name="Rectangle 11">
            <a:extLst>
              <a:ext uri="{FF2B5EF4-FFF2-40B4-BE49-F238E27FC236}">
                <a16:creationId xmlns:a16="http://schemas.microsoft.com/office/drawing/2014/main" id="{78CFC63D-2A13-8939-4E42-C1D8B9BCCD19}"/>
              </a:ext>
            </a:extLst>
          </p:cNvPr>
          <p:cNvSpPr/>
          <p:nvPr/>
        </p:nvSpPr>
        <p:spPr>
          <a:xfrm>
            <a:off x="0" y="1388169"/>
            <a:ext cx="47752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Box 12">
            <a:extLst>
              <a:ext uri="{FF2B5EF4-FFF2-40B4-BE49-F238E27FC236}">
                <a16:creationId xmlns:a16="http://schemas.microsoft.com/office/drawing/2014/main" id="{60718EE5-E6A5-CDDD-F09D-1F6761946357}"/>
              </a:ext>
            </a:extLst>
          </p:cNvPr>
          <p:cNvSpPr txBox="1"/>
          <p:nvPr/>
        </p:nvSpPr>
        <p:spPr>
          <a:xfrm>
            <a:off x="923831" y="1480802"/>
            <a:ext cx="3940269" cy="523220"/>
          </a:xfrm>
          <a:prstGeom prst="rect">
            <a:avLst/>
          </a:prstGeom>
          <a:noFill/>
        </p:spPr>
        <p:txBody>
          <a:bodyPr wrap="square" rtlCol="0">
            <a:spAutoFit/>
          </a:bodyPr>
          <a:lstStyle/>
          <a:p>
            <a:r>
              <a:rPr lang="fr-FR" sz="2800">
                <a:solidFill>
                  <a:srgbClr val="FFFFFF"/>
                </a:solidFill>
                <a:latin typeface="Franklin Gothic Medium" panose="020B0603020102020204" pitchFamily="34" charset="0"/>
              </a:rPr>
              <a:t>Exigence 2.5 (f) (iii) </a:t>
            </a:r>
          </a:p>
        </p:txBody>
      </p:sp>
      <p:sp>
        <p:nvSpPr>
          <p:cNvPr id="2" name="Rectangle 1">
            <a:extLst>
              <a:ext uri="{FF2B5EF4-FFF2-40B4-BE49-F238E27FC236}">
                <a16:creationId xmlns:a16="http://schemas.microsoft.com/office/drawing/2014/main" id="{9FC62D27-AEA4-45DD-D515-EE93550861AF}"/>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3007093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ADE9-96D9-1FE7-B0A9-A9E3F60A7FA8}"/>
              </a:ext>
            </a:extLst>
          </p:cNvPr>
          <p:cNvSpPr>
            <a:spLocks noGrp="1"/>
          </p:cNvSpPr>
          <p:nvPr>
            <p:ph type="title"/>
          </p:nvPr>
        </p:nvSpPr>
        <p:spPr/>
        <p:txBody>
          <a:bodyPr/>
          <a:lstStyle/>
          <a:p>
            <a:r>
              <a:rPr lang="fr-FR"/>
              <a:t>Justification</a:t>
            </a:r>
          </a:p>
        </p:txBody>
      </p:sp>
      <p:sp>
        <p:nvSpPr>
          <p:cNvPr id="3" name="Content Placeholder 2">
            <a:extLst>
              <a:ext uri="{FF2B5EF4-FFF2-40B4-BE49-F238E27FC236}">
                <a16:creationId xmlns:a16="http://schemas.microsoft.com/office/drawing/2014/main" id="{1AE70F51-868B-1E19-91A8-37D314571C55}"/>
              </a:ext>
            </a:extLst>
          </p:cNvPr>
          <p:cNvSpPr>
            <a:spLocks noGrp="1"/>
          </p:cNvSpPr>
          <p:nvPr>
            <p:ph idx="1"/>
          </p:nvPr>
        </p:nvSpPr>
        <p:spPr>
          <a:xfrm>
            <a:off x="642813" y="2019791"/>
            <a:ext cx="5704648" cy="4480761"/>
          </a:xfrm>
        </p:spPr>
        <p:txBody>
          <a:bodyPr>
            <a:normAutofit fontScale="85000" lnSpcReduction="20000"/>
          </a:bodyPr>
          <a:lstStyle/>
          <a:p>
            <a:pPr marL="383540" indent="-383540"/>
            <a:r>
              <a:rPr lang="fr-FR" sz="3200">
                <a:solidFill>
                  <a:srgbClr val="002157"/>
                </a:solidFill>
              </a:rPr>
              <a:t>Les informations communiquées aux autorités boursières sont essentielles pour garantir l’</a:t>
            </a:r>
            <a:r>
              <a:rPr lang="fr-FR" sz="3200" b="1">
                <a:solidFill>
                  <a:schemeClr val="accent6"/>
                </a:solidFill>
              </a:rPr>
              <a:t>intégrité des marchés financiers.</a:t>
            </a:r>
          </a:p>
          <a:p>
            <a:pPr marL="383540" indent="-383540"/>
            <a:r>
              <a:rPr lang="fr-FR" sz="3200"/>
              <a:t>Ces règles f</a:t>
            </a:r>
            <a:r>
              <a:rPr lang="fr-FR" sz="3200">
                <a:solidFill>
                  <a:srgbClr val="002157"/>
                </a:solidFill>
              </a:rPr>
              <a:t>avorisent </a:t>
            </a:r>
            <a:r>
              <a:rPr lang="fr-FR" sz="3200" b="1">
                <a:solidFill>
                  <a:schemeClr val="accent6"/>
                </a:solidFill>
              </a:rPr>
              <a:t>la confiance des investisseurs </a:t>
            </a:r>
            <a:r>
              <a:rPr lang="fr-FR" sz="3200">
                <a:solidFill>
                  <a:srgbClr val="002157"/>
                </a:solidFill>
              </a:rPr>
              <a:t>et une répartition équitable et efficace des capitaux.</a:t>
            </a:r>
          </a:p>
          <a:p>
            <a:pPr marL="383540" indent="-383540"/>
            <a:r>
              <a:rPr lang="fr-FR" sz="3200">
                <a:solidFill>
                  <a:srgbClr val="002157"/>
                </a:solidFill>
              </a:rPr>
              <a:t>Le caractère complet des informations permet de </a:t>
            </a:r>
            <a:r>
              <a:rPr lang="fr-FR" sz="3200" b="1">
                <a:solidFill>
                  <a:schemeClr val="accent6"/>
                </a:solidFill>
              </a:rPr>
              <a:t>prévenir les pertes financières </a:t>
            </a:r>
            <a:r>
              <a:rPr lang="fr-FR" sz="3200">
                <a:solidFill>
                  <a:srgbClr val="002157"/>
                </a:solidFill>
              </a:rPr>
              <a:t>et d’encourager des </a:t>
            </a:r>
            <a:r>
              <a:rPr lang="fr-FR" sz="3200" b="1">
                <a:solidFill>
                  <a:schemeClr val="accent6"/>
                </a:solidFill>
              </a:rPr>
              <a:t>conditions de concurrence équitables.</a:t>
            </a:r>
          </a:p>
          <a:p>
            <a:endParaRPr lang="en-GB" sz="3600" b="1">
              <a:solidFill>
                <a:srgbClr val="0090BF"/>
              </a:solidFill>
            </a:endParaRPr>
          </a:p>
        </p:txBody>
      </p:sp>
      <p:sp>
        <p:nvSpPr>
          <p:cNvPr id="4" name="Text Placeholder 3">
            <a:extLst>
              <a:ext uri="{FF2B5EF4-FFF2-40B4-BE49-F238E27FC236}">
                <a16:creationId xmlns:a16="http://schemas.microsoft.com/office/drawing/2014/main" id="{F9F5D7C3-80A9-3645-A6F9-D18FB6DDB708}"/>
              </a:ext>
            </a:extLst>
          </p:cNvPr>
          <p:cNvSpPr>
            <a:spLocks noGrp="1"/>
          </p:cNvSpPr>
          <p:nvPr>
            <p:ph type="body" sz="quarter" idx="10"/>
          </p:nvPr>
        </p:nvSpPr>
        <p:spPr>
          <a:xfrm>
            <a:off x="889967" y="501886"/>
            <a:ext cx="6175851" cy="411030"/>
          </a:xfrm>
        </p:spPr>
        <p:txBody>
          <a:bodyPr>
            <a:normAutofit fontScale="85000" lnSpcReduction="10000"/>
          </a:bodyPr>
          <a:lstStyle/>
          <a:p>
            <a:r>
              <a:rPr lang="fr-FR">
                <a:solidFill>
                  <a:schemeClr val="accent6"/>
                </a:solidFill>
                <a:latin typeface="Franklin Gothic Medium" panose="020B0603020102020204" pitchFamily="34" charset="0"/>
              </a:rPr>
              <a:t>DONNÉES SUR LA PROPRIÉTÉ DES SOCIÉTÉS COTÉES EN BOURSE</a:t>
            </a:r>
          </a:p>
        </p:txBody>
      </p:sp>
      <p:sp>
        <p:nvSpPr>
          <p:cNvPr id="8" name="Picture Placeholder 7">
            <a:extLst>
              <a:ext uri="{FF2B5EF4-FFF2-40B4-BE49-F238E27FC236}">
                <a16:creationId xmlns:a16="http://schemas.microsoft.com/office/drawing/2014/main" id="{0BF3583C-3C43-B9E4-0528-8F206F4D35A7}"/>
              </a:ext>
            </a:extLst>
          </p:cNvPr>
          <p:cNvSpPr>
            <a:spLocks noGrp="1"/>
          </p:cNvSpPr>
          <p:nvPr>
            <p:ph type="pic" sz="quarter" idx="14"/>
          </p:nvPr>
        </p:nvSpPr>
        <p:spPr/>
        <p:txBody>
          <a:bodyPr/>
          <a:lstStyle/>
          <a:p>
            <a:endParaRPr lang="en-NO"/>
          </a:p>
        </p:txBody>
      </p:sp>
      <p:pic>
        <p:nvPicPr>
          <p:cNvPr id="9" name="Picture 8" descr="A close-up of a computer screen&#10;&#10;Description automatically generated">
            <a:extLst>
              <a:ext uri="{FF2B5EF4-FFF2-40B4-BE49-F238E27FC236}">
                <a16:creationId xmlns:a16="http://schemas.microsoft.com/office/drawing/2014/main" id="{DC79DC62-8A32-D74C-00CA-01FC2FE8F1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1"/>
            <a:ext cx="5308600" cy="6857997"/>
          </a:xfrm>
          <a:prstGeom prst="rect">
            <a:avLst/>
          </a:prstGeom>
        </p:spPr>
      </p:pic>
      <p:sp>
        <p:nvSpPr>
          <p:cNvPr id="10" name="Rectangle 9">
            <a:extLst>
              <a:ext uri="{FF2B5EF4-FFF2-40B4-BE49-F238E27FC236}">
                <a16:creationId xmlns:a16="http://schemas.microsoft.com/office/drawing/2014/main" id="{707F8A04-D6DD-4F5D-C4A5-53D8F2CA60B2}"/>
              </a:ext>
            </a:extLst>
          </p:cNvPr>
          <p:cNvSpPr/>
          <p:nvPr/>
        </p:nvSpPr>
        <p:spPr>
          <a:xfrm>
            <a:off x="6883400" y="0"/>
            <a:ext cx="5308600" cy="6858000"/>
          </a:xfrm>
          <a:prstGeom prst="rect">
            <a:avLst/>
          </a:prstGeom>
          <a:solidFill>
            <a:schemeClr val="accent6">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532592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D3C788-70E6-413C-1F8F-97578AEE4390}"/>
              </a:ext>
            </a:extLst>
          </p:cNvPr>
          <p:cNvSpPr>
            <a:spLocks noGrp="1"/>
          </p:cNvSpPr>
          <p:nvPr>
            <p:ph type="body" sz="quarter" idx="10"/>
          </p:nvPr>
        </p:nvSpPr>
        <p:spPr/>
        <p:txBody>
          <a:bodyPr/>
          <a:lstStyle/>
          <a:p>
            <a:r>
              <a:rPr lang="fr-FR"/>
              <a:t>ÉTUDE DE CAS</a:t>
            </a:r>
          </a:p>
        </p:txBody>
      </p:sp>
      <p:sp>
        <p:nvSpPr>
          <p:cNvPr id="3" name="Text Placeholder 2">
            <a:extLst>
              <a:ext uri="{FF2B5EF4-FFF2-40B4-BE49-F238E27FC236}">
                <a16:creationId xmlns:a16="http://schemas.microsoft.com/office/drawing/2014/main" id="{3B01BAF1-33F5-C28F-AE4E-3B92936F45DC}"/>
              </a:ext>
            </a:extLst>
          </p:cNvPr>
          <p:cNvSpPr>
            <a:spLocks noGrp="1"/>
          </p:cNvSpPr>
          <p:nvPr>
            <p:ph type="body" sz="quarter" idx="11"/>
          </p:nvPr>
        </p:nvSpPr>
        <p:spPr/>
        <p:txBody>
          <a:bodyPr/>
          <a:lstStyle/>
          <a:p>
            <a:r>
              <a:rPr lang="fr-FR"/>
              <a:t>BHP</a:t>
            </a:r>
          </a:p>
        </p:txBody>
      </p:sp>
      <p:sp>
        <p:nvSpPr>
          <p:cNvPr id="4" name="Text Placeholder 3">
            <a:extLst>
              <a:ext uri="{FF2B5EF4-FFF2-40B4-BE49-F238E27FC236}">
                <a16:creationId xmlns:a16="http://schemas.microsoft.com/office/drawing/2014/main" id="{AEF31FD5-5AEF-5FF5-1EA4-28946A24B245}"/>
              </a:ext>
            </a:extLst>
          </p:cNvPr>
          <p:cNvSpPr>
            <a:spLocks noGrp="1"/>
          </p:cNvSpPr>
          <p:nvPr>
            <p:ph type="body" sz="quarter" idx="12"/>
          </p:nvPr>
        </p:nvSpPr>
        <p:spPr>
          <a:xfrm>
            <a:off x="1003243" y="3755796"/>
            <a:ext cx="5464059" cy="2190150"/>
          </a:xfrm>
        </p:spPr>
        <p:txBody>
          <a:bodyPr/>
          <a:lstStyle/>
          <a:p>
            <a:r>
              <a:rPr lang="fr-FR" sz="2600" dirty="0">
                <a:solidFill>
                  <a:srgbClr val="002060"/>
                </a:solidFill>
                <a:latin typeface="Franklin Gothic Book" panose="020B0503020102020204"/>
                <a:ea typeface="+mn-ea"/>
                <a:cs typeface="+mn-cs"/>
              </a:rPr>
              <a:t>Cette entreprise diffuse </a:t>
            </a:r>
            <a:r>
              <a:rPr kumimoji="0" lang="fr-FR" sz="2600" b="0" i="0" u="none" strike="noStrike" cap="none" normalizeH="0" baseline="0" noProof="0" dirty="0">
                <a:ln>
                  <a:noFill/>
                </a:ln>
                <a:solidFill>
                  <a:srgbClr val="002060"/>
                </a:solidFill>
                <a:effectLst/>
                <a:uLnTx/>
                <a:uFillTx/>
                <a:latin typeface="Franklin Gothic Book" panose="020B0503020102020204"/>
                <a:ea typeface="+mn-ea"/>
                <a:cs typeface="+mn-cs"/>
              </a:rPr>
              <a:t>des informations sur son site Internet, lequel contient des sections spécifiques pour chacune de </a:t>
            </a:r>
            <a:r>
              <a:rPr kumimoji="0" lang="fr-FR" sz="2600" b="1" i="0" u="none" strike="noStrike" cap="none" normalizeH="0" baseline="0" noProof="0" dirty="0">
                <a:ln>
                  <a:noFill/>
                </a:ln>
                <a:solidFill>
                  <a:schemeClr val="accent6"/>
                </a:solidFill>
                <a:effectLst/>
                <a:uLnTx/>
                <a:uFillTx/>
                <a:latin typeface="Franklin Gothic Book" panose="020B0503020102020204"/>
                <a:ea typeface="+mn-ea"/>
                <a:cs typeface="+mn-cs"/>
              </a:rPr>
              <a:t>quatre Bourses où elle est cotée.</a:t>
            </a:r>
          </a:p>
          <a:p>
            <a:pPr marL="0" indent="0">
              <a:buNone/>
            </a:pPr>
            <a:endParaRPr lang="en-NO" sz="2600" dirty="0"/>
          </a:p>
        </p:txBody>
      </p:sp>
      <p:sp>
        <p:nvSpPr>
          <p:cNvPr id="5" name="Text Placeholder 4">
            <a:extLst>
              <a:ext uri="{FF2B5EF4-FFF2-40B4-BE49-F238E27FC236}">
                <a16:creationId xmlns:a16="http://schemas.microsoft.com/office/drawing/2014/main" id="{ABC5CA9C-EC9D-FCFB-1D21-3960334EDCF9}"/>
              </a:ext>
            </a:extLst>
          </p:cNvPr>
          <p:cNvSpPr>
            <a:spLocks noGrp="1"/>
          </p:cNvSpPr>
          <p:nvPr>
            <p:ph type="body" sz="quarter" idx="13"/>
          </p:nvPr>
        </p:nvSpPr>
        <p:spPr>
          <a:xfrm>
            <a:off x="889967" y="501886"/>
            <a:ext cx="6292229" cy="411030"/>
          </a:xfrm>
        </p:spPr>
        <p:txBody>
          <a:bodyPr>
            <a:normAutofit fontScale="92500"/>
          </a:bodyPr>
          <a:lstStyle/>
          <a:p>
            <a:r>
              <a:rPr lang="fr-FR">
                <a:solidFill>
                  <a:schemeClr val="accent6"/>
                </a:solidFill>
                <a:latin typeface="Franklin Gothic Medium" panose="020B0603020102020204" pitchFamily="34" charset="0"/>
              </a:rPr>
              <a:t>DONNÉES SUR LA PROPRIÉTÉ DES SOCIÉTÉS COTÉES EN BOURSE</a:t>
            </a:r>
          </a:p>
          <a:p>
            <a:endParaRPr lang="en-NO"/>
          </a:p>
        </p:txBody>
      </p:sp>
      <p:pic>
        <p:nvPicPr>
          <p:cNvPr id="6" name="Picture 5" descr="A white text on a black background&#10;&#10;Description automatically generated">
            <a:extLst>
              <a:ext uri="{FF2B5EF4-FFF2-40B4-BE49-F238E27FC236}">
                <a16:creationId xmlns:a16="http://schemas.microsoft.com/office/drawing/2014/main" id="{BDAAB3EF-F28F-017B-DBF6-5772E86C3FF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83432" y="3429000"/>
            <a:ext cx="5052796" cy="1834119"/>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79D166CB-ED39-7A46-CF33-1754190FA5CB}"/>
              </a:ext>
            </a:extLst>
          </p:cNvPr>
          <p:cNvSpPr txBox="1"/>
          <p:nvPr/>
        </p:nvSpPr>
        <p:spPr>
          <a:xfrm>
            <a:off x="6583680" y="6411466"/>
            <a:ext cx="5224923" cy="276999"/>
          </a:xfrm>
          <a:prstGeom prst="rect">
            <a:avLst/>
          </a:prstGeom>
          <a:noFill/>
        </p:spPr>
        <p:txBody>
          <a:bodyPr wrap="square" rtlCol="0">
            <a:spAutoFit/>
          </a:bodyPr>
          <a:lstStyle/>
          <a:p>
            <a:pPr algn="r"/>
            <a:r>
              <a:rPr lang="fr-FR" sz="1200">
                <a:solidFill>
                  <a:srgbClr val="797979"/>
                </a:solidFill>
              </a:rPr>
              <a:t>SOURCE : RAPPORT ANNUEL DE BHP 2023</a:t>
            </a:r>
          </a:p>
        </p:txBody>
      </p:sp>
    </p:spTree>
    <p:extLst>
      <p:ext uri="{BB962C8B-B14F-4D97-AF65-F5344CB8AC3E}">
        <p14:creationId xmlns:p14="http://schemas.microsoft.com/office/powerpoint/2010/main" val="474821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478A59-E53F-9A62-60B9-09D740399B06}"/>
              </a:ext>
            </a:extLst>
          </p:cNvPr>
          <p:cNvSpPr>
            <a:spLocks noGrp="1"/>
          </p:cNvSpPr>
          <p:nvPr>
            <p:ph type="body" sz="quarter" idx="10"/>
          </p:nvPr>
        </p:nvSpPr>
        <p:spPr/>
        <p:txBody>
          <a:bodyPr/>
          <a:lstStyle/>
          <a:p>
            <a:r>
              <a:rPr lang="fr-FR"/>
              <a:t>OUTIL</a:t>
            </a:r>
          </a:p>
        </p:txBody>
      </p:sp>
      <p:sp>
        <p:nvSpPr>
          <p:cNvPr id="3" name="Text Placeholder 2">
            <a:extLst>
              <a:ext uri="{FF2B5EF4-FFF2-40B4-BE49-F238E27FC236}">
                <a16:creationId xmlns:a16="http://schemas.microsoft.com/office/drawing/2014/main" id="{CD558E3B-7EBE-6A50-2475-BE569DEE1371}"/>
              </a:ext>
            </a:extLst>
          </p:cNvPr>
          <p:cNvSpPr>
            <a:spLocks noGrp="1"/>
          </p:cNvSpPr>
          <p:nvPr>
            <p:ph type="body" sz="quarter" idx="11"/>
          </p:nvPr>
        </p:nvSpPr>
        <p:spPr>
          <a:xfrm>
            <a:off x="1003243" y="2722495"/>
            <a:ext cx="10617950" cy="915460"/>
          </a:xfrm>
        </p:spPr>
        <p:txBody>
          <a:bodyPr>
            <a:normAutofit/>
          </a:bodyPr>
          <a:lstStyle/>
          <a:p>
            <a:r>
              <a:rPr lang="fr-FR"/>
              <a:t>Étapes pour vérifier l’exhaustivité/la fiabilité</a:t>
            </a:r>
          </a:p>
        </p:txBody>
      </p:sp>
      <p:sp>
        <p:nvSpPr>
          <p:cNvPr id="4" name="Text Placeholder 3">
            <a:extLst>
              <a:ext uri="{FF2B5EF4-FFF2-40B4-BE49-F238E27FC236}">
                <a16:creationId xmlns:a16="http://schemas.microsoft.com/office/drawing/2014/main" id="{8CBA342D-D3D8-BCDD-DC6E-3E389D9243BA}"/>
              </a:ext>
            </a:extLst>
          </p:cNvPr>
          <p:cNvSpPr>
            <a:spLocks noGrp="1"/>
          </p:cNvSpPr>
          <p:nvPr>
            <p:ph type="body" sz="quarter" idx="12"/>
          </p:nvPr>
        </p:nvSpPr>
        <p:spPr>
          <a:xfrm>
            <a:off x="1026103" y="3319158"/>
            <a:ext cx="10185514" cy="2190150"/>
          </a:xfrm>
        </p:spPr>
        <p:txBody>
          <a:bodyPr/>
          <a:lstStyle/>
          <a:p>
            <a:pPr marL="0" indent="0">
              <a:buNone/>
            </a:pPr>
            <a:r>
              <a:rPr lang="fr-FR" sz="1600" dirty="0"/>
              <a:t>Pour évaluer la solidité de la définition de la propriété et du contrôle des exigences des autorités boursières, il convient d’examiner si les sociétés ont à fournir les informations suivantes :</a:t>
            </a:r>
          </a:p>
          <a:p>
            <a:r>
              <a:rPr lang="fr-FR" sz="1400" dirty="0"/>
              <a:t>Une notification en temps utile en cas </a:t>
            </a:r>
            <a:r>
              <a:rPr lang="fr-FR" sz="1400" b="1" dirty="0"/>
              <a:t>d’acquisition et de cession de droits de vote importants</a:t>
            </a:r>
            <a:r>
              <a:rPr lang="fr-FR" sz="1400" dirty="0"/>
              <a:t> ;</a:t>
            </a:r>
          </a:p>
          <a:p>
            <a:r>
              <a:rPr lang="fr-FR" sz="1400" dirty="0"/>
              <a:t>Une notification si des </a:t>
            </a:r>
            <a:r>
              <a:rPr lang="fr-FR" sz="1400" b="1" dirty="0"/>
              <a:t>participations et parts d’intérêts agrégées </a:t>
            </a:r>
            <a:r>
              <a:rPr lang="fr-FR" sz="1400" dirty="0"/>
              <a:t>sont</a:t>
            </a:r>
            <a:r>
              <a:rPr lang="fr-FR" sz="1400" b="1" dirty="0"/>
              <a:t> </a:t>
            </a:r>
            <a:r>
              <a:rPr lang="fr-FR" sz="1400" dirty="0"/>
              <a:t>utilisées de manière groupée moyennant un accord ;</a:t>
            </a:r>
          </a:p>
          <a:p>
            <a:r>
              <a:rPr lang="fr-FR" sz="1400" dirty="0"/>
              <a:t>Une notification en cas d’</a:t>
            </a:r>
            <a:r>
              <a:rPr lang="fr-FR" sz="1400" b="1" dirty="0"/>
              <a:t>accords sur la propriété et le contrôle par le biais d’instruments financiers </a:t>
            </a:r>
            <a:r>
              <a:rPr lang="fr-FR" sz="1400" dirty="0"/>
              <a:t>ayant un effet similaire à la détention d’actions ou de droits de vote suffisants pour exercer un contrôle ;</a:t>
            </a:r>
          </a:p>
          <a:p>
            <a:r>
              <a:rPr lang="fr-FR" sz="1400" dirty="0"/>
              <a:t>Une notification contenant des informations sur les </a:t>
            </a:r>
            <a:r>
              <a:rPr lang="fr-FR" sz="1400" b="1" dirty="0"/>
              <a:t>moyens par lesquels les principales participations ou les droits de vote sont exercés</a:t>
            </a:r>
            <a:r>
              <a:rPr lang="fr-FR" sz="1400" dirty="0"/>
              <a:t> (par exemple, la chaîne de propriété) ;</a:t>
            </a:r>
          </a:p>
          <a:p>
            <a:r>
              <a:rPr lang="fr-FR" sz="1400" dirty="0"/>
              <a:t>La notification des </a:t>
            </a:r>
            <a:r>
              <a:rPr lang="fr-FR" sz="1400" b="1" dirty="0"/>
              <a:t>parts détenues par les dirigeants d’une société.</a:t>
            </a:r>
            <a:endParaRPr lang="fr-FR" sz="1600" b="1" dirty="0"/>
          </a:p>
        </p:txBody>
      </p:sp>
      <p:sp>
        <p:nvSpPr>
          <p:cNvPr id="5" name="Text Placeholder 4">
            <a:extLst>
              <a:ext uri="{FF2B5EF4-FFF2-40B4-BE49-F238E27FC236}">
                <a16:creationId xmlns:a16="http://schemas.microsoft.com/office/drawing/2014/main" id="{BCF21D9B-251C-D80D-C386-727586460671}"/>
              </a:ext>
            </a:extLst>
          </p:cNvPr>
          <p:cNvSpPr>
            <a:spLocks noGrp="1"/>
          </p:cNvSpPr>
          <p:nvPr>
            <p:ph type="body" sz="quarter" idx="13"/>
          </p:nvPr>
        </p:nvSpPr>
        <p:spPr>
          <a:xfrm>
            <a:off x="889967" y="501886"/>
            <a:ext cx="5909844" cy="411030"/>
          </a:xfrm>
        </p:spPr>
        <p:txBody>
          <a:bodyPr>
            <a:normAutofit fontScale="85000" lnSpcReduction="10000"/>
          </a:bodyPr>
          <a:lstStyle/>
          <a:p>
            <a:r>
              <a:rPr lang="fr-FR">
                <a:solidFill>
                  <a:schemeClr val="accent6"/>
                </a:solidFill>
                <a:latin typeface="Franklin Gothic Medium" panose="020B0603020102020204" pitchFamily="34" charset="0"/>
              </a:rPr>
              <a:t>DONNÉES SUR LA PROPRIÉTÉ DES SOCIÉTÉS COTÉES EN BOURSE</a:t>
            </a:r>
          </a:p>
          <a:p>
            <a:endParaRPr lang="en-NO"/>
          </a:p>
        </p:txBody>
      </p:sp>
      <p:sp>
        <p:nvSpPr>
          <p:cNvPr id="6" name="TextBox 5">
            <a:extLst>
              <a:ext uri="{FF2B5EF4-FFF2-40B4-BE49-F238E27FC236}">
                <a16:creationId xmlns:a16="http://schemas.microsoft.com/office/drawing/2014/main" id="{183F517F-1E00-BFFF-1402-1AD806704A07}"/>
              </a:ext>
            </a:extLst>
          </p:cNvPr>
          <p:cNvSpPr txBox="1"/>
          <p:nvPr/>
        </p:nvSpPr>
        <p:spPr>
          <a:xfrm>
            <a:off x="6583680" y="6411466"/>
            <a:ext cx="5224923" cy="276999"/>
          </a:xfrm>
          <a:prstGeom prst="rect">
            <a:avLst/>
          </a:prstGeom>
          <a:noFill/>
        </p:spPr>
        <p:txBody>
          <a:bodyPr wrap="square" rtlCol="0">
            <a:spAutoFit/>
          </a:bodyPr>
          <a:lstStyle/>
          <a:p>
            <a:pPr algn="r"/>
            <a:r>
              <a:rPr lang="fr-FR" sz="1200">
                <a:solidFill>
                  <a:srgbClr val="797979"/>
                </a:solidFill>
              </a:rPr>
              <a:t>SOURCE : Open Ownership, 2020</a:t>
            </a:r>
          </a:p>
        </p:txBody>
      </p:sp>
    </p:spTree>
    <p:extLst>
      <p:ext uri="{BB962C8B-B14F-4D97-AF65-F5344CB8AC3E}">
        <p14:creationId xmlns:p14="http://schemas.microsoft.com/office/powerpoint/2010/main" val="3028578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4A680F-28A2-0A74-4643-3977C1D043A4}"/>
              </a:ext>
            </a:extLst>
          </p:cNvPr>
          <p:cNvPicPr>
            <a:picLocks noChangeAspect="1"/>
          </p:cNvPicPr>
          <p:nvPr/>
        </p:nvPicPr>
        <p:blipFill>
          <a:blip r:embed="rId3"/>
          <a:stretch>
            <a:fillRect/>
          </a:stretch>
        </p:blipFill>
        <p:spPr>
          <a:xfrm>
            <a:off x="6883400" y="0"/>
            <a:ext cx="5308600" cy="6858000"/>
          </a:xfrm>
          <a:prstGeom prst="rect">
            <a:avLst/>
          </a:prstGeom>
        </p:spPr>
      </p:pic>
      <p:sp>
        <p:nvSpPr>
          <p:cNvPr id="2" name="Title 1">
            <a:extLst>
              <a:ext uri="{FF2B5EF4-FFF2-40B4-BE49-F238E27FC236}">
                <a16:creationId xmlns:a16="http://schemas.microsoft.com/office/drawing/2014/main" id="{5B074529-6967-1AE9-F558-FEA8B19C4EF8}"/>
              </a:ext>
            </a:extLst>
          </p:cNvPr>
          <p:cNvSpPr>
            <a:spLocks noGrp="1"/>
          </p:cNvSpPr>
          <p:nvPr>
            <p:ph type="title"/>
          </p:nvPr>
        </p:nvSpPr>
        <p:spPr/>
        <p:txBody>
          <a:bodyPr/>
          <a:lstStyle/>
          <a:p>
            <a:r>
              <a:rPr lang="fr-FR"/>
              <a:t>Synthèse</a:t>
            </a:r>
          </a:p>
        </p:txBody>
      </p:sp>
      <p:sp>
        <p:nvSpPr>
          <p:cNvPr id="3" name="Content Placeholder 2">
            <a:extLst>
              <a:ext uri="{FF2B5EF4-FFF2-40B4-BE49-F238E27FC236}">
                <a16:creationId xmlns:a16="http://schemas.microsoft.com/office/drawing/2014/main" id="{DDAB721D-2AEC-D95B-F607-40DB6FFA0746}"/>
              </a:ext>
            </a:extLst>
          </p:cNvPr>
          <p:cNvSpPr>
            <a:spLocks noGrp="1"/>
          </p:cNvSpPr>
          <p:nvPr>
            <p:ph idx="1"/>
          </p:nvPr>
        </p:nvSpPr>
        <p:spPr>
          <a:xfrm>
            <a:off x="642813" y="1866658"/>
            <a:ext cx="5704648" cy="4497386"/>
          </a:xfrm>
        </p:spPr>
        <p:txBody>
          <a:bodyPr>
            <a:normAutofit fontScale="85000" lnSpcReduction="20000"/>
          </a:bodyPr>
          <a:lstStyle/>
          <a:p>
            <a:pPr marL="0" indent="0">
              <a:buNone/>
            </a:pPr>
            <a:r>
              <a:rPr lang="fr-FR" sz="2400" b="1">
                <a:solidFill>
                  <a:srgbClr val="002157"/>
                </a:solidFill>
              </a:rPr>
              <a:t>Exigence 1.2 :</a:t>
            </a:r>
            <a:r>
              <a:rPr lang="fr-FR" sz="2400"/>
              <a:t>	</a:t>
            </a:r>
          </a:p>
          <a:p>
            <a:pPr marL="457708" indent="-457200">
              <a:buFont typeface="Wingdings" pitchFamily="2" charset="2"/>
              <a:buChar char="§"/>
            </a:pPr>
            <a:r>
              <a:rPr lang="fr-FR" sz="2400" i="0">
                <a:solidFill>
                  <a:srgbClr val="002157"/>
                </a:solidFill>
              </a:rPr>
              <a:t>Les entreprises privées et les entreprises d’État sont invitées à publier </a:t>
            </a:r>
            <a:r>
              <a:rPr lang="fr-FR" sz="2400" b="1" i="0">
                <a:solidFill>
                  <a:srgbClr val="0090BF"/>
                </a:solidFill>
              </a:rPr>
              <a:t>une politique de lutte contre la corruption</a:t>
            </a:r>
            <a:r>
              <a:rPr lang="fr-FR" sz="2400" i="0">
                <a:solidFill>
                  <a:srgbClr val="002157"/>
                </a:solidFill>
              </a:rPr>
              <a:t>, et à faire connaître l’usage qu’elles font des données sur les bénéficiaires effectifs (attente).</a:t>
            </a:r>
          </a:p>
          <a:p>
            <a:pPr marL="508" indent="0">
              <a:buNone/>
            </a:pPr>
            <a:r>
              <a:rPr lang="fr-FR" sz="2400" b="1">
                <a:solidFill>
                  <a:srgbClr val="002157"/>
                </a:solidFill>
              </a:rPr>
              <a:t>Exigences 2.2 et 2.3 </a:t>
            </a:r>
            <a:r>
              <a:rPr lang="fr-FR" sz="2400">
                <a:solidFill>
                  <a:srgbClr val="002157"/>
                </a:solidFill>
              </a:rPr>
              <a:t>:</a:t>
            </a:r>
          </a:p>
          <a:p>
            <a:pPr marL="457708" indent="-457200">
              <a:buFont typeface="Wingdings" pitchFamily="2" charset="2"/>
              <a:buChar char="§"/>
            </a:pPr>
            <a:r>
              <a:rPr lang="fr-FR" sz="2400" i="0">
                <a:solidFill>
                  <a:srgbClr val="002157"/>
                </a:solidFill>
              </a:rPr>
              <a:t>Les gouvernements doivent divulguer le nom des </a:t>
            </a:r>
            <a:r>
              <a:rPr lang="fr-FR" sz="2400" b="1" i="0">
                <a:solidFill>
                  <a:srgbClr val="0090BF"/>
                </a:solidFill>
              </a:rPr>
              <a:t>bénéficiaires effectifs des entreprises soumissionnaires</a:t>
            </a:r>
            <a:r>
              <a:rPr lang="fr-FR" sz="2400" i="0">
                <a:solidFill>
                  <a:srgbClr val="002157"/>
                </a:solidFill>
              </a:rPr>
              <a:t> (obligation).</a:t>
            </a:r>
          </a:p>
          <a:p>
            <a:pPr marL="457708" indent="-457200">
              <a:buFont typeface="Wingdings" pitchFamily="2" charset="2"/>
              <a:buChar char="§"/>
            </a:pPr>
            <a:r>
              <a:rPr lang="fr-FR" sz="2400">
                <a:solidFill>
                  <a:srgbClr val="002157"/>
                </a:solidFill>
              </a:rPr>
              <a:t>L</a:t>
            </a:r>
            <a:r>
              <a:rPr lang="fr-FR" sz="2400" i="0">
                <a:solidFill>
                  <a:srgbClr val="002157"/>
                </a:solidFill>
              </a:rPr>
              <a:t>ien à établir entre </a:t>
            </a:r>
            <a:r>
              <a:rPr lang="fr-FR" sz="2400" b="1" i="0">
                <a:solidFill>
                  <a:srgbClr val="0090BF"/>
                </a:solidFill>
              </a:rPr>
              <a:t>les registres de licence accessibles au public </a:t>
            </a:r>
            <a:r>
              <a:rPr lang="fr-FR" sz="2400" i="0">
                <a:solidFill>
                  <a:srgbClr val="002157"/>
                </a:solidFill>
              </a:rPr>
              <a:t>et d’autres plateformes gouvernementales, notamment celles contenant des données sur les propriétaires effectifs et légaux (obligation).  </a:t>
            </a:r>
          </a:p>
        </p:txBody>
      </p:sp>
      <p:pic>
        <p:nvPicPr>
          <p:cNvPr id="6" name="Picture 5">
            <a:extLst>
              <a:ext uri="{FF2B5EF4-FFF2-40B4-BE49-F238E27FC236}">
                <a16:creationId xmlns:a16="http://schemas.microsoft.com/office/drawing/2014/main" id="{6F374C03-F167-92D4-FDA4-CE0582077133}"/>
              </a:ext>
            </a:extLst>
          </p:cNvPr>
          <p:cNvPicPr>
            <a:picLocks noChangeAspect="1"/>
          </p:cNvPicPr>
          <p:nvPr/>
        </p:nvPicPr>
        <p:blipFill>
          <a:blip r:embed="rId4"/>
          <a:stretch>
            <a:fillRect/>
          </a:stretch>
        </p:blipFill>
        <p:spPr>
          <a:xfrm>
            <a:off x="6883400" y="0"/>
            <a:ext cx="5308600" cy="6858000"/>
          </a:xfrm>
          <a:prstGeom prst="rect">
            <a:avLst/>
          </a:prstGeom>
        </p:spPr>
      </p:pic>
    </p:spTree>
    <p:extLst>
      <p:ext uri="{BB962C8B-B14F-4D97-AF65-F5344CB8AC3E}">
        <p14:creationId xmlns:p14="http://schemas.microsoft.com/office/powerpoint/2010/main" val="3054926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4BD85-B15E-7D62-B3DB-02AE658135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5EE941-A335-BEDC-4ED8-CE1D04C87891}"/>
              </a:ext>
            </a:extLst>
          </p:cNvPr>
          <p:cNvPicPr>
            <a:picLocks noChangeAspect="1"/>
          </p:cNvPicPr>
          <p:nvPr/>
        </p:nvPicPr>
        <p:blipFill>
          <a:blip r:embed="rId3"/>
          <a:stretch>
            <a:fillRect/>
          </a:stretch>
        </p:blipFill>
        <p:spPr>
          <a:xfrm>
            <a:off x="6883400" y="0"/>
            <a:ext cx="5308600" cy="6858000"/>
          </a:xfrm>
          <a:prstGeom prst="rect">
            <a:avLst/>
          </a:prstGeom>
        </p:spPr>
      </p:pic>
      <p:sp>
        <p:nvSpPr>
          <p:cNvPr id="2" name="Title 1">
            <a:extLst>
              <a:ext uri="{FF2B5EF4-FFF2-40B4-BE49-F238E27FC236}">
                <a16:creationId xmlns:a16="http://schemas.microsoft.com/office/drawing/2014/main" id="{F1705E06-CDC4-D91E-0ABF-03037794BFB9}"/>
              </a:ext>
            </a:extLst>
          </p:cNvPr>
          <p:cNvSpPr>
            <a:spLocks noGrp="1"/>
          </p:cNvSpPr>
          <p:nvPr>
            <p:ph type="title"/>
          </p:nvPr>
        </p:nvSpPr>
        <p:spPr/>
        <p:txBody>
          <a:bodyPr/>
          <a:lstStyle/>
          <a:p>
            <a:r>
              <a:rPr lang="fr-FR"/>
              <a:t>Synthèse</a:t>
            </a:r>
          </a:p>
        </p:txBody>
      </p:sp>
      <p:sp>
        <p:nvSpPr>
          <p:cNvPr id="3" name="Content Placeholder 2">
            <a:extLst>
              <a:ext uri="{FF2B5EF4-FFF2-40B4-BE49-F238E27FC236}">
                <a16:creationId xmlns:a16="http://schemas.microsoft.com/office/drawing/2014/main" id="{FFB0C96B-FE27-2450-66DE-66E6B6E9DA8A}"/>
              </a:ext>
            </a:extLst>
          </p:cNvPr>
          <p:cNvSpPr>
            <a:spLocks noGrp="1"/>
          </p:cNvSpPr>
          <p:nvPr>
            <p:ph idx="1"/>
          </p:nvPr>
        </p:nvSpPr>
        <p:spPr>
          <a:xfrm>
            <a:off x="642812" y="1866658"/>
            <a:ext cx="5704648" cy="4497386"/>
          </a:xfrm>
        </p:spPr>
        <p:txBody>
          <a:bodyPr>
            <a:normAutofit fontScale="85000" lnSpcReduction="20000"/>
          </a:bodyPr>
          <a:lstStyle/>
          <a:p>
            <a:pPr marL="0" indent="0">
              <a:buNone/>
            </a:pPr>
            <a:r>
              <a:rPr lang="fr-FR" sz="2400" b="1">
                <a:solidFill>
                  <a:srgbClr val="002157"/>
                </a:solidFill>
              </a:rPr>
              <a:t>Exigences 2.5 et 2.6 </a:t>
            </a:r>
            <a:r>
              <a:rPr lang="fr-FR" sz="2400">
                <a:solidFill>
                  <a:srgbClr val="002157"/>
                </a:solidFill>
              </a:rPr>
              <a:t>:</a:t>
            </a:r>
            <a:r>
              <a:rPr lang="fr-FR" sz="2400"/>
              <a:t>	</a:t>
            </a:r>
          </a:p>
          <a:p>
            <a:pPr marL="457708" indent="-457200">
              <a:buClr>
                <a:srgbClr val="002157"/>
              </a:buClr>
              <a:buFont typeface="Wingdings" pitchFamily="2" charset="2"/>
              <a:buChar char="§"/>
            </a:pPr>
            <a:r>
              <a:rPr lang="fr-FR" sz="2400">
                <a:solidFill>
                  <a:srgbClr val="002157"/>
                </a:solidFill>
              </a:rPr>
              <a:t>Seuil de propriété de </a:t>
            </a:r>
            <a:r>
              <a:rPr lang="fr-FR" sz="2400" b="1" i="0">
                <a:solidFill>
                  <a:srgbClr val="0090BF"/>
                </a:solidFill>
              </a:rPr>
              <a:t>≤ 10 % </a:t>
            </a:r>
            <a:r>
              <a:rPr lang="fr-FR" sz="2400" i="0">
                <a:solidFill>
                  <a:srgbClr val="002157"/>
                </a:solidFill>
              </a:rPr>
              <a:t>(encouragement)</a:t>
            </a:r>
            <a:r>
              <a:rPr lang="fr-FR" sz="2400">
                <a:solidFill>
                  <a:srgbClr val="002157"/>
                </a:solidFill>
              </a:rPr>
              <a:t>.</a:t>
            </a:r>
          </a:p>
          <a:p>
            <a:pPr marL="457708" indent="-457200">
              <a:buFont typeface="Wingdings" pitchFamily="2" charset="2"/>
              <a:buChar char="§"/>
            </a:pPr>
            <a:r>
              <a:rPr lang="fr-FR" sz="2400" i="0">
                <a:solidFill>
                  <a:srgbClr val="002157"/>
                </a:solidFill>
              </a:rPr>
              <a:t>Signalement des</a:t>
            </a:r>
            <a:r>
              <a:rPr lang="fr-FR" sz="2400" b="1" i="0">
                <a:solidFill>
                  <a:srgbClr val="0090BF"/>
                </a:solidFill>
              </a:rPr>
              <a:t> PPE</a:t>
            </a:r>
            <a:r>
              <a:rPr lang="fr-FR" sz="2400" i="0">
                <a:solidFill>
                  <a:srgbClr val="002157"/>
                </a:solidFill>
              </a:rPr>
              <a:t> qui sont en même temps des bénéficiaires effectifs, quel que soit leur degré de participation (obligation).</a:t>
            </a:r>
          </a:p>
          <a:p>
            <a:pPr marL="457708" indent="-457200">
              <a:buFont typeface="Wingdings" pitchFamily="2" charset="2"/>
              <a:buChar char="§"/>
            </a:pPr>
            <a:r>
              <a:rPr lang="fr-FR" sz="2400" i="0">
                <a:solidFill>
                  <a:srgbClr val="002157"/>
                </a:solidFill>
              </a:rPr>
              <a:t>Examen de l’exhaustivité et de la fiabilité des </a:t>
            </a:r>
            <a:r>
              <a:rPr lang="fr-FR" sz="2400" b="1" i="0">
                <a:solidFill>
                  <a:srgbClr val="0090BF"/>
                </a:solidFill>
              </a:rPr>
              <a:t>renseignements fournis aux autorités boursières </a:t>
            </a:r>
            <a:r>
              <a:rPr lang="fr-FR" sz="2400" i="0">
                <a:solidFill>
                  <a:srgbClr val="002157"/>
                </a:solidFill>
              </a:rPr>
              <a:t>(encouragement).</a:t>
            </a:r>
          </a:p>
          <a:p>
            <a:pPr marL="457708" indent="-457200">
              <a:buClr>
                <a:srgbClr val="002157"/>
              </a:buClr>
              <a:buFont typeface="Wingdings" pitchFamily="2" charset="2"/>
              <a:buChar char="§"/>
            </a:pPr>
            <a:r>
              <a:rPr lang="fr-FR" sz="2400" b="1" i="0">
                <a:solidFill>
                  <a:srgbClr val="0090BF"/>
                </a:solidFill>
              </a:rPr>
              <a:t>Obligation des entreprises d’État</a:t>
            </a:r>
            <a:r>
              <a:rPr lang="fr-FR" sz="2400" i="0">
                <a:solidFill>
                  <a:srgbClr val="002157"/>
                </a:solidFill>
              </a:rPr>
              <a:t> de déclarer les informations sur la propriété et le contrôle, et sur </a:t>
            </a:r>
            <a:r>
              <a:rPr lang="fr-FR" sz="2400" b="1" i="0">
                <a:solidFill>
                  <a:srgbClr val="0090BF"/>
                </a:solidFill>
              </a:rPr>
              <a:t>les bénéficiaires effectifs de leurs fournisseurs </a:t>
            </a:r>
            <a:r>
              <a:rPr lang="fr-FR" sz="2400" i="0">
                <a:solidFill>
                  <a:srgbClr val="002157"/>
                </a:solidFill>
              </a:rPr>
              <a:t>(encouragement).</a:t>
            </a:r>
          </a:p>
          <a:p>
            <a:pPr marL="457708" indent="-457200">
              <a:buFont typeface="Wingdings" pitchFamily="2" charset="2"/>
              <a:buChar char="§"/>
            </a:pPr>
            <a:r>
              <a:rPr lang="fr-FR" sz="2400" i="0">
                <a:solidFill>
                  <a:srgbClr val="002157"/>
                </a:solidFill>
              </a:rPr>
              <a:t>Divulgation </a:t>
            </a:r>
            <a:r>
              <a:rPr lang="fr-FR" sz="2400" b="1" i="0">
                <a:solidFill>
                  <a:srgbClr val="0090BF"/>
                </a:solidFill>
              </a:rPr>
              <a:t>des propriétaires juridiques </a:t>
            </a:r>
            <a:r>
              <a:rPr lang="fr-FR" sz="2400" i="0">
                <a:solidFill>
                  <a:srgbClr val="002157"/>
                </a:solidFill>
              </a:rPr>
              <a:t>(obligation) et de la chaîne de propriété complète (encouragement).</a:t>
            </a:r>
          </a:p>
        </p:txBody>
      </p:sp>
      <p:pic>
        <p:nvPicPr>
          <p:cNvPr id="6" name="Picture 5">
            <a:extLst>
              <a:ext uri="{FF2B5EF4-FFF2-40B4-BE49-F238E27FC236}">
                <a16:creationId xmlns:a16="http://schemas.microsoft.com/office/drawing/2014/main" id="{9EE5C53D-B324-FC65-0ACB-D3252C606284}"/>
              </a:ext>
            </a:extLst>
          </p:cNvPr>
          <p:cNvPicPr>
            <a:picLocks noChangeAspect="1"/>
          </p:cNvPicPr>
          <p:nvPr/>
        </p:nvPicPr>
        <p:blipFill>
          <a:blip r:embed="rId4"/>
          <a:stretch>
            <a:fillRect/>
          </a:stretch>
        </p:blipFill>
        <p:spPr>
          <a:xfrm>
            <a:off x="6883400" y="0"/>
            <a:ext cx="5308600" cy="6858000"/>
          </a:xfrm>
          <a:prstGeom prst="rect">
            <a:avLst/>
          </a:prstGeom>
        </p:spPr>
      </p:pic>
    </p:spTree>
    <p:extLst>
      <p:ext uri="{BB962C8B-B14F-4D97-AF65-F5344CB8AC3E}">
        <p14:creationId xmlns:p14="http://schemas.microsoft.com/office/powerpoint/2010/main" val="4133946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6E7F-2EA2-FAE7-0D76-10C043B89A12}"/>
              </a:ext>
            </a:extLst>
          </p:cNvPr>
          <p:cNvSpPr>
            <a:spLocks noGrp="1"/>
          </p:cNvSpPr>
          <p:nvPr>
            <p:ph type="title"/>
          </p:nvPr>
        </p:nvSpPr>
        <p:spPr/>
        <p:txBody>
          <a:bodyPr/>
          <a:lstStyle/>
          <a:p>
            <a:r>
              <a:rPr lang="fr-FR"/>
              <a:t>Ressources additionnelles :</a:t>
            </a:r>
          </a:p>
        </p:txBody>
      </p:sp>
      <p:sp>
        <p:nvSpPr>
          <p:cNvPr id="3" name="Content Placeholder 2">
            <a:extLst>
              <a:ext uri="{FF2B5EF4-FFF2-40B4-BE49-F238E27FC236}">
                <a16:creationId xmlns:a16="http://schemas.microsoft.com/office/drawing/2014/main" id="{BC69C872-2173-6DF3-69F6-B853E4F3D8E7}"/>
              </a:ext>
            </a:extLst>
          </p:cNvPr>
          <p:cNvSpPr>
            <a:spLocks noGrp="1"/>
          </p:cNvSpPr>
          <p:nvPr>
            <p:ph idx="1"/>
          </p:nvPr>
        </p:nvSpPr>
        <p:spPr>
          <a:xfrm>
            <a:off x="642812" y="2019792"/>
            <a:ext cx="11399371" cy="4514012"/>
          </a:xfrm>
        </p:spPr>
        <p:txBody>
          <a:bodyPr>
            <a:normAutofit/>
          </a:bodyPr>
          <a:lstStyle/>
          <a:p>
            <a:r>
              <a:rPr lang="fr-FR" sz="2000" b="1" dirty="0">
                <a:hlinkClick r:id="rId3"/>
              </a:rPr>
              <a:t>Note d’orientation relative à la supervision exercée par le groupe multipartite sur la déclaration des bénéficiaires effectifs</a:t>
            </a:r>
            <a:r>
              <a:rPr lang="fr-FR" sz="2000" b="1" dirty="0"/>
              <a:t>  (mise à jour prévue en 2024)</a:t>
            </a:r>
          </a:p>
          <a:p>
            <a:r>
              <a:rPr lang="fr-FR" sz="2000" b="1" dirty="0">
                <a:hlinkClick r:id="rId4"/>
              </a:rPr>
              <a:t>Modèle de formulaire de déclaration sur la propriété effective</a:t>
            </a:r>
          </a:p>
          <a:p>
            <a:r>
              <a:rPr lang="fr-FR" sz="2000" b="1" dirty="0"/>
              <a:t>Liens avec la transition énergétique et la lutte contre la corruption : </a:t>
            </a:r>
            <a:r>
              <a:rPr lang="fr-FR" sz="2000" dirty="0">
                <a:hlinkClick r:id="rId5"/>
              </a:rPr>
              <a:t>Faire la lumière sur la propriété des entreprises </a:t>
            </a:r>
            <a:r>
              <a:rPr lang="fr-FR" sz="2000" dirty="0"/>
              <a:t>(</a:t>
            </a:r>
            <a:r>
              <a:rPr lang="fr-FR" sz="2000" dirty="0" err="1"/>
              <a:t>Opening</a:t>
            </a:r>
            <a:r>
              <a:rPr lang="fr-FR" sz="2000" dirty="0"/>
              <a:t> Extractives, 2022) ; </a:t>
            </a:r>
            <a:r>
              <a:rPr lang="fr-FR" sz="2000" dirty="0">
                <a:hlinkClick r:id="rId6"/>
              </a:rPr>
              <a:t>Qui en profite ?</a:t>
            </a:r>
            <a:r>
              <a:rPr lang="fr-FR" sz="2000" dirty="0"/>
              <a:t> (</a:t>
            </a:r>
            <a:r>
              <a:rPr lang="fr-FR" sz="2000" dirty="0" err="1"/>
              <a:t>Opening</a:t>
            </a:r>
            <a:r>
              <a:rPr lang="fr-FR" sz="2000" dirty="0"/>
              <a:t> Extractives, 2022)</a:t>
            </a:r>
          </a:p>
          <a:p>
            <a:r>
              <a:rPr lang="fr-FR" sz="2000" b="1" dirty="0"/>
              <a:t>Question des seuils : </a:t>
            </a:r>
            <a:r>
              <a:rPr lang="fr-FR" sz="2000" dirty="0">
                <a:hlinkClick r:id="rId7"/>
              </a:rPr>
              <a:t>Bénéficiaire effectif en droit : définitions et seuils</a:t>
            </a:r>
            <a:r>
              <a:rPr lang="fr-FR" sz="2000" dirty="0"/>
              <a:t> (Open </a:t>
            </a:r>
            <a:r>
              <a:rPr lang="fr-FR" sz="2000" dirty="0" err="1"/>
              <a:t>Ownership</a:t>
            </a:r>
            <a:r>
              <a:rPr lang="fr-FR" sz="2000" dirty="0"/>
              <a:t>, 2019)</a:t>
            </a:r>
          </a:p>
          <a:p>
            <a:r>
              <a:rPr lang="fr-FR" sz="2000" b="1" dirty="0"/>
              <a:t>Entreprises d’État : </a:t>
            </a:r>
            <a:r>
              <a:rPr lang="fr-FR" sz="2000" dirty="0">
                <a:hlinkClick r:id="rId8"/>
              </a:rPr>
              <a:t>Propriété et contrôle des entreprises d’État</a:t>
            </a:r>
            <a:r>
              <a:rPr lang="fr-FR" sz="2000" dirty="0"/>
              <a:t> (</a:t>
            </a:r>
            <a:r>
              <a:rPr lang="fr-FR" sz="2000" dirty="0" err="1"/>
              <a:t>Opening</a:t>
            </a:r>
            <a:r>
              <a:rPr lang="fr-FR" sz="2000" dirty="0"/>
              <a:t> Extractives, 2023)</a:t>
            </a:r>
          </a:p>
          <a:p>
            <a:r>
              <a:rPr lang="fr-FR" sz="2000" b="1" dirty="0"/>
              <a:t>Licences : </a:t>
            </a:r>
            <a:r>
              <a:rPr lang="fr-FR" sz="2000" dirty="0">
                <a:hlinkClick r:id="rId9"/>
              </a:rPr>
              <a:t>Licence de forage</a:t>
            </a:r>
            <a:r>
              <a:rPr lang="fr-FR" sz="2000" dirty="0"/>
              <a:t> (Banque mondiale) ; </a:t>
            </a:r>
            <a:r>
              <a:rPr lang="fr-FR" sz="2000" dirty="0">
                <a:hlinkClick r:id="rId10"/>
              </a:rPr>
              <a:t>outil MACRA </a:t>
            </a:r>
            <a:r>
              <a:rPr lang="fr-FR" sz="2000" dirty="0"/>
              <a:t>(</a:t>
            </a:r>
            <a:r>
              <a:rPr lang="fr-FR" sz="2000" dirty="0" err="1"/>
              <a:t>Transparency</a:t>
            </a:r>
            <a:r>
              <a:rPr lang="fr-FR" sz="2000" dirty="0"/>
              <a:t> International) ; </a:t>
            </a:r>
            <a:r>
              <a:rPr lang="fr-FR" sz="2000" dirty="0">
                <a:hlinkClick r:id="rId11"/>
              </a:rPr>
              <a:t>Risques de corruption dans l’attribution des licences </a:t>
            </a:r>
            <a:r>
              <a:rPr lang="fr-FR" sz="2000" dirty="0"/>
              <a:t>(NRGI)</a:t>
            </a:r>
          </a:p>
          <a:p>
            <a:r>
              <a:rPr lang="fr-FR" sz="2000" b="1" dirty="0"/>
              <a:t>Entreprises : </a:t>
            </a:r>
            <a:r>
              <a:rPr lang="fr-FR" sz="2000" dirty="0">
                <a:hlinkClick r:id="rId12"/>
              </a:rPr>
              <a:t>Engagement envers la transparence de la propriété effective</a:t>
            </a:r>
            <a:r>
              <a:rPr lang="fr-FR" sz="2000" dirty="0"/>
              <a:t> (2021) ; </a:t>
            </a:r>
            <a:r>
              <a:rPr lang="fr-FR" sz="2000" dirty="0">
                <a:hlinkClick r:id="rId13"/>
              </a:rPr>
              <a:t>Attentes à l’égard des entreprises soutenant l’ITIE</a:t>
            </a:r>
            <a:r>
              <a:rPr lang="fr-FR" sz="2000" dirty="0"/>
              <a:t> (2022) ; </a:t>
            </a:r>
            <a:r>
              <a:rPr lang="fr-FR" sz="2000" dirty="0">
                <a:hlinkClick r:id="rId14"/>
              </a:rPr>
              <a:t>Propriété effective et sociétés cotées</a:t>
            </a:r>
            <a:r>
              <a:rPr lang="fr-FR" sz="2000" dirty="0"/>
              <a:t> (Open </a:t>
            </a:r>
            <a:r>
              <a:rPr lang="fr-FR" sz="2000" dirty="0" err="1"/>
              <a:t>Ownership</a:t>
            </a:r>
            <a:r>
              <a:rPr lang="fr-FR" sz="2000" dirty="0"/>
              <a:t>, 2020)</a:t>
            </a:r>
          </a:p>
        </p:txBody>
      </p:sp>
    </p:spTree>
    <p:extLst>
      <p:ext uri="{BB962C8B-B14F-4D97-AF65-F5344CB8AC3E}">
        <p14:creationId xmlns:p14="http://schemas.microsoft.com/office/powerpoint/2010/main" val="1513216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5989-9240-F362-9BE6-12EE9D899DE0}"/>
              </a:ext>
            </a:extLst>
          </p:cNvPr>
          <p:cNvSpPr>
            <a:spLocks noGrp="1"/>
          </p:cNvSpPr>
          <p:nvPr>
            <p:ph type="title"/>
          </p:nvPr>
        </p:nvSpPr>
        <p:spPr>
          <a:xfrm>
            <a:off x="642812" y="2540471"/>
            <a:ext cx="3602617" cy="1409657"/>
          </a:xfrm>
        </p:spPr>
        <p:txBody>
          <a:bodyPr/>
          <a:lstStyle/>
          <a:p>
            <a:r>
              <a:rPr lang="fr-FR"/>
              <a:t>Consultez notre guide  </a:t>
            </a:r>
            <a:r>
              <a:rPr lang="fr-FR">
                <a:hlinkClick r:id="rId3"/>
              </a:rPr>
              <a:t>eiti.org/guide</a:t>
            </a:r>
          </a:p>
        </p:txBody>
      </p:sp>
      <p:grpSp>
        <p:nvGrpSpPr>
          <p:cNvPr id="7" name="Group 6">
            <a:extLst>
              <a:ext uri="{FF2B5EF4-FFF2-40B4-BE49-F238E27FC236}">
                <a16:creationId xmlns:a16="http://schemas.microsoft.com/office/drawing/2014/main" id="{87B8DAF0-289E-05A2-3247-4E9E4C6911EE}"/>
              </a:ext>
            </a:extLst>
          </p:cNvPr>
          <p:cNvGrpSpPr/>
          <p:nvPr/>
        </p:nvGrpSpPr>
        <p:grpSpPr>
          <a:xfrm>
            <a:off x="4346681" y="1600200"/>
            <a:ext cx="8708905" cy="5014927"/>
            <a:chOff x="3775180" y="1181947"/>
            <a:chExt cx="8937172" cy="5198641"/>
          </a:xfrm>
        </p:grpSpPr>
        <p:pic>
          <p:nvPicPr>
            <p:cNvPr id="11" name="Picture 10">
              <a:extLst>
                <a:ext uri="{FF2B5EF4-FFF2-40B4-BE49-F238E27FC236}">
                  <a16:creationId xmlns:a16="http://schemas.microsoft.com/office/drawing/2014/main" id="{139D4CAC-E792-5172-A1F4-47B877E4213D}"/>
                </a:ext>
              </a:extLst>
            </p:cNvPr>
            <p:cNvPicPr>
              <a:picLocks noChangeAspect="1"/>
            </p:cNvPicPr>
            <p:nvPr/>
          </p:nvPicPr>
          <p:blipFill>
            <a:blip r:embed="rId4"/>
            <a:srcRect/>
            <a:stretch/>
          </p:blipFill>
          <p:spPr>
            <a:xfrm>
              <a:off x="3775180" y="1181947"/>
              <a:ext cx="8937172" cy="5198641"/>
            </a:xfrm>
            <a:prstGeom prst="rect">
              <a:avLst/>
            </a:prstGeom>
          </p:spPr>
        </p:pic>
        <p:pic>
          <p:nvPicPr>
            <p:cNvPr id="15" name="Graphic 14" descr="Cursor with solid fill">
              <a:extLst>
                <a:ext uri="{FF2B5EF4-FFF2-40B4-BE49-F238E27FC236}">
                  <a16:creationId xmlns:a16="http://schemas.microsoft.com/office/drawing/2014/main" id="{015C70F4-5A90-5B4A-A2EB-9AF3BE807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3179" y="1465615"/>
              <a:ext cx="914400" cy="914400"/>
            </a:xfrm>
            <a:prstGeom prst="rect">
              <a:avLst/>
            </a:prstGeom>
          </p:spPr>
        </p:pic>
        <p:sp>
          <p:nvSpPr>
            <p:cNvPr id="16" name="Rectangle 15">
              <a:extLst>
                <a:ext uri="{FF2B5EF4-FFF2-40B4-BE49-F238E27FC236}">
                  <a16:creationId xmlns:a16="http://schemas.microsoft.com/office/drawing/2014/main" id="{8DD87F79-E2D2-5020-D78A-4F6765C52D80}"/>
                </a:ext>
              </a:extLst>
            </p:cNvPr>
            <p:cNvSpPr/>
            <p:nvPr/>
          </p:nvSpPr>
          <p:spPr>
            <a:xfrm>
              <a:off x="7790407" y="1530672"/>
              <a:ext cx="287395" cy="18247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grpSp>
    </p:spTree>
    <p:extLst>
      <p:ext uri="{BB962C8B-B14F-4D97-AF65-F5344CB8AC3E}">
        <p14:creationId xmlns:p14="http://schemas.microsoft.com/office/powerpoint/2010/main" val="1298691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2" y="2830745"/>
            <a:ext cx="10905753" cy="1196510"/>
          </a:xfrm>
        </p:spPr>
        <p:txBody>
          <a:bodyPr/>
          <a:lstStyle/>
          <a:p>
            <a:r>
              <a:rPr lang="fr-FR" sz="5400"/>
              <a:t>Questions ?</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1828888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p:txBody>
          <a:bodyPr/>
          <a:lstStyle/>
          <a:p>
            <a:r>
              <a:rPr lang="nb-NO"/>
              <a:t>Merci</a:t>
            </a:r>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E-MAIL</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secretariat@eiti.org </a:t>
            </a:r>
            <a:r>
              <a:rPr lang="fr-FR" sz="1100" b="1" i="0" baseline="0">
                <a:solidFill>
                  <a:srgbClr val="FFFFFF"/>
                </a:solidFill>
                <a:latin typeface="Franklin Gothic Demi" panose="020B0603020102020204" pitchFamily="34" charset="0"/>
                <a:ea typeface="ＭＳ Ｐゴシック" charset="0"/>
                <a:cs typeface="ＭＳ Ｐゴシック" charset="0"/>
              </a:rPr>
              <a:t>TÉL.</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fr-FR" sz="1100" b="1" i="0" baseline="0">
                <a:solidFill>
                  <a:srgbClr val="FFFFFF"/>
                </a:solidFill>
                <a:latin typeface="Franklin Gothic Demi" panose="020B0603020102020204" pitchFamily="34" charset="0"/>
                <a:ea typeface="ＭＳ Ｐゴシック" charset="0"/>
                <a:cs typeface="ＭＳ Ｐゴシック" charset="0"/>
              </a:rPr>
              <a:t>ADRESSE</a:t>
            </a:r>
            <a:r>
              <a:rPr lang="fr-FR" sz="1400" b="1" i="0">
                <a:solidFill>
                  <a:srgbClr val="FFFFFF"/>
                </a:solidFill>
                <a:latin typeface="Franklin Gothic Demi" panose="020B0603020102020204" pitchFamily="34" charset="0"/>
                <a:ea typeface="ＭＳ Ｐゴシック" charset="0"/>
                <a:cs typeface="ＭＳ Ｐゴシック" charset="0"/>
              </a:rPr>
              <a:t> </a:t>
            </a:r>
            <a:r>
              <a:rPr kumimoji="0" lang="fr-FR" sz="1400" b="0" i="0" u="none" strike="noStrike" cap="none" normalizeH="0" baseline="0" noProof="0">
                <a:ln>
                  <a:noFill/>
                </a:ln>
                <a:solidFill>
                  <a:srgbClr val="FFFFFF"/>
                </a:solidFill>
                <a:effectLst/>
                <a:uLnTx/>
                <a:uFillTx/>
                <a:latin typeface="+mn-lt"/>
                <a:ea typeface="ＭＳ Ｐゴシック" charset="0"/>
                <a:cs typeface="ＭＳ Ｐゴシック" charset="0"/>
              </a:rPr>
              <a:t>EITI International Secretariat, Rådhusgata 26, 0151 Oslo, Norvège</a:t>
            </a:r>
          </a:p>
        </p:txBody>
      </p:sp>
    </p:spTree>
    <p:extLst>
      <p:ext uri="{BB962C8B-B14F-4D97-AF65-F5344CB8AC3E}">
        <p14:creationId xmlns:p14="http://schemas.microsoft.com/office/powerpoint/2010/main" val="321043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0765-192E-AC19-84F1-4A9C5FBC55EB}"/>
            </a:ext>
          </a:extLst>
        </p:cNvPr>
        <p:cNvGrpSpPr/>
        <p:nvPr/>
      </p:nvGrpSpPr>
      <p:grpSpPr>
        <a:xfrm>
          <a:off x="0" y="0"/>
          <a:ext cx="0" cy="0"/>
          <a:chOff x="0" y="0"/>
          <a:chExt cx="0" cy="0"/>
        </a:xfrm>
      </p:grpSpPr>
      <p:pic>
        <p:nvPicPr>
          <p:cNvPr id="5" name="Graphic 4" descr="Factory outline">
            <a:extLst>
              <a:ext uri="{FF2B5EF4-FFF2-40B4-BE49-F238E27FC236}">
                <a16:creationId xmlns:a16="http://schemas.microsoft.com/office/drawing/2014/main" id="{CB90D384-4EAE-B739-BF5E-28F3C14A81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190362" y="1000897"/>
            <a:ext cx="6001638" cy="6001638"/>
          </a:xfrm>
          <a:prstGeom prst="rect">
            <a:avLst/>
          </a:prstGeom>
        </p:spPr>
      </p:pic>
      <p:sp>
        <p:nvSpPr>
          <p:cNvPr id="2" name="Title 1">
            <a:extLst>
              <a:ext uri="{FF2B5EF4-FFF2-40B4-BE49-F238E27FC236}">
                <a16:creationId xmlns:a16="http://schemas.microsoft.com/office/drawing/2014/main" id="{60AF45B7-A4E7-C4C0-7566-1B74E8EBB171}"/>
              </a:ext>
            </a:extLst>
          </p:cNvPr>
          <p:cNvSpPr>
            <a:spLocks noGrp="1"/>
          </p:cNvSpPr>
          <p:nvPr>
            <p:ph type="title"/>
          </p:nvPr>
        </p:nvSpPr>
        <p:spPr>
          <a:xfrm>
            <a:off x="642812" y="1311543"/>
            <a:ext cx="10905753" cy="671660"/>
          </a:xfrm>
        </p:spPr>
        <p:txBody>
          <a:bodyPr/>
          <a:lstStyle/>
          <a:p>
            <a:r>
              <a:rPr lang="fr-FR"/>
              <a:t>Pour les entreprises</a:t>
            </a:r>
          </a:p>
        </p:txBody>
      </p:sp>
      <p:sp>
        <p:nvSpPr>
          <p:cNvPr id="3" name="Content Placeholder 2">
            <a:extLst>
              <a:ext uri="{FF2B5EF4-FFF2-40B4-BE49-F238E27FC236}">
                <a16:creationId xmlns:a16="http://schemas.microsoft.com/office/drawing/2014/main" id="{EA9A244E-03D0-88D5-A0BA-85B978BEE82B}"/>
              </a:ext>
            </a:extLst>
          </p:cNvPr>
          <p:cNvSpPr>
            <a:spLocks noGrp="1"/>
          </p:cNvSpPr>
          <p:nvPr>
            <p:ph idx="1"/>
          </p:nvPr>
        </p:nvSpPr>
        <p:spPr>
          <a:xfrm>
            <a:off x="642813" y="2253976"/>
            <a:ext cx="9595469" cy="4100255"/>
          </a:xfrm>
        </p:spPr>
        <p:txBody>
          <a:bodyPr>
            <a:normAutofit/>
          </a:bodyPr>
          <a:lstStyle/>
          <a:p>
            <a:r>
              <a:rPr lang="fr-FR" sz="3000"/>
              <a:t>Favoriser un climat </a:t>
            </a:r>
            <a:r>
              <a:rPr lang="fr-FR" sz="3000" b="1">
                <a:solidFill>
                  <a:srgbClr val="0090BF"/>
                </a:solidFill>
              </a:rPr>
              <a:t>sain et juste </a:t>
            </a:r>
            <a:r>
              <a:rPr lang="fr-FR" sz="3000"/>
              <a:t>pour les affaires et les investissements.</a:t>
            </a:r>
            <a:r>
              <a:rPr lang="fr-FR" sz="3000" b="1">
                <a:solidFill>
                  <a:srgbClr val="0090BF"/>
                </a:solidFill>
              </a:rPr>
              <a:t> </a:t>
            </a:r>
            <a:r>
              <a:rPr lang="fr-FR" sz="3000"/>
              <a:t> </a:t>
            </a:r>
          </a:p>
          <a:p>
            <a:r>
              <a:rPr lang="fr-FR" sz="3000"/>
              <a:t>Améliorer </a:t>
            </a:r>
            <a:r>
              <a:rPr lang="fr-FR" sz="3000" b="1">
                <a:solidFill>
                  <a:srgbClr val="0090BF"/>
                </a:solidFill>
              </a:rPr>
              <a:t>la légitimité sociale de l’activité extractive. </a:t>
            </a:r>
          </a:p>
          <a:p>
            <a:r>
              <a:rPr lang="fr-FR" sz="3000"/>
              <a:t>Appuyer </a:t>
            </a:r>
            <a:r>
              <a:rPr lang="fr-FR" sz="3000" b="1">
                <a:solidFill>
                  <a:srgbClr val="0090BF"/>
                </a:solidFill>
              </a:rPr>
              <a:t>la vérification préalable </a:t>
            </a:r>
            <a:r>
              <a:rPr lang="fr-FR" sz="3000"/>
              <a:t>des fournisseurs et des partenaires commerciaux. </a:t>
            </a:r>
          </a:p>
          <a:p>
            <a:r>
              <a:rPr lang="fr-FR" sz="3000"/>
              <a:t>Promouvoir et protéger </a:t>
            </a:r>
            <a:r>
              <a:rPr lang="fr-FR" sz="3000" b="1">
                <a:solidFill>
                  <a:srgbClr val="0090BF"/>
                </a:solidFill>
              </a:rPr>
              <a:t>la réputation</a:t>
            </a:r>
            <a:r>
              <a:rPr lang="fr-FR" sz="3000"/>
              <a:t> des entreprises qui s’engagent à adopter des pratiques transparentes.</a:t>
            </a:r>
          </a:p>
          <a:p>
            <a:endParaRPr lang="en-GB" sz="3200"/>
          </a:p>
        </p:txBody>
      </p:sp>
      <p:sp>
        <p:nvSpPr>
          <p:cNvPr id="4" name="TextBox 3">
            <a:extLst>
              <a:ext uri="{FF2B5EF4-FFF2-40B4-BE49-F238E27FC236}">
                <a16:creationId xmlns:a16="http://schemas.microsoft.com/office/drawing/2014/main" id="{7FF7776B-C2EA-C817-83D7-DFB4112B1E32}"/>
              </a:ext>
            </a:extLst>
          </p:cNvPr>
          <p:cNvSpPr txBox="1"/>
          <p:nvPr/>
        </p:nvSpPr>
        <p:spPr>
          <a:xfrm>
            <a:off x="800100" y="489787"/>
            <a:ext cx="1919953" cy="369332"/>
          </a:xfrm>
          <a:prstGeom prst="rect">
            <a:avLst/>
          </a:prstGeom>
          <a:noFill/>
        </p:spPr>
        <p:txBody>
          <a:bodyPr wrap="square" lIns="180000" rtlCol="0">
            <a:spAutoFit/>
          </a:bodyPr>
          <a:lstStyle/>
          <a:p>
            <a:r>
              <a:rPr lang="fr-FR">
                <a:solidFill>
                  <a:schemeClr val="bg2"/>
                </a:solidFill>
                <a:latin typeface="Franklin Gothic Medium" panose="020B0603020102020204" pitchFamily="34" charset="0"/>
              </a:rPr>
              <a:t>RÉFLEXION</a:t>
            </a:r>
          </a:p>
        </p:txBody>
      </p:sp>
    </p:spTree>
    <p:extLst>
      <p:ext uri="{BB962C8B-B14F-4D97-AF65-F5344CB8AC3E}">
        <p14:creationId xmlns:p14="http://schemas.microsoft.com/office/powerpoint/2010/main" val="8585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1829-55A5-EF55-6895-159D7E62487B}"/>
              </a:ext>
            </a:extLst>
          </p:cNvPr>
          <p:cNvSpPr>
            <a:spLocks noGrp="1"/>
          </p:cNvSpPr>
          <p:nvPr>
            <p:ph type="title"/>
          </p:nvPr>
        </p:nvSpPr>
        <p:spPr/>
        <p:txBody>
          <a:bodyPr/>
          <a:lstStyle/>
          <a:p>
            <a:r>
              <a:rPr lang="fr-FR"/>
              <a:t>Norme ITIE 2023</a:t>
            </a:r>
          </a:p>
        </p:txBody>
      </p:sp>
      <p:sp>
        <p:nvSpPr>
          <p:cNvPr id="3" name="Content Placeholder 2">
            <a:extLst>
              <a:ext uri="{FF2B5EF4-FFF2-40B4-BE49-F238E27FC236}">
                <a16:creationId xmlns:a16="http://schemas.microsoft.com/office/drawing/2014/main" id="{FB768708-16C5-871D-4A2C-388DF970DA1A}"/>
              </a:ext>
            </a:extLst>
          </p:cNvPr>
          <p:cNvSpPr>
            <a:spLocks noGrp="1"/>
          </p:cNvSpPr>
          <p:nvPr>
            <p:ph idx="1"/>
          </p:nvPr>
        </p:nvSpPr>
        <p:spPr>
          <a:xfrm>
            <a:off x="642813" y="2019792"/>
            <a:ext cx="5704648" cy="4554628"/>
          </a:xfrm>
        </p:spPr>
        <p:txBody>
          <a:bodyPr>
            <a:normAutofit/>
          </a:bodyPr>
          <a:lstStyle/>
          <a:p>
            <a:pPr marL="0" indent="0">
              <a:buNone/>
            </a:pPr>
            <a:r>
              <a:rPr lang="fr-FR" sz="3200"/>
              <a:t>Nouvelles dispositions pour : </a:t>
            </a:r>
          </a:p>
          <a:p>
            <a:pPr>
              <a:buFont typeface="Wingdings" pitchFamily="2" charset="2"/>
              <a:buChar char="§"/>
            </a:pPr>
            <a:r>
              <a:rPr lang="fr-FR" sz="3200"/>
              <a:t>Donner aux pays et aux entreprises la possibilité de </a:t>
            </a:r>
            <a:r>
              <a:rPr lang="fr-FR" sz="3200" b="1">
                <a:solidFill>
                  <a:srgbClr val="0090BF"/>
                </a:solidFill>
              </a:rPr>
              <a:t>détecter </a:t>
            </a:r>
            <a:r>
              <a:rPr lang="fr-FR" sz="3200"/>
              <a:t>et de </a:t>
            </a:r>
            <a:r>
              <a:rPr lang="fr-FR" sz="3200" b="1">
                <a:solidFill>
                  <a:srgbClr val="0090BF"/>
                </a:solidFill>
              </a:rPr>
              <a:t>limiter les risques de corruption</a:t>
            </a:r>
          </a:p>
          <a:p>
            <a:pPr>
              <a:buFont typeface="Wingdings" pitchFamily="2" charset="2"/>
              <a:buChar char="§"/>
            </a:pPr>
            <a:r>
              <a:rPr lang="fr-FR" sz="3200"/>
              <a:t>Renforcer la</a:t>
            </a:r>
            <a:r>
              <a:rPr lang="fr-FR" sz="3200" b="1">
                <a:solidFill>
                  <a:srgbClr val="0090BF"/>
                </a:solidFill>
              </a:rPr>
              <a:t> divulgation de la propriété effective</a:t>
            </a:r>
            <a:r>
              <a:rPr lang="fr-FR" sz="3200"/>
              <a:t> </a:t>
            </a:r>
          </a:p>
        </p:txBody>
      </p:sp>
      <p:pic>
        <p:nvPicPr>
          <p:cNvPr id="6" name="Picture Placeholder 5">
            <a:extLst>
              <a:ext uri="{FF2B5EF4-FFF2-40B4-BE49-F238E27FC236}">
                <a16:creationId xmlns:a16="http://schemas.microsoft.com/office/drawing/2014/main" id="{B9FC7050-589F-A45E-4FAC-0BE8A012663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p:blipFill>
        <p:spPr>
          <a:prstGeom prst="rect">
            <a:avLst/>
          </a:prstGeom>
        </p:spPr>
      </p:pic>
      <p:pic>
        <p:nvPicPr>
          <p:cNvPr id="7" name="Picture 6">
            <a:extLst>
              <a:ext uri="{FF2B5EF4-FFF2-40B4-BE49-F238E27FC236}">
                <a16:creationId xmlns:a16="http://schemas.microsoft.com/office/drawing/2014/main" id="{38372715-49AF-205D-60BB-E4F6C4C972D8}"/>
              </a:ext>
            </a:extLst>
          </p:cNvPr>
          <p:cNvPicPr>
            <a:picLocks noChangeAspect="1"/>
          </p:cNvPicPr>
          <p:nvPr/>
        </p:nvPicPr>
        <p:blipFill>
          <a:blip r:embed="rId4"/>
          <a:stretch>
            <a:fillRect/>
          </a:stretch>
        </p:blipFill>
        <p:spPr>
          <a:xfrm>
            <a:off x="6883400" y="0"/>
            <a:ext cx="5309917" cy="6858000"/>
          </a:xfrm>
          <a:prstGeom prst="rect">
            <a:avLst/>
          </a:prstGeom>
        </p:spPr>
      </p:pic>
    </p:spTree>
    <p:extLst>
      <p:ext uri="{BB962C8B-B14F-4D97-AF65-F5344CB8AC3E}">
        <p14:creationId xmlns:p14="http://schemas.microsoft.com/office/powerpoint/2010/main" val="168057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CEFC4-8BDF-19A6-6075-A60F3537EF56}"/>
              </a:ext>
            </a:extLst>
          </p:cNvPr>
          <p:cNvSpPr>
            <a:spLocks noGrp="1"/>
          </p:cNvSpPr>
          <p:nvPr>
            <p:ph type="title"/>
          </p:nvPr>
        </p:nvSpPr>
        <p:spPr>
          <a:xfrm>
            <a:off x="531801" y="1084202"/>
            <a:ext cx="10905753" cy="671660"/>
          </a:xfrm>
        </p:spPr>
        <p:txBody>
          <a:bodyPr/>
          <a:lstStyle/>
          <a:p>
            <a:r>
              <a:rPr lang="fr-FR" sz="3600" dirty="0"/>
              <a:t>Transparence de la propriété effective tout au long de la chaîne de valeur</a:t>
            </a:r>
          </a:p>
        </p:txBody>
      </p:sp>
      <p:pic>
        <p:nvPicPr>
          <p:cNvPr id="5" name="Picture 4">
            <a:extLst>
              <a:ext uri="{FF2B5EF4-FFF2-40B4-BE49-F238E27FC236}">
                <a16:creationId xmlns:a16="http://schemas.microsoft.com/office/drawing/2014/main" id="{AB6A0838-8814-A57A-7990-5369138EE9C0}"/>
              </a:ext>
            </a:extLst>
          </p:cNvPr>
          <p:cNvPicPr>
            <a:picLocks noChangeAspect="1"/>
          </p:cNvPicPr>
          <p:nvPr/>
        </p:nvPicPr>
        <p:blipFill>
          <a:blip r:embed="rId3"/>
          <a:stretch>
            <a:fillRect/>
          </a:stretch>
        </p:blipFill>
        <p:spPr>
          <a:xfrm>
            <a:off x="1236654" y="2581530"/>
            <a:ext cx="9718692" cy="960569"/>
          </a:xfrm>
          <a:prstGeom prst="rect">
            <a:avLst/>
          </a:prstGeom>
        </p:spPr>
      </p:pic>
      <p:sp>
        <p:nvSpPr>
          <p:cNvPr id="6" name="Rectangle 5">
            <a:extLst>
              <a:ext uri="{FF2B5EF4-FFF2-40B4-BE49-F238E27FC236}">
                <a16:creationId xmlns:a16="http://schemas.microsoft.com/office/drawing/2014/main" id="{483B7C86-8EB8-D03D-A106-98A5A3CDBC74}"/>
              </a:ext>
            </a:extLst>
          </p:cNvPr>
          <p:cNvSpPr/>
          <p:nvPr/>
        </p:nvSpPr>
        <p:spPr>
          <a:xfrm>
            <a:off x="2452062" y="2176623"/>
            <a:ext cx="7377351" cy="1997445"/>
          </a:xfrm>
          <a:prstGeom prst="rect">
            <a:avLst/>
          </a:prstGeom>
          <a:noFill/>
          <a:ln w="28575">
            <a:solidFill>
              <a:srgbClr val="0090B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solidFill>
                <a:srgbClr val="165B89"/>
              </a:solidFill>
              <a:latin typeface="Franklin Gothic Book" panose="020B0503020102020204"/>
            </a:endParaRPr>
          </a:p>
        </p:txBody>
      </p:sp>
      <p:sp>
        <p:nvSpPr>
          <p:cNvPr id="8" name="TextBox 7">
            <a:extLst>
              <a:ext uri="{FF2B5EF4-FFF2-40B4-BE49-F238E27FC236}">
                <a16:creationId xmlns:a16="http://schemas.microsoft.com/office/drawing/2014/main" id="{0B2F468F-E7A7-FDC1-414B-0C270470DC34}"/>
              </a:ext>
            </a:extLst>
          </p:cNvPr>
          <p:cNvSpPr txBox="1"/>
          <p:nvPr/>
        </p:nvSpPr>
        <p:spPr>
          <a:xfrm>
            <a:off x="2558817" y="3571744"/>
            <a:ext cx="1023582" cy="523220"/>
          </a:xfrm>
          <a:prstGeom prst="rect">
            <a:avLst/>
          </a:prstGeom>
          <a:noFill/>
        </p:spPr>
        <p:txBody>
          <a:bodyPr wrap="square" rtlCol="0">
            <a:spAutoFit/>
          </a:bodyPr>
          <a:lstStyle/>
          <a:p>
            <a:pPr algn="ctr"/>
            <a:r>
              <a:rPr lang="fr-FR" sz="1400" b="1">
                <a:solidFill>
                  <a:srgbClr val="002157"/>
                </a:solidFill>
                <a:latin typeface="Franklin Gothic Book" panose="020B0503020102020204"/>
              </a:rPr>
              <a:t>Contrats et licences</a:t>
            </a:r>
          </a:p>
        </p:txBody>
      </p:sp>
      <p:sp>
        <p:nvSpPr>
          <p:cNvPr id="9" name="TextBox 8">
            <a:extLst>
              <a:ext uri="{FF2B5EF4-FFF2-40B4-BE49-F238E27FC236}">
                <a16:creationId xmlns:a16="http://schemas.microsoft.com/office/drawing/2014/main" id="{183D7921-0E8E-B8EA-0294-011024FC31D9}"/>
              </a:ext>
            </a:extLst>
          </p:cNvPr>
          <p:cNvSpPr txBox="1"/>
          <p:nvPr/>
        </p:nvSpPr>
        <p:spPr>
          <a:xfrm>
            <a:off x="3866401" y="3571744"/>
            <a:ext cx="1118859" cy="307777"/>
          </a:xfrm>
          <a:prstGeom prst="rect">
            <a:avLst/>
          </a:prstGeom>
          <a:noFill/>
        </p:spPr>
        <p:txBody>
          <a:bodyPr wrap="square" rtlCol="0">
            <a:spAutoFit/>
          </a:bodyPr>
          <a:lstStyle/>
          <a:p>
            <a:pPr algn="ctr"/>
            <a:r>
              <a:rPr lang="fr-FR" sz="1400" b="1">
                <a:solidFill>
                  <a:srgbClr val="002157"/>
                </a:solidFill>
                <a:latin typeface="Franklin Gothic Book" panose="020B0503020102020204"/>
              </a:rPr>
              <a:t>Production</a:t>
            </a:r>
          </a:p>
        </p:txBody>
      </p:sp>
      <p:sp>
        <p:nvSpPr>
          <p:cNvPr id="10" name="TextBox 9">
            <a:extLst>
              <a:ext uri="{FF2B5EF4-FFF2-40B4-BE49-F238E27FC236}">
                <a16:creationId xmlns:a16="http://schemas.microsoft.com/office/drawing/2014/main" id="{AB03E45B-4E26-E141-5B82-765152E06486}"/>
              </a:ext>
            </a:extLst>
          </p:cNvPr>
          <p:cNvSpPr txBox="1"/>
          <p:nvPr/>
        </p:nvSpPr>
        <p:spPr>
          <a:xfrm>
            <a:off x="5418331" y="3571744"/>
            <a:ext cx="1023582" cy="738664"/>
          </a:xfrm>
          <a:prstGeom prst="rect">
            <a:avLst/>
          </a:prstGeom>
          <a:noFill/>
        </p:spPr>
        <p:txBody>
          <a:bodyPr wrap="square" rtlCol="0">
            <a:spAutoFit/>
          </a:bodyPr>
          <a:lstStyle/>
          <a:p>
            <a:pPr algn="ctr"/>
            <a:r>
              <a:rPr lang="fr-FR" sz="1400" b="1" err="1">
                <a:solidFill>
                  <a:srgbClr val="002157"/>
                </a:solidFill>
                <a:latin typeface="Franklin Gothic Book" panose="020B0503020102020204"/>
              </a:rPr>
              <a:t>Recouvre-ment</a:t>
            </a:r>
            <a:r>
              <a:rPr lang="fr-FR" sz="1400" b="1">
                <a:solidFill>
                  <a:srgbClr val="002157"/>
                </a:solidFill>
                <a:latin typeface="Franklin Gothic Book" panose="020B0503020102020204"/>
              </a:rPr>
              <a:t> des recettes</a:t>
            </a:r>
          </a:p>
        </p:txBody>
      </p:sp>
      <p:sp>
        <p:nvSpPr>
          <p:cNvPr id="11" name="TextBox 10">
            <a:extLst>
              <a:ext uri="{FF2B5EF4-FFF2-40B4-BE49-F238E27FC236}">
                <a16:creationId xmlns:a16="http://schemas.microsoft.com/office/drawing/2014/main" id="{7FE11B39-0DA9-7547-D161-7F657F11BC42}"/>
              </a:ext>
            </a:extLst>
          </p:cNvPr>
          <p:cNvSpPr txBox="1"/>
          <p:nvPr/>
        </p:nvSpPr>
        <p:spPr>
          <a:xfrm>
            <a:off x="6709250" y="3508291"/>
            <a:ext cx="1023582" cy="523220"/>
          </a:xfrm>
          <a:prstGeom prst="rect">
            <a:avLst/>
          </a:prstGeom>
          <a:noFill/>
        </p:spPr>
        <p:txBody>
          <a:bodyPr wrap="square" rtlCol="0">
            <a:spAutoFit/>
          </a:bodyPr>
          <a:lstStyle/>
          <a:p>
            <a:pPr algn="ctr"/>
            <a:r>
              <a:rPr lang="fr-FR" sz="1400" b="1">
                <a:solidFill>
                  <a:srgbClr val="002157"/>
                </a:solidFill>
                <a:latin typeface="Franklin Gothic Book" panose="020B0503020102020204"/>
              </a:rPr>
              <a:t>Allocation des recettes</a:t>
            </a:r>
          </a:p>
        </p:txBody>
      </p:sp>
      <p:sp>
        <p:nvSpPr>
          <p:cNvPr id="12" name="TextBox 11">
            <a:extLst>
              <a:ext uri="{FF2B5EF4-FFF2-40B4-BE49-F238E27FC236}">
                <a16:creationId xmlns:a16="http://schemas.microsoft.com/office/drawing/2014/main" id="{A5FD625F-5D19-5F04-7799-7372BA5D4071}"/>
              </a:ext>
            </a:extLst>
          </p:cNvPr>
          <p:cNvSpPr txBox="1"/>
          <p:nvPr/>
        </p:nvSpPr>
        <p:spPr>
          <a:xfrm>
            <a:off x="8104603" y="3571744"/>
            <a:ext cx="1724810" cy="523220"/>
          </a:xfrm>
          <a:prstGeom prst="rect">
            <a:avLst/>
          </a:prstGeom>
          <a:noFill/>
        </p:spPr>
        <p:txBody>
          <a:bodyPr wrap="square" rtlCol="0">
            <a:spAutoFit/>
          </a:bodyPr>
          <a:lstStyle/>
          <a:p>
            <a:pPr algn="ctr"/>
            <a:r>
              <a:rPr lang="fr-FR" sz="1400" b="1">
                <a:solidFill>
                  <a:srgbClr val="002157"/>
                </a:solidFill>
                <a:latin typeface="Franklin Gothic Book" panose="020B0503020102020204"/>
              </a:rPr>
              <a:t>Dépenses sociales et économiques</a:t>
            </a:r>
          </a:p>
        </p:txBody>
      </p:sp>
      <p:sp>
        <p:nvSpPr>
          <p:cNvPr id="13" name="TextBox 12">
            <a:extLst>
              <a:ext uri="{FF2B5EF4-FFF2-40B4-BE49-F238E27FC236}">
                <a16:creationId xmlns:a16="http://schemas.microsoft.com/office/drawing/2014/main" id="{7012504D-FAE0-2F94-E924-A1870EF6063E}"/>
              </a:ext>
            </a:extLst>
          </p:cNvPr>
          <p:cNvSpPr txBox="1"/>
          <p:nvPr/>
        </p:nvSpPr>
        <p:spPr>
          <a:xfrm>
            <a:off x="10105258" y="3571744"/>
            <a:ext cx="1023582" cy="507831"/>
          </a:xfrm>
          <a:prstGeom prst="rect">
            <a:avLst/>
          </a:prstGeom>
          <a:noFill/>
        </p:spPr>
        <p:txBody>
          <a:bodyPr wrap="square" rtlCol="0">
            <a:spAutoFit/>
          </a:bodyPr>
          <a:lstStyle/>
          <a:p>
            <a:pPr algn="ctr"/>
            <a:r>
              <a:rPr lang="fr-FR" sz="1350" b="1">
                <a:solidFill>
                  <a:srgbClr val="002157"/>
                </a:solidFill>
                <a:latin typeface="Franklin Gothic Book" panose="020B0503020102020204"/>
              </a:rPr>
              <a:t>Utilité publique</a:t>
            </a:r>
          </a:p>
        </p:txBody>
      </p:sp>
      <p:cxnSp>
        <p:nvCxnSpPr>
          <p:cNvPr id="14" name="Elbow Connector 13">
            <a:extLst>
              <a:ext uri="{FF2B5EF4-FFF2-40B4-BE49-F238E27FC236}">
                <a16:creationId xmlns:a16="http://schemas.microsoft.com/office/drawing/2014/main" id="{3AC90ECF-C04F-FB42-CBB2-083BCDB17EA8}"/>
              </a:ext>
            </a:extLst>
          </p:cNvPr>
          <p:cNvCxnSpPr>
            <a:cxnSpLocks/>
            <a:stCxn id="8" idx="2"/>
            <a:endCxn id="15" idx="0"/>
          </p:cNvCxnSpPr>
          <p:nvPr/>
        </p:nvCxnSpPr>
        <p:spPr>
          <a:xfrm rot="5400000">
            <a:off x="1939754" y="3703506"/>
            <a:ext cx="739396" cy="1522312"/>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4A405A-3BFD-DC91-B1FB-1FFADB94A330}"/>
              </a:ext>
            </a:extLst>
          </p:cNvPr>
          <p:cNvSpPr txBox="1"/>
          <p:nvPr/>
        </p:nvSpPr>
        <p:spPr>
          <a:xfrm>
            <a:off x="531801" y="4834360"/>
            <a:ext cx="2032989" cy="1169551"/>
          </a:xfrm>
          <a:prstGeom prst="rect">
            <a:avLst/>
          </a:prstGeom>
          <a:noFill/>
        </p:spPr>
        <p:txBody>
          <a:bodyPr wrap="square" lIns="91440" tIns="45720" rIns="91440" bIns="45720" rtlCol="0" anchor="t">
            <a:spAutoFit/>
          </a:bodyPr>
          <a:lstStyle/>
          <a:p>
            <a:pPr algn="ctr"/>
            <a:r>
              <a:rPr lang="fr-FR" sz="1400" dirty="0">
                <a:solidFill>
                  <a:srgbClr val="002157"/>
                </a:solidFill>
                <a:latin typeface="Franklin Gothic Book" panose="020B0503020102020204"/>
              </a:rPr>
              <a:t>Établir </a:t>
            </a:r>
            <a:r>
              <a:rPr lang="fr-FR" sz="1400" b="1" dirty="0">
                <a:solidFill>
                  <a:srgbClr val="0090BF"/>
                </a:solidFill>
                <a:latin typeface="Franklin Gothic Book" panose="020B0503020102020204"/>
              </a:rPr>
              <a:t>un contrôle de l’intégrité</a:t>
            </a:r>
            <a:r>
              <a:rPr lang="fr-FR" sz="1400" dirty="0">
                <a:solidFill>
                  <a:srgbClr val="002157"/>
                </a:solidFill>
                <a:latin typeface="Franklin Gothic Book" panose="020B0503020102020204"/>
              </a:rPr>
              <a:t> de la procédure d’octroi et de transfert des licences/contrats</a:t>
            </a:r>
          </a:p>
        </p:txBody>
      </p:sp>
      <p:sp>
        <p:nvSpPr>
          <p:cNvPr id="16" name="TextBox 15">
            <a:extLst>
              <a:ext uri="{FF2B5EF4-FFF2-40B4-BE49-F238E27FC236}">
                <a16:creationId xmlns:a16="http://schemas.microsoft.com/office/drawing/2014/main" id="{530579FA-3E6C-C471-9CFB-5DABCE81CFD4}"/>
              </a:ext>
            </a:extLst>
          </p:cNvPr>
          <p:cNvSpPr txBox="1"/>
          <p:nvPr/>
        </p:nvSpPr>
        <p:spPr>
          <a:xfrm>
            <a:off x="2724624" y="4834360"/>
            <a:ext cx="2387456" cy="1815882"/>
          </a:xfrm>
          <a:prstGeom prst="rect">
            <a:avLst/>
          </a:prstGeom>
          <a:noFill/>
        </p:spPr>
        <p:txBody>
          <a:bodyPr wrap="square" lIns="91440" tIns="45720" rIns="91440" bIns="45720" rtlCol="0" anchor="t">
            <a:spAutoFit/>
          </a:bodyPr>
          <a:lstStyle/>
          <a:p>
            <a:pPr algn="ctr"/>
            <a:r>
              <a:rPr lang="fr-FR" sz="1400">
                <a:solidFill>
                  <a:srgbClr val="002157"/>
                </a:solidFill>
                <a:latin typeface="Franklin Gothic Book" panose="020B0503020102020204"/>
              </a:rPr>
              <a:t>Améliorer </a:t>
            </a:r>
            <a:r>
              <a:rPr lang="fr-FR" sz="1400" b="1">
                <a:solidFill>
                  <a:srgbClr val="0090BF"/>
                </a:solidFill>
                <a:latin typeface="Franklin Gothic Book" panose="020B0503020102020204"/>
              </a:rPr>
              <a:t>le contrôle gouvernemental </a:t>
            </a:r>
            <a:r>
              <a:rPr lang="fr-FR" sz="1400">
                <a:solidFill>
                  <a:srgbClr val="002157"/>
                </a:solidFill>
                <a:latin typeface="Franklin Gothic Book" panose="020B0503020102020204"/>
              </a:rPr>
              <a:t>des exploitants/projets </a:t>
            </a:r>
          </a:p>
          <a:p>
            <a:pPr algn="ctr"/>
            <a:endParaRPr lang="en-GB" sz="1400">
              <a:solidFill>
                <a:srgbClr val="002157"/>
              </a:solidFill>
              <a:latin typeface="Franklin Gothic Book" panose="020B0503020102020204"/>
            </a:endParaRPr>
          </a:p>
          <a:p>
            <a:pPr algn="ctr"/>
            <a:r>
              <a:rPr lang="fr-FR" sz="1400">
                <a:solidFill>
                  <a:srgbClr val="002157"/>
                </a:solidFill>
                <a:latin typeface="Franklin Gothic Book" panose="020B0503020102020204"/>
              </a:rPr>
              <a:t>Réduire les risques de corruption dans la passation des </a:t>
            </a:r>
            <a:r>
              <a:rPr lang="fr-FR" sz="1400" b="1">
                <a:solidFill>
                  <a:srgbClr val="0090BF"/>
                </a:solidFill>
                <a:latin typeface="Franklin Gothic Book" panose="020B0503020102020204"/>
              </a:rPr>
              <a:t>marchés de la chaîne d’approvisionnement</a:t>
            </a:r>
          </a:p>
        </p:txBody>
      </p:sp>
      <p:sp>
        <p:nvSpPr>
          <p:cNvPr id="17" name="TextBox 16">
            <a:extLst>
              <a:ext uri="{FF2B5EF4-FFF2-40B4-BE49-F238E27FC236}">
                <a16:creationId xmlns:a16="http://schemas.microsoft.com/office/drawing/2014/main" id="{7089AB79-99B8-D1BE-5280-E4AF18CFF7A3}"/>
              </a:ext>
            </a:extLst>
          </p:cNvPr>
          <p:cNvSpPr txBox="1"/>
          <p:nvPr/>
        </p:nvSpPr>
        <p:spPr>
          <a:xfrm>
            <a:off x="5091640" y="4834360"/>
            <a:ext cx="1854825" cy="1384995"/>
          </a:xfrm>
          <a:prstGeom prst="rect">
            <a:avLst/>
          </a:prstGeom>
          <a:noFill/>
        </p:spPr>
        <p:txBody>
          <a:bodyPr wrap="square" lIns="91440" tIns="45720" rIns="91440" bIns="45720" rtlCol="0" anchor="t">
            <a:spAutoFit/>
          </a:bodyPr>
          <a:lstStyle/>
          <a:p>
            <a:pPr algn="ctr"/>
            <a:r>
              <a:rPr lang="fr-FR" sz="1400">
                <a:solidFill>
                  <a:srgbClr val="002157"/>
                </a:solidFill>
                <a:latin typeface="Franklin Gothic Book" panose="020B0503020102020204"/>
              </a:rPr>
              <a:t>Aider à exposer </a:t>
            </a:r>
            <a:r>
              <a:rPr lang="fr-FR" sz="1400" b="1">
                <a:solidFill>
                  <a:srgbClr val="0090BF"/>
                </a:solidFill>
                <a:latin typeface="Franklin Gothic Book" panose="020B0503020102020204"/>
              </a:rPr>
              <a:t>les sociétés écrans</a:t>
            </a:r>
            <a:r>
              <a:rPr lang="fr-FR" sz="1400">
                <a:solidFill>
                  <a:srgbClr val="002157"/>
                </a:solidFill>
                <a:latin typeface="Franklin Gothic Book" panose="020B0503020102020204"/>
              </a:rPr>
              <a:t> et </a:t>
            </a:r>
            <a:r>
              <a:rPr lang="fr-FR" sz="1400" b="1">
                <a:solidFill>
                  <a:srgbClr val="0090BF"/>
                </a:solidFill>
                <a:latin typeface="Franklin Gothic Book" panose="020B0503020102020204"/>
              </a:rPr>
              <a:t>les stratagèmes</a:t>
            </a:r>
            <a:r>
              <a:rPr lang="fr-FR" sz="1400">
                <a:solidFill>
                  <a:srgbClr val="002157"/>
                </a:solidFill>
                <a:latin typeface="Franklin Gothic Book" panose="020B0503020102020204"/>
              </a:rPr>
              <a:t> utilisés aux fins d’évasion fiscale/ blanchiment d’argent</a:t>
            </a:r>
          </a:p>
        </p:txBody>
      </p:sp>
      <p:sp>
        <p:nvSpPr>
          <p:cNvPr id="18" name="TextBox 17">
            <a:extLst>
              <a:ext uri="{FF2B5EF4-FFF2-40B4-BE49-F238E27FC236}">
                <a16:creationId xmlns:a16="http://schemas.microsoft.com/office/drawing/2014/main" id="{41AD01A0-50B2-CD15-A130-6D3FBD039D66}"/>
              </a:ext>
            </a:extLst>
          </p:cNvPr>
          <p:cNvSpPr txBox="1"/>
          <p:nvPr/>
        </p:nvSpPr>
        <p:spPr>
          <a:xfrm>
            <a:off x="6990276" y="4834360"/>
            <a:ext cx="1854825" cy="1815882"/>
          </a:xfrm>
          <a:prstGeom prst="rect">
            <a:avLst/>
          </a:prstGeom>
          <a:noFill/>
        </p:spPr>
        <p:txBody>
          <a:bodyPr wrap="square" lIns="91440" tIns="45720" rIns="91440" bIns="45720" rtlCol="0" anchor="t">
            <a:spAutoFit/>
          </a:bodyPr>
          <a:lstStyle/>
          <a:p>
            <a:pPr algn="ctr"/>
            <a:r>
              <a:rPr lang="fr-FR" sz="1400" b="0" i="0">
                <a:solidFill>
                  <a:srgbClr val="002157"/>
                </a:solidFill>
                <a:effectLst/>
                <a:latin typeface="+mj-lt"/>
              </a:rPr>
              <a:t>Prévenir les </a:t>
            </a:r>
            <a:r>
              <a:rPr lang="fr-FR" sz="1400" b="1" i="0">
                <a:solidFill>
                  <a:srgbClr val="0090BF"/>
                </a:solidFill>
                <a:effectLst/>
                <a:latin typeface="+mj-lt"/>
              </a:rPr>
              <a:t>conflits d’intérêts</a:t>
            </a:r>
            <a:r>
              <a:rPr lang="fr-FR" sz="1400" b="0" i="0">
                <a:solidFill>
                  <a:srgbClr val="002157"/>
                </a:solidFill>
                <a:effectLst/>
                <a:latin typeface="+mj-lt"/>
              </a:rPr>
              <a:t> dans la gestion des recettes </a:t>
            </a:r>
          </a:p>
          <a:p>
            <a:pPr algn="ctr"/>
            <a:endParaRPr lang="en-US" sz="1400">
              <a:solidFill>
                <a:srgbClr val="002157"/>
              </a:solidFill>
              <a:latin typeface="+mj-lt"/>
            </a:endParaRPr>
          </a:p>
          <a:p>
            <a:pPr algn="ctr"/>
            <a:r>
              <a:rPr lang="fr-FR" sz="1400" b="0" i="0">
                <a:solidFill>
                  <a:srgbClr val="002157"/>
                </a:solidFill>
                <a:effectLst/>
                <a:latin typeface="+mj-lt"/>
              </a:rPr>
              <a:t>Exposer </a:t>
            </a:r>
            <a:r>
              <a:rPr lang="fr-FR" sz="1400" b="1">
                <a:solidFill>
                  <a:srgbClr val="0090BF"/>
                </a:solidFill>
                <a:effectLst/>
                <a:latin typeface="+mj-lt"/>
              </a:rPr>
              <a:t>les détournements de revenus</a:t>
            </a:r>
            <a:r>
              <a:rPr lang="fr-FR" sz="1400" b="1" i="1">
                <a:solidFill>
                  <a:srgbClr val="0090BF"/>
                </a:solidFill>
                <a:effectLst/>
                <a:latin typeface="+mj-lt"/>
              </a:rPr>
              <a:t> </a:t>
            </a:r>
            <a:r>
              <a:rPr lang="fr-FR" sz="1400" b="0" i="0">
                <a:solidFill>
                  <a:srgbClr val="002157"/>
                </a:solidFill>
                <a:effectLst/>
                <a:latin typeface="+mj-lt"/>
              </a:rPr>
              <a:t>facilités par les sociétés écrans</a:t>
            </a:r>
          </a:p>
        </p:txBody>
      </p:sp>
      <p:sp>
        <p:nvSpPr>
          <p:cNvPr id="19" name="TextBox 18">
            <a:extLst>
              <a:ext uri="{FF2B5EF4-FFF2-40B4-BE49-F238E27FC236}">
                <a16:creationId xmlns:a16="http://schemas.microsoft.com/office/drawing/2014/main" id="{32A5829E-A274-AEC0-E4D0-C0452353C056}"/>
              </a:ext>
            </a:extLst>
          </p:cNvPr>
          <p:cNvSpPr txBox="1"/>
          <p:nvPr/>
        </p:nvSpPr>
        <p:spPr>
          <a:xfrm>
            <a:off x="9022019" y="4834360"/>
            <a:ext cx="2396258" cy="1600438"/>
          </a:xfrm>
          <a:prstGeom prst="rect">
            <a:avLst/>
          </a:prstGeom>
          <a:noFill/>
        </p:spPr>
        <p:txBody>
          <a:bodyPr wrap="square" lIns="91440" tIns="45720" rIns="91440" bIns="45720" rtlCol="0" anchor="t">
            <a:spAutoFit/>
          </a:bodyPr>
          <a:lstStyle/>
          <a:p>
            <a:pPr algn="ctr"/>
            <a:r>
              <a:rPr lang="fr-FR" sz="1400">
                <a:solidFill>
                  <a:srgbClr val="002157"/>
                </a:solidFill>
                <a:latin typeface="Franklin Gothic Book" panose="020B0503020102020204"/>
              </a:rPr>
              <a:t>Détecter </a:t>
            </a:r>
            <a:r>
              <a:rPr lang="fr-FR" sz="1400" b="1">
                <a:solidFill>
                  <a:srgbClr val="0090BF"/>
                </a:solidFill>
                <a:latin typeface="Franklin Gothic Book" panose="020B0503020102020204"/>
              </a:rPr>
              <a:t>les conflits d’intérêts </a:t>
            </a:r>
            <a:r>
              <a:rPr lang="fr-FR" sz="1400">
                <a:solidFill>
                  <a:srgbClr val="002157"/>
                </a:solidFill>
                <a:latin typeface="Franklin Gothic Book" panose="020B0503020102020204"/>
              </a:rPr>
              <a:t>dans les processus d’approvisionnement </a:t>
            </a:r>
          </a:p>
          <a:p>
            <a:pPr algn="ctr"/>
            <a:endParaRPr lang="en-GB" sz="1400">
              <a:solidFill>
                <a:srgbClr val="002157"/>
              </a:solidFill>
              <a:latin typeface="Franklin Gothic Book" panose="020B0503020102020204"/>
            </a:endParaRPr>
          </a:p>
          <a:p>
            <a:pPr algn="ctr"/>
            <a:r>
              <a:rPr lang="fr-FR" sz="1400">
                <a:solidFill>
                  <a:srgbClr val="002157"/>
                </a:solidFill>
                <a:latin typeface="Franklin Gothic Book" panose="020B0503020102020204"/>
              </a:rPr>
              <a:t>Améliorer </a:t>
            </a:r>
            <a:r>
              <a:rPr lang="fr-FR" sz="1400" b="1">
                <a:solidFill>
                  <a:srgbClr val="0090BF"/>
                </a:solidFill>
                <a:latin typeface="Franklin Gothic Book" panose="020B0503020102020204"/>
              </a:rPr>
              <a:t>la réputation et la crédibilité </a:t>
            </a:r>
            <a:r>
              <a:rPr lang="fr-FR" sz="1400">
                <a:solidFill>
                  <a:srgbClr val="002157"/>
                </a:solidFill>
                <a:latin typeface="Franklin Gothic Book" panose="020B0503020102020204"/>
              </a:rPr>
              <a:t>des investisseurs dans les projets publics </a:t>
            </a:r>
          </a:p>
        </p:txBody>
      </p:sp>
      <p:cxnSp>
        <p:nvCxnSpPr>
          <p:cNvPr id="20" name="Elbow Connector 19">
            <a:extLst>
              <a:ext uri="{FF2B5EF4-FFF2-40B4-BE49-F238E27FC236}">
                <a16:creationId xmlns:a16="http://schemas.microsoft.com/office/drawing/2014/main" id="{F0E927EF-A961-FC78-9F03-080F78168034}"/>
              </a:ext>
            </a:extLst>
          </p:cNvPr>
          <p:cNvCxnSpPr>
            <a:cxnSpLocks/>
            <a:stCxn id="9" idx="2"/>
            <a:endCxn id="16" idx="0"/>
          </p:cNvCxnSpPr>
          <p:nvPr/>
        </p:nvCxnSpPr>
        <p:spPr>
          <a:xfrm rot="5400000">
            <a:off x="3694673" y="4103201"/>
            <a:ext cx="954839" cy="507479"/>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73494EAF-096A-D082-3DB0-4BBD5ED417B9}"/>
              </a:ext>
            </a:extLst>
          </p:cNvPr>
          <p:cNvCxnSpPr>
            <a:cxnSpLocks/>
            <a:stCxn id="11" idx="2"/>
            <a:endCxn id="18" idx="0"/>
          </p:cNvCxnSpPr>
          <p:nvPr/>
        </p:nvCxnSpPr>
        <p:spPr>
          <a:xfrm rot="16200000" flipH="1">
            <a:off x="7167941" y="4084611"/>
            <a:ext cx="802849" cy="696648"/>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0FE9FC3D-5438-9E4F-5EA3-9B422BA9FED3}"/>
              </a:ext>
            </a:extLst>
          </p:cNvPr>
          <p:cNvCxnSpPr>
            <a:cxnSpLocks/>
            <a:stCxn id="12" idx="2"/>
            <a:endCxn id="19" idx="0"/>
          </p:cNvCxnSpPr>
          <p:nvPr/>
        </p:nvCxnSpPr>
        <p:spPr>
          <a:xfrm rot="16200000" flipH="1">
            <a:off x="9223880" y="3838092"/>
            <a:ext cx="739396" cy="1253140"/>
          </a:xfrm>
          <a:prstGeom prst="bentConnector3">
            <a:avLst>
              <a:gd name="adj1" fmla="val 50000"/>
            </a:avLst>
          </a:prstGeom>
          <a:ln w="28575">
            <a:solidFill>
              <a:srgbClr val="002157"/>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4F125B0-BA92-7F4B-3436-C17AC06E2F4B}"/>
              </a:ext>
            </a:extLst>
          </p:cNvPr>
          <p:cNvSpPr txBox="1"/>
          <p:nvPr/>
        </p:nvSpPr>
        <p:spPr>
          <a:xfrm>
            <a:off x="5062184" y="2015174"/>
            <a:ext cx="2067632" cy="338554"/>
          </a:xfrm>
          <a:prstGeom prst="rect">
            <a:avLst/>
          </a:prstGeom>
          <a:solidFill>
            <a:srgbClr val="FFFFFF"/>
          </a:solidFill>
          <a:ln>
            <a:solidFill>
              <a:srgbClr val="FFFFFF"/>
            </a:solidFill>
          </a:ln>
        </p:spPr>
        <p:txBody>
          <a:bodyPr wrap="square" rtlCol="0">
            <a:spAutoFit/>
          </a:bodyPr>
          <a:lstStyle/>
          <a:p>
            <a:pPr algn="ctr"/>
            <a:r>
              <a:rPr lang="fr-FR" sz="1600" b="1">
                <a:solidFill>
                  <a:srgbClr val="0090BF"/>
                </a:solidFill>
                <a:latin typeface="Franklin Gothic Book" panose="020B0503020102020204"/>
              </a:rPr>
              <a:t>La Norme ITIE couvre</a:t>
            </a:r>
          </a:p>
        </p:txBody>
      </p:sp>
      <p:sp>
        <p:nvSpPr>
          <p:cNvPr id="34" name="TextBox 33">
            <a:extLst>
              <a:ext uri="{FF2B5EF4-FFF2-40B4-BE49-F238E27FC236}">
                <a16:creationId xmlns:a16="http://schemas.microsoft.com/office/drawing/2014/main" id="{4103C8F9-7BCF-B6A2-107E-0F66403DAFAB}"/>
              </a:ext>
            </a:extLst>
          </p:cNvPr>
          <p:cNvSpPr txBox="1"/>
          <p:nvPr/>
        </p:nvSpPr>
        <p:spPr>
          <a:xfrm>
            <a:off x="1104610" y="3571744"/>
            <a:ext cx="1023582" cy="507831"/>
          </a:xfrm>
          <a:prstGeom prst="rect">
            <a:avLst/>
          </a:prstGeom>
          <a:noFill/>
        </p:spPr>
        <p:txBody>
          <a:bodyPr wrap="square" rtlCol="0">
            <a:spAutoFit/>
          </a:bodyPr>
          <a:lstStyle/>
          <a:p>
            <a:pPr algn="ctr"/>
            <a:r>
              <a:rPr lang="fr-FR" sz="1350" b="1">
                <a:solidFill>
                  <a:srgbClr val="002157"/>
                </a:solidFill>
                <a:latin typeface="Franklin Gothic Book" panose="020B0503020102020204"/>
              </a:rPr>
              <a:t>Ressources naturelles</a:t>
            </a:r>
          </a:p>
        </p:txBody>
      </p:sp>
      <p:cxnSp>
        <p:nvCxnSpPr>
          <p:cNvPr id="61" name="Straight Connector 60">
            <a:extLst>
              <a:ext uri="{FF2B5EF4-FFF2-40B4-BE49-F238E27FC236}">
                <a16:creationId xmlns:a16="http://schemas.microsoft.com/office/drawing/2014/main" id="{2A180F78-36CF-DA01-1CBE-B6279EB05F89}"/>
              </a:ext>
            </a:extLst>
          </p:cNvPr>
          <p:cNvCxnSpPr>
            <a:cxnSpLocks/>
            <a:stCxn id="10" idx="2"/>
          </p:cNvCxnSpPr>
          <p:nvPr/>
        </p:nvCxnSpPr>
        <p:spPr>
          <a:xfrm>
            <a:off x="5930122" y="4310408"/>
            <a:ext cx="0" cy="413992"/>
          </a:xfrm>
          <a:prstGeom prst="line">
            <a:avLst/>
          </a:prstGeom>
          <a:ln w="38100">
            <a:solidFill>
              <a:srgbClr val="0021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657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5626157" cy="2223079"/>
          </a:xfrm>
        </p:spPr>
        <p:txBody>
          <a:bodyPr>
            <a:normAutofit lnSpcReduction="10000"/>
          </a:bodyPr>
          <a:lstStyle/>
          <a:p>
            <a:r>
              <a:rPr lang="fr-FR"/>
              <a:t>Résumé des principaux changements concernant la propriété effective</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299" y="2038729"/>
            <a:ext cx="3235381" cy="438254"/>
          </a:xfrm>
        </p:spPr>
        <p:txBody>
          <a:bodyPr/>
          <a:lstStyle/>
          <a:p>
            <a:r>
              <a:rPr lang="fr-FR" sz="2400"/>
              <a:t>NORME ITIE 2023</a:t>
            </a:r>
          </a:p>
        </p:txBody>
      </p:sp>
      <p:pic>
        <p:nvPicPr>
          <p:cNvPr id="3" name="Picture 2">
            <a:extLst>
              <a:ext uri="{FF2B5EF4-FFF2-40B4-BE49-F238E27FC236}">
                <a16:creationId xmlns:a16="http://schemas.microsoft.com/office/drawing/2014/main" id="{0AD4F992-2CD2-E877-80F9-250E93D19EBA}"/>
              </a:ext>
            </a:extLst>
          </p:cNvPr>
          <p:cNvPicPr>
            <a:picLocks noChangeAspect="1"/>
          </p:cNvPicPr>
          <p:nvPr/>
        </p:nvPicPr>
        <p:blipFill>
          <a:blip r:embed="rId2"/>
          <a:stretch>
            <a:fillRect/>
          </a:stretch>
        </p:blipFill>
        <p:spPr>
          <a:xfrm>
            <a:off x="7780798" y="1400927"/>
            <a:ext cx="3407959" cy="4804064"/>
          </a:xfrm>
          <a:prstGeom prst="rect">
            <a:avLst/>
          </a:prstGeom>
        </p:spPr>
      </p:pic>
    </p:spTree>
    <p:extLst>
      <p:ext uri="{BB962C8B-B14F-4D97-AF65-F5344CB8AC3E}">
        <p14:creationId xmlns:p14="http://schemas.microsoft.com/office/powerpoint/2010/main" val="3881553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A2ECD-E842-1CBF-B40A-A27257133DF6}"/>
            </a:ext>
          </a:extLst>
        </p:cNvPr>
        <p:cNvGrpSpPr/>
        <p:nvPr/>
      </p:nvGrpSpPr>
      <p:grpSpPr>
        <a:xfrm>
          <a:off x="0" y="0"/>
          <a:ext cx="0" cy="0"/>
          <a:chOff x="0" y="0"/>
          <a:chExt cx="0" cy="0"/>
        </a:xfrm>
      </p:grpSpPr>
      <p:pic>
        <p:nvPicPr>
          <p:cNvPr id="37" name="Picture 36" descr="A close-up of a computer screen&#10;&#10;Description automatically generated">
            <a:extLst>
              <a:ext uri="{FF2B5EF4-FFF2-40B4-BE49-F238E27FC236}">
                <a16:creationId xmlns:a16="http://schemas.microsoft.com/office/drawing/2014/main" id="{05D409F7-0F10-DD5D-F7D2-C1B9F6F50B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026068" y="4207966"/>
            <a:ext cx="2384779" cy="1620002"/>
          </a:xfrm>
          <a:prstGeom prst="rect">
            <a:avLst/>
          </a:prstGeom>
        </p:spPr>
      </p:pic>
      <p:pic>
        <p:nvPicPr>
          <p:cNvPr id="27" name="Picture 26" descr="A group of pins connected to string&#10;&#10;Description automatically generated">
            <a:extLst>
              <a:ext uri="{FF2B5EF4-FFF2-40B4-BE49-F238E27FC236}">
                <a16:creationId xmlns:a16="http://schemas.microsoft.com/office/drawing/2014/main" id="{EDFDF5AB-7806-A312-A881-2BF2DEFD14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7600"/>
          <a:stretch/>
        </p:blipFill>
        <p:spPr>
          <a:xfrm>
            <a:off x="790683" y="4207969"/>
            <a:ext cx="2804508" cy="1620001"/>
          </a:xfrm>
          <a:prstGeom prst="rect">
            <a:avLst/>
          </a:prstGeom>
        </p:spPr>
      </p:pic>
      <p:pic>
        <p:nvPicPr>
          <p:cNvPr id="33" name="Picture 32" descr="A map of a large scale&#10;&#10;Description automatically generated">
            <a:extLst>
              <a:ext uri="{FF2B5EF4-FFF2-40B4-BE49-F238E27FC236}">
                <a16:creationId xmlns:a16="http://schemas.microsoft.com/office/drawing/2014/main" id="{0B175EC3-FF57-8994-E340-B3317F75DDD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36388" y="4207967"/>
            <a:ext cx="2384779" cy="1620001"/>
          </a:xfrm>
          <a:prstGeom prst="rect">
            <a:avLst/>
          </a:prstGeom>
        </p:spPr>
      </p:pic>
      <p:pic>
        <p:nvPicPr>
          <p:cNvPr id="31" name="Picture 30" descr="An oil rig in the ocean&#10;&#10;Description automatically generated">
            <a:extLst>
              <a:ext uri="{FF2B5EF4-FFF2-40B4-BE49-F238E27FC236}">
                <a16:creationId xmlns:a16="http://schemas.microsoft.com/office/drawing/2014/main" id="{453EF5BA-AC65-39F0-9F3F-38C2D6A1CF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36536" y="2377542"/>
            <a:ext cx="3376042" cy="1619997"/>
          </a:xfrm>
          <a:prstGeom prst="rect">
            <a:avLst/>
          </a:prstGeom>
        </p:spPr>
      </p:pic>
      <p:pic>
        <p:nvPicPr>
          <p:cNvPr id="29" name="Picture 28" descr="A person in a suit with his arms crossed&#10;&#10;Description automatically generated">
            <a:extLst>
              <a:ext uri="{FF2B5EF4-FFF2-40B4-BE49-F238E27FC236}">
                <a16:creationId xmlns:a16="http://schemas.microsoft.com/office/drawing/2014/main" id="{DD006125-4B18-AC83-331C-EEC5004561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03788" y="2377541"/>
            <a:ext cx="3376042" cy="1619997"/>
          </a:xfrm>
          <a:prstGeom prst="rect">
            <a:avLst/>
          </a:prstGeom>
        </p:spPr>
      </p:pic>
      <p:pic>
        <p:nvPicPr>
          <p:cNvPr id="24" name="Picture 23" descr="A blue and white circle with a pie chart&#10;&#10;Description automatically generated">
            <a:extLst>
              <a:ext uri="{FF2B5EF4-FFF2-40B4-BE49-F238E27FC236}">
                <a16:creationId xmlns:a16="http://schemas.microsoft.com/office/drawing/2014/main" id="{1DC2689F-DEA5-06DF-DB1B-9D33A1D526E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1822" t="16415" r="11738" b="18378"/>
          <a:stretch/>
        </p:blipFill>
        <p:spPr>
          <a:xfrm>
            <a:off x="779109" y="2377541"/>
            <a:ext cx="3376044" cy="1619997"/>
          </a:xfrm>
          <a:prstGeom prst="rect">
            <a:avLst/>
          </a:prstGeom>
        </p:spPr>
      </p:pic>
      <p:sp>
        <p:nvSpPr>
          <p:cNvPr id="2" name="Title 1">
            <a:extLst>
              <a:ext uri="{FF2B5EF4-FFF2-40B4-BE49-F238E27FC236}">
                <a16:creationId xmlns:a16="http://schemas.microsoft.com/office/drawing/2014/main" id="{75193C0D-A07E-77A5-289D-02ACF7B63C01}"/>
              </a:ext>
            </a:extLst>
          </p:cNvPr>
          <p:cNvSpPr>
            <a:spLocks noGrp="1"/>
          </p:cNvSpPr>
          <p:nvPr>
            <p:ph type="title"/>
          </p:nvPr>
        </p:nvSpPr>
        <p:spPr>
          <a:xfrm>
            <a:off x="642812" y="1295357"/>
            <a:ext cx="10905753" cy="671660"/>
          </a:xfrm>
        </p:spPr>
        <p:txBody>
          <a:bodyPr/>
          <a:lstStyle/>
          <a:p>
            <a:r>
              <a:rPr lang="fr-FR"/>
              <a:t>Domaines clés</a:t>
            </a:r>
          </a:p>
        </p:txBody>
      </p:sp>
      <p:pic>
        <p:nvPicPr>
          <p:cNvPr id="12" name="Picture 11" descr="Close up of checklist">
            <a:extLst>
              <a:ext uri="{FF2B5EF4-FFF2-40B4-BE49-F238E27FC236}">
                <a16:creationId xmlns:a16="http://schemas.microsoft.com/office/drawing/2014/main" id="{9E82BAD3-0BA2-BF2E-2C3B-75EC0553AAE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283823" y="4207967"/>
            <a:ext cx="2384780" cy="1620002"/>
          </a:xfrm>
          <a:prstGeom prst="rect">
            <a:avLst/>
          </a:prstGeom>
        </p:spPr>
      </p:pic>
      <p:sp>
        <p:nvSpPr>
          <p:cNvPr id="4" name="Rectangle 3">
            <a:extLst>
              <a:ext uri="{FF2B5EF4-FFF2-40B4-BE49-F238E27FC236}">
                <a16:creationId xmlns:a16="http://schemas.microsoft.com/office/drawing/2014/main" id="{5823B31A-CBD8-2D12-9E14-3CCB744E9CD9}"/>
              </a:ext>
            </a:extLst>
          </p:cNvPr>
          <p:cNvSpPr/>
          <p:nvPr/>
        </p:nvSpPr>
        <p:spPr>
          <a:xfrm>
            <a:off x="790683" y="2377539"/>
            <a:ext cx="3375728" cy="1620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SEUILS DE DÉCLARATION</a:t>
            </a:r>
          </a:p>
        </p:txBody>
      </p:sp>
      <p:sp>
        <p:nvSpPr>
          <p:cNvPr id="10" name="Rectangle 9">
            <a:extLst>
              <a:ext uri="{FF2B5EF4-FFF2-40B4-BE49-F238E27FC236}">
                <a16:creationId xmlns:a16="http://schemas.microsoft.com/office/drawing/2014/main" id="{7738C233-1D3C-2232-AE4A-BCECAAB93D7E}"/>
              </a:ext>
            </a:extLst>
          </p:cNvPr>
          <p:cNvSpPr/>
          <p:nvPr/>
        </p:nvSpPr>
        <p:spPr>
          <a:xfrm>
            <a:off x="8036536" y="2377539"/>
            <a:ext cx="3376041" cy="1620000"/>
          </a:xfrm>
          <a:prstGeom prst="rect">
            <a:avLst/>
          </a:prstGeom>
          <a:solidFill>
            <a:schemeClr val="accent4">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ENTREPRISES D’ÉTAT</a:t>
            </a:r>
          </a:p>
        </p:txBody>
      </p:sp>
      <p:sp>
        <p:nvSpPr>
          <p:cNvPr id="7" name="Rectangle 6">
            <a:extLst>
              <a:ext uri="{FF2B5EF4-FFF2-40B4-BE49-F238E27FC236}">
                <a16:creationId xmlns:a16="http://schemas.microsoft.com/office/drawing/2014/main" id="{E171141E-AB26-7088-40CC-2BA97D669BDC}"/>
              </a:ext>
            </a:extLst>
          </p:cNvPr>
          <p:cNvSpPr/>
          <p:nvPr/>
        </p:nvSpPr>
        <p:spPr>
          <a:xfrm>
            <a:off x="4407979" y="2377539"/>
            <a:ext cx="3371851" cy="1620000"/>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PERSONNES POLITIQUEMENT EXPOSÉES</a:t>
            </a:r>
          </a:p>
        </p:txBody>
      </p:sp>
      <p:sp>
        <p:nvSpPr>
          <p:cNvPr id="13" name="Rectangle 12">
            <a:extLst>
              <a:ext uri="{FF2B5EF4-FFF2-40B4-BE49-F238E27FC236}">
                <a16:creationId xmlns:a16="http://schemas.microsoft.com/office/drawing/2014/main" id="{44B80353-2ACB-5BEE-E98E-4AF4C035B89E}"/>
              </a:ext>
            </a:extLst>
          </p:cNvPr>
          <p:cNvSpPr/>
          <p:nvPr/>
        </p:nvSpPr>
        <p:spPr>
          <a:xfrm>
            <a:off x="790683" y="4207971"/>
            <a:ext cx="2384779" cy="1620000"/>
          </a:xfrm>
          <a:prstGeom prst="rect">
            <a:avLst/>
          </a:prstGeom>
          <a:solidFill>
            <a:schemeClr val="accent5">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PROPRIÉTÉ ET STRUCTURES JURIDIQUES</a:t>
            </a:r>
          </a:p>
        </p:txBody>
      </p:sp>
      <p:sp>
        <p:nvSpPr>
          <p:cNvPr id="14" name="Rectangle 13">
            <a:extLst>
              <a:ext uri="{FF2B5EF4-FFF2-40B4-BE49-F238E27FC236}">
                <a16:creationId xmlns:a16="http://schemas.microsoft.com/office/drawing/2014/main" id="{DF1E76FC-24A1-3B41-B36D-D1A9B016DDB6}"/>
              </a:ext>
            </a:extLst>
          </p:cNvPr>
          <p:cNvSpPr/>
          <p:nvPr/>
        </p:nvSpPr>
        <p:spPr>
          <a:xfrm>
            <a:off x="6282093" y="4207968"/>
            <a:ext cx="2384779" cy="1620000"/>
          </a:xfrm>
          <a:prstGeom prst="rect">
            <a:avLst/>
          </a:prstGeom>
          <a:solidFill>
            <a:srgbClr val="89AA2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POLITIQUES ET PRATIQUES DES ENTREPRISES</a:t>
            </a:r>
          </a:p>
        </p:txBody>
      </p:sp>
      <p:sp>
        <p:nvSpPr>
          <p:cNvPr id="20" name="Rectangle 19">
            <a:extLst>
              <a:ext uri="{FF2B5EF4-FFF2-40B4-BE49-F238E27FC236}">
                <a16:creationId xmlns:a16="http://schemas.microsoft.com/office/drawing/2014/main" id="{6C837AF9-ACE6-B0E8-1A24-3600D39AFA9B}"/>
              </a:ext>
            </a:extLst>
          </p:cNvPr>
          <p:cNvSpPr/>
          <p:nvPr/>
        </p:nvSpPr>
        <p:spPr>
          <a:xfrm>
            <a:off x="3536388" y="4207968"/>
            <a:ext cx="2384779" cy="1620000"/>
          </a:xfrm>
          <a:prstGeom prst="rect">
            <a:avLst/>
          </a:prstGeom>
          <a:solidFill>
            <a:schemeClr val="accent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a:solidFill>
                  <a:srgbClr val="FFFFFF"/>
                </a:solidFill>
              </a:rPr>
              <a:t>OCTROI DES LICENCES</a:t>
            </a:r>
          </a:p>
        </p:txBody>
      </p:sp>
      <p:sp>
        <p:nvSpPr>
          <p:cNvPr id="35" name="Rectangle 34">
            <a:extLst>
              <a:ext uri="{FF2B5EF4-FFF2-40B4-BE49-F238E27FC236}">
                <a16:creationId xmlns:a16="http://schemas.microsoft.com/office/drawing/2014/main" id="{A1E6BCB7-EC96-40AC-0423-2C39ABC5CE65}"/>
              </a:ext>
            </a:extLst>
          </p:cNvPr>
          <p:cNvSpPr/>
          <p:nvPr/>
        </p:nvSpPr>
        <p:spPr>
          <a:xfrm>
            <a:off x="9027799" y="4207968"/>
            <a:ext cx="2384779" cy="1620000"/>
          </a:xfrm>
          <a:prstGeom prst="rect">
            <a:avLst/>
          </a:prstGeom>
          <a:solidFill>
            <a:schemeClr val="accent6">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rgbClr val="FFFFFF"/>
                </a:solidFill>
              </a:rPr>
              <a:t>EXHAUSTIVITÉ ET FIABILITÉ</a:t>
            </a:r>
          </a:p>
        </p:txBody>
      </p:sp>
    </p:spTree>
    <p:extLst>
      <p:ext uri="{BB962C8B-B14F-4D97-AF65-F5344CB8AC3E}">
        <p14:creationId xmlns:p14="http://schemas.microsoft.com/office/powerpoint/2010/main" val="2606698059"/>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BB9246-1D15-49BF-90DE-50031989DE62}">
  <ds:schemaRefs>
    <ds:schemaRef ds:uri="http://schemas.microsoft.com/office/2006/metadata/properties"/>
    <ds:schemaRef ds:uri="http://purl.org/dc/dcmitype/"/>
    <ds:schemaRef ds:uri="d9eb0d81-beec-4074-bc6f-8be11319408c"/>
    <ds:schemaRef ds:uri="http://schemas.microsoft.com/office/2006/documentManagement/types"/>
    <ds:schemaRef ds:uri="ec4d7596-7f32-41a8-9a95-4275d9a1ea6b"/>
    <ds:schemaRef ds:uri="http://purl.org/dc/terms/"/>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2.xml><?xml version="1.0" encoding="utf-8"?>
<ds:datastoreItem xmlns:ds="http://schemas.openxmlformats.org/officeDocument/2006/customXml" ds:itemID="{C8BC80A8-A295-46CA-AF22-82C68DB35933}">
  <ds:schemaRefs>
    <ds:schemaRef ds:uri="http://schemas.microsoft.com/sharepoint/v3/contenttype/forms"/>
  </ds:schemaRefs>
</ds:datastoreItem>
</file>

<file path=customXml/itemProps3.xml><?xml version="1.0" encoding="utf-8"?>
<ds:datastoreItem xmlns:ds="http://schemas.openxmlformats.org/officeDocument/2006/customXml" ds:itemID="{FCD25D89-82F8-42A9-8749-33820DAE4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eb0d81-beec-4074-bc6f-8be11319408c"/>
    <ds:schemaRef ds:uri="ec4d7596-7f32-41a8-9a95-4275d9a1e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EITItheme1</Template>
  <TotalTime>8</TotalTime>
  <Words>6363</Words>
  <Application>Microsoft Macintosh PowerPoint</Application>
  <PresentationFormat>Widescreen</PresentationFormat>
  <Paragraphs>447</Paragraphs>
  <Slides>49</Slides>
  <Notes>46</Notes>
  <HiddenSlides>2</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49</vt:i4>
      </vt:variant>
    </vt:vector>
  </HeadingPairs>
  <TitlesOfParts>
    <vt:vector size="64" baseType="lpstr">
      <vt:lpstr>Arial</vt:lpstr>
      <vt:lpstr>Arimo</vt:lpstr>
      <vt:lpstr>Calibri</vt:lpstr>
      <vt:lpstr>Courier New</vt:lpstr>
      <vt:lpstr>Franklin Gothic Book</vt:lpstr>
      <vt:lpstr>Franklin Gothic Demi</vt:lpstr>
      <vt:lpstr>Franklin Gothic Medium</vt:lpstr>
      <vt:lpstr>Helvetica</vt:lpstr>
      <vt:lpstr>Metropolis</vt:lpstr>
      <vt:lpstr>PlayfairDisplay</vt:lpstr>
      <vt:lpstr>Segoe UI</vt:lpstr>
      <vt:lpstr>Söhne</vt:lpstr>
      <vt:lpstr>Wingdings</vt:lpstr>
      <vt:lpstr>EITItheme1</vt:lpstr>
      <vt:lpstr>EITItheme1</vt:lpstr>
      <vt:lpstr>PowerPoint Presentation</vt:lpstr>
      <vt:lpstr>Pourquoi la transparence de la propriété effective est-elle importante ? </vt:lpstr>
      <vt:lpstr>Pourquoi la transparence de la propriété effective est-elle importante ? </vt:lpstr>
      <vt:lpstr>Pour les gouvernements et les citoyens</vt:lpstr>
      <vt:lpstr>Pour les entreprises</vt:lpstr>
      <vt:lpstr>Norme ITIE 2023</vt:lpstr>
      <vt:lpstr>Transparence de la propriété effective tout au long de la chaîne de valeur</vt:lpstr>
      <vt:lpstr>PowerPoint Presentation</vt:lpstr>
      <vt:lpstr>Domaines clés</vt:lpstr>
      <vt:lpstr>PowerPoint Presentation</vt:lpstr>
      <vt:lpstr>PowerPoint Presentation</vt:lpstr>
      <vt:lpstr>Justification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Justification</vt:lpstr>
      <vt:lpstr>PowerPoint Presentation</vt:lpstr>
      <vt:lpstr>PowerPoint Presentation</vt:lpstr>
      <vt:lpstr>PowerPoint Presentation</vt:lpstr>
      <vt:lpstr>Justification</vt:lpstr>
      <vt:lpstr>PowerPoint Presentation</vt:lpstr>
      <vt:lpstr>PowerPoint Presentation</vt:lpstr>
      <vt:lpstr>PowerPoint Presentation</vt:lpstr>
      <vt:lpstr>Justification</vt:lpstr>
      <vt:lpstr>PowerPoint Presentation</vt:lpstr>
      <vt:lpstr>PowerPoint Presentation</vt:lpstr>
      <vt:lpstr>PowerPoint Presentation</vt:lpstr>
      <vt:lpstr>PowerPoint Presentation</vt:lpstr>
      <vt:lpstr>PowerPoint Presentation</vt:lpstr>
      <vt:lpstr>PowerPoint Presentation</vt:lpstr>
      <vt:lpstr>Justification</vt:lpstr>
      <vt:lpstr>PowerPoint Presentation</vt:lpstr>
      <vt:lpstr>PowerPoint Presentation</vt:lpstr>
      <vt:lpstr>Synthèse</vt:lpstr>
      <vt:lpstr>Synthèse</vt:lpstr>
      <vt:lpstr>Ressources additionnelles :</vt:lpstr>
      <vt:lpstr>Consultez notre guide  eiti.org/guide</vt:lpstr>
      <vt:lpstr>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 Pilliard</dc:creator>
  <cp:lastModifiedBy>Leila Pilliard</cp:lastModifiedBy>
  <cp:revision>6</cp:revision>
  <cp:lastPrinted>2023-06-23T10:13:05Z</cp:lastPrinted>
  <dcterms:created xsi:type="dcterms:W3CDTF">2020-01-10T14:54:35Z</dcterms:created>
  <dcterms:modified xsi:type="dcterms:W3CDTF">2024-05-28T09:17:32Z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