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1903" r:id="rId5"/>
    <p:sldId id="1902" r:id="rId6"/>
    <p:sldId id="1934" r:id="rId7"/>
    <p:sldId id="1935" r:id="rId8"/>
    <p:sldId id="1905" r:id="rId9"/>
    <p:sldId id="2001" r:id="rId10"/>
    <p:sldId id="2002" r:id="rId11"/>
    <p:sldId id="2003" r:id="rId12"/>
    <p:sldId id="2004" r:id="rId13"/>
    <p:sldId id="2005" r:id="rId14"/>
    <p:sldId id="2006" r:id="rId15"/>
    <p:sldId id="2007" r:id="rId16"/>
    <p:sldId id="1940" r:id="rId17"/>
    <p:sldId id="2013" r:id="rId18"/>
    <p:sldId id="2014" r:id="rId19"/>
    <p:sldId id="2015" r:id="rId20"/>
    <p:sldId id="2016" r:id="rId21"/>
    <p:sldId id="2017" r:id="rId22"/>
    <p:sldId id="2018" r:id="rId23"/>
    <p:sldId id="1947" r:id="rId24"/>
    <p:sldId id="1972" r:id="rId25"/>
    <p:sldId id="2023" r:id="rId26"/>
    <p:sldId id="2008" r:id="rId27"/>
    <p:sldId id="2009" r:id="rId28"/>
    <p:sldId id="2010" r:id="rId29"/>
    <p:sldId id="2011" r:id="rId30"/>
    <p:sldId id="2012" r:id="rId31"/>
    <p:sldId id="1954" r:id="rId32"/>
    <p:sldId id="2024" r:id="rId33"/>
    <p:sldId id="1990" r:id="rId34"/>
    <p:sldId id="1991" r:id="rId35"/>
    <p:sldId id="1992" r:id="rId36"/>
    <p:sldId id="1960" r:id="rId37"/>
    <p:sldId id="1974" r:id="rId38"/>
    <p:sldId id="1975" r:id="rId39"/>
    <p:sldId id="1964" r:id="rId40"/>
    <p:sldId id="1993" r:id="rId41"/>
    <p:sldId id="1994" r:id="rId42"/>
    <p:sldId id="1995" r:id="rId43"/>
    <p:sldId id="1996" r:id="rId44"/>
    <p:sldId id="1997" r:id="rId45"/>
    <p:sldId id="1998" r:id="rId46"/>
    <p:sldId id="1999" r:id="rId47"/>
    <p:sldId id="2000" r:id="rId48"/>
    <p:sldId id="2019" r:id="rId49"/>
    <p:sldId id="2020" r:id="rId50"/>
    <p:sldId id="2021" r:id="rId51"/>
    <p:sldId id="2022" r:id="rId52"/>
    <p:sldId id="1932" r:id="rId53"/>
    <p:sldId id="1868" r:id="rId54"/>
    <p:sldId id="289" r:id="rId55"/>
  </p:sldIdLst>
  <p:sldSz cx="12192000" cy="6858000"/>
  <p:notesSz cx="6797675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936516-F14B-4F31-8078-4E6356CBBBF0}" name="Sebastian Sahla" initials="SS" userId="S::ssahla@eiti.org::7d1b455b-48a2-4fe3-9b75-163f0c643988" providerId="AD"/>
  <p188:author id="{343678B2-4F13-348E-8131-34471ECFEC73}" name="Juliette Metin" initials="JM" userId="S::jmetin@eiti.org::439f5abb-f1e2-4b8e-a495-e9516de4727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AA2E"/>
    <a:srgbClr val="002157"/>
    <a:srgbClr val="0090BF"/>
    <a:srgbClr val="005B8C"/>
    <a:srgbClr val="FFFFFF"/>
    <a:srgbClr val="00C3F0"/>
    <a:srgbClr val="797979"/>
    <a:srgbClr val="0090BD"/>
    <a:srgbClr val="2C8536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7F45FF-B50E-BC64-5543-B4EE6A6D8E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3940EF-6D6E-C37C-8B43-21B2611B04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7FF2F-92CD-9644-8092-FB04B2C2819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17E65-1532-701D-E7BA-F153DAC53A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2C5C3-9E4F-363F-6FDF-0741E74AA8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9B0C6-90D5-4E4D-9246-DF4C2877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40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F0302-BE9E-8A47-8FBA-EF4A5D6A0C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1326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498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nb-NO" sz="120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8825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nb-NO" sz="120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3882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3595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060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900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5112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900">
                <a:effectLst/>
                <a:latin typeface="Franklin Gothic Book" panose="020B05030201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3501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900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0794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900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3215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8821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nb-NO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3528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5211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nb-NO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0793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nb-NO" sz="120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9195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en-GB" sz="120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000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8100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000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0422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000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90849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nb-NO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31688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nb-NO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008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3248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2529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257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en-GB" sz="1200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79451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87339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effectLst/>
                <a:latin typeface="Franklin Gothic Book" panose="020B05030201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48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89932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fontAlgn="base">
              <a:buFontTx/>
              <a:buChar char="-"/>
            </a:pPr>
            <a:endParaRPr lang="en-US" sz="1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06734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69361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en-GB" sz="120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33805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nb-NO" sz="120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88169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nb-NO" sz="120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82135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nb-NO" sz="120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34766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5975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61699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 rtl="0" fontAlgn="base">
              <a:buFontTx/>
              <a:buChar char="-"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45418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27340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nb-NO" sz="180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91672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72384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en-NO" sz="180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50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3238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>
              <a:solidFill>
                <a:srgbClr val="0090BF"/>
              </a:solidFill>
              <a:latin typeface="Franklin Gothic Book" panose="020B05030201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484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effectLst/>
                <a:latin typeface="Franklin Gothic Book" panose="020B05030201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endParaRPr lang="nb-NO" sz="120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2603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FontTx/>
              <a:buNone/>
            </a:pPr>
            <a:endParaRPr lang="nb-NO" sz="120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5745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nb-NO" sz="120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2869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nb-NO" sz="1200">
              <a:effectLst/>
              <a:latin typeface="Franklin Gothic Book" panose="020B05030201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4492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ind turbines in the ocean&#10;&#10;Description automatically generated">
            <a:extLst>
              <a:ext uri="{FF2B5EF4-FFF2-40B4-BE49-F238E27FC236}">
                <a16:creationId xmlns:a16="http://schemas.microsoft.com/office/drawing/2014/main" id="{F929ADEF-2662-1286-7898-0A3B7AC768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959" y="-2"/>
            <a:ext cx="1137704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70B929-9328-914C-BFEB-1BA8D78F10B4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0">
                <a:srgbClr val="1BC2EE">
                  <a:alpha val="84551"/>
                </a:srgbClr>
              </a:gs>
              <a:gs pos="100000">
                <a:srgbClr val="1328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318D56-2F65-2345-986D-6A6A643464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955B5D0-FBF1-164D-8B43-EE8BE2276F5F}"/>
              </a:ext>
            </a:extLst>
          </p:cNvPr>
          <p:cNvSpPr txBox="1"/>
          <p:nvPr userDrawn="1"/>
        </p:nvSpPr>
        <p:spPr>
          <a:xfrm>
            <a:off x="6572528" y="5808678"/>
            <a:ext cx="4976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0" i="0" kern="1200" noProof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rPr>
              <a:t>The global standard for the good governance of oil, gas and mineral resources.</a:t>
            </a:r>
            <a:endParaRPr lang="en-GB" sz="2000" b="0" i="0" noProof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034F08-2E77-80DA-F88B-7E29D02A9085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4D3322B-25E7-12B3-4115-D3911DCB2E14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A1D9AF-53FD-A902-F732-559BB70A7A56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F62103-F0E3-F7FE-4CE7-B3AAF1709C64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432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4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D17E9-29A6-E2AB-2E72-EB3A99675791}"/>
              </a:ext>
            </a:extLst>
          </p:cNvPr>
          <p:cNvSpPr/>
          <p:nvPr userDrawn="1"/>
        </p:nvSpPr>
        <p:spPr>
          <a:xfrm>
            <a:off x="636492" y="2604654"/>
            <a:ext cx="11644407" cy="2715667"/>
          </a:xfrm>
          <a:prstGeom prst="rect">
            <a:avLst/>
          </a:prstGeom>
          <a:solidFill>
            <a:srgbClr val="89A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097241"/>
            <a:ext cx="5330397" cy="22230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FFFFFF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5A9EE-656A-8531-9D73-828FE11B57BE}"/>
              </a:ext>
            </a:extLst>
          </p:cNvPr>
          <p:cNvSpPr/>
          <p:nvPr userDrawn="1"/>
        </p:nvSpPr>
        <p:spPr>
          <a:xfrm>
            <a:off x="0" y="1896169"/>
            <a:ext cx="3388659" cy="708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 TER TEXT STYLES</a:t>
            </a:r>
            <a:endParaRPr lang="en-US"/>
          </a:p>
        </p:txBody>
      </p:sp>
      <p:sp>
        <p:nvSpPr>
          <p:cNvPr id="16" name="Plassholder for bilde 7">
            <a:extLst>
              <a:ext uri="{FF2B5EF4-FFF2-40B4-BE49-F238E27FC236}">
                <a16:creationId xmlns:a16="http://schemas.microsoft.com/office/drawing/2014/main" id="{D309C6F9-1BD0-6295-5013-86917424FF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80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5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D17E9-29A6-E2AB-2E72-EB3A99675791}"/>
              </a:ext>
            </a:extLst>
          </p:cNvPr>
          <p:cNvSpPr/>
          <p:nvPr userDrawn="1"/>
        </p:nvSpPr>
        <p:spPr>
          <a:xfrm>
            <a:off x="636492" y="2604654"/>
            <a:ext cx="11644407" cy="27156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097241"/>
            <a:ext cx="5330397" cy="22230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FFFFFF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5A9EE-656A-8531-9D73-828FE11B57BE}"/>
              </a:ext>
            </a:extLst>
          </p:cNvPr>
          <p:cNvSpPr/>
          <p:nvPr userDrawn="1"/>
        </p:nvSpPr>
        <p:spPr>
          <a:xfrm>
            <a:off x="0" y="1896169"/>
            <a:ext cx="3388659" cy="708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 TER TEXT STYLES</a:t>
            </a:r>
            <a:endParaRPr lang="en-US"/>
          </a:p>
        </p:txBody>
      </p:sp>
      <p:sp>
        <p:nvSpPr>
          <p:cNvPr id="16" name="Plassholder for bilde 7">
            <a:extLst>
              <a:ext uri="{FF2B5EF4-FFF2-40B4-BE49-F238E27FC236}">
                <a16:creationId xmlns:a16="http://schemas.microsoft.com/office/drawing/2014/main" id="{D309C6F9-1BD0-6295-5013-86917424FF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62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6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D17E9-29A6-E2AB-2E72-EB3A99675791}"/>
              </a:ext>
            </a:extLst>
          </p:cNvPr>
          <p:cNvSpPr/>
          <p:nvPr userDrawn="1"/>
        </p:nvSpPr>
        <p:spPr>
          <a:xfrm>
            <a:off x="636492" y="2604654"/>
            <a:ext cx="11644407" cy="27156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097241"/>
            <a:ext cx="5330397" cy="22230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FFFFFF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5A9EE-656A-8531-9D73-828FE11B57BE}"/>
              </a:ext>
            </a:extLst>
          </p:cNvPr>
          <p:cNvSpPr/>
          <p:nvPr userDrawn="1"/>
        </p:nvSpPr>
        <p:spPr>
          <a:xfrm>
            <a:off x="0" y="1896169"/>
            <a:ext cx="3388659" cy="708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 TER TEXT STYLES</a:t>
            </a:r>
            <a:endParaRPr lang="en-US"/>
          </a:p>
        </p:txBody>
      </p:sp>
      <p:sp>
        <p:nvSpPr>
          <p:cNvPr id="16" name="Plassholder for bilde 7">
            <a:extLst>
              <a:ext uri="{FF2B5EF4-FFF2-40B4-BE49-F238E27FC236}">
                <a16:creationId xmlns:a16="http://schemas.microsoft.com/office/drawing/2014/main" id="{D309C6F9-1BD0-6295-5013-86917424FF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80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7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D17E9-29A6-E2AB-2E72-EB3A99675791}"/>
              </a:ext>
            </a:extLst>
          </p:cNvPr>
          <p:cNvSpPr/>
          <p:nvPr userDrawn="1"/>
        </p:nvSpPr>
        <p:spPr>
          <a:xfrm>
            <a:off x="636492" y="2604654"/>
            <a:ext cx="11644407" cy="2715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097241"/>
            <a:ext cx="5330397" cy="22230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FFFFFF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5A9EE-656A-8531-9D73-828FE11B57BE}"/>
              </a:ext>
            </a:extLst>
          </p:cNvPr>
          <p:cNvSpPr/>
          <p:nvPr userDrawn="1"/>
        </p:nvSpPr>
        <p:spPr>
          <a:xfrm>
            <a:off x="0" y="1896169"/>
            <a:ext cx="3388659" cy="708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 TER TEXT STYLES</a:t>
            </a:r>
            <a:endParaRPr lang="en-US"/>
          </a:p>
        </p:txBody>
      </p:sp>
      <p:sp>
        <p:nvSpPr>
          <p:cNvPr id="16" name="Plassholder for bilde 7">
            <a:extLst>
              <a:ext uri="{FF2B5EF4-FFF2-40B4-BE49-F238E27FC236}">
                <a16:creationId xmlns:a16="http://schemas.microsoft.com/office/drawing/2014/main" id="{D309C6F9-1BD0-6295-5013-86917424FF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42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1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455045F-EFB2-836C-297B-03B00235D5C5}"/>
              </a:ext>
            </a:extLst>
          </p:cNvPr>
          <p:cNvSpPr/>
          <p:nvPr userDrawn="1"/>
        </p:nvSpPr>
        <p:spPr>
          <a:xfrm>
            <a:off x="636493" y="2604654"/>
            <a:ext cx="11555508" cy="3681846"/>
          </a:xfrm>
          <a:prstGeom prst="rect">
            <a:avLst/>
          </a:prstGeom>
          <a:solidFill>
            <a:schemeClr val="tx2">
              <a:alpha val="103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17567-782D-DD69-FD15-71C56268B26D}"/>
              </a:ext>
            </a:extLst>
          </p:cNvPr>
          <p:cNvSpPr/>
          <p:nvPr userDrawn="1"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2971701"/>
            <a:ext cx="9085637" cy="91546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E7143A-B793-7DDA-0651-B76AFCA19F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43" y="3755796"/>
            <a:ext cx="9085637" cy="9144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9F0DA5F-DED8-C2D9-81A0-63E87B1669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53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2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3CB711-1DC6-98C2-0238-8C8C8AEDB3AE}"/>
              </a:ext>
            </a:extLst>
          </p:cNvPr>
          <p:cNvSpPr/>
          <p:nvPr userDrawn="1"/>
        </p:nvSpPr>
        <p:spPr>
          <a:xfrm>
            <a:off x="636493" y="2604654"/>
            <a:ext cx="11555508" cy="3669146"/>
          </a:xfrm>
          <a:prstGeom prst="rect">
            <a:avLst/>
          </a:prstGeom>
          <a:solidFill>
            <a:schemeClr val="bg1">
              <a:alpha val="103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17567-782D-DD69-FD15-71C56268B26D}"/>
              </a:ext>
            </a:extLst>
          </p:cNvPr>
          <p:cNvSpPr/>
          <p:nvPr userDrawn="1"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2971701"/>
            <a:ext cx="9085637" cy="91546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E7143A-B793-7DDA-0651-B76AFCA19F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43" y="3755796"/>
            <a:ext cx="9085637" cy="9144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9F0DA5F-DED8-C2D9-81A0-63E87B1669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62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3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EEFD6A-810A-D460-768B-4FED3655FC13}"/>
              </a:ext>
            </a:extLst>
          </p:cNvPr>
          <p:cNvSpPr/>
          <p:nvPr userDrawn="1"/>
        </p:nvSpPr>
        <p:spPr>
          <a:xfrm>
            <a:off x="636492" y="2604654"/>
            <a:ext cx="11644407" cy="3669146"/>
          </a:xfrm>
          <a:prstGeom prst="rect">
            <a:avLst/>
          </a:prstGeom>
          <a:solidFill>
            <a:schemeClr val="accent4">
              <a:alpha val="1517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17567-782D-DD69-FD15-71C56268B26D}"/>
              </a:ext>
            </a:extLst>
          </p:cNvPr>
          <p:cNvSpPr/>
          <p:nvPr userDrawn="1"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2971701"/>
            <a:ext cx="9085637" cy="91546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E7143A-B793-7DDA-0651-B76AFCA19F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43" y="3755796"/>
            <a:ext cx="9085637" cy="9144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9F0DA5F-DED8-C2D9-81A0-63E87B1669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accent4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17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4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A969DD-5FC0-D01B-75F1-8B12920E4FAE}"/>
              </a:ext>
            </a:extLst>
          </p:cNvPr>
          <p:cNvSpPr/>
          <p:nvPr userDrawn="1"/>
        </p:nvSpPr>
        <p:spPr>
          <a:xfrm>
            <a:off x="636493" y="2604654"/>
            <a:ext cx="11555508" cy="3669146"/>
          </a:xfrm>
          <a:prstGeom prst="rect">
            <a:avLst/>
          </a:prstGeom>
          <a:solidFill>
            <a:srgbClr val="89AA2E">
              <a:alpha val="1467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17567-782D-DD69-FD15-71C56268B26D}"/>
              </a:ext>
            </a:extLst>
          </p:cNvPr>
          <p:cNvSpPr/>
          <p:nvPr userDrawn="1"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rgbClr val="89A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2971701"/>
            <a:ext cx="9085637" cy="91546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E7143A-B793-7DDA-0651-B76AFCA19F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43" y="3755796"/>
            <a:ext cx="9085637" cy="9144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9F0DA5F-DED8-C2D9-81A0-63E87B1669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rgbClr val="89AA2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93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5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A969DD-5FC0-D01B-75F1-8B12920E4FAE}"/>
              </a:ext>
            </a:extLst>
          </p:cNvPr>
          <p:cNvSpPr/>
          <p:nvPr userDrawn="1"/>
        </p:nvSpPr>
        <p:spPr>
          <a:xfrm>
            <a:off x="636493" y="2604654"/>
            <a:ext cx="11555508" cy="3669146"/>
          </a:xfrm>
          <a:prstGeom prst="rect">
            <a:avLst/>
          </a:prstGeom>
          <a:solidFill>
            <a:schemeClr val="accent5">
              <a:lumMod val="20000"/>
              <a:lumOff val="80000"/>
              <a:alpha val="1467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17567-782D-DD69-FD15-71C56268B26D}"/>
              </a:ext>
            </a:extLst>
          </p:cNvPr>
          <p:cNvSpPr/>
          <p:nvPr userDrawn="1"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2971701"/>
            <a:ext cx="9085637" cy="91546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E7143A-B793-7DDA-0651-B76AFCA19F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43" y="3755796"/>
            <a:ext cx="9085637" cy="9144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9F0DA5F-DED8-C2D9-81A0-63E87B1669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accent5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06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6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A969DD-5FC0-D01B-75F1-8B12920E4FAE}"/>
              </a:ext>
            </a:extLst>
          </p:cNvPr>
          <p:cNvSpPr/>
          <p:nvPr userDrawn="1"/>
        </p:nvSpPr>
        <p:spPr>
          <a:xfrm>
            <a:off x="636493" y="2604654"/>
            <a:ext cx="11555508" cy="3669146"/>
          </a:xfrm>
          <a:prstGeom prst="rect">
            <a:avLst/>
          </a:prstGeom>
          <a:solidFill>
            <a:schemeClr val="accent6">
              <a:lumMod val="20000"/>
              <a:lumOff val="80000"/>
              <a:alpha val="1467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17567-782D-DD69-FD15-71C56268B26D}"/>
              </a:ext>
            </a:extLst>
          </p:cNvPr>
          <p:cNvSpPr/>
          <p:nvPr userDrawn="1"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2971701"/>
            <a:ext cx="9085637" cy="91546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E7143A-B793-7DDA-0651-B76AFCA19F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43" y="3755796"/>
            <a:ext cx="9085637" cy="9144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9F0DA5F-DED8-C2D9-81A0-63E87B1669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accent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67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with image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70B929-9328-914C-BFEB-1BA8D78F10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C2EE"/>
              </a:gs>
              <a:gs pos="100000">
                <a:srgbClr val="1328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4F2049E2-5D62-9F41-ACD6-231A22C20D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799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978CED7-1B95-B54B-967E-5A9C799EA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4711991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3D38AA-ACB5-4C42-9C8B-E6188D4EBB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3056502"/>
            <a:ext cx="4711991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5F0900-427D-C54E-8B7E-FE2A4DF859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01A58E3-4FEB-7F4F-BE0F-B059D67E39B7}"/>
              </a:ext>
            </a:extLst>
          </p:cNvPr>
          <p:cNvSpPr/>
          <p:nvPr userDrawn="1"/>
        </p:nvSpPr>
        <p:spPr>
          <a:xfrm>
            <a:off x="643435" y="522868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489C5E-01B9-A44F-8C09-25A33D507AB2}"/>
              </a:ext>
            </a:extLst>
          </p:cNvPr>
          <p:cNvSpPr/>
          <p:nvPr userDrawn="1"/>
        </p:nvSpPr>
        <p:spPr>
          <a:xfrm>
            <a:off x="4074728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5A21D7-8597-D64F-803E-53A5D42A29C3}"/>
              </a:ext>
            </a:extLst>
          </p:cNvPr>
          <p:cNvSpPr/>
          <p:nvPr userDrawn="1"/>
        </p:nvSpPr>
        <p:spPr>
          <a:xfrm>
            <a:off x="5217170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50B22-B830-B747-B47D-4A978996033B}"/>
              </a:ext>
            </a:extLst>
          </p:cNvPr>
          <p:cNvSpPr/>
          <p:nvPr userDrawn="1"/>
        </p:nvSpPr>
        <p:spPr>
          <a:xfrm>
            <a:off x="2287473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994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7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A969DD-5FC0-D01B-75F1-8B12920E4FAE}"/>
              </a:ext>
            </a:extLst>
          </p:cNvPr>
          <p:cNvSpPr/>
          <p:nvPr userDrawn="1"/>
        </p:nvSpPr>
        <p:spPr>
          <a:xfrm>
            <a:off x="636493" y="2604654"/>
            <a:ext cx="11555508" cy="3669146"/>
          </a:xfrm>
          <a:prstGeom prst="rect">
            <a:avLst/>
          </a:prstGeom>
          <a:solidFill>
            <a:schemeClr val="accent2">
              <a:lumMod val="20000"/>
              <a:lumOff val="80000"/>
              <a:alpha val="1467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17567-782D-DD69-FD15-71C56268B26D}"/>
              </a:ext>
            </a:extLst>
          </p:cNvPr>
          <p:cNvSpPr/>
          <p:nvPr userDrawn="1"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2971701"/>
            <a:ext cx="9085637" cy="91546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E7143A-B793-7DDA-0651-B76AFCA19F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43" y="3755796"/>
            <a:ext cx="9085637" cy="9144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9F0DA5F-DED8-C2D9-81A0-63E87B1669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accent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97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 with imag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4711991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13285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3056502"/>
            <a:ext cx="4711991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132856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7" name="Plassholder for bilde 7">
            <a:extLst>
              <a:ext uri="{FF2B5EF4-FFF2-40B4-BE49-F238E27FC236}">
                <a16:creationId xmlns:a16="http://schemas.microsoft.com/office/drawing/2014/main" id="{CBBB60AB-D187-B94C-89DD-226E326D11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799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00C876-71FD-7C45-80C5-76C71DFC4D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4" y="5826626"/>
            <a:ext cx="1495766" cy="67373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C998A1A-FD10-F24F-9824-FA4018CAF4F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C024B3-2786-E946-837A-A9623899FAAC}"/>
              </a:ext>
            </a:extLst>
          </p:cNvPr>
          <p:cNvSpPr/>
          <p:nvPr userDrawn="1"/>
        </p:nvSpPr>
        <p:spPr>
          <a:xfrm>
            <a:off x="5217170" y="1082351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2E1013-46BC-F648-8C7F-359A428369FB}"/>
              </a:ext>
            </a:extLst>
          </p:cNvPr>
          <p:cNvSpPr/>
          <p:nvPr userDrawn="1"/>
        </p:nvSpPr>
        <p:spPr>
          <a:xfrm>
            <a:off x="2233056" y="107754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5CD5D1-269C-29EA-BB33-602E28FBE814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5506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end 2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70B929-9328-914C-BFEB-1BA8D78F10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629E4-6460-A14A-9BC9-0B8BB909E3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7230" y="2053643"/>
            <a:ext cx="4277537" cy="275071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09B745A-5D26-C047-A9C7-9C5BEFF193A1}"/>
              </a:ext>
            </a:extLst>
          </p:cNvPr>
          <p:cNvSpPr/>
          <p:nvPr userDrawn="1"/>
        </p:nvSpPr>
        <p:spPr>
          <a:xfrm rot="10800000">
            <a:off x="11308653" y="6118530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EE9FA9-A327-6248-967F-893ADCB92D87}"/>
              </a:ext>
            </a:extLst>
          </p:cNvPr>
          <p:cNvSpPr/>
          <p:nvPr userDrawn="1"/>
        </p:nvSpPr>
        <p:spPr>
          <a:xfrm rot="10800000">
            <a:off x="8389870" y="657779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5F2C8DD-E55E-5E49-8657-720F9A9D4DF2}"/>
              </a:ext>
            </a:extLst>
          </p:cNvPr>
          <p:cNvSpPr/>
          <p:nvPr userDrawn="1"/>
        </p:nvSpPr>
        <p:spPr>
          <a:xfrm rot="10800000">
            <a:off x="4285761" y="5495439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9BC6AF-5607-7D45-B183-9BDF4622ED45}"/>
              </a:ext>
            </a:extLst>
          </p:cNvPr>
          <p:cNvSpPr/>
          <p:nvPr userDrawn="1"/>
        </p:nvSpPr>
        <p:spPr>
          <a:xfrm rot="10800000">
            <a:off x="3261" y="5500246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49D84C-C42E-611A-A02C-B69D7DC9A0C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F8CA0F-C57D-C985-6364-5DFE508B600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143F41-38AC-6213-715D-0F80B3BCCE30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E512E4-01F7-13F0-05BC-3610B5323BA6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6660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with imag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9C52459-D2B3-C546-9363-E84D342AFB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812" y="1194998"/>
            <a:ext cx="4711991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4000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99D48276-482E-1945-ADE2-ADEE49552A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2812" y="2019792"/>
            <a:ext cx="4712614" cy="23383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50554C5D-EF36-E249-B10A-0FB9A042CF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10227" y="1194998"/>
            <a:ext cx="5781772" cy="478159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4290E2-A1A3-B741-9CBD-D98316A373CB}"/>
              </a:ext>
            </a:extLst>
          </p:cNvPr>
          <p:cNvSpPr/>
          <p:nvPr userDrawn="1"/>
        </p:nvSpPr>
        <p:spPr>
          <a:xfrm rot="10800000">
            <a:off x="642812" y="0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CA7434-1A7A-2B4E-8EE6-16FCE790ADC7}"/>
              </a:ext>
            </a:extLst>
          </p:cNvPr>
          <p:cNvSpPr/>
          <p:nvPr userDrawn="1"/>
        </p:nvSpPr>
        <p:spPr>
          <a:xfrm rot="10800000">
            <a:off x="4798353" y="560416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355435-836E-A844-9369-3492A9CEC711}"/>
              </a:ext>
            </a:extLst>
          </p:cNvPr>
          <p:cNvSpPr/>
          <p:nvPr userDrawn="1"/>
        </p:nvSpPr>
        <p:spPr>
          <a:xfrm rot="10800000">
            <a:off x="7838104" y="280208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CC1036-51BC-E244-A360-023C7327BB3A}"/>
              </a:ext>
            </a:extLst>
          </p:cNvPr>
          <p:cNvSpPr/>
          <p:nvPr userDrawn="1"/>
        </p:nvSpPr>
        <p:spPr>
          <a:xfrm rot="10800000">
            <a:off x="11870887" y="560417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8053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with copy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10905753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2" y="2019792"/>
            <a:ext cx="10905753" cy="3581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DE9526-326B-8E6B-E175-A11FFB71DEE7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FCD0E7-E867-15B4-24B3-B86122988525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2CBEE6-4B97-EAAC-52A0-4A7750EC87B4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A2AB04-D861-FBE7-DD78-C60998C81DF4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10905753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2" y="2019792"/>
            <a:ext cx="10905753" cy="35814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AAF6AA-0238-8E67-ED57-870152599832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1CF8B-361B-09BF-D516-948D341D38D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290E3-6F7B-78A5-0094-6D474FD9C142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E6C886-1EE8-6463-D313-08CD4B8E0118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3CDB8F-26F3-E5D2-A1A1-C91CACF19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89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 and image 1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6931467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35814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AAF6AA-0238-8E67-ED57-870152599832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1CF8B-361B-09BF-D516-948D341D38D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290E3-6F7B-78A5-0094-6D474FD9C142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E6C886-1EE8-6463-D313-08CD4B8E0118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3CDB8F-26F3-E5D2-A1A1-C91CACF19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tx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Plassholder for bilde 7">
            <a:extLst>
              <a:ext uri="{FF2B5EF4-FFF2-40B4-BE49-F238E27FC236}">
                <a16:creationId xmlns:a16="http://schemas.microsoft.com/office/drawing/2014/main" id="{7302EDCF-227C-10D1-5CCA-8EBC0B25D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56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 and image 2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6931467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35814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AAF6AA-0238-8E67-ED57-870152599832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1CF8B-361B-09BF-D516-948D341D38D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290E3-6F7B-78A5-0094-6D474FD9C142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E6C886-1EE8-6463-D313-08CD4B8E0118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3CDB8F-26F3-E5D2-A1A1-C91CACF19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Plassholder for bilde 7">
            <a:extLst>
              <a:ext uri="{FF2B5EF4-FFF2-40B4-BE49-F238E27FC236}">
                <a16:creationId xmlns:a16="http://schemas.microsoft.com/office/drawing/2014/main" id="{7302EDCF-227C-10D1-5CCA-8EBC0B25D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92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 and image 3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6931467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35814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AAF6AA-0238-8E67-ED57-870152599832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1CF8B-361B-09BF-D516-948D341D38D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290E3-6F7B-78A5-0094-6D474FD9C142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E6C886-1EE8-6463-D313-08CD4B8E0118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3CDB8F-26F3-E5D2-A1A1-C91CACF19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accent4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Plassholder for bilde 7">
            <a:extLst>
              <a:ext uri="{FF2B5EF4-FFF2-40B4-BE49-F238E27FC236}">
                <a16:creationId xmlns:a16="http://schemas.microsoft.com/office/drawing/2014/main" id="{7302EDCF-227C-10D1-5CCA-8EBC0B25D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779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 and image 4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6931467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35814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AAF6AA-0238-8E67-ED57-870152599832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1CF8B-361B-09BF-D516-948D341D38D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290E3-6F7B-78A5-0094-6D474FD9C142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E6C886-1EE8-6463-D313-08CD4B8E0118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3CDB8F-26F3-E5D2-A1A1-C91CACF19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rgbClr val="89AA2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Plassholder for bilde 7">
            <a:extLst>
              <a:ext uri="{FF2B5EF4-FFF2-40B4-BE49-F238E27FC236}">
                <a16:creationId xmlns:a16="http://schemas.microsoft.com/office/drawing/2014/main" id="{7302EDCF-227C-10D1-5CCA-8EBC0B25D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1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end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70B929-9328-914C-BFEB-1BA8D78F10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C2EE"/>
              </a:gs>
              <a:gs pos="100000">
                <a:srgbClr val="1328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725910-2A8E-644C-8AE0-0D8893931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7230" y="2053643"/>
            <a:ext cx="4277537" cy="27507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A5F1C2-D968-234A-B538-0EFF43A1AED5}"/>
              </a:ext>
            </a:extLst>
          </p:cNvPr>
          <p:cNvSpPr/>
          <p:nvPr userDrawn="1"/>
        </p:nvSpPr>
        <p:spPr>
          <a:xfrm rot="10800000">
            <a:off x="9014878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562827-34BE-A04E-AE24-AC13E6DB7C89}"/>
              </a:ext>
            </a:extLst>
          </p:cNvPr>
          <p:cNvSpPr/>
          <p:nvPr userDrawn="1"/>
        </p:nvSpPr>
        <p:spPr>
          <a:xfrm rot="10800000">
            <a:off x="407300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C4FF4-C8E8-DB4B-98FF-6684A75F5CC4}"/>
              </a:ext>
            </a:extLst>
          </p:cNvPr>
          <p:cNvSpPr/>
          <p:nvPr userDrawn="1"/>
        </p:nvSpPr>
        <p:spPr>
          <a:xfrm rot="10800000">
            <a:off x="154010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96B0C4-03B6-C640-86AD-1224C56F4507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1A6720-31D7-7672-04FC-95F40C45D2FC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A88BF7-5E45-2020-5330-1E8AC9E9FB57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6FDC3E-8F09-2598-05E6-E1922C39FD4F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62BF29-5999-9A4E-73CC-216487436478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1230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 and image 5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6931467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35814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AAF6AA-0238-8E67-ED57-870152599832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1CF8B-361B-09BF-D516-948D341D38D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290E3-6F7B-78A5-0094-6D474FD9C142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E6C886-1EE8-6463-D313-08CD4B8E0118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3CDB8F-26F3-E5D2-A1A1-C91CACF19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accent5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Plassholder for bilde 7">
            <a:extLst>
              <a:ext uri="{FF2B5EF4-FFF2-40B4-BE49-F238E27FC236}">
                <a16:creationId xmlns:a16="http://schemas.microsoft.com/office/drawing/2014/main" id="{7302EDCF-227C-10D1-5CCA-8EBC0B25D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70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 and image 6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6931467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35814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AAF6AA-0238-8E67-ED57-870152599832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1CF8B-361B-09BF-D516-948D341D38D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290E3-6F7B-78A5-0094-6D474FD9C142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E6C886-1EE8-6463-D313-08CD4B8E0118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3CDB8F-26F3-E5D2-A1A1-C91CACF19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accent6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Plassholder for bilde 7">
            <a:extLst>
              <a:ext uri="{FF2B5EF4-FFF2-40B4-BE49-F238E27FC236}">
                <a16:creationId xmlns:a16="http://schemas.microsoft.com/office/drawing/2014/main" id="{7302EDCF-227C-10D1-5CCA-8EBC0B25D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964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 and image 7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6931467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35814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AAF6AA-0238-8E67-ED57-870152599832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1CF8B-361B-09BF-D516-948D341D38D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290E3-6F7B-78A5-0094-6D474FD9C142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E6C886-1EE8-6463-D313-08CD4B8E0118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3CDB8F-26F3-E5D2-A1A1-C91CACF19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967" y="501886"/>
            <a:ext cx="5373673" cy="411030"/>
          </a:xfrm>
        </p:spPr>
        <p:txBody>
          <a:bodyPr/>
          <a:lstStyle>
            <a:lvl1pPr marL="0" indent="0" algn="l" defTabSz="457200" rtl="0" eaLnBrk="1" latinLnBrk="0" hangingPunct="1">
              <a:buNone/>
              <a:defRPr lang="en-GB" sz="1800" kern="1200" dirty="0" smtClean="0">
                <a:solidFill>
                  <a:schemeClr val="accent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GB" sz="1800" kern="1200" dirty="0" smtClean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US" sz="1800" kern="1200" dirty="0">
                <a:solidFill>
                  <a:schemeClr val="bg2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Plassholder for bilde 7">
            <a:extLst>
              <a:ext uri="{FF2B5EF4-FFF2-40B4-BE49-F238E27FC236}">
                <a16:creationId xmlns:a16="http://schemas.microsoft.com/office/drawing/2014/main" id="{7302EDCF-227C-10D1-5CCA-8EBC0B25D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04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3" y="1194998"/>
            <a:ext cx="7072534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7072534" cy="3581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D7D776-D791-A645-9ECF-9C0B75DAE595}"/>
              </a:ext>
            </a:extLst>
          </p:cNvPr>
          <p:cNvSpPr/>
          <p:nvPr userDrawn="1"/>
        </p:nvSpPr>
        <p:spPr>
          <a:xfrm>
            <a:off x="7715346" y="1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0608E4-FCDF-7341-BDDE-2D407FE18E82}"/>
              </a:ext>
            </a:extLst>
          </p:cNvPr>
          <p:cNvSpPr/>
          <p:nvPr userDrawn="1"/>
        </p:nvSpPr>
        <p:spPr>
          <a:xfrm>
            <a:off x="4117877" y="280209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E3FFE0-A21C-7741-92B5-34AB4E684857}"/>
              </a:ext>
            </a:extLst>
          </p:cNvPr>
          <p:cNvSpPr/>
          <p:nvPr userDrawn="1"/>
        </p:nvSpPr>
        <p:spPr>
          <a:xfrm>
            <a:off x="642812" y="0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bilde 12">
            <a:extLst>
              <a:ext uri="{FF2B5EF4-FFF2-40B4-BE49-F238E27FC236}">
                <a16:creationId xmlns:a16="http://schemas.microsoft.com/office/drawing/2014/main" id="{BEEEAE90-EF8E-3743-B611-305BD4EAA3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36457" y="0"/>
            <a:ext cx="415554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04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wo columns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10905753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1" y="2019792"/>
            <a:ext cx="5349279" cy="3581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F9C66D-8089-0746-B8A4-495F8E5FB85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2341" y="2019792"/>
            <a:ext cx="5336224" cy="3581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934582-449C-A148-BDAE-61909D5B5E12}"/>
              </a:ext>
            </a:extLst>
          </p:cNvPr>
          <p:cNvSpPr/>
          <p:nvPr userDrawn="1"/>
        </p:nvSpPr>
        <p:spPr>
          <a:xfrm rot="10800000">
            <a:off x="9214778" y="0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616DA5-BD52-274B-9153-B2B3662CBC1B}"/>
              </a:ext>
            </a:extLst>
          </p:cNvPr>
          <p:cNvSpPr/>
          <p:nvPr userDrawn="1"/>
        </p:nvSpPr>
        <p:spPr>
          <a:xfrm rot="10800000">
            <a:off x="11870888" y="560416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D040E1-F8FE-A740-A085-8E23C694EFF2}"/>
              </a:ext>
            </a:extLst>
          </p:cNvPr>
          <p:cNvSpPr/>
          <p:nvPr userDrawn="1"/>
        </p:nvSpPr>
        <p:spPr>
          <a:xfrm rot="10800000">
            <a:off x="0" y="280208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D7A923-9D2B-5F40-8C62-9B40955AFD66}"/>
              </a:ext>
            </a:extLst>
          </p:cNvPr>
          <p:cNvSpPr/>
          <p:nvPr userDrawn="1"/>
        </p:nvSpPr>
        <p:spPr>
          <a:xfrm rot="10800000">
            <a:off x="4308037" y="560417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206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8B0B10B0-4594-B242-A30B-AA4A58E639BA}"/>
              </a:ext>
            </a:extLst>
          </p:cNvPr>
          <p:cNvSpPr/>
          <p:nvPr userDrawn="1"/>
        </p:nvSpPr>
        <p:spPr>
          <a:xfrm>
            <a:off x="10887" y="0"/>
            <a:ext cx="12191999" cy="6858000"/>
          </a:xfrm>
          <a:prstGeom prst="rect">
            <a:avLst/>
          </a:prstGeom>
          <a:gradFill>
            <a:gsLst>
              <a:gs pos="0">
                <a:srgbClr val="165B89">
                  <a:alpha val="90000"/>
                </a:srgbClr>
              </a:gs>
              <a:gs pos="100000">
                <a:srgbClr val="1328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7C25C8FC-A7C2-AA46-A1E0-0406475D18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21" name="Rectangle 10">
            <a:extLst>
              <a:ext uri="{FF2B5EF4-FFF2-40B4-BE49-F238E27FC236}">
                <a16:creationId xmlns:a16="http://schemas.microsoft.com/office/drawing/2014/main" id="{41E2E8A4-CB22-7142-8F74-F8FBD66CCDFA}"/>
              </a:ext>
            </a:extLst>
          </p:cNvPr>
          <p:cNvSpPr/>
          <p:nvPr userDrawn="1"/>
        </p:nvSpPr>
        <p:spPr>
          <a:xfrm>
            <a:off x="104748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8912EACA-5C97-D24F-81B5-12CB6086A0D1}"/>
              </a:ext>
            </a:extLst>
          </p:cNvPr>
          <p:cNvSpPr/>
          <p:nvPr userDrawn="1"/>
        </p:nvSpPr>
        <p:spPr>
          <a:xfrm>
            <a:off x="960120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7169053A-218D-D14B-82C7-6DBC45C600B0}"/>
              </a:ext>
            </a:extLst>
          </p:cNvPr>
          <p:cNvSpPr/>
          <p:nvPr userDrawn="1"/>
        </p:nvSpPr>
        <p:spPr>
          <a:xfrm>
            <a:off x="64294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DC59BF02-48F2-FC4E-8066-33BC621DE77C}"/>
              </a:ext>
            </a:extLst>
          </p:cNvPr>
          <p:cNvSpPr/>
          <p:nvPr userDrawn="1"/>
        </p:nvSpPr>
        <p:spPr>
          <a:xfrm rot="10800000">
            <a:off x="4665117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CF3B2062-9F54-2140-A66F-11E1014B4B52}"/>
              </a:ext>
            </a:extLst>
          </p:cNvPr>
          <p:cNvSpPr/>
          <p:nvPr userDrawn="1"/>
        </p:nvSpPr>
        <p:spPr>
          <a:xfrm rot="10800000">
            <a:off x="733872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8521A50A-A709-5A43-949F-0FE17BE3DE58}"/>
              </a:ext>
            </a:extLst>
          </p:cNvPr>
          <p:cNvSpPr/>
          <p:nvPr userDrawn="1"/>
        </p:nvSpPr>
        <p:spPr>
          <a:xfrm rot="10800000">
            <a:off x="948395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39C69104-D01D-F14B-AF17-92AD971CED07}"/>
              </a:ext>
            </a:extLst>
          </p:cNvPr>
          <p:cNvSpPr/>
          <p:nvPr userDrawn="1"/>
        </p:nvSpPr>
        <p:spPr>
          <a:xfrm rot="10800000">
            <a:off x="11881774" y="54954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4E812410-1ABE-A44D-A32E-B76F37F862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Chapter title here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815E48DE-B486-C241-A458-CBBC152CC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32671-954A-4D47-AEBD-92085E3FBA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76726F-8C3B-0546-8866-07AE701F98A0}"/>
              </a:ext>
            </a:extLst>
          </p:cNvPr>
          <p:cNvSpPr/>
          <p:nvPr userDrawn="1"/>
        </p:nvSpPr>
        <p:spPr>
          <a:xfrm>
            <a:off x="104748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856FD8-7113-754C-9729-F1C9944FB0A8}"/>
              </a:ext>
            </a:extLst>
          </p:cNvPr>
          <p:cNvSpPr/>
          <p:nvPr userDrawn="1"/>
        </p:nvSpPr>
        <p:spPr>
          <a:xfrm>
            <a:off x="733872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9F1DD6-A7B1-6B47-8C2B-C92917CB278A}"/>
              </a:ext>
            </a:extLst>
          </p:cNvPr>
          <p:cNvSpPr/>
          <p:nvPr userDrawn="1"/>
        </p:nvSpPr>
        <p:spPr>
          <a:xfrm>
            <a:off x="960120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1BFBFE-08EC-044E-9B34-EDCB6E8F5CCB}"/>
              </a:ext>
            </a:extLst>
          </p:cNvPr>
          <p:cNvSpPr/>
          <p:nvPr userDrawn="1"/>
        </p:nvSpPr>
        <p:spPr>
          <a:xfrm>
            <a:off x="64294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482C08-3221-8C4B-A9E2-4C2932758D51}"/>
              </a:ext>
            </a:extLst>
          </p:cNvPr>
          <p:cNvSpPr/>
          <p:nvPr userDrawn="1"/>
        </p:nvSpPr>
        <p:spPr>
          <a:xfrm rot="10800000">
            <a:off x="4665117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F0DAD0-348C-2340-8890-967C7D130063}"/>
              </a:ext>
            </a:extLst>
          </p:cNvPr>
          <p:cNvSpPr/>
          <p:nvPr userDrawn="1"/>
        </p:nvSpPr>
        <p:spPr>
          <a:xfrm rot="10800000">
            <a:off x="733872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13141B-1C4F-564D-A9F3-1D18838993D2}"/>
              </a:ext>
            </a:extLst>
          </p:cNvPr>
          <p:cNvSpPr/>
          <p:nvPr userDrawn="1"/>
        </p:nvSpPr>
        <p:spPr>
          <a:xfrm rot="10800000">
            <a:off x="948395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DE8C83-902E-0A45-99C3-F52DE7023521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4869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2">
    <p:bg>
      <p:bgPr>
        <a:gradFill>
          <a:gsLst>
            <a:gs pos="0">
              <a:srgbClr val="F6A70A"/>
            </a:gs>
            <a:gs pos="100000">
              <a:srgbClr val="F6A70A">
                <a:alpha val="6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5386ECBC-C7C3-1341-B043-F1716F0472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Chapter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5CCF850-7C43-D348-8905-4C010A30B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5B582B-8CC5-9A48-A187-76EA0BBBC0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997BC9-6867-A34E-A786-A52F8C222B02}"/>
              </a:ext>
            </a:extLst>
          </p:cNvPr>
          <p:cNvSpPr/>
          <p:nvPr userDrawn="1"/>
        </p:nvSpPr>
        <p:spPr>
          <a:xfrm>
            <a:off x="1026133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526EC4-917D-D548-8A65-118920147788}"/>
              </a:ext>
            </a:extLst>
          </p:cNvPr>
          <p:cNvSpPr/>
          <p:nvPr userDrawn="1"/>
        </p:nvSpPr>
        <p:spPr>
          <a:xfrm>
            <a:off x="733872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2122A4-C6CD-634E-949C-05BC5DD1536D}"/>
              </a:ext>
            </a:extLst>
          </p:cNvPr>
          <p:cNvSpPr/>
          <p:nvPr userDrawn="1"/>
        </p:nvSpPr>
        <p:spPr>
          <a:xfrm>
            <a:off x="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80296F-2C04-7F4D-8950-600E9AC8C63C}"/>
              </a:ext>
            </a:extLst>
          </p:cNvPr>
          <p:cNvSpPr/>
          <p:nvPr userDrawn="1"/>
        </p:nvSpPr>
        <p:spPr>
          <a:xfrm>
            <a:off x="26956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CC923F-8D4E-E445-B988-42626CD04CA0}"/>
              </a:ext>
            </a:extLst>
          </p:cNvPr>
          <p:cNvSpPr/>
          <p:nvPr userDrawn="1"/>
        </p:nvSpPr>
        <p:spPr>
          <a:xfrm rot="10800000">
            <a:off x="4665117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030D7E-3905-BC42-97AC-B9829203042A}"/>
              </a:ext>
            </a:extLst>
          </p:cNvPr>
          <p:cNvSpPr/>
          <p:nvPr userDrawn="1"/>
        </p:nvSpPr>
        <p:spPr>
          <a:xfrm rot="10800000">
            <a:off x="733872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C8ED67-7D9A-ED44-8223-236EE4D19E20}"/>
              </a:ext>
            </a:extLst>
          </p:cNvPr>
          <p:cNvSpPr/>
          <p:nvPr userDrawn="1"/>
        </p:nvSpPr>
        <p:spPr>
          <a:xfrm rot="10800000">
            <a:off x="948395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18EB33-0A75-3A4A-B109-C02D37D5DEB3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047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3">
    <p:bg>
      <p:bgPr>
        <a:gradFill>
          <a:gsLst>
            <a:gs pos="0">
              <a:srgbClr val="2B8636"/>
            </a:gs>
            <a:gs pos="100000">
              <a:srgbClr val="89AA2E">
                <a:alpha val="8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5F8A1702-EB3B-6C41-892C-1DDA8568BA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0665218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Chapter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6EDD975-2603-2042-A253-1F1147E3D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0665218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D4446C-151C-3B4F-870B-48CF87460B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FBCFEA4-C757-3149-8B4F-01C948142529}"/>
              </a:ext>
            </a:extLst>
          </p:cNvPr>
          <p:cNvSpPr/>
          <p:nvPr userDrawn="1"/>
        </p:nvSpPr>
        <p:spPr>
          <a:xfrm>
            <a:off x="6031803" y="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6469FF-800C-EE47-8166-9F60C0567EA3}"/>
              </a:ext>
            </a:extLst>
          </p:cNvPr>
          <p:cNvSpPr/>
          <p:nvPr userDrawn="1"/>
        </p:nvSpPr>
        <p:spPr>
          <a:xfrm>
            <a:off x="10987541" y="45926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6F0583-0F99-0944-9919-27F7C4990977}"/>
              </a:ext>
            </a:extLst>
          </p:cNvPr>
          <p:cNvSpPr/>
          <p:nvPr userDrawn="1"/>
        </p:nvSpPr>
        <p:spPr>
          <a:xfrm>
            <a:off x="0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CBEFAD-B213-5041-8C81-59B586F04A19}"/>
              </a:ext>
            </a:extLst>
          </p:cNvPr>
          <p:cNvSpPr/>
          <p:nvPr userDrawn="1"/>
        </p:nvSpPr>
        <p:spPr>
          <a:xfrm>
            <a:off x="3501261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3719D7-BF86-6241-BACF-F33B44F0CD20}"/>
              </a:ext>
            </a:extLst>
          </p:cNvPr>
          <p:cNvSpPr/>
          <p:nvPr userDrawn="1"/>
        </p:nvSpPr>
        <p:spPr>
          <a:xfrm rot="10800000">
            <a:off x="11308653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4F7A9D-C767-B74B-98D3-DD63B07EBD14}"/>
              </a:ext>
            </a:extLst>
          </p:cNvPr>
          <p:cNvSpPr/>
          <p:nvPr userDrawn="1"/>
        </p:nvSpPr>
        <p:spPr>
          <a:xfrm rot="10800000">
            <a:off x="437568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4CD40C-BB5D-7E42-9679-DA118B2BCC94}"/>
              </a:ext>
            </a:extLst>
          </p:cNvPr>
          <p:cNvSpPr/>
          <p:nvPr userDrawn="1"/>
        </p:nvSpPr>
        <p:spPr>
          <a:xfrm rot="10800000">
            <a:off x="6096000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1D9119-753A-FE41-8767-645656A5395B}"/>
              </a:ext>
            </a:extLst>
          </p:cNvPr>
          <p:cNvSpPr/>
          <p:nvPr userDrawn="1"/>
        </p:nvSpPr>
        <p:spPr>
          <a:xfrm rot="10800000">
            <a:off x="85942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564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4">
    <p:bg>
      <p:bgPr>
        <a:gradFill>
          <a:gsLst>
            <a:gs pos="0">
              <a:srgbClr val="D24228"/>
            </a:gs>
            <a:gs pos="100000">
              <a:srgbClr val="E17980">
                <a:alpha val="9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5C09520E-92B4-7B4C-8DC5-D9BA0D3692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Chapter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662879B-FA15-3E40-8B8E-9043955A6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E8C512-4B73-DB44-B563-BA7607887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F5A41A4-BA7D-594A-8E5B-9DD65CCC0DDA}"/>
              </a:ext>
            </a:extLst>
          </p:cNvPr>
          <p:cNvSpPr/>
          <p:nvPr userDrawn="1"/>
        </p:nvSpPr>
        <p:spPr>
          <a:xfrm>
            <a:off x="1026133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870DDC-0635-1E48-9017-7C932E39D136}"/>
              </a:ext>
            </a:extLst>
          </p:cNvPr>
          <p:cNvSpPr/>
          <p:nvPr userDrawn="1"/>
        </p:nvSpPr>
        <p:spPr>
          <a:xfrm>
            <a:off x="733872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90BA59-BDA3-C64B-B3A8-A30DE79DBA7D}"/>
              </a:ext>
            </a:extLst>
          </p:cNvPr>
          <p:cNvSpPr/>
          <p:nvPr userDrawn="1"/>
        </p:nvSpPr>
        <p:spPr>
          <a:xfrm>
            <a:off x="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0DF030-DED4-C84D-A780-6056B334120D}"/>
              </a:ext>
            </a:extLst>
          </p:cNvPr>
          <p:cNvSpPr/>
          <p:nvPr userDrawn="1"/>
        </p:nvSpPr>
        <p:spPr>
          <a:xfrm>
            <a:off x="26956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B03CD7-346E-FE43-B6E0-01AAB29C9BD0}"/>
              </a:ext>
            </a:extLst>
          </p:cNvPr>
          <p:cNvSpPr/>
          <p:nvPr userDrawn="1"/>
        </p:nvSpPr>
        <p:spPr>
          <a:xfrm rot="10800000">
            <a:off x="4665117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1CF1CF-F361-C949-AF9D-2917BCEEFDB0}"/>
              </a:ext>
            </a:extLst>
          </p:cNvPr>
          <p:cNvSpPr/>
          <p:nvPr userDrawn="1"/>
        </p:nvSpPr>
        <p:spPr>
          <a:xfrm rot="10800000">
            <a:off x="733872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47E76E-E395-5C4C-A93E-BE1AB956811A}"/>
              </a:ext>
            </a:extLst>
          </p:cNvPr>
          <p:cNvSpPr/>
          <p:nvPr userDrawn="1"/>
        </p:nvSpPr>
        <p:spPr>
          <a:xfrm rot="10800000">
            <a:off x="948395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8247-8B4A-424F-8283-912AE1E4DE3F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6114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5">
    <p:bg>
      <p:bgPr>
        <a:gradFill>
          <a:gsLst>
            <a:gs pos="0">
              <a:srgbClr val="6D5339"/>
            </a:gs>
            <a:gs pos="100000">
              <a:srgbClr val="EBCB9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5C09520E-92B4-7B4C-8DC5-D9BA0D3692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Chapter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662879B-FA15-3E40-8B8E-9043955A6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E8C512-4B73-DB44-B563-BA7607887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F5A41A4-BA7D-594A-8E5B-9DD65CCC0DDA}"/>
              </a:ext>
            </a:extLst>
          </p:cNvPr>
          <p:cNvSpPr/>
          <p:nvPr userDrawn="1"/>
        </p:nvSpPr>
        <p:spPr>
          <a:xfrm>
            <a:off x="1026133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870DDC-0635-1E48-9017-7C932E39D136}"/>
              </a:ext>
            </a:extLst>
          </p:cNvPr>
          <p:cNvSpPr/>
          <p:nvPr userDrawn="1"/>
        </p:nvSpPr>
        <p:spPr>
          <a:xfrm>
            <a:off x="733872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90BA59-BDA3-C64B-B3A8-A30DE79DBA7D}"/>
              </a:ext>
            </a:extLst>
          </p:cNvPr>
          <p:cNvSpPr/>
          <p:nvPr userDrawn="1"/>
        </p:nvSpPr>
        <p:spPr>
          <a:xfrm>
            <a:off x="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0DF030-DED4-C84D-A780-6056B334120D}"/>
              </a:ext>
            </a:extLst>
          </p:cNvPr>
          <p:cNvSpPr/>
          <p:nvPr userDrawn="1"/>
        </p:nvSpPr>
        <p:spPr>
          <a:xfrm>
            <a:off x="26956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B03CD7-346E-FE43-B6E0-01AAB29C9BD0}"/>
              </a:ext>
            </a:extLst>
          </p:cNvPr>
          <p:cNvSpPr/>
          <p:nvPr userDrawn="1"/>
        </p:nvSpPr>
        <p:spPr>
          <a:xfrm rot="10800000">
            <a:off x="4665117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1CF1CF-F361-C949-AF9D-2917BCEEFDB0}"/>
              </a:ext>
            </a:extLst>
          </p:cNvPr>
          <p:cNvSpPr/>
          <p:nvPr userDrawn="1"/>
        </p:nvSpPr>
        <p:spPr>
          <a:xfrm rot="10800000">
            <a:off x="733872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47E76E-E395-5C4C-A93E-BE1AB956811A}"/>
              </a:ext>
            </a:extLst>
          </p:cNvPr>
          <p:cNvSpPr/>
          <p:nvPr userDrawn="1"/>
        </p:nvSpPr>
        <p:spPr>
          <a:xfrm rot="10800000">
            <a:off x="948395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8247-8B4A-424F-8283-912AE1E4DE3F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665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taglin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00D4C1-CA83-924C-ACF6-7A56C964A9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4" y="5826626"/>
            <a:ext cx="1495766" cy="67373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F097DB4-7D69-F446-9FAB-5641F169D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13285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2FDEDD4-3C78-3343-9A10-1A3EE7C629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132856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69D740-F336-9140-824F-BE835F2B8E3D}"/>
              </a:ext>
            </a:extLst>
          </p:cNvPr>
          <p:cNvSpPr txBox="1"/>
          <p:nvPr userDrawn="1"/>
        </p:nvSpPr>
        <p:spPr>
          <a:xfrm>
            <a:off x="6572528" y="5808678"/>
            <a:ext cx="4976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000" b="0" i="0" kern="120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The global standard for the </a:t>
            </a:r>
            <a:r>
              <a:rPr lang="nb-NO" sz="2000" b="0" i="0" kern="120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good</a:t>
            </a:r>
            <a:r>
              <a:rPr lang="nb-NO" sz="2000" b="0" i="0" kern="120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 </a:t>
            </a:r>
            <a:r>
              <a:rPr lang="nb-NO" sz="2000" b="0" i="0" kern="120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governance</a:t>
            </a:r>
            <a:br>
              <a:rPr lang="nb-NO" sz="2000" b="0" i="0" kern="120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</a:br>
            <a:r>
              <a:rPr lang="nb-NO" sz="2000" b="0" i="0" kern="120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of </a:t>
            </a:r>
            <a:r>
              <a:rPr lang="nb-NO" sz="2000" b="0" i="0" kern="120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oil</a:t>
            </a:r>
            <a:r>
              <a:rPr lang="nb-NO" sz="2000" b="0" i="0" kern="120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, gas and mineral </a:t>
            </a:r>
            <a:r>
              <a:rPr lang="nb-NO" sz="2000" b="0" i="0" kern="120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resources</a:t>
            </a:r>
            <a:r>
              <a:rPr lang="nb-NO" sz="2000" b="0" i="0" kern="120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.</a:t>
            </a:r>
            <a:endParaRPr lang="nb-NO" sz="2000" b="0" i="0">
              <a:solidFill>
                <a:srgbClr val="002157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C50565-75BE-D718-8E20-0B96DB86B4F6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D083D6-DD01-CF3B-B361-D73BDF5719EC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830D7E-4B3E-33C7-0FC0-EF796EB0779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B9B0FA-6321-7F0D-D7BD-27F72A96479D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6268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3A958BBD-B190-9446-927B-1BAEDF8B55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1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FB570E-21A5-99EE-67A3-CB44E2087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0734" y="-1"/>
            <a:ext cx="10578006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38BB3D-1CD5-15EA-55D8-6E7011FE809F}"/>
              </a:ext>
            </a:extLst>
          </p:cNvPr>
          <p:cNvSpPr/>
          <p:nvPr userDrawn="1"/>
        </p:nvSpPr>
        <p:spPr>
          <a:xfrm>
            <a:off x="0" y="-1"/>
            <a:ext cx="12192000" cy="6874042"/>
          </a:xfrm>
          <a:prstGeom prst="rect">
            <a:avLst/>
          </a:prstGeom>
          <a:gradFill>
            <a:gsLst>
              <a:gs pos="0">
                <a:srgbClr val="1BC2EE">
                  <a:alpha val="84551"/>
                </a:srgbClr>
              </a:gs>
              <a:gs pos="100000">
                <a:srgbClr val="1328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95558E-B898-054A-B73E-FE784DD63D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196" y="2183849"/>
            <a:ext cx="2882037" cy="1853321"/>
          </a:xfrm>
          <a:prstGeom prst="rect">
            <a:avLst/>
          </a:prstGeom>
        </p:spPr>
      </p:pic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1A77DE0D-EDC8-BD42-90E0-094F5E382F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4674151"/>
            <a:ext cx="4711991" cy="744996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60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C2ECE2-560F-2845-91F0-CE0CC0CD3314}"/>
              </a:ext>
            </a:extLst>
          </p:cNvPr>
          <p:cNvSpPr txBox="1"/>
          <p:nvPr userDrawn="1"/>
        </p:nvSpPr>
        <p:spPr>
          <a:xfrm>
            <a:off x="643435" y="5613768"/>
            <a:ext cx="434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err="1">
                <a:solidFill>
                  <a:srgbClr val="FFFFFF"/>
                </a:solidFill>
              </a:rPr>
              <a:t>www.eiti.org</a:t>
            </a:r>
            <a:endParaRPr lang="nb-NO" sz="1400">
              <a:solidFill>
                <a:srgbClr val="FFFFFF"/>
              </a:solidFill>
            </a:endParaRPr>
          </a:p>
          <a:p>
            <a:r>
              <a:rPr lang="nb-NO" sz="1400">
                <a:solidFill>
                  <a:srgbClr val="FFFFFF"/>
                </a:solidFill>
              </a:rPr>
              <a:t>@</a:t>
            </a:r>
            <a:r>
              <a:rPr lang="nb-NO" sz="1400" err="1">
                <a:solidFill>
                  <a:srgbClr val="FFFFFF"/>
                </a:solidFill>
              </a:rPr>
              <a:t>EITIorg</a:t>
            </a:r>
            <a:endParaRPr lang="nb-NO" sz="1400">
              <a:solidFill>
                <a:srgbClr val="FFFF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286762-D87B-F5FC-9E57-C91FFF9683C8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504306-8F91-4BB8-A94E-F544B6410CBE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49F172-9B96-C5F2-B8D5-8A46C37A45F2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EEC2E8-6C1F-2D92-998E-D1635C24B904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2992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2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B49AE6F-E19C-A941-AFAF-9A6AD40CEF82}"/>
              </a:ext>
            </a:extLst>
          </p:cNvPr>
          <p:cNvSpPr/>
          <p:nvPr userDrawn="1"/>
        </p:nvSpPr>
        <p:spPr>
          <a:xfrm>
            <a:off x="0" y="459260"/>
            <a:ext cx="883347" cy="280207"/>
          </a:xfrm>
          <a:prstGeom prst="rect">
            <a:avLst/>
          </a:prstGeom>
          <a:solidFill>
            <a:srgbClr val="009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C020A5-4687-B34F-9A8C-86567B4C9A9A}"/>
              </a:ext>
            </a:extLst>
          </p:cNvPr>
          <p:cNvSpPr/>
          <p:nvPr userDrawn="1"/>
        </p:nvSpPr>
        <p:spPr>
          <a:xfrm>
            <a:off x="8090434" y="0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47FAB2-898D-7949-B255-53D40E4BE1E2}"/>
              </a:ext>
            </a:extLst>
          </p:cNvPr>
          <p:cNvSpPr/>
          <p:nvPr userDrawn="1"/>
        </p:nvSpPr>
        <p:spPr>
          <a:xfrm>
            <a:off x="11313170" y="1082351"/>
            <a:ext cx="878830" cy="280207"/>
          </a:xfrm>
          <a:prstGeom prst="rect">
            <a:avLst/>
          </a:prstGeom>
          <a:solidFill>
            <a:srgbClr val="002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EC463A-E2A6-5944-82A5-DEAB1D87A9D8}"/>
              </a:ext>
            </a:extLst>
          </p:cNvPr>
          <p:cNvSpPr/>
          <p:nvPr userDrawn="1"/>
        </p:nvSpPr>
        <p:spPr>
          <a:xfrm>
            <a:off x="5870234" y="1077544"/>
            <a:ext cx="321112" cy="280207"/>
          </a:xfrm>
          <a:prstGeom prst="rect">
            <a:avLst/>
          </a:prstGeom>
          <a:solidFill>
            <a:srgbClr val="005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7B15DB75-8F7F-7347-B7EE-37CBE3ABD8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4674151"/>
            <a:ext cx="4711991" cy="744996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6000" b="1" i="0">
                <a:solidFill>
                  <a:srgbClr val="002157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6104C9-D1B6-8544-9499-7875078E02A9}"/>
              </a:ext>
            </a:extLst>
          </p:cNvPr>
          <p:cNvSpPr txBox="1"/>
          <p:nvPr userDrawn="1"/>
        </p:nvSpPr>
        <p:spPr>
          <a:xfrm>
            <a:off x="643435" y="5613768"/>
            <a:ext cx="434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err="1">
                <a:solidFill>
                  <a:srgbClr val="002157"/>
                </a:solidFill>
              </a:rPr>
              <a:t>www.eiti.org</a:t>
            </a:r>
            <a:endParaRPr lang="nb-NO" sz="1400">
              <a:solidFill>
                <a:srgbClr val="002157"/>
              </a:solidFill>
            </a:endParaRPr>
          </a:p>
          <a:p>
            <a:r>
              <a:rPr lang="nb-NO" sz="1400">
                <a:solidFill>
                  <a:srgbClr val="002157"/>
                </a:solidFill>
              </a:rPr>
              <a:t>@</a:t>
            </a:r>
            <a:r>
              <a:rPr lang="nb-NO" sz="1400" err="1">
                <a:solidFill>
                  <a:srgbClr val="002157"/>
                </a:solidFill>
              </a:rPr>
              <a:t>EITIorg</a:t>
            </a:r>
            <a:endParaRPr lang="nb-NO" sz="1400">
              <a:solidFill>
                <a:srgbClr val="002157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2167BE-9890-394A-B6BD-227F130B03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196" y="2183849"/>
            <a:ext cx="2882037" cy="18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00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ank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442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D9B0E8-6908-14E0-0127-363092040268}"/>
              </a:ext>
            </a:extLst>
          </p:cNvPr>
          <p:cNvSpPr/>
          <p:nvPr userDrawn="1"/>
        </p:nvSpPr>
        <p:spPr>
          <a:xfrm>
            <a:off x="636492" y="2604654"/>
            <a:ext cx="11555507" cy="2715667"/>
          </a:xfrm>
          <a:prstGeom prst="rect">
            <a:avLst/>
          </a:prstGeom>
          <a:gradFill>
            <a:gsLst>
              <a:gs pos="0">
                <a:srgbClr val="FFFFFF"/>
              </a:gs>
              <a:gs pos="78000">
                <a:schemeClr val="tx2">
                  <a:lumMod val="20000"/>
                  <a:lumOff val="80000"/>
                  <a:alpha val="39326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5A9EE-656A-8531-9D73-828FE11B57BE}"/>
              </a:ext>
            </a:extLst>
          </p:cNvPr>
          <p:cNvSpPr/>
          <p:nvPr userDrawn="1"/>
        </p:nvSpPr>
        <p:spPr>
          <a:xfrm>
            <a:off x="0" y="1896169"/>
            <a:ext cx="3388659" cy="708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097241"/>
            <a:ext cx="6700577" cy="22230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0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1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D17E9-29A6-E2AB-2E72-EB3A99675791}"/>
              </a:ext>
            </a:extLst>
          </p:cNvPr>
          <p:cNvSpPr/>
          <p:nvPr userDrawn="1"/>
        </p:nvSpPr>
        <p:spPr>
          <a:xfrm>
            <a:off x="636492" y="2604654"/>
            <a:ext cx="11644407" cy="2715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097241"/>
            <a:ext cx="5330397" cy="22230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FFFFFF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5A9EE-656A-8531-9D73-828FE11B57BE}"/>
              </a:ext>
            </a:extLst>
          </p:cNvPr>
          <p:cNvSpPr/>
          <p:nvPr userDrawn="1"/>
        </p:nvSpPr>
        <p:spPr>
          <a:xfrm>
            <a:off x="0" y="1896169"/>
            <a:ext cx="3388659" cy="708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 TER TEXT STYLES</a:t>
            </a:r>
            <a:endParaRPr lang="en-US"/>
          </a:p>
        </p:txBody>
      </p:sp>
      <p:sp>
        <p:nvSpPr>
          <p:cNvPr id="16" name="Plassholder for bilde 7">
            <a:extLst>
              <a:ext uri="{FF2B5EF4-FFF2-40B4-BE49-F238E27FC236}">
                <a16:creationId xmlns:a16="http://schemas.microsoft.com/office/drawing/2014/main" id="{D309C6F9-1BD0-6295-5013-86917424FF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1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2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D17E9-29A6-E2AB-2E72-EB3A99675791}"/>
              </a:ext>
            </a:extLst>
          </p:cNvPr>
          <p:cNvSpPr/>
          <p:nvPr userDrawn="1"/>
        </p:nvSpPr>
        <p:spPr>
          <a:xfrm>
            <a:off x="636492" y="2604654"/>
            <a:ext cx="11644407" cy="271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097241"/>
            <a:ext cx="5330397" cy="22230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FFFFFF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5A9EE-656A-8531-9D73-828FE11B57BE}"/>
              </a:ext>
            </a:extLst>
          </p:cNvPr>
          <p:cNvSpPr/>
          <p:nvPr userDrawn="1"/>
        </p:nvSpPr>
        <p:spPr>
          <a:xfrm>
            <a:off x="0" y="1896169"/>
            <a:ext cx="3388659" cy="708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 TER TEXT STYLES</a:t>
            </a:r>
            <a:endParaRPr lang="en-US"/>
          </a:p>
        </p:txBody>
      </p:sp>
      <p:sp>
        <p:nvSpPr>
          <p:cNvPr id="16" name="Plassholder for bilde 7">
            <a:extLst>
              <a:ext uri="{FF2B5EF4-FFF2-40B4-BE49-F238E27FC236}">
                <a16:creationId xmlns:a16="http://schemas.microsoft.com/office/drawing/2014/main" id="{D309C6F9-1BD0-6295-5013-86917424FF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1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3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D17E9-29A6-E2AB-2E72-EB3A99675791}"/>
              </a:ext>
            </a:extLst>
          </p:cNvPr>
          <p:cNvSpPr/>
          <p:nvPr userDrawn="1"/>
        </p:nvSpPr>
        <p:spPr>
          <a:xfrm>
            <a:off x="636492" y="2604654"/>
            <a:ext cx="11644407" cy="27156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F332E5-F97E-D817-B2CE-86A1BE77C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097241"/>
            <a:ext cx="5330397" cy="22230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FFFFFF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  <a:lvl2pPr marL="5303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2pPr>
            <a:lvl3pPr marL="9875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3pPr>
            <a:lvl4pPr marL="14447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GB" sz="4000" b="1" i="0" kern="1200" baseline="0" dirty="0" smtClean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4pPr>
            <a:lvl5pPr marL="1901952" indent="0"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C9C30-5E80-1CE8-35D4-56DC561FF25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8F4A0-5122-0F4B-C173-74D833BF04D9}"/>
              </a:ext>
            </a:extLst>
          </p:cNvPr>
          <p:cNvSpPr/>
          <p:nvPr userDrawn="1"/>
        </p:nvSpPr>
        <p:spPr>
          <a:xfrm>
            <a:off x="7511040" y="803075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CA22D-7E97-ACF3-2D24-0466945501C5}"/>
              </a:ext>
            </a:extLst>
          </p:cNvPr>
          <p:cNvSpPr/>
          <p:nvPr userDrawn="1"/>
        </p:nvSpPr>
        <p:spPr>
          <a:xfrm>
            <a:off x="11870888" y="38276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015-510D-8263-5E04-3CF4C9A28BF2}"/>
              </a:ext>
            </a:extLst>
          </p:cNvPr>
          <p:cNvSpPr/>
          <p:nvPr userDrawn="1"/>
        </p:nvSpPr>
        <p:spPr>
          <a:xfrm>
            <a:off x="0" y="522868"/>
            <a:ext cx="814959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5A9EE-656A-8531-9D73-828FE11B57BE}"/>
              </a:ext>
            </a:extLst>
          </p:cNvPr>
          <p:cNvSpPr/>
          <p:nvPr userDrawn="1"/>
        </p:nvSpPr>
        <p:spPr>
          <a:xfrm>
            <a:off x="0" y="1896169"/>
            <a:ext cx="3388659" cy="708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1A047E-2E35-39FF-B516-B5898826DB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6103" y="2033070"/>
            <a:ext cx="6500177" cy="571584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buNone/>
              <a:def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30352" indent="0">
              <a:buNone/>
              <a:defRPr sz="2800" b="0" i="0">
                <a:latin typeface="Franklin Gothic Medium" panose="020B0603020102020204" pitchFamily="34" charset="0"/>
              </a:defRPr>
            </a:lvl2pPr>
            <a:lvl3pPr marL="987552" indent="0">
              <a:buNone/>
              <a:defRPr sz="2400" b="0" i="0">
                <a:latin typeface="Franklin Gothic Medium" panose="020B0603020102020204" pitchFamily="34" charset="0"/>
              </a:defRPr>
            </a:lvl3pPr>
            <a:lvl4pPr marL="1444752" indent="0">
              <a:buNone/>
              <a:defRPr sz="2400" b="0" i="0">
                <a:latin typeface="Franklin Gothic Medium" panose="020B0603020102020204" pitchFamily="34" charset="0"/>
              </a:defRPr>
            </a:lvl4pPr>
            <a:lvl5pPr marL="1901952" indent="0">
              <a:buNone/>
              <a:defRPr sz="2000" b="0" i="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 TER TEXT STYLES</a:t>
            </a:r>
            <a:endParaRPr lang="en-US"/>
          </a:p>
        </p:txBody>
      </p:sp>
      <p:sp>
        <p:nvSpPr>
          <p:cNvPr id="16" name="Plassholder for bilde 7">
            <a:extLst>
              <a:ext uri="{FF2B5EF4-FFF2-40B4-BE49-F238E27FC236}">
                <a16:creationId xmlns:a16="http://schemas.microsoft.com/office/drawing/2014/main" id="{D309C6F9-1BD0-6295-5013-86917424FF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0" y="0"/>
            <a:ext cx="5308600" cy="6857999"/>
          </a:xfrm>
          <a:solidFill>
            <a:srgbClr val="FFFFFF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2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3434" y="685800"/>
            <a:ext cx="10881616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434" y="2286000"/>
            <a:ext cx="10881616" cy="3474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
Second </a:t>
            </a:r>
            <a:r>
              <a:rPr lang="nb-NO" err="1"/>
              <a:t>level</a:t>
            </a:r>
            <a:r>
              <a:rPr lang="nb-NO"/>
              <a:t>
Third </a:t>
            </a:r>
            <a:r>
              <a:rPr lang="nb-NO" err="1"/>
              <a:t>level</a:t>
            </a:r>
            <a:r>
              <a:rPr lang="nb-NO"/>
              <a:t>
</a:t>
            </a:r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r>
              <a:rPr lang="nb-NO"/>
              <a:t> 
Fifth </a:t>
            </a:r>
            <a:r>
              <a:rPr lang="nb-NO" err="1"/>
              <a:t>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  <p:sldLayoutId id="2147483675" r:id="rId3"/>
    <p:sldLayoutId id="2147483678" r:id="rId4"/>
    <p:sldLayoutId id="2147483690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708" r:id="rId11"/>
    <p:sldLayoutId id="2147483709" r:id="rId12"/>
    <p:sldLayoutId id="214748371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680" r:id="rId21"/>
    <p:sldLayoutId id="2147483676" r:id="rId22"/>
    <p:sldLayoutId id="2147483668" r:id="rId23"/>
    <p:sldLayoutId id="2147483650" r:id="rId24"/>
    <p:sldLayoutId id="2147483691" r:id="rId25"/>
    <p:sldLayoutId id="2147483697" r:id="rId26"/>
    <p:sldLayoutId id="2147483698" r:id="rId27"/>
    <p:sldLayoutId id="2147483699" r:id="rId28"/>
    <p:sldLayoutId id="2147483700" r:id="rId29"/>
    <p:sldLayoutId id="2147483711" r:id="rId30"/>
    <p:sldLayoutId id="2147483712" r:id="rId31"/>
    <p:sldLayoutId id="2147483713" r:id="rId32"/>
    <p:sldLayoutId id="2147483688" r:id="rId33"/>
    <p:sldLayoutId id="2147483686" r:id="rId34"/>
    <p:sldLayoutId id="2147483689" r:id="rId35"/>
    <p:sldLayoutId id="2147483683" r:id="rId36"/>
    <p:sldLayoutId id="2147483684" r:id="rId37"/>
    <p:sldLayoutId id="2147483685" r:id="rId38"/>
    <p:sldLayoutId id="2147483687" r:id="rId39"/>
    <p:sldLayoutId id="2147483654" r:id="rId40"/>
    <p:sldLayoutId id="2147483681" r:id="rId41"/>
    <p:sldLayoutId id="2147483682" r:id="rId4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5600" b="1" i="0" kern="1200" baseline="0">
          <a:solidFill>
            <a:srgbClr val="132856"/>
          </a:solidFill>
          <a:latin typeface="Franklin Gothic Demi" panose="020B0603020102020204" pitchFamily="34" charset="0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rgbClr val="132856"/>
          </a:solidFill>
          <a:latin typeface="+mj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eiti.org/fr/guide-pour-la-mise-en-oeuvre-de-la-norme-itie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74B2B41-EB9B-6A74-51A3-A47C065092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Transition énergétique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DEAC7-8E63-2FE8-7CA6-5DFA6B23B0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fr-FR" sz="4400"/>
              <a:t>Norme ITIE 2023 : Principaux changements</a:t>
            </a:r>
          </a:p>
        </p:txBody>
      </p:sp>
    </p:spTree>
    <p:extLst>
      <p:ext uri="{BB962C8B-B14F-4D97-AF65-F5344CB8AC3E}">
        <p14:creationId xmlns:p14="http://schemas.microsoft.com/office/powerpoint/2010/main" val="1059910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F0D4BB-CB5E-87BD-473A-DDADA3800A27}"/>
              </a:ext>
            </a:extLst>
          </p:cNvPr>
          <p:cNvCxnSpPr>
            <a:cxnSpLocks/>
          </p:cNvCxnSpPr>
          <p:nvPr/>
        </p:nvCxnSpPr>
        <p:spPr>
          <a:xfrm>
            <a:off x="1041090" y="3780264"/>
            <a:ext cx="174021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B26EBA-577A-424B-DF26-16AEE5C434EF}"/>
              </a:ext>
            </a:extLst>
          </p:cNvPr>
          <p:cNvSpPr txBox="1"/>
          <p:nvPr/>
        </p:nvSpPr>
        <p:spPr>
          <a:xfrm>
            <a:off x="936531" y="2930678"/>
            <a:ext cx="503246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>
                <a:solidFill>
                  <a:srgbClr val="002157"/>
                </a:solidFill>
              </a:rPr>
              <a:t>Les pays de mise en œuvre sont encouragés à divulguer une description sommaire des </a:t>
            </a:r>
            <a:r>
              <a:rPr lang="fr-FR" sz="2800" b="1">
                <a:solidFill>
                  <a:srgbClr val="0090BF"/>
                </a:solidFill>
              </a:rPr>
              <a:t>mécanismes de tarification du carbone </a:t>
            </a:r>
            <a:r>
              <a:rPr lang="fr-FR" sz="2800">
                <a:solidFill>
                  <a:srgbClr val="002157"/>
                </a:solidFill>
              </a:rPr>
              <a:t>ou</a:t>
            </a:r>
            <a:r>
              <a:rPr lang="fr-FR" sz="2800" b="1">
                <a:solidFill>
                  <a:srgbClr val="0090BF"/>
                </a:solidFill>
              </a:rPr>
              <a:t> des taxes sur le carbone </a:t>
            </a:r>
            <a:r>
              <a:rPr lang="fr-FR" sz="2800">
                <a:solidFill>
                  <a:srgbClr val="002157"/>
                </a:solidFill>
              </a:rPr>
              <a:t>qui sont les plus importants </a:t>
            </a:r>
            <a:r>
              <a:rPr lang="fr-FR" sz="2800" dirty="0">
                <a:solidFill>
                  <a:srgbClr val="002157"/>
                </a:solidFill>
              </a:rPr>
              <a:t>pour les industries extractives</a:t>
            </a:r>
            <a:r>
              <a:rPr lang="fr-FR" sz="2800">
                <a:solidFill>
                  <a:srgbClr val="002157"/>
                </a:solidFill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F64B1-6642-3AB0-0CE3-A9FBEC2E2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COHÉRENCE ET COORDINATION DES POLITIQUES</a:t>
            </a:r>
          </a:p>
        </p:txBody>
      </p:sp>
      <p:pic>
        <p:nvPicPr>
          <p:cNvPr id="7" name="Picture Placeholder 6" descr="A group of wooden figures connected by string&#10;&#10;Description automatically generated">
            <a:extLst>
              <a:ext uri="{FF2B5EF4-FFF2-40B4-BE49-F238E27FC236}">
                <a16:creationId xmlns:a16="http://schemas.microsoft.com/office/drawing/2014/main" id="{B86E094E-6C49-E45D-2E09-5BBB0AE2D3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0B7A77-C695-7142-E225-8C9B4B84CB67}"/>
              </a:ext>
            </a:extLst>
          </p:cNvPr>
          <p:cNvSpPr/>
          <p:nvPr/>
        </p:nvSpPr>
        <p:spPr>
          <a:xfrm>
            <a:off x="0" y="1896169"/>
            <a:ext cx="4343400" cy="708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627C2-837B-6B30-1710-38E35ACE278E}"/>
              </a:ext>
            </a:extLst>
          </p:cNvPr>
          <p:cNvSpPr txBox="1"/>
          <p:nvPr/>
        </p:nvSpPr>
        <p:spPr>
          <a:xfrm>
            <a:off x="936531" y="1988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Exigence 2.1(c)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F38FD6-58F1-DEBD-5D43-A81B6C7E219A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00215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53769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9BC1506-E589-BFF0-FE9B-3380A48E2191}"/>
              </a:ext>
            </a:extLst>
          </p:cNvPr>
          <p:cNvCxnSpPr>
            <a:cxnSpLocks/>
          </p:cNvCxnSpPr>
          <p:nvPr/>
        </p:nvCxnSpPr>
        <p:spPr>
          <a:xfrm>
            <a:off x="1041090" y="3780264"/>
            <a:ext cx="174021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B26EBA-577A-424B-DF26-16AEE5C434EF}"/>
              </a:ext>
            </a:extLst>
          </p:cNvPr>
          <p:cNvSpPr txBox="1"/>
          <p:nvPr/>
        </p:nvSpPr>
        <p:spPr>
          <a:xfrm>
            <a:off x="936531" y="2930678"/>
            <a:ext cx="503246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>
                <a:solidFill>
                  <a:srgbClr val="002157"/>
                </a:solidFill>
              </a:rPr>
              <a:t>Les pays de mise en œuvre sont encouragés à divulguer </a:t>
            </a:r>
            <a:r>
              <a:rPr lang="fr-FR" sz="2800" b="1">
                <a:solidFill>
                  <a:srgbClr val="0090BF"/>
                </a:solidFill>
              </a:rPr>
              <a:t>les subventions publiques</a:t>
            </a:r>
            <a:r>
              <a:rPr lang="fr-FR" sz="2800">
                <a:solidFill>
                  <a:srgbClr val="002157"/>
                </a:solidFill>
              </a:rPr>
              <a:t> et </a:t>
            </a:r>
            <a:r>
              <a:rPr lang="fr-FR" sz="2800" dirty="0">
                <a:solidFill>
                  <a:srgbClr val="002157"/>
                </a:solidFill>
              </a:rPr>
              <a:t>les </a:t>
            </a:r>
            <a:r>
              <a:rPr lang="fr-FR" sz="2800">
                <a:solidFill>
                  <a:srgbClr val="002157"/>
                </a:solidFill>
              </a:rPr>
              <a:t>autres formes de soutien de l’État qui sont importantes pour les industries extractives, ainsi que toute réforme connexe en cours.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F64B1-6642-3AB0-0CE3-A9FBEC2E2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COHÉRENCE ET COORDINATION DES POLITIQUES</a:t>
            </a:r>
          </a:p>
        </p:txBody>
      </p:sp>
      <p:pic>
        <p:nvPicPr>
          <p:cNvPr id="7" name="Picture Placeholder 6" descr="A group of wooden figures connected by string&#10;&#10;Description automatically generated">
            <a:extLst>
              <a:ext uri="{FF2B5EF4-FFF2-40B4-BE49-F238E27FC236}">
                <a16:creationId xmlns:a16="http://schemas.microsoft.com/office/drawing/2014/main" id="{B86E094E-6C49-E45D-2E09-5BBB0AE2D3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0B7A77-C695-7142-E225-8C9B4B84CB67}"/>
              </a:ext>
            </a:extLst>
          </p:cNvPr>
          <p:cNvSpPr/>
          <p:nvPr/>
        </p:nvSpPr>
        <p:spPr>
          <a:xfrm>
            <a:off x="0" y="1896169"/>
            <a:ext cx="4343400" cy="708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627C2-837B-6B30-1710-38E35ACE278E}"/>
              </a:ext>
            </a:extLst>
          </p:cNvPr>
          <p:cNvSpPr txBox="1"/>
          <p:nvPr/>
        </p:nvSpPr>
        <p:spPr>
          <a:xfrm>
            <a:off x="936531" y="1988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Exigence 2.1(d)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9A363A-64C9-3766-9D18-F1EAA9968A2B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00215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44604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B0821B-5FFE-31D7-6E31-AB3EC738F425}"/>
              </a:ext>
            </a:extLst>
          </p:cNvPr>
          <p:cNvCxnSpPr>
            <a:cxnSpLocks/>
          </p:cNvCxnSpPr>
          <p:nvPr/>
        </p:nvCxnSpPr>
        <p:spPr>
          <a:xfrm>
            <a:off x="3254025" y="5725584"/>
            <a:ext cx="144409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B26EBA-577A-424B-DF26-16AEE5C434EF}"/>
              </a:ext>
            </a:extLst>
          </p:cNvPr>
          <p:cNvSpPr txBox="1"/>
          <p:nvPr/>
        </p:nvSpPr>
        <p:spPr>
          <a:xfrm>
            <a:off x="936531" y="2930678"/>
            <a:ext cx="5032469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600" dirty="0">
                <a:solidFill>
                  <a:srgbClr val="002157"/>
                </a:solidFill>
              </a:rPr>
              <a:t>Lorsque le gouvernement entreprend </a:t>
            </a:r>
            <a:r>
              <a:rPr lang="fr-FR" sz="2600" b="1" dirty="0">
                <a:solidFill>
                  <a:srgbClr val="0090BF"/>
                </a:solidFill>
              </a:rPr>
              <a:t>des réformes</a:t>
            </a:r>
            <a:r>
              <a:rPr lang="fr-FR" sz="2600" dirty="0">
                <a:solidFill>
                  <a:srgbClr val="002157"/>
                </a:solidFill>
              </a:rPr>
              <a:t>, notamment en ce qui concerne les </a:t>
            </a:r>
            <a:r>
              <a:rPr lang="fr-FR" sz="2600" b="1" dirty="0">
                <a:solidFill>
                  <a:srgbClr val="0090BF"/>
                </a:solidFill>
              </a:rPr>
              <a:t>engagements, les politiques et les plans </a:t>
            </a:r>
            <a:r>
              <a:rPr lang="fr-FR" sz="2600" dirty="0">
                <a:solidFill>
                  <a:srgbClr val="002157"/>
                </a:solidFill>
              </a:rPr>
              <a:t>nationaux liés à la</a:t>
            </a:r>
            <a:r>
              <a:rPr lang="fr-FR" sz="2600" b="1" dirty="0">
                <a:solidFill>
                  <a:srgbClr val="0090BF"/>
                </a:solidFill>
              </a:rPr>
              <a:t> transition énergétique</a:t>
            </a:r>
            <a:r>
              <a:rPr lang="fr-FR" sz="2600" dirty="0">
                <a:solidFill>
                  <a:srgbClr val="002157"/>
                </a:solidFill>
              </a:rPr>
              <a:t>, le groupe multipartite est encouragé à les documenter.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F64B1-6642-3AB0-0CE3-A9FBEC2E2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COHÉRENCE ET COORDINATION DES POLITIQUES</a:t>
            </a:r>
          </a:p>
        </p:txBody>
      </p:sp>
      <p:pic>
        <p:nvPicPr>
          <p:cNvPr id="7" name="Picture Placeholder 6" descr="A group of wooden figures connected by string&#10;&#10;Description automatically generated">
            <a:extLst>
              <a:ext uri="{FF2B5EF4-FFF2-40B4-BE49-F238E27FC236}">
                <a16:creationId xmlns:a16="http://schemas.microsoft.com/office/drawing/2014/main" id="{B86E094E-6C49-E45D-2E09-5BBB0AE2D3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0B7A77-C695-7142-E225-8C9B4B84CB67}"/>
              </a:ext>
            </a:extLst>
          </p:cNvPr>
          <p:cNvSpPr/>
          <p:nvPr/>
        </p:nvSpPr>
        <p:spPr>
          <a:xfrm>
            <a:off x="0" y="1896169"/>
            <a:ext cx="4343400" cy="708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627C2-837B-6B30-1710-38E35ACE278E}"/>
              </a:ext>
            </a:extLst>
          </p:cNvPr>
          <p:cNvSpPr txBox="1"/>
          <p:nvPr/>
        </p:nvSpPr>
        <p:spPr>
          <a:xfrm>
            <a:off x="936531" y="1988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Exigence 2.1(e)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F62BB5-D352-D8CC-46F1-76CC8BB1C1FC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00215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78921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7F85EB-3B58-E315-4B5B-A2C7295D7615}"/>
              </a:ext>
            </a:extLst>
          </p:cNvPr>
          <p:cNvSpPr/>
          <p:nvPr/>
        </p:nvSpPr>
        <p:spPr>
          <a:xfrm>
            <a:off x="636492" y="2604654"/>
            <a:ext cx="11644407" cy="3681846"/>
          </a:xfrm>
          <a:prstGeom prst="rect">
            <a:avLst/>
          </a:prstGeom>
          <a:solidFill>
            <a:schemeClr val="tx2">
              <a:alpha val="103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12C351-6BF9-00B9-70A4-F7FA47A81C9C}"/>
              </a:ext>
            </a:extLst>
          </p:cNvPr>
          <p:cNvSpPr/>
          <p:nvPr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E437F-DB86-6B23-EE3A-08BD4C9CD686}"/>
              </a:ext>
            </a:extLst>
          </p:cNvPr>
          <p:cNvSpPr txBox="1"/>
          <p:nvPr/>
        </p:nvSpPr>
        <p:spPr>
          <a:xfrm>
            <a:off x="936531" y="1988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ÉTUDE DE CAS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B8468C-1A39-6562-CE39-57E7A9645A53}"/>
              </a:ext>
            </a:extLst>
          </p:cNvPr>
          <p:cNvSpPr txBox="1"/>
          <p:nvPr/>
        </p:nvSpPr>
        <p:spPr>
          <a:xfrm>
            <a:off x="812800" y="477087"/>
            <a:ext cx="5071165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fr-FR">
                <a:solidFill>
                  <a:schemeClr val="tx2"/>
                </a:solidFill>
                <a:latin typeface="Franklin Gothic Medium" panose="020B0603020102020204" pitchFamily="34" charset="0"/>
              </a:rPr>
              <a:t>COHÉRENCE ET COORDINATION DES POLITIQUES</a:t>
            </a:r>
          </a:p>
        </p:txBody>
      </p:sp>
      <p:pic>
        <p:nvPicPr>
          <p:cNvPr id="9" name="Picture 8" descr="A blue outline of a map&#10;&#10;Description automatically generated">
            <a:extLst>
              <a:ext uri="{FF2B5EF4-FFF2-40B4-BE49-F238E27FC236}">
                <a16:creationId xmlns:a16="http://schemas.microsoft.com/office/drawing/2014/main" id="{8533BDD7-4F73-EF74-3C98-8D8C5B92D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260" y="1115944"/>
            <a:ext cx="4470400" cy="4470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5469F41-0C8D-C167-DD32-7703A0CB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31" y="2891664"/>
            <a:ext cx="10479889" cy="708486"/>
          </a:xfrm>
        </p:spPr>
        <p:txBody>
          <a:bodyPr/>
          <a:lstStyle/>
          <a:p>
            <a:r>
              <a:rPr lang="fr-FR"/>
              <a:t>Allemagne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08C404-2CCA-DE8C-1660-1DADC04AA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531" y="3499078"/>
            <a:ext cx="8342936" cy="2437344"/>
          </a:xfrm>
        </p:spPr>
        <p:txBody>
          <a:bodyPr>
            <a:noAutofit/>
          </a:bodyPr>
          <a:lstStyle/>
          <a:p>
            <a:pPr>
              <a:buClr>
                <a:srgbClr val="002157"/>
              </a:buClr>
            </a:pPr>
            <a:r>
              <a:rPr lang="fr-FR" sz="2600" b="1">
                <a:solidFill>
                  <a:srgbClr val="0090BF"/>
                </a:solidFill>
              </a:rPr>
              <a:t>Engagements</a:t>
            </a:r>
            <a:r>
              <a:rPr lang="fr-FR" sz="2600"/>
              <a:t> ambitieux en matière de transition énergétique </a:t>
            </a:r>
          </a:p>
          <a:p>
            <a:r>
              <a:rPr lang="fr-FR" sz="2600">
                <a:solidFill>
                  <a:srgbClr val="002060"/>
                </a:solidFill>
              </a:rPr>
              <a:t>Rapportage sur les politiques </a:t>
            </a:r>
            <a:r>
              <a:rPr lang="fr-FR" sz="2600" b="1">
                <a:solidFill>
                  <a:srgbClr val="0090BF"/>
                </a:solidFill>
              </a:rPr>
              <a:t>d’abandon du charbon </a:t>
            </a:r>
            <a:r>
              <a:rPr lang="fr-FR" sz="2600">
                <a:solidFill>
                  <a:srgbClr val="002060"/>
                </a:solidFill>
              </a:rPr>
              <a:t> </a:t>
            </a:r>
          </a:p>
          <a:p>
            <a:r>
              <a:rPr lang="fr-FR" sz="2600">
                <a:solidFill>
                  <a:srgbClr val="002060"/>
                </a:solidFill>
              </a:rPr>
              <a:t>Informations contextuelles sur </a:t>
            </a:r>
            <a:r>
              <a:rPr lang="fr-FR" sz="2600" b="1">
                <a:solidFill>
                  <a:srgbClr val="0090BF"/>
                </a:solidFill>
              </a:rPr>
              <a:t>le secteur des énergies renouvelables</a:t>
            </a:r>
          </a:p>
        </p:txBody>
      </p:sp>
    </p:spTree>
    <p:extLst>
      <p:ext uri="{BB962C8B-B14F-4D97-AF65-F5344CB8AC3E}">
        <p14:creationId xmlns:p14="http://schemas.microsoft.com/office/powerpoint/2010/main" val="888677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2FB06A-EB74-68D9-560A-1F2C2FB947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2995641"/>
            <a:ext cx="5330397" cy="2223079"/>
          </a:xfrm>
        </p:spPr>
        <p:txBody>
          <a:bodyPr>
            <a:normAutofit lnSpcReduction="10000"/>
          </a:bodyPr>
          <a:lstStyle/>
          <a:p>
            <a:r>
              <a:rPr lang="fr-FR"/>
              <a:t>Gérer les risques liés aux finances publiques et les vulnérabilités économiques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712BF-F903-C672-5FBD-A69952D437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ASPECT CLÉ</a:t>
            </a:r>
          </a:p>
        </p:txBody>
      </p:sp>
      <p:pic>
        <p:nvPicPr>
          <p:cNvPr id="8" name="Picture Placeholder 7" descr="A stack of coins falling from a domino effect&#10;&#10;Description automatically generated">
            <a:extLst>
              <a:ext uri="{FF2B5EF4-FFF2-40B4-BE49-F238E27FC236}">
                <a16:creationId xmlns:a16="http://schemas.microsoft.com/office/drawing/2014/main" id="{B35D784C-56C4-AE08-17FF-2ECD405973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5F0C6E-7D8D-9BE1-23DC-6A2FDC3C6211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36953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4ADE9-96D9-1FE7-B0A9-A9E3F60A7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Résumé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70F51-868B-1E19-91A8-37D314571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3000"/>
              <a:t>Les changements des prix des matières premières créent </a:t>
            </a:r>
            <a:r>
              <a:rPr lang="fr-FR" sz="3000" b="1">
                <a:solidFill>
                  <a:srgbClr val="0090BF"/>
                </a:solidFill>
              </a:rPr>
              <a:t>des opportunités et des défis sur le plan économique</a:t>
            </a:r>
          </a:p>
          <a:p>
            <a:r>
              <a:rPr lang="fr-FR" sz="3000"/>
              <a:t>Les données peuvent aider </a:t>
            </a:r>
            <a:r>
              <a:rPr lang="fr-FR" sz="3000" b="1">
                <a:solidFill>
                  <a:srgbClr val="0090BF"/>
                </a:solidFill>
              </a:rPr>
              <a:t>à atténuer les risques </a:t>
            </a:r>
            <a:r>
              <a:rPr lang="fr-FR" sz="3000"/>
              <a:t>et à </a:t>
            </a:r>
            <a:r>
              <a:rPr lang="fr-FR" sz="3000" b="1">
                <a:solidFill>
                  <a:srgbClr val="0090BF"/>
                </a:solidFill>
              </a:rPr>
              <a:t>soutenir la planification à long terme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5D7C3-80A9-3645-A6F9-D18FB6DDB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967" y="501886"/>
            <a:ext cx="5657589" cy="671660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bg1"/>
                </a:solidFill>
                <a:latin typeface="Franklin Gothic Medium" panose="020B0603020102020204" pitchFamily="34" charset="0"/>
              </a:rPr>
              <a:t>RISQUES LIÉS AUX FINANCES PUBLIQUES ET VULNÉRABILITÉS ÉCONOMIQUES</a:t>
            </a:r>
          </a:p>
        </p:txBody>
      </p:sp>
      <p:pic>
        <p:nvPicPr>
          <p:cNvPr id="7" name="Picture Placeholder 6" descr="A stack of coins falling from a domino effect&#10;&#10;Description automatically generated">
            <a:extLst>
              <a:ext uri="{FF2B5EF4-FFF2-40B4-BE49-F238E27FC236}">
                <a16:creationId xmlns:a16="http://schemas.microsoft.com/office/drawing/2014/main" id="{E720EA90-5E6E-06CC-6249-57DE9B9BEE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2622EB-E4E5-A56C-F7A7-FD1E45C33261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17874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4ADE9-96D9-1FE7-B0A9-A9E3F60A7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Logique sous-jacente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70F51-868B-1E19-91A8-37D314571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3000"/>
              <a:t>Comprendre les impacts sur </a:t>
            </a:r>
            <a:r>
              <a:rPr lang="fr-FR" sz="3000" b="1">
                <a:solidFill>
                  <a:srgbClr val="0090BF"/>
                </a:solidFill>
              </a:rPr>
              <a:t>la viabilité des projets</a:t>
            </a:r>
            <a:r>
              <a:rPr lang="fr-FR" sz="3000"/>
              <a:t>, </a:t>
            </a:r>
            <a:r>
              <a:rPr lang="fr-FR" sz="3000" b="1">
                <a:solidFill>
                  <a:srgbClr val="0090BF"/>
                </a:solidFill>
              </a:rPr>
              <a:t>les recettes et les contributions économiques</a:t>
            </a:r>
            <a:r>
              <a:rPr lang="fr-FR" sz="3000"/>
              <a:t> en général </a:t>
            </a:r>
          </a:p>
          <a:p>
            <a:r>
              <a:rPr lang="fr-FR" sz="3000"/>
              <a:t>Examiner </a:t>
            </a:r>
            <a:r>
              <a:rPr lang="fr-FR" sz="3000" b="1">
                <a:solidFill>
                  <a:srgbClr val="0090BF"/>
                </a:solidFill>
              </a:rPr>
              <a:t>les investissements des entreprises d’État </a:t>
            </a:r>
            <a:r>
              <a:rPr lang="fr-FR" sz="3000"/>
              <a:t>afin de s’assurer qu’ils sont alignés sur </a:t>
            </a:r>
            <a:r>
              <a:rPr lang="fr-FR" sz="3000">
                <a:solidFill>
                  <a:srgbClr val="002157"/>
                </a:solidFill>
              </a:rPr>
              <a:t>les intérêts publics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5D7C3-80A9-3645-A6F9-D18FB6DDB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967" y="501886"/>
            <a:ext cx="5804344" cy="693112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bg1"/>
                </a:solidFill>
                <a:latin typeface="Franklin Gothic Medium" panose="020B0603020102020204" pitchFamily="34" charset="0"/>
              </a:rPr>
              <a:t>RISQUES LIÉS AUX FINANCES PUBLIQUES ET VULNÉRABILITÉS ÉCONOMIQUES</a:t>
            </a:r>
          </a:p>
        </p:txBody>
      </p:sp>
      <p:pic>
        <p:nvPicPr>
          <p:cNvPr id="7" name="Picture Placeholder 6" descr="A stack of coins falling from a domino effect&#10;&#10;Description automatically generated">
            <a:extLst>
              <a:ext uri="{FF2B5EF4-FFF2-40B4-BE49-F238E27FC236}">
                <a16:creationId xmlns:a16="http://schemas.microsoft.com/office/drawing/2014/main" id="{E720EA90-5E6E-06CC-6249-57DE9B9BEE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BD7FDF-7D4B-73BF-4F83-F0415379067D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32592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C73B89-BF5E-E1D6-BBAF-27ED9A0A484E}"/>
              </a:ext>
            </a:extLst>
          </p:cNvPr>
          <p:cNvCxnSpPr>
            <a:cxnSpLocks/>
          </p:cNvCxnSpPr>
          <p:nvPr/>
        </p:nvCxnSpPr>
        <p:spPr>
          <a:xfrm>
            <a:off x="1578329" y="2736764"/>
            <a:ext cx="83123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21A28A-BEB2-D9E6-EED2-6180C4481CD5}"/>
              </a:ext>
            </a:extLst>
          </p:cNvPr>
          <p:cNvCxnSpPr>
            <a:cxnSpLocks/>
          </p:cNvCxnSpPr>
          <p:nvPr/>
        </p:nvCxnSpPr>
        <p:spPr>
          <a:xfrm>
            <a:off x="3339233" y="5172760"/>
            <a:ext cx="113391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3A1937-7598-BF97-48B2-8736FBE23091}"/>
              </a:ext>
            </a:extLst>
          </p:cNvPr>
          <p:cNvSpPr txBox="1"/>
          <p:nvPr/>
        </p:nvSpPr>
        <p:spPr>
          <a:xfrm>
            <a:off x="923831" y="2422678"/>
            <a:ext cx="5616669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>
                <a:solidFill>
                  <a:srgbClr val="002157"/>
                </a:solidFill>
              </a:rPr>
              <a:t>Il est attendu des pays de mise en œuvre </a:t>
            </a:r>
            <a:r>
              <a:rPr lang="fr-FR" sz="2000" dirty="0">
                <a:solidFill>
                  <a:srgbClr val="002157"/>
                </a:solidFill>
              </a:rPr>
              <a:t>de divulguer les </a:t>
            </a:r>
            <a:r>
              <a:rPr lang="fr-FR" sz="2000" b="1" dirty="0">
                <a:solidFill>
                  <a:srgbClr val="0090BF"/>
                </a:solidFill>
              </a:rPr>
              <a:t>projections </a:t>
            </a:r>
            <a:r>
              <a:rPr lang="fr-FR" sz="2000" b="1">
                <a:solidFill>
                  <a:srgbClr val="0090BF"/>
                </a:solidFill>
              </a:rPr>
              <a:t>relatives aux recettes futures</a:t>
            </a:r>
            <a:r>
              <a:rPr lang="fr-FR" sz="2000">
                <a:solidFill>
                  <a:srgbClr val="002157"/>
                </a:solidFill>
              </a:rPr>
              <a:t> provenant du secteur extractif, notamment les hypothèses sur lesquelles reposent les projections sur les niveaux de production, les coûts des projets et les prix des matières premières, lorsqu’elles sont disponibles. </a:t>
            </a:r>
            <a:br>
              <a:rPr lang="fr-FR" sz="2000">
                <a:solidFill>
                  <a:srgbClr val="002157"/>
                </a:solidFill>
              </a:rPr>
            </a:br>
            <a:br>
              <a:rPr lang="fr-FR" sz="2000">
                <a:solidFill>
                  <a:srgbClr val="002157"/>
                </a:solidFill>
              </a:rPr>
            </a:br>
            <a:r>
              <a:rPr lang="fr-FR" sz="2000" i="1">
                <a:solidFill>
                  <a:srgbClr val="002157"/>
                </a:solidFill>
              </a:rPr>
              <a:t>Le gouvernement est encouragé à expliquer la manière dont </a:t>
            </a:r>
            <a:r>
              <a:rPr lang="fr-FR" sz="2000" b="1" i="1">
                <a:solidFill>
                  <a:srgbClr val="0090BF"/>
                </a:solidFill>
              </a:rPr>
              <a:t>les aspects liés à la transition énergétique </a:t>
            </a:r>
            <a:r>
              <a:rPr lang="fr-FR" sz="2000" i="1">
                <a:solidFill>
                  <a:srgbClr val="002157"/>
                </a:solidFill>
              </a:rPr>
              <a:t>et </a:t>
            </a:r>
            <a:r>
              <a:rPr lang="fr-FR" sz="2000" b="1" i="1" dirty="0">
                <a:solidFill>
                  <a:srgbClr val="0090BF"/>
                </a:solidFill>
              </a:rPr>
              <a:t>aux risques climatiques</a:t>
            </a:r>
            <a:r>
              <a:rPr lang="fr-FR" sz="2000" i="1" dirty="0">
                <a:solidFill>
                  <a:srgbClr val="002157"/>
                </a:solidFill>
              </a:rPr>
              <a:t> </a:t>
            </a:r>
            <a:r>
              <a:rPr lang="fr-FR" sz="2000" i="1">
                <a:solidFill>
                  <a:srgbClr val="002157"/>
                </a:solidFill>
              </a:rPr>
              <a:t>ont été pris en compte dans les </a:t>
            </a:r>
            <a:r>
              <a:rPr lang="fr-FR" sz="2000" i="1" dirty="0">
                <a:solidFill>
                  <a:srgbClr val="002157"/>
                </a:solidFill>
              </a:rPr>
              <a:t>projections</a:t>
            </a:r>
            <a:r>
              <a:rPr lang="fr-FR" sz="2000" i="1">
                <a:solidFill>
                  <a:srgbClr val="002157"/>
                </a:solidFill>
              </a:rPr>
              <a:t> de recettes.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5D7C3-80A9-3645-A6F9-D18FB6DDB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967" y="501885"/>
            <a:ext cx="5815633" cy="708485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bg1"/>
                </a:solidFill>
                <a:latin typeface="Franklin Gothic Medium" panose="020B0603020102020204" pitchFamily="34" charset="0"/>
              </a:rPr>
              <a:t>RISQUES LIÉS AUX FINANCES PUBLIQUES ET VULNÉRABILITÉS ÉCONOMIQUES</a:t>
            </a:r>
          </a:p>
        </p:txBody>
      </p:sp>
      <p:pic>
        <p:nvPicPr>
          <p:cNvPr id="7" name="Picture Placeholder 6" descr="A stack of coins falling from a domino effect&#10;&#10;Description automatically generated">
            <a:extLst>
              <a:ext uri="{FF2B5EF4-FFF2-40B4-BE49-F238E27FC236}">
                <a16:creationId xmlns:a16="http://schemas.microsoft.com/office/drawing/2014/main" id="{E720EA90-5E6E-06CC-6249-57DE9B9BEE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2D73FE-17DC-2526-E6C0-7FE615E6E317}"/>
              </a:ext>
            </a:extLst>
          </p:cNvPr>
          <p:cNvSpPr/>
          <p:nvPr/>
        </p:nvSpPr>
        <p:spPr>
          <a:xfrm>
            <a:off x="0" y="1388169"/>
            <a:ext cx="4775200" cy="708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87446C-9518-0D97-0118-6F584D7FE946}"/>
              </a:ext>
            </a:extLst>
          </p:cNvPr>
          <p:cNvSpPr txBox="1"/>
          <p:nvPr/>
        </p:nvSpPr>
        <p:spPr>
          <a:xfrm>
            <a:off x="923831" y="1480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Exigence 5.3(b)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7A5015-DB13-355F-16F9-36DA5BB12092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28616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C73B89-BF5E-E1D6-BBAF-27ED9A0A484E}"/>
              </a:ext>
            </a:extLst>
          </p:cNvPr>
          <p:cNvCxnSpPr>
            <a:cxnSpLocks/>
          </p:cNvCxnSpPr>
          <p:nvPr/>
        </p:nvCxnSpPr>
        <p:spPr>
          <a:xfrm>
            <a:off x="1816263" y="4247377"/>
            <a:ext cx="2076115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3A1937-7598-BF97-48B2-8736FBE23091}"/>
              </a:ext>
            </a:extLst>
          </p:cNvPr>
          <p:cNvSpPr txBox="1"/>
          <p:nvPr/>
        </p:nvSpPr>
        <p:spPr>
          <a:xfrm>
            <a:off x="923831" y="2422678"/>
            <a:ext cx="561666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2157"/>
                </a:solidFill>
              </a:rPr>
              <a:t>À la demande du </a:t>
            </a:r>
            <a:r>
              <a:rPr lang="fr-FR" sz="3000">
                <a:solidFill>
                  <a:srgbClr val="002157"/>
                </a:solidFill>
              </a:rPr>
              <a:t>groupe multipartite, les entreprises pétrolières, gazières et minières sont encouragées à divulguer </a:t>
            </a:r>
            <a:r>
              <a:rPr lang="fr-FR" sz="3000" b="1">
                <a:solidFill>
                  <a:srgbClr val="0090BF"/>
                </a:solidFill>
              </a:rPr>
              <a:t>les projections des niveaux de production des projets </a:t>
            </a:r>
            <a:r>
              <a:rPr lang="fr-FR" sz="3000">
                <a:solidFill>
                  <a:srgbClr val="002157"/>
                </a:solidFill>
              </a:rPr>
              <a:t>et </a:t>
            </a:r>
            <a:r>
              <a:rPr lang="fr-FR" sz="3000" dirty="0">
                <a:solidFill>
                  <a:srgbClr val="002157"/>
                </a:solidFill>
              </a:rPr>
              <a:t>des</a:t>
            </a:r>
            <a:r>
              <a:rPr lang="fr-FR" sz="3000">
                <a:solidFill>
                  <a:srgbClr val="002157"/>
                </a:solidFill>
              </a:rPr>
              <a:t> estimations de délais en termes de </a:t>
            </a:r>
            <a:r>
              <a:rPr lang="fr-FR" sz="3000" b="1">
                <a:solidFill>
                  <a:srgbClr val="0090BF"/>
                </a:solidFill>
              </a:rPr>
              <a:t>recouvrement des coûts</a:t>
            </a:r>
            <a:r>
              <a:rPr lang="fr-FR" sz="3000">
                <a:solidFill>
                  <a:srgbClr val="002157"/>
                </a:solidFill>
              </a:rPr>
              <a:t>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5D7C3-80A9-3645-A6F9-D18FB6DDB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967" y="501886"/>
            <a:ext cx="5905944" cy="708484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bg1"/>
                </a:solidFill>
                <a:latin typeface="Franklin Gothic Medium" panose="020B0603020102020204" pitchFamily="34" charset="0"/>
              </a:rPr>
              <a:t>RISQUES LIÉS AUX FINANCES PUBLIQUES ET VULNÉRABILITÉS ÉCONOMIQUES</a:t>
            </a:r>
          </a:p>
        </p:txBody>
      </p:sp>
      <p:pic>
        <p:nvPicPr>
          <p:cNvPr id="7" name="Picture Placeholder 6" descr="A stack of coins falling from a domino effect&#10;&#10;Description automatically generated">
            <a:extLst>
              <a:ext uri="{FF2B5EF4-FFF2-40B4-BE49-F238E27FC236}">
                <a16:creationId xmlns:a16="http://schemas.microsoft.com/office/drawing/2014/main" id="{E720EA90-5E6E-06CC-6249-57DE9B9BEE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2D73FE-17DC-2526-E6C0-7FE615E6E317}"/>
              </a:ext>
            </a:extLst>
          </p:cNvPr>
          <p:cNvSpPr/>
          <p:nvPr/>
        </p:nvSpPr>
        <p:spPr>
          <a:xfrm>
            <a:off x="0" y="1388169"/>
            <a:ext cx="4775200" cy="708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87446C-9518-0D97-0118-6F584D7FE946}"/>
              </a:ext>
            </a:extLst>
          </p:cNvPr>
          <p:cNvSpPr txBox="1"/>
          <p:nvPr/>
        </p:nvSpPr>
        <p:spPr>
          <a:xfrm>
            <a:off x="923831" y="1480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Exigence 5.3(c)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F555C7-3C0B-E111-CA01-A9AB748FE7F9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09390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C73B89-BF5E-E1D6-BBAF-27ED9A0A484E}"/>
              </a:ext>
            </a:extLst>
          </p:cNvPr>
          <p:cNvCxnSpPr>
            <a:cxnSpLocks/>
          </p:cNvCxnSpPr>
          <p:nvPr/>
        </p:nvCxnSpPr>
        <p:spPr>
          <a:xfrm>
            <a:off x="1717409" y="3156893"/>
            <a:ext cx="177955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3A1937-7598-BF97-48B2-8736FBE23091}"/>
              </a:ext>
            </a:extLst>
          </p:cNvPr>
          <p:cNvSpPr txBox="1"/>
          <p:nvPr/>
        </p:nvSpPr>
        <p:spPr>
          <a:xfrm>
            <a:off x="923831" y="2364462"/>
            <a:ext cx="571760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600" dirty="0">
                <a:solidFill>
                  <a:srgbClr val="002157"/>
                </a:solidFill>
              </a:rPr>
              <a:t>Le cas échéant</a:t>
            </a:r>
            <a:r>
              <a:rPr lang="fr-FR" sz="2600">
                <a:solidFill>
                  <a:srgbClr val="002157"/>
                </a:solidFill>
              </a:rPr>
              <a:t>, les entreprises d’État sont encouragées à divulguer : </a:t>
            </a:r>
          </a:p>
          <a:p>
            <a:pPr marL="457200" indent="-457200">
              <a:buClr>
                <a:srgbClr val="002157"/>
              </a:buClr>
              <a:buFont typeface="Wingdings" pitchFamily="2" charset="2"/>
              <a:buChar char="§"/>
            </a:pPr>
            <a:r>
              <a:rPr lang="fr-FR" sz="2600" b="1">
                <a:solidFill>
                  <a:srgbClr val="0090BF"/>
                </a:solidFill>
              </a:rPr>
              <a:t>Les investissements</a:t>
            </a:r>
            <a:r>
              <a:rPr lang="fr-FR" sz="2600">
                <a:solidFill>
                  <a:srgbClr val="002157"/>
                </a:solidFill>
              </a:rPr>
              <a:t> dans les industries extractives (y compris les actifs et </a:t>
            </a:r>
            <a:r>
              <a:rPr lang="fr-FR" sz="2600" dirty="0">
                <a:solidFill>
                  <a:srgbClr val="002157"/>
                </a:solidFill>
              </a:rPr>
              <a:t>les </a:t>
            </a:r>
            <a:r>
              <a:rPr lang="fr-FR" sz="2600">
                <a:solidFill>
                  <a:srgbClr val="002157"/>
                </a:solidFill>
              </a:rPr>
              <a:t>passifs)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fr-FR" sz="2600">
                <a:solidFill>
                  <a:srgbClr val="002157"/>
                </a:solidFill>
              </a:rPr>
              <a:t>La manière dont leurs </a:t>
            </a:r>
            <a:r>
              <a:rPr lang="fr-FR" sz="2600" b="1">
                <a:solidFill>
                  <a:srgbClr val="0090BF"/>
                </a:solidFill>
              </a:rPr>
              <a:t>décisions </a:t>
            </a:r>
            <a:r>
              <a:rPr lang="fr-FR" sz="2600" b="1" dirty="0">
                <a:solidFill>
                  <a:srgbClr val="0090BF"/>
                </a:solidFill>
              </a:rPr>
              <a:t>en termes </a:t>
            </a:r>
            <a:r>
              <a:rPr lang="fr-FR" sz="2600" b="1">
                <a:solidFill>
                  <a:srgbClr val="0090BF"/>
                </a:solidFill>
              </a:rPr>
              <a:t>d’investissement </a:t>
            </a:r>
            <a:r>
              <a:rPr lang="fr-FR" sz="2600">
                <a:solidFill>
                  <a:srgbClr val="002157"/>
                </a:solidFill>
              </a:rPr>
              <a:t>sont </a:t>
            </a:r>
            <a:r>
              <a:rPr lang="fr-FR" sz="2600" b="1">
                <a:solidFill>
                  <a:srgbClr val="0090BF"/>
                </a:solidFill>
              </a:rPr>
              <a:t>alignées sur la transition énergétique </a:t>
            </a:r>
            <a:r>
              <a:rPr lang="fr-FR" sz="2600">
                <a:solidFill>
                  <a:srgbClr val="002157"/>
                </a:solidFill>
              </a:rPr>
              <a:t>et </a:t>
            </a:r>
            <a:r>
              <a:rPr lang="fr-FR" sz="2600" dirty="0">
                <a:solidFill>
                  <a:srgbClr val="002157"/>
                </a:solidFill>
              </a:rPr>
              <a:t>tiennent compte des risques climatiques</a:t>
            </a:r>
            <a:r>
              <a:rPr lang="fr-FR" sz="2600">
                <a:solidFill>
                  <a:srgbClr val="002157"/>
                </a:solidFill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5D7C3-80A9-3645-A6F9-D18FB6DDB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967" y="501885"/>
            <a:ext cx="5717601" cy="708485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bg1"/>
                </a:solidFill>
                <a:latin typeface="Franklin Gothic Medium" panose="020B0603020102020204" pitchFamily="34" charset="0"/>
              </a:rPr>
              <a:t>RISQUES LIÉS AUX FINANCES PUBLIQUES ET VULNÉRABILITÉS ÉCONOMIQUES</a:t>
            </a:r>
          </a:p>
        </p:txBody>
      </p:sp>
      <p:pic>
        <p:nvPicPr>
          <p:cNvPr id="7" name="Picture Placeholder 6" descr="A stack of coins falling from a domino effect&#10;&#10;Description automatically generated">
            <a:extLst>
              <a:ext uri="{FF2B5EF4-FFF2-40B4-BE49-F238E27FC236}">
                <a16:creationId xmlns:a16="http://schemas.microsoft.com/office/drawing/2014/main" id="{E720EA90-5E6E-06CC-6249-57DE9B9BEE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2D73FE-17DC-2526-E6C0-7FE615E6E317}"/>
              </a:ext>
            </a:extLst>
          </p:cNvPr>
          <p:cNvSpPr/>
          <p:nvPr/>
        </p:nvSpPr>
        <p:spPr>
          <a:xfrm>
            <a:off x="0" y="1388169"/>
            <a:ext cx="4775200" cy="708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87446C-9518-0D97-0118-6F584D7FE946}"/>
              </a:ext>
            </a:extLst>
          </p:cNvPr>
          <p:cNvSpPr txBox="1"/>
          <p:nvPr/>
        </p:nvSpPr>
        <p:spPr>
          <a:xfrm>
            <a:off x="923831" y="1480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Exigence 2.6(d)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C92907-8562-88CC-7EC5-F8490DC949E2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71659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9C1515-AE84-522C-AE11-FF1DDFC9D4A4}"/>
              </a:ext>
            </a:extLst>
          </p:cNvPr>
          <p:cNvSpPr/>
          <p:nvPr/>
        </p:nvSpPr>
        <p:spPr>
          <a:xfrm>
            <a:off x="636492" y="2604654"/>
            <a:ext cx="11555507" cy="2715667"/>
          </a:xfrm>
          <a:prstGeom prst="rect">
            <a:avLst/>
          </a:prstGeom>
          <a:gradFill>
            <a:gsLst>
              <a:gs pos="0">
                <a:srgbClr val="FFFFFF"/>
              </a:gs>
              <a:gs pos="78000">
                <a:schemeClr val="tx2">
                  <a:lumMod val="20000"/>
                  <a:lumOff val="80000"/>
                  <a:alpha val="39326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1EE888-D6B6-DEE9-8285-77F23B46E60C}"/>
              </a:ext>
            </a:extLst>
          </p:cNvPr>
          <p:cNvSpPr/>
          <p:nvPr/>
        </p:nvSpPr>
        <p:spPr>
          <a:xfrm>
            <a:off x="0" y="1896169"/>
            <a:ext cx="3388659" cy="708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6608A-560C-25A6-27FB-BAE99D0DE5CC}"/>
              </a:ext>
            </a:extLst>
          </p:cNvPr>
          <p:cNvSpPr txBox="1"/>
          <p:nvPr/>
        </p:nvSpPr>
        <p:spPr>
          <a:xfrm>
            <a:off x="392689" y="1988802"/>
            <a:ext cx="272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RÉFLEXION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22CEDF-8711-7EA8-058E-40A559936215}"/>
              </a:ext>
            </a:extLst>
          </p:cNvPr>
          <p:cNvSpPr txBox="1">
            <a:spLocks/>
          </p:cNvSpPr>
          <p:nvPr/>
        </p:nvSpPr>
        <p:spPr>
          <a:xfrm>
            <a:off x="642812" y="1194997"/>
            <a:ext cx="10905753" cy="14096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000" b="1" i="0" kern="1200" baseline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endParaRPr lang="en-NO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FBB7E1-8DB9-4D3B-AF2D-87ED9F7752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3531" y="3100388"/>
            <a:ext cx="5851525" cy="671512"/>
          </a:xfrm>
        </p:spPr>
        <p:txBody>
          <a:bodyPr>
            <a:noAutofit/>
          </a:bodyPr>
          <a:lstStyle/>
          <a:p>
            <a:r>
              <a:rPr lang="fr-FR" sz="3600"/>
              <a:t>Pourquoi la transparence dans la transition énergétique est-elle importante ?</a:t>
            </a:r>
            <a:br>
              <a:rPr lang="fr-FR" sz="4000"/>
            </a:br>
            <a:endParaRPr lang="fr-FR" sz="4000"/>
          </a:p>
        </p:txBody>
      </p:sp>
      <p:pic>
        <p:nvPicPr>
          <p:cNvPr id="10" name="Graphic 9" descr="Questions outline">
            <a:extLst>
              <a:ext uri="{FF2B5EF4-FFF2-40B4-BE49-F238E27FC236}">
                <a16:creationId xmlns:a16="http://schemas.microsoft.com/office/drawing/2014/main" id="{0991CF85-39E6-EB01-7E41-B4D1CAAA5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7932" y="1582316"/>
            <a:ext cx="4432825" cy="44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7F85EB-3B58-E315-4B5B-A2C7295D7615}"/>
              </a:ext>
            </a:extLst>
          </p:cNvPr>
          <p:cNvSpPr/>
          <p:nvPr/>
        </p:nvSpPr>
        <p:spPr>
          <a:xfrm>
            <a:off x="636492" y="2604654"/>
            <a:ext cx="11095725" cy="3669146"/>
          </a:xfrm>
          <a:prstGeom prst="rect">
            <a:avLst/>
          </a:prstGeom>
          <a:solidFill>
            <a:schemeClr val="bg1">
              <a:alpha val="103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12C351-6BF9-00B9-70A4-F7FA47A81C9C}"/>
              </a:ext>
            </a:extLst>
          </p:cNvPr>
          <p:cNvSpPr/>
          <p:nvPr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E437F-DB86-6B23-EE3A-08BD4C9CD686}"/>
              </a:ext>
            </a:extLst>
          </p:cNvPr>
          <p:cNvSpPr txBox="1"/>
          <p:nvPr/>
        </p:nvSpPr>
        <p:spPr>
          <a:xfrm>
            <a:off x="936531" y="1988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ÉTUDE DE CAS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B8468C-1A39-6562-CE39-57E7A9645A53}"/>
              </a:ext>
            </a:extLst>
          </p:cNvPr>
          <p:cNvSpPr txBox="1"/>
          <p:nvPr/>
        </p:nvSpPr>
        <p:spPr>
          <a:xfrm>
            <a:off x="812800" y="477087"/>
            <a:ext cx="6096000" cy="646331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Franklin Gothic Medium" panose="020B0603020102020204" pitchFamily="34" charset="0"/>
              </a:rPr>
              <a:t>RISQUES LIÉS AUX FINANCES PUBLIQUES ET VULNÉRABILITÉS ÉCONOMIQUES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469F41-0C8D-C167-DD32-7703A0CB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31" y="2891664"/>
            <a:ext cx="10479889" cy="708486"/>
          </a:xfrm>
        </p:spPr>
        <p:txBody>
          <a:bodyPr/>
          <a:lstStyle/>
          <a:p>
            <a:r>
              <a:rPr lang="fr-FR">
                <a:solidFill>
                  <a:schemeClr val="tx2"/>
                </a:solidFill>
              </a:rPr>
              <a:t>Mauritanie</a:t>
            </a:r>
          </a:p>
        </p:txBody>
      </p:sp>
      <p:pic>
        <p:nvPicPr>
          <p:cNvPr id="9" name="Picture 8" descr="A blue outline of a state&#10;&#10;Description automatically generated">
            <a:extLst>
              <a:ext uri="{FF2B5EF4-FFF2-40B4-BE49-F238E27FC236}">
                <a16:creationId xmlns:a16="http://schemas.microsoft.com/office/drawing/2014/main" id="{EC44D084-2828-7B3F-A8D4-2E0144FF5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204" y="1257299"/>
            <a:ext cx="3577669" cy="357766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08C404-2CCA-DE8C-1660-1DADC04AA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532" y="3654404"/>
            <a:ext cx="9378542" cy="1678581"/>
          </a:xfrm>
        </p:spPr>
        <p:txBody>
          <a:bodyPr>
            <a:noAutofit/>
          </a:bodyPr>
          <a:lstStyle/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fr-FR" sz="2600" b="0" i="0" u="none" strike="noStrike" cap="none" normalizeH="0" baseline="0" noProof="0">
                <a:ln>
                  <a:noFill/>
                </a:ln>
                <a:solidFill>
                  <a:srgbClr val="13285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Potentiel significatif pour le</a:t>
            </a:r>
            <a:r>
              <a:rPr kumimoji="0" lang="fr-FR" sz="2600" b="1" i="0" u="none" strike="noStrike" cap="none" normalizeH="0" baseline="0" noProof="0">
                <a:ln>
                  <a:noFill/>
                </a:ln>
                <a:solidFill>
                  <a:srgbClr val="0090B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gaz naturel </a:t>
            </a:r>
            <a:r>
              <a:rPr kumimoji="0" lang="fr-FR" sz="2600" b="0" i="0" u="none" strike="noStrike" cap="none" normalizeH="0" baseline="0" noProof="0">
                <a:ln>
                  <a:noFill/>
                </a:ln>
                <a:solidFill>
                  <a:srgbClr val="13285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et </a:t>
            </a:r>
            <a:r>
              <a:rPr lang="fr-FR" sz="2600" b="1">
                <a:solidFill>
                  <a:srgbClr val="0090BF"/>
                </a:solidFill>
                <a:latin typeface="Franklin Gothic Book" panose="020B0503020102020204"/>
              </a:rPr>
              <a:t>l</a:t>
            </a:r>
            <a:r>
              <a:rPr kumimoji="0" lang="fr-FR" sz="2600" b="1" i="0" u="none" strike="noStrike" cap="none" normalizeH="0" baseline="0" noProof="0">
                <a:ln>
                  <a:noFill/>
                </a:ln>
                <a:solidFill>
                  <a:srgbClr val="0090B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’hydrogène vert 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fr-FR" sz="2600" b="0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Évaluation des </a:t>
            </a:r>
            <a:r>
              <a:rPr kumimoji="0" lang="fr-FR" sz="2600" b="1" i="0" u="none" strike="noStrike" cap="none" normalizeH="0" baseline="0" noProof="0">
                <a:ln>
                  <a:noFill/>
                </a:ln>
                <a:solidFill>
                  <a:srgbClr val="0090B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impacts sur les recettes </a:t>
            </a:r>
            <a:r>
              <a:rPr lang="fr-FR" sz="2600">
                <a:solidFill>
                  <a:srgbClr val="002060"/>
                </a:solidFill>
                <a:latin typeface="Franklin Gothic Book" panose="020B0503020102020204"/>
              </a:rPr>
              <a:t>des différents </a:t>
            </a:r>
            <a:r>
              <a:rPr kumimoji="0" lang="fr-FR" sz="2600" b="1" i="0" u="none" strike="noStrike" cap="none" normalizeH="0" baseline="0" noProof="0">
                <a:ln>
                  <a:noFill/>
                </a:ln>
                <a:solidFill>
                  <a:srgbClr val="0090B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scénarios </a:t>
            </a:r>
            <a:r>
              <a:rPr kumimoji="0" lang="fr-FR" sz="2600" b="0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climatiques et </a:t>
            </a:r>
            <a:r>
              <a:rPr kumimoji="0" lang="fr-FR" sz="2600" b="1" i="0" u="none" strike="noStrike" cap="none" normalizeH="0" baseline="0" noProof="0">
                <a:ln>
                  <a:noFill/>
                </a:ln>
                <a:solidFill>
                  <a:srgbClr val="0090B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de prix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lang="fr-FR" sz="2600">
                <a:solidFill>
                  <a:srgbClr val="002060"/>
                </a:solidFill>
                <a:latin typeface="Franklin Gothic Book" panose="020B0503020102020204"/>
              </a:rPr>
              <a:t>Recommandations en faveur d’</a:t>
            </a:r>
            <a:r>
              <a:rPr lang="fr-FR" sz="2600" b="1">
                <a:solidFill>
                  <a:srgbClr val="0090BF"/>
                </a:solidFill>
                <a:latin typeface="Franklin Gothic Book" panose="020B0503020102020204"/>
              </a:rPr>
              <a:t>une croissance responsable</a:t>
            </a:r>
          </a:p>
        </p:txBody>
      </p:sp>
    </p:spTree>
    <p:extLst>
      <p:ext uri="{BB962C8B-B14F-4D97-AF65-F5344CB8AC3E}">
        <p14:creationId xmlns:p14="http://schemas.microsoft.com/office/powerpoint/2010/main" val="2091608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7F85EB-3B58-E315-4B5B-A2C7295D7615}"/>
              </a:ext>
            </a:extLst>
          </p:cNvPr>
          <p:cNvSpPr/>
          <p:nvPr/>
        </p:nvSpPr>
        <p:spPr>
          <a:xfrm>
            <a:off x="636492" y="2604654"/>
            <a:ext cx="11644407" cy="3669146"/>
          </a:xfrm>
          <a:prstGeom prst="rect">
            <a:avLst/>
          </a:prstGeom>
          <a:solidFill>
            <a:schemeClr val="bg1">
              <a:alpha val="103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12C351-6BF9-00B9-70A4-F7FA47A81C9C}"/>
              </a:ext>
            </a:extLst>
          </p:cNvPr>
          <p:cNvSpPr/>
          <p:nvPr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E437F-DB86-6B23-EE3A-08BD4C9CD686}"/>
              </a:ext>
            </a:extLst>
          </p:cNvPr>
          <p:cNvSpPr txBox="1"/>
          <p:nvPr/>
        </p:nvSpPr>
        <p:spPr>
          <a:xfrm>
            <a:off x="936531" y="1988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ÉTUDE DE CAS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B8468C-1A39-6562-CE39-57E7A9645A53}"/>
              </a:ext>
            </a:extLst>
          </p:cNvPr>
          <p:cNvSpPr txBox="1"/>
          <p:nvPr/>
        </p:nvSpPr>
        <p:spPr>
          <a:xfrm>
            <a:off x="812800" y="477087"/>
            <a:ext cx="5071165" cy="646331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Franklin Gothic Medium" panose="020B0603020102020204" pitchFamily="34" charset="0"/>
              </a:rPr>
              <a:t>RISQUES LIÉS AUX FINANCES PUBLIQUES ET VULNÉRABILITÉS ÉCONOMIQUES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469F41-0C8D-C167-DD32-7703A0CB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31" y="2891664"/>
            <a:ext cx="10479889" cy="708486"/>
          </a:xfrm>
        </p:spPr>
        <p:txBody>
          <a:bodyPr/>
          <a:lstStyle/>
          <a:p>
            <a:r>
              <a:rPr lang="fr-FR">
                <a:solidFill>
                  <a:schemeClr val="tx2"/>
                </a:solidFill>
              </a:rPr>
              <a:t>République du Congo</a:t>
            </a:r>
          </a:p>
        </p:txBody>
      </p:sp>
      <p:pic>
        <p:nvPicPr>
          <p:cNvPr id="9" name="Picture 8" descr="A blue outline of a country&#10;&#10;Description automatically generated">
            <a:extLst>
              <a:ext uri="{FF2B5EF4-FFF2-40B4-BE49-F238E27FC236}">
                <a16:creationId xmlns:a16="http://schemas.microsoft.com/office/drawing/2014/main" id="{99703916-1517-1E3F-F29B-19886CA7D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851" y="1896169"/>
            <a:ext cx="3669146" cy="366914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08C404-2CCA-DE8C-1660-1DADC04AA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531" y="3654404"/>
            <a:ext cx="10340466" cy="1678581"/>
          </a:xfrm>
        </p:spPr>
        <p:txBody>
          <a:bodyPr>
            <a:noAutofit/>
          </a:bodyPr>
          <a:lstStyle/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lang="fr-FR">
                <a:latin typeface="Franklin Gothic Book" panose="020B0503020102020204"/>
              </a:rPr>
              <a:t>Rôle important du </a:t>
            </a:r>
            <a:r>
              <a:rPr lang="fr-FR" b="1">
                <a:solidFill>
                  <a:srgbClr val="0090BF"/>
                </a:solidFill>
                <a:latin typeface="Franklin Gothic Book" panose="020B0503020102020204"/>
              </a:rPr>
              <a:t>pétrole et du gaz </a:t>
            </a:r>
            <a:r>
              <a:rPr lang="fr-FR">
                <a:latin typeface="Franklin Gothic Book" panose="020B0503020102020204"/>
              </a:rPr>
              <a:t>dans les recettes publiques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lang="fr-FR">
                <a:solidFill>
                  <a:srgbClr val="002060"/>
                </a:solidFill>
                <a:latin typeface="Franklin Gothic Book" panose="020B0503020102020204"/>
              </a:rPr>
              <a:t>Divulgation des </a:t>
            </a:r>
            <a:r>
              <a:rPr lang="fr-FR" b="1">
                <a:solidFill>
                  <a:srgbClr val="0090BF"/>
                </a:solidFill>
                <a:latin typeface="Franklin Gothic Book" panose="020B0503020102020204"/>
              </a:rPr>
              <a:t>données sur la production</a:t>
            </a:r>
            <a:r>
              <a:rPr lang="fr-FR">
                <a:solidFill>
                  <a:srgbClr val="002060"/>
                </a:solidFill>
                <a:latin typeface="Franklin Gothic Book" panose="020B0503020102020204"/>
              </a:rPr>
              <a:t>, </a:t>
            </a:r>
            <a:r>
              <a:rPr lang="fr-FR" b="1">
                <a:solidFill>
                  <a:srgbClr val="0090BF"/>
                </a:solidFill>
                <a:latin typeface="Franklin Gothic Book" panose="020B0503020102020204"/>
              </a:rPr>
              <a:t>les ventes</a:t>
            </a:r>
            <a:r>
              <a:rPr lang="fr-FR">
                <a:solidFill>
                  <a:srgbClr val="002060"/>
                </a:solidFill>
                <a:latin typeface="Franklin Gothic Book" panose="020B0503020102020204"/>
              </a:rPr>
              <a:t> et </a:t>
            </a:r>
            <a:r>
              <a:rPr lang="fr-FR" b="1">
                <a:solidFill>
                  <a:srgbClr val="0090BF"/>
                </a:solidFill>
                <a:latin typeface="Franklin Gothic Book" panose="020B0503020102020204"/>
              </a:rPr>
              <a:t>les coûts, </a:t>
            </a:r>
            <a:r>
              <a:rPr lang="fr-FR">
                <a:solidFill>
                  <a:srgbClr val="002060"/>
                </a:solidFill>
                <a:latin typeface="Franklin Gothic Book" panose="020B0503020102020204"/>
              </a:rPr>
              <a:t>et </a:t>
            </a:r>
            <a:r>
              <a:rPr lang="fr-FR" b="1">
                <a:solidFill>
                  <a:srgbClr val="0090BF"/>
                </a:solidFill>
                <a:latin typeface="Franklin Gothic Book" panose="020B0503020102020204"/>
              </a:rPr>
              <a:t>des contrats</a:t>
            </a:r>
          </a:p>
          <a:p>
            <a:pPr lvl="0">
              <a:defRPr/>
            </a:pPr>
            <a:r>
              <a:rPr kumimoji="0" lang="fr-FR" sz="2800" b="0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Analyse des </a:t>
            </a:r>
            <a:r>
              <a:rPr kumimoji="0" lang="fr-FR" sz="2800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tendances </a:t>
            </a:r>
            <a:r>
              <a:rPr lang="fr-FR">
                <a:solidFill>
                  <a:srgbClr val="002060"/>
                </a:solidFill>
                <a:latin typeface="Franklin Gothic Book" panose="020B0503020102020204"/>
                <a:ea typeface="+mn-ea"/>
                <a:cs typeface="+mn-cs"/>
              </a:rPr>
              <a:t>passées et </a:t>
            </a:r>
            <a:r>
              <a:rPr lang="fr-FR" b="1">
                <a:solidFill>
                  <a:srgbClr val="0090BF"/>
                </a:solidFill>
                <a:latin typeface="Franklin Gothic Book" panose="020B0503020102020204"/>
                <a:ea typeface="+mn-ea"/>
                <a:cs typeface="+mn-cs"/>
              </a:rPr>
              <a:t>du potentiel de recettes futures</a:t>
            </a:r>
          </a:p>
        </p:txBody>
      </p:sp>
    </p:spTree>
    <p:extLst>
      <p:ext uri="{BB962C8B-B14F-4D97-AF65-F5344CB8AC3E}">
        <p14:creationId xmlns:p14="http://schemas.microsoft.com/office/powerpoint/2010/main" val="1678149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7F85EB-3B58-E315-4B5B-A2C7295D7615}"/>
              </a:ext>
            </a:extLst>
          </p:cNvPr>
          <p:cNvSpPr/>
          <p:nvPr/>
        </p:nvSpPr>
        <p:spPr>
          <a:xfrm>
            <a:off x="636492" y="2604654"/>
            <a:ext cx="11644407" cy="3669146"/>
          </a:xfrm>
          <a:prstGeom prst="rect">
            <a:avLst/>
          </a:prstGeom>
          <a:solidFill>
            <a:schemeClr val="bg1">
              <a:alpha val="103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1"/>
          </a:p>
        </p:txBody>
      </p:sp>
      <p:pic>
        <p:nvPicPr>
          <p:cNvPr id="10" name="Picture 9" descr="A white outline of a map&#10;&#10;Description automatically generated">
            <a:extLst>
              <a:ext uri="{FF2B5EF4-FFF2-40B4-BE49-F238E27FC236}">
                <a16:creationId xmlns:a16="http://schemas.microsoft.com/office/drawing/2014/main" id="{22DDFF5D-B492-BEAA-CB2A-C2905E9DE8C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7699" y="1482270"/>
            <a:ext cx="2902280" cy="42357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12C351-6BF9-00B9-70A4-F7FA47A81C9C}"/>
              </a:ext>
            </a:extLst>
          </p:cNvPr>
          <p:cNvSpPr/>
          <p:nvPr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E437F-DB86-6B23-EE3A-08BD4C9CD686}"/>
              </a:ext>
            </a:extLst>
          </p:cNvPr>
          <p:cNvSpPr txBox="1"/>
          <p:nvPr/>
        </p:nvSpPr>
        <p:spPr>
          <a:xfrm>
            <a:off x="936531" y="1988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ÉTUDE DE CAS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B8468C-1A39-6562-CE39-57E7A9645A53}"/>
              </a:ext>
            </a:extLst>
          </p:cNvPr>
          <p:cNvSpPr txBox="1"/>
          <p:nvPr/>
        </p:nvSpPr>
        <p:spPr>
          <a:xfrm>
            <a:off x="812800" y="477087"/>
            <a:ext cx="5071165" cy="646331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Franklin Gothic Medium" panose="020B0603020102020204" pitchFamily="34" charset="0"/>
              </a:rPr>
              <a:t>RISQUES LIÉS AUX FINANCES PUBLIQUES ET VULNÉRABILITÉS ÉCONOMIQUES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469F41-0C8D-C167-DD32-7703A0CB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31" y="2891664"/>
            <a:ext cx="10479889" cy="708486"/>
          </a:xfrm>
        </p:spPr>
        <p:txBody>
          <a:bodyPr/>
          <a:lstStyle/>
          <a:p>
            <a:r>
              <a:rPr lang="fr-FR">
                <a:solidFill>
                  <a:schemeClr val="tx2"/>
                </a:solidFill>
              </a:rPr>
              <a:t>Ghana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08C404-2CCA-DE8C-1660-1DADC04AA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531" y="3654404"/>
            <a:ext cx="10263448" cy="1678581"/>
          </a:xfrm>
        </p:spPr>
        <p:txBody>
          <a:bodyPr>
            <a:noAutofit/>
          </a:bodyPr>
          <a:lstStyle/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lang="fr-FR">
                <a:latin typeface="Franklin Gothic Book" panose="020B0503020102020204"/>
              </a:rPr>
              <a:t>Schématisation des </a:t>
            </a:r>
            <a:r>
              <a:rPr lang="fr-FR" b="1">
                <a:solidFill>
                  <a:srgbClr val="0090BF"/>
                </a:solidFill>
                <a:latin typeface="Franklin Gothic Book" panose="020B0503020102020204"/>
              </a:rPr>
              <a:t>opportunités socio-économiques </a:t>
            </a:r>
            <a:r>
              <a:rPr lang="fr-FR">
                <a:latin typeface="Franklin Gothic Book" panose="020B0503020102020204"/>
              </a:rPr>
              <a:t>liées aux minéraux de transition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lang="fr-FR">
                <a:solidFill>
                  <a:srgbClr val="002060"/>
                </a:solidFill>
                <a:latin typeface="Franklin Gothic Book" panose="020B0503020102020204"/>
              </a:rPr>
              <a:t>Recommandations pour </a:t>
            </a:r>
            <a:r>
              <a:rPr lang="fr-FR" b="1">
                <a:solidFill>
                  <a:srgbClr val="0090BF"/>
                </a:solidFill>
                <a:latin typeface="Franklin Gothic Book" panose="020B0503020102020204"/>
              </a:rPr>
              <a:t>le renforcement de la gouvernance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lang="fr-FR">
                <a:solidFill>
                  <a:srgbClr val="002060"/>
                </a:solidFill>
                <a:latin typeface="Franklin Gothic Book" panose="020B0503020102020204"/>
              </a:rPr>
              <a:t>Résultats </a:t>
            </a:r>
            <a:r>
              <a:rPr kumimoji="0" lang="fr-FR" sz="2800" b="0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ayant éclairé le </a:t>
            </a:r>
            <a:r>
              <a:rPr kumimoji="0" lang="fr-FR" sz="2800" b="1" i="0" u="none" strike="noStrike" cap="none" normalizeH="0" baseline="0" noProof="0">
                <a:ln>
                  <a:noFill/>
                </a:ln>
                <a:solidFill>
                  <a:srgbClr val="0090B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Cadre national de transition énergétique du Ghana</a:t>
            </a:r>
          </a:p>
        </p:txBody>
      </p:sp>
    </p:spTree>
    <p:extLst>
      <p:ext uri="{BB962C8B-B14F-4D97-AF65-F5344CB8AC3E}">
        <p14:creationId xmlns:p14="http://schemas.microsoft.com/office/powerpoint/2010/main" val="813181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69034A-3DF1-E946-F264-4317D4AA9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Promouvoir les efforts de lutte contre la corruption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09BA0-DCE3-9C54-58A1-69510ED133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ASPECT CLÉ</a:t>
            </a:r>
          </a:p>
        </p:txBody>
      </p:sp>
      <p:pic>
        <p:nvPicPr>
          <p:cNvPr id="10" name="Picture Placeholder 9" descr="A group of people's faces with a red head in the middle&#10;&#10;Description automatically generated">
            <a:extLst>
              <a:ext uri="{FF2B5EF4-FFF2-40B4-BE49-F238E27FC236}">
                <a16:creationId xmlns:a16="http://schemas.microsoft.com/office/drawing/2014/main" id="{40A05C20-663F-BC40-10A1-8E882104843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24EF16-4EE0-8FBF-B896-B20373D81B60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4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63540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57955-E633-6E55-DF43-9EDB85917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Résumé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3352C-42D7-2A35-FF11-D3BF19861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4152408"/>
          </a:xfrm>
        </p:spPr>
        <p:txBody>
          <a:bodyPr>
            <a:normAutofit/>
          </a:bodyPr>
          <a:lstStyle/>
          <a:p>
            <a:r>
              <a:rPr lang="fr-FR" sz="3000"/>
              <a:t>La transition énergétique </a:t>
            </a:r>
            <a:r>
              <a:rPr lang="fr-FR" sz="3000" b="1">
                <a:solidFill>
                  <a:schemeClr val="accent4"/>
                </a:solidFill>
              </a:rPr>
              <a:t>transforme les risques de corruption</a:t>
            </a:r>
          </a:p>
          <a:p>
            <a:r>
              <a:rPr lang="fr-FR" sz="3000"/>
              <a:t>Les principaux domaines de risque sont l’octroi et le transfert des </a:t>
            </a:r>
            <a:r>
              <a:rPr lang="fr-FR" sz="3000" b="1">
                <a:solidFill>
                  <a:schemeClr val="accent4"/>
                </a:solidFill>
              </a:rPr>
              <a:t>licences</a:t>
            </a:r>
            <a:r>
              <a:rPr lang="fr-FR" sz="3000"/>
              <a:t> et </a:t>
            </a:r>
            <a:r>
              <a:rPr lang="fr-FR" sz="3000" b="1">
                <a:solidFill>
                  <a:schemeClr val="accent4"/>
                </a:solidFill>
              </a:rPr>
              <a:t>la gouvernance des entreprises d’État.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0686E-A468-E57E-32B3-C919837AE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LUTTE CONTRE LA CORRUPTION</a:t>
            </a:r>
          </a:p>
        </p:txBody>
      </p:sp>
      <p:pic>
        <p:nvPicPr>
          <p:cNvPr id="12" name="Picture Placeholder 11" descr="A group of people's faces with a red head in the middle&#10;&#10;Description automatically generated">
            <a:extLst>
              <a:ext uri="{FF2B5EF4-FFF2-40B4-BE49-F238E27FC236}">
                <a16:creationId xmlns:a16="http://schemas.microsoft.com/office/drawing/2014/main" id="{133D658E-5A4C-4338-C55E-DB19450455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75C176-B725-C4C2-F6A6-FB16504154A6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4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5687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57955-E633-6E55-DF43-9EDB85917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Logique sous-jacente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3352C-42D7-2A35-FF11-D3BF19861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4152408"/>
          </a:xfrm>
        </p:spPr>
        <p:txBody>
          <a:bodyPr>
            <a:normAutofit/>
          </a:bodyPr>
          <a:lstStyle/>
          <a:p>
            <a:r>
              <a:rPr lang="fr-FR" sz="3200"/>
              <a:t>Identifier et </a:t>
            </a:r>
            <a:r>
              <a:rPr lang="fr-FR" sz="3200" b="1">
                <a:solidFill>
                  <a:schemeClr val="accent4"/>
                </a:solidFill>
              </a:rPr>
              <a:t>atténuer les risques de corruption </a:t>
            </a:r>
            <a:r>
              <a:rPr lang="fr-FR" sz="3200"/>
              <a:t>dans l’octroi de licences et de contrats</a:t>
            </a:r>
          </a:p>
          <a:p>
            <a:r>
              <a:rPr lang="fr-FR" sz="3200"/>
              <a:t>Renforcer </a:t>
            </a:r>
            <a:r>
              <a:rPr lang="fr-FR" sz="3200" b="1">
                <a:solidFill>
                  <a:schemeClr val="accent4"/>
                </a:solidFill>
              </a:rPr>
              <a:t>la gouvernance des entreprises d’État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0686E-A468-E57E-32B3-C919837AE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LUTTE CONTRE LA CORRUPTION</a:t>
            </a:r>
          </a:p>
        </p:txBody>
      </p:sp>
      <p:pic>
        <p:nvPicPr>
          <p:cNvPr id="12" name="Picture Placeholder 11" descr="A group of people's faces with a red head in the middle&#10;&#10;Description automatically generated">
            <a:extLst>
              <a:ext uri="{FF2B5EF4-FFF2-40B4-BE49-F238E27FC236}">
                <a16:creationId xmlns:a16="http://schemas.microsoft.com/office/drawing/2014/main" id="{133D658E-5A4C-4338-C55E-DB19450455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FABA6B-2BE1-31B2-603E-AE16F5FE0A0C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4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55677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E5D742-7CEB-C90E-38F3-BE8E7FAA66E8}"/>
              </a:ext>
            </a:extLst>
          </p:cNvPr>
          <p:cNvCxnSpPr>
            <a:cxnSpLocks/>
          </p:cNvCxnSpPr>
          <p:nvPr/>
        </p:nvCxnSpPr>
        <p:spPr>
          <a:xfrm>
            <a:off x="3825477" y="3611116"/>
            <a:ext cx="487031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930D3E8-8C90-D325-E307-AA21244A0FEF}"/>
              </a:ext>
            </a:extLst>
          </p:cNvPr>
          <p:cNvSpPr txBox="1"/>
          <p:nvPr/>
        </p:nvSpPr>
        <p:spPr>
          <a:xfrm>
            <a:off x="923831" y="2511578"/>
            <a:ext cx="51721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>
                <a:solidFill>
                  <a:srgbClr val="002157"/>
                </a:solidFill>
              </a:rPr>
              <a:t>Lorsque </a:t>
            </a:r>
            <a:r>
              <a:rPr lang="fr-FR" sz="2400" dirty="0">
                <a:solidFill>
                  <a:srgbClr val="002157"/>
                </a:solidFill>
              </a:rPr>
              <a:t>des </a:t>
            </a:r>
            <a:r>
              <a:rPr lang="fr-FR" sz="2400">
                <a:solidFill>
                  <a:srgbClr val="002157"/>
                </a:solidFill>
              </a:rPr>
              <a:t>gouvernements utilisent </a:t>
            </a:r>
            <a:r>
              <a:rPr lang="fr-FR" sz="2400" b="1">
                <a:solidFill>
                  <a:schemeClr val="accent4"/>
                </a:solidFill>
              </a:rPr>
              <a:t>des processus </a:t>
            </a:r>
            <a:r>
              <a:rPr lang="fr-FR" sz="2400" b="1" dirty="0">
                <a:solidFill>
                  <a:schemeClr val="accent4"/>
                </a:solidFill>
              </a:rPr>
              <a:t>d’attribution </a:t>
            </a:r>
            <a:endParaRPr lang="fr-FR" sz="2400" b="1">
              <a:solidFill>
                <a:schemeClr val="accent4"/>
              </a:solidFill>
            </a:endParaRPr>
          </a:p>
          <a:p>
            <a:r>
              <a:rPr lang="fr-FR" sz="2400" b="1">
                <a:solidFill>
                  <a:schemeClr val="accent4"/>
                </a:solidFill>
              </a:rPr>
              <a:t>« accélérés »</a:t>
            </a:r>
            <a:r>
              <a:rPr lang="fr-FR" sz="2400">
                <a:solidFill>
                  <a:srgbClr val="002157"/>
                </a:solidFill>
              </a:rPr>
              <a:t>, le GMP doit documenter clairement la </a:t>
            </a:r>
            <a:r>
              <a:rPr lang="fr-FR" sz="2400" b="1">
                <a:solidFill>
                  <a:schemeClr val="accent4"/>
                </a:solidFill>
              </a:rPr>
              <a:t>justification</a:t>
            </a:r>
            <a:r>
              <a:rPr lang="fr-FR" sz="2400">
                <a:solidFill>
                  <a:srgbClr val="002157"/>
                </a:solidFill>
              </a:rPr>
              <a:t> de ce choix</a:t>
            </a:r>
            <a:r>
              <a:rPr lang="fr-FR" sz="2400" dirty="0">
                <a:solidFill>
                  <a:srgbClr val="002157"/>
                </a:solidFill>
              </a:rPr>
              <a:t>,</a:t>
            </a:r>
            <a:r>
              <a:rPr lang="fr-FR" sz="2400">
                <a:solidFill>
                  <a:srgbClr val="002157"/>
                </a:solidFill>
              </a:rPr>
              <a:t> les </a:t>
            </a:r>
            <a:r>
              <a:rPr lang="fr-FR" sz="2400" b="1">
                <a:solidFill>
                  <a:schemeClr val="accent4"/>
                </a:solidFill>
              </a:rPr>
              <a:t>processus</a:t>
            </a:r>
            <a:r>
              <a:rPr lang="fr-FR" sz="2400">
                <a:solidFill>
                  <a:srgbClr val="002157"/>
                </a:solidFill>
              </a:rPr>
              <a:t> auxquels ils s’appliquent</a:t>
            </a:r>
            <a:r>
              <a:rPr lang="fr-FR" sz="2400" dirty="0">
                <a:solidFill>
                  <a:srgbClr val="002157"/>
                </a:solidFill>
              </a:rPr>
              <a:t>,</a:t>
            </a:r>
            <a:r>
              <a:rPr lang="fr-FR" sz="2400">
                <a:solidFill>
                  <a:srgbClr val="002157"/>
                </a:solidFill>
              </a:rPr>
              <a:t> les </a:t>
            </a:r>
            <a:r>
              <a:rPr lang="fr-FR" sz="2400" b="1">
                <a:solidFill>
                  <a:schemeClr val="accent4"/>
                </a:solidFill>
              </a:rPr>
              <a:t>procédures et les critères</a:t>
            </a:r>
            <a:r>
              <a:rPr lang="fr-FR" sz="2400">
                <a:solidFill>
                  <a:srgbClr val="002157"/>
                </a:solidFill>
              </a:rPr>
              <a:t> utilisés</a:t>
            </a:r>
            <a:r>
              <a:rPr lang="fr-FR" sz="2400" dirty="0">
                <a:solidFill>
                  <a:srgbClr val="002157"/>
                </a:solidFill>
              </a:rPr>
              <a:t>,</a:t>
            </a:r>
            <a:r>
              <a:rPr lang="fr-FR" sz="2400">
                <a:solidFill>
                  <a:srgbClr val="002157"/>
                </a:solidFill>
              </a:rPr>
              <a:t> les</a:t>
            </a:r>
            <a:r>
              <a:rPr lang="fr-FR" sz="2400" b="1">
                <a:solidFill>
                  <a:schemeClr val="accent4"/>
                </a:solidFill>
              </a:rPr>
              <a:t> </a:t>
            </a:r>
            <a:r>
              <a:rPr lang="fr-FR" sz="2400">
                <a:solidFill>
                  <a:srgbClr val="002157"/>
                </a:solidFill>
              </a:rPr>
              <a:t>institutions impliquées et les résultats de ces processus.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0686E-A468-E57E-32B3-C919837AE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LUTTE CONTRE LA CORRUPTION</a:t>
            </a:r>
          </a:p>
        </p:txBody>
      </p:sp>
      <p:pic>
        <p:nvPicPr>
          <p:cNvPr id="12" name="Picture Placeholder 11" descr="A group of people's faces with a red head in the middle&#10;&#10;Description automatically generated">
            <a:extLst>
              <a:ext uri="{FF2B5EF4-FFF2-40B4-BE49-F238E27FC236}">
                <a16:creationId xmlns:a16="http://schemas.microsoft.com/office/drawing/2014/main" id="{133D658E-5A4C-4338-C55E-DB19450455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CF1DFC-2E23-641E-603D-619D1D091593}"/>
              </a:ext>
            </a:extLst>
          </p:cNvPr>
          <p:cNvSpPr/>
          <p:nvPr/>
        </p:nvSpPr>
        <p:spPr>
          <a:xfrm>
            <a:off x="0" y="1477069"/>
            <a:ext cx="4775200" cy="7084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32411E-3610-FF14-9B28-1C613BE17082}"/>
              </a:ext>
            </a:extLst>
          </p:cNvPr>
          <p:cNvSpPr txBox="1"/>
          <p:nvPr/>
        </p:nvSpPr>
        <p:spPr>
          <a:xfrm>
            <a:off x="923831" y="15697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Exigence 2.2(a)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600C1E-96B5-349C-672A-B80F3E9249B9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4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45747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E5D742-7CEB-C90E-38F3-BE8E7FAA66E8}"/>
              </a:ext>
            </a:extLst>
          </p:cNvPr>
          <p:cNvCxnSpPr>
            <a:cxnSpLocks/>
          </p:cNvCxnSpPr>
          <p:nvPr/>
        </p:nvCxnSpPr>
        <p:spPr>
          <a:xfrm>
            <a:off x="1023582" y="3924498"/>
            <a:ext cx="1917326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930D3E8-8C90-D325-E307-AA21244A0FEF}"/>
              </a:ext>
            </a:extLst>
          </p:cNvPr>
          <p:cNvSpPr txBox="1"/>
          <p:nvPr/>
        </p:nvSpPr>
        <p:spPr>
          <a:xfrm>
            <a:off x="923831" y="2638578"/>
            <a:ext cx="517216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>
                <a:solidFill>
                  <a:srgbClr val="002157"/>
                </a:solidFill>
              </a:rPr>
              <a:t>Dans la mesure du possible, les entreprises d’État sont encouragées à divulguer  </a:t>
            </a:r>
            <a:r>
              <a:rPr lang="fr-FR" sz="2800" b="1">
                <a:solidFill>
                  <a:schemeClr val="accent4"/>
                </a:solidFill>
              </a:rPr>
              <a:t>l’identité et la propriété effective </a:t>
            </a:r>
            <a:r>
              <a:rPr lang="fr-FR" sz="2800">
                <a:solidFill>
                  <a:srgbClr val="002157"/>
                </a:solidFill>
              </a:rPr>
              <a:t>de leurs agents ou intermédiaires, fournisseurs ou sous-traitants, relativement aux transactions significatives.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0686E-A468-E57E-32B3-C919837AE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LUTTE CONTRE LA CORRUPTION</a:t>
            </a:r>
          </a:p>
        </p:txBody>
      </p:sp>
      <p:pic>
        <p:nvPicPr>
          <p:cNvPr id="12" name="Picture Placeholder 11" descr="A group of people's faces with a red head in the middle&#10;&#10;Description automatically generated">
            <a:extLst>
              <a:ext uri="{FF2B5EF4-FFF2-40B4-BE49-F238E27FC236}">
                <a16:creationId xmlns:a16="http://schemas.microsoft.com/office/drawing/2014/main" id="{133D658E-5A4C-4338-C55E-DB19450455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CF1DFC-2E23-641E-603D-619D1D091593}"/>
              </a:ext>
            </a:extLst>
          </p:cNvPr>
          <p:cNvSpPr/>
          <p:nvPr/>
        </p:nvSpPr>
        <p:spPr>
          <a:xfrm>
            <a:off x="0" y="1604069"/>
            <a:ext cx="4775200" cy="7084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32411E-3610-FF14-9B28-1C613BE17082}"/>
              </a:ext>
            </a:extLst>
          </p:cNvPr>
          <p:cNvSpPr txBox="1"/>
          <p:nvPr/>
        </p:nvSpPr>
        <p:spPr>
          <a:xfrm>
            <a:off x="923831" y="16967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Exigence 2.6(e)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17BB46-9B71-1453-5E91-DBFE6DFE8DCF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4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13061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7F85EB-3B58-E315-4B5B-A2C7295D7615}"/>
              </a:ext>
            </a:extLst>
          </p:cNvPr>
          <p:cNvSpPr/>
          <p:nvPr/>
        </p:nvSpPr>
        <p:spPr>
          <a:xfrm>
            <a:off x="636492" y="2604654"/>
            <a:ext cx="11644407" cy="3669146"/>
          </a:xfrm>
          <a:prstGeom prst="rect">
            <a:avLst/>
          </a:prstGeom>
          <a:solidFill>
            <a:schemeClr val="accent4">
              <a:alpha val="1517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12C351-6BF9-00B9-70A4-F7FA47A81C9C}"/>
              </a:ext>
            </a:extLst>
          </p:cNvPr>
          <p:cNvSpPr/>
          <p:nvPr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E437F-DB86-6B23-EE3A-08BD4C9CD686}"/>
              </a:ext>
            </a:extLst>
          </p:cNvPr>
          <p:cNvSpPr txBox="1"/>
          <p:nvPr/>
        </p:nvSpPr>
        <p:spPr>
          <a:xfrm>
            <a:off x="936531" y="1988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ÉTUDE DE CAS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140EEB-E709-DCFA-63AA-FD65E1712E12}"/>
              </a:ext>
            </a:extLst>
          </p:cNvPr>
          <p:cNvSpPr txBox="1"/>
          <p:nvPr/>
        </p:nvSpPr>
        <p:spPr>
          <a:xfrm>
            <a:off x="812800" y="477087"/>
            <a:ext cx="5071165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fr-FR">
                <a:solidFill>
                  <a:schemeClr val="accent4"/>
                </a:solidFill>
                <a:latin typeface="Franklin Gothic Medium" panose="020B0603020102020204" pitchFamily="34" charset="0"/>
              </a:rPr>
              <a:t>LUTTE CONTRE LA CORRUPTION</a:t>
            </a:r>
          </a:p>
        </p:txBody>
      </p:sp>
      <p:pic>
        <p:nvPicPr>
          <p:cNvPr id="8" name="Picture 7" descr="A map of the philippines&#10;&#10;Description automatically generated">
            <a:extLst>
              <a:ext uri="{FF2B5EF4-FFF2-40B4-BE49-F238E27FC236}">
                <a16:creationId xmlns:a16="http://schemas.microsoft.com/office/drawing/2014/main" id="{85DAD7F0-8D94-03BC-DA2C-DE7409A96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261" y="994401"/>
            <a:ext cx="4869198" cy="48691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5469F41-0C8D-C167-DD32-7703A0CB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31" y="2891664"/>
            <a:ext cx="10479889" cy="708486"/>
          </a:xfrm>
        </p:spPr>
        <p:txBody>
          <a:bodyPr/>
          <a:lstStyle/>
          <a:p>
            <a:r>
              <a:rPr lang="fr-FR"/>
              <a:t>Philippines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08C404-2CCA-DE8C-1660-1DADC04AA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531" y="3654404"/>
            <a:ext cx="9152865" cy="1678581"/>
          </a:xfrm>
        </p:spPr>
        <p:txBody>
          <a:bodyPr>
            <a:noAutofit/>
          </a:bodyPr>
          <a:lstStyle/>
          <a:p>
            <a:r>
              <a:rPr lang="fr-FR" sz="2800"/>
              <a:t>Grand </a:t>
            </a:r>
            <a:r>
              <a:rPr lang="fr-FR"/>
              <a:t>producteur de </a:t>
            </a:r>
            <a:r>
              <a:rPr lang="fr-FR" sz="2800" b="1">
                <a:solidFill>
                  <a:schemeClr val="accent4"/>
                </a:solidFill>
              </a:rPr>
              <a:t>nickel</a:t>
            </a:r>
            <a:r>
              <a:rPr lang="fr-FR" sz="2800"/>
              <a:t>, un min</a:t>
            </a:r>
            <a:r>
              <a:rPr lang="fr-FR"/>
              <a:t>éral</a:t>
            </a:r>
            <a:r>
              <a:rPr lang="fr-FR" sz="2800"/>
              <a:t> de transition clé</a:t>
            </a:r>
          </a:p>
          <a:p>
            <a:r>
              <a:rPr lang="fr-FR"/>
              <a:t>Étude approfondie sur les </a:t>
            </a:r>
            <a:r>
              <a:rPr lang="fr-FR" b="1">
                <a:solidFill>
                  <a:schemeClr val="accent4"/>
                </a:solidFill>
              </a:rPr>
              <a:t>risques en termes d’intégrité </a:t>
            </a:r>
            <a:r>
              <a:rPr lang="fr-FR"/>
              <a:t>dans l’</a:t>
            </a:r>
            <a:r>
              <a:rPr lang="fr-FR" b="1">
                <a:solidFill>
                  <a:schemeClr val="accent4"/>
                </a:solidFill>
              </a:rPr>
              <a:t>octroi de licences pour l’exploitation du nickel</a:t>
            </a:r>
          </a:p>
          <a:p>
            <a:r>
              <a:rPr lang="fr-FR" sz="2800"/>
              <a:t>Élaboration d’un </a:t>
            </a:r>
            <a:r>
              <a:rPr lang="fr-FR" sz="2800" b="1">
                <a:solidFill>
                  <a:schemeClr val="accent4"/>
                </a:solidFill>
              </a:rPr>
              <a:t>plan d’action </a:t>
            </a:r>
            <a:r>
              <a:rPr lang="fr-FR" sz="2800"/>
              <a:t>pour atténuer les risques</a:t>
            </a:r>
          </a:p>
        </p:txBody>
      </p:sp>
    </p:spTree>
    <p:extLst>
      <p:ext uri="{BB962C8B-B14F-4D97-AF65-F5344CB8AC3E}">
        <p14:creationId xmlns:p14="http://schemas.microsoft.com/office/powerpoint/2010/main" val="3251807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7F85EB-3B58-E315-4B5B-A2C7295D7615}"/>
              </a:ext>
            </a:extLst>
          </p:cNvPr>
          <p:cNvSpPr/>
          <p:nvPr/>
        </p:nvSpPr>
        <p:spPr>
          <a:xfrm>
            <a:off x="636493" y="2604654"/>
            <a:ext cx="11235210" cy="3669146"/>
          </a:xfrm>
          <a:prstGeom prst="rect">
            <a:avLst/>
          </a:prstGeom>
          <a:solidFill>
            <a:schemeClr val="accent4">
              <a:alpha val="1517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12C351-6BF9-00B9-70A4-F7FA47A81C9C}"/>
              </a:ext>
            </a:extLst>
          </p:cNvPr>
          <p:cNvSpPr/>
          <p:nvPr/>
        </p:nvSpPr>
        <p:spPr>
          <a:xfrm>
            <a:off x="0" y="1896169"/>
            <a:ext cx="3568700" cy="7084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E437F-DB86-6B23-EE3A-08BD4C9CD686}"/>
              </a:ext>
            </a:extLst>
          </p:cNvPr>
          <p:cNvSpPr txBox="1"/>
          <p:nvPr/>
        </p:nvSpPr>
        <p:spPr>
          <a:xfrm>
            <a:off x="936531" y="1988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ÉTUDE DE CAS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140EEB-E709-DCFA-63AA-FD65E1712E12}"/>
              </a:ext>
            </a:extLst>
          </p:cNvPr>
          <p:cNvSpPr txBox="1"/>
          <p:nvPr/>
        </p:nvSpPr>
        <p:spPr>
          <a:xfrm>
            <a:off x="812800" y="477087"/>
            <a:ext cx="5071165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fr-FR">
                <a:solidFill>
                  <a:schemeClr val="accent4"/>
                </a:solidFill>
                <a:latin typeface="Franklin Gothic Medium" panose="020B0603020102020204" pitchFamily="34" charset="0"/>
              </a:rPr>
              <a:t>LUTTE CONTRE LA CORRUPTION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469F41-0C8D-C167-DD32-7703A0CB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31" y="2891664"/>
            <a:ext cx="10479889" cy="708486"/>
          </a:xfrm>
        </p:spPr>
        <p:txBody>
          <a:bodyPr/>
          <a:lstStyle/>
          <a:p>
            <a:r>
              <a:rPr lang="fr-FR" sz="3200"/>
              <a:t>Groupe mondial d’experts de la lutte contre la corruption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08C404-2CCA-DE8C-1660-1DADC04AA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532" y="3654404"/>
            <a:ext cx="10222248" cy="1678581"/>
          </a:xfrm>
        </p:spPr>
        <p:txBody>
          <a:bodyPr>
            <a:noAutofit/>
          </a:bodyPr>
          <a:lstStyle/>
          <a:p>
            <a:r>
              <a:rPr lang="fr-FR" sz="2800"/>
              <a:t>Groupe d’experts réuni sous l’initiative de </a:t>
            </a:r>
            <a:r>
              <a:rPr lang="fr-FR" b="1">
                <a:solidFill>
                  <a:schemeClr val="accent4"/>
                </a:solidFill>
              </a:rPr>
              <a:t>l’ITIE, </a:t>
            </a:r>
            <a:r>
              <a:rPr lang="fr-FR" b="1" err="1">
                <a:solidFill>
                  <a:schemeClr val="accent4"/>
                </a:solidFill>
              </a:rPr>
              <a:t>NRGI</a:t>
            </a:r>
            <a:r>
              <a:rPr lang="fr-FR" b="1">
                <a:solidFill>
                  <a:schemeClr val="accent4"/>
                </a:solidFill>
              </a:rPr>
              <a:t> et l’OCDE</a:t>
            </a:r>
          </a:p>
          <a:p>
            <a:r>
              <a:rPr lang="fr-FR"/>
              <a:t>Appel à l’action pour identifier et atténuer </a:t>
            </a:r>
            <a:r>
              <a:rPr lang="fr-FR" b="1">
                <a:solidFill>
                  <a:schemeClr val="accent4"/>
                </a:solidFill>
              </a:rPr>
              <a:t>les risques</a:t>
            </a:r>
            <a:r>
              <a:rPr lang="fr-FR"/>
              <a:t>, renforcer les </a:t>
            </a:r>
            <a:r>
              <a:rPr lang="fr-FR" b="1">
                <a:solidFill>
                  <a:schemeClr val="accent4"/>
                </a:solidFill>
              </a:rPr>
              <a:t>sauvegardes </a:t>
            </a:r>
            <a:r>
              <a:rPr lang="fr-FR"/>
              <a:t>environnementales et sociales et promouvoir </a:t>
            </a:r>
            <a:r>
              <a:rPr lang="fr-FR" b="1">
                <a:solidFill>
                  <a:schemeClr val="accent4"/>
                </a:solidFill>
              </a:rPr>
              <a:t>la transparence</a:t>
            </a:r>
          </a:p>
        </p:txBody>
      </p:sp>
    </p:spTree>
    <p:extLst>
      <p:ext uri="{BB962C8B-B14F-4D97-AF65-F5344CB8AC3E}">
        <p14:creationId xmlns:p14="http://schemas.microsoft.com/office/powerpoint/2010/main" val="855522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Questions outline">
            <a:extLst>
              <a:ext uri="{FF2B5EF4-FFF2-40B4-BE49-F238E27FC236}">
                <a16:creationId xmlns:a16="http://schemas.microsoft.com/office/drawing/2014/main" id="{57CD1DB3-9604-4DE1-4551-CBE966B34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7932" y="1582316"/>
            <a:ext cx="4432825" cy="4432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EF379-EEC0-A4FD-A41B-03FB9F82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311543"/>
            <a:ext cx="10905753" cy="671660"/>
          </a:xfrm>
        </p:spPr>
        <p:txBody>
          <a:bodyPr/>
          <a:lstStyle/>
          <a:p>
            <a:r>
              <a:rPr lang="fr-FR"/>
              <a:t>Pourquoi la transparence dans la transition énergétique est-elle importante ?</a:t>
            </a:r>
            <a:br>
              <a:rPr lang="fr-FR"/>
            </a:b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982C9-AEE5-ED88-9E3C-79D69D09B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4" y="2772831"/>
            <a:ext cx="7464124" cy="3581400"/>
          </a:xfrm>
        </p:spPr>
        <p:txBody>
          <a:bodyPr>
            <a:normAutofit lnSpcReduction="10000"/>
          </a:bodyPr>
          <a:lstStyle/>
          <a:p>
            <a:r>
              <a:rPr lang="fr-FR" sz="3200"/>
              <a:t>Identifier </a:t>
            </a:r>
            <a:r>
              <a:rPr lang="fr-FR" sz="3200" b="1">
                <a:solidFill>
                  <a:srgbClr val="0090BF"/>
                </a:solidFill>
              </a:rPr>
              <a:t>les opportunités et les risques</a:t>
            </a:r>
          </a:p>
          <a:p>
            <a:r>
              <a:rPr lang="fr-FR" sz="3200"/>
              <a:t>Aligner les actions de gouvernements et d’entreprises sur </a:t>
            </a:r>
            <a:r>
              <a:rPr lang="fr-FR" sz="3200" b="1">
                <a:solidFill>
                  <a:srgbClr val="0090BF"/>
                </a:solidFill>
              </a:rPr>
              <a:t>l’intérêt public à long terme</a:t>
            </a:r>
          </a:p>
          <a:p>
            <a:r>
              <a:rPr lang="fr-FR" sz="3200"/>
              <a:t>Renforcer</a:t>
            </a:r>
            <a:r>
              <a:rPr lang="fr-FR" sz="3200" b="1">
                <a:solidFill>
                  <a:srgbClr val="0090BF"/>
                </a:solidFill>
              </a:rPr>
              <a:t> la confiance </a:t>
            </a:r>
            <a:r>
              <a:rPr lang="fr-FR" sz="3200"/>
              <a:t>entre les parties prenantes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B8468C-1A39-6562-CE39-57E7A9645A53}"/>
              </a:ext>
            </a:extLst>
          </p:cNvPr>
          <p:cNvSpPr txBox="1"/>
          <p:nvPr/>
        </p:nvSpPr>
        <p:spPr>
          <a:xfrm>
            <a:off x="800100" y="489787"/>
            <a:ext cx="1919953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fr-FR">
                <a:solidFill>
                  <a:schemeClr val="bg2"/>
                </a:solidFill>
                <a:latin typeface="Franklin Gothic Medium" panose="020B0603020102020204" pitchFamily="34" charset="0"/>
              </a:rPr>
              <a:t>RÉFLEXION</a:t>
            </a:r>
          </a:p>
        </p:txBody>
      </p:sp>
    </p:spTree>
    <p:extLst>
      <p:ext uri="{BB962C8B-B14F-4D97-AF65-F5344CB8AC3E}">
        <p14:creationId xmlns:p14="http://schemas.microsoft.com/office/powerpoint/2010/main" val="250393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58029B-34A1-D00B-8128-53A1657CD5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43" y="3370867"/>
            <a:ext cx="5330397" cy="1360459"/>
          </a:xfrm>
        </p:spPr>
        <p:txBody>
          <a:bodyPr/>
          <a:lstStyle/>
          <a:p>
            <a:r>
              <a:rPr lang="fr-FR"/>
              <a:t>Renforcer la voix des communautés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C2F5B-0F1B-1A71-640F-1E7A716A6D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ASPECT CLÉ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1BB36D-7242-9837-3D51-4B2E398893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AF4B3-4F49-52D1-0EBA-4AD1C2F0C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92" y="0"/>
            <a:ext cx="535790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59F57E-9606-F37F-20F0-B4A69E008DAD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5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70558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06DA7-47C1-DBE8-13DF-5D7D2E05B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Résumé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5356A-32F0-F8D6-5544-0491CB30F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sz="3200"/>
              <a:t>La transition énergétique a un impact sur </a:t>
            </a:r>
            <a:r>
              <a:rPr lang="fr-FR" sz="3200" b="1">
                <a:solidFill>
                  <a:schemeClr val="accent5"/>
                </a:solidFill>
              </a:rPr>
              <a:t>les moyens de subsistance des communautés</a:t>
            </a:r>
            <a:r>
              <a:rPr lang="fr-FR" sz="3200"/>
              <a:t> vivant à proximité de projets énergétiques et miniers</a:t>
            </a:r>
          </a:p>
          <a:p>
            <a:r>
              <a:rPr lang="fr-FR" sz="3200"/>
              <a:t>Les données et le dialogue peuvent favoriser une </a:t>
            </a:r>
            <a:r>
              <a:rPr lang="fr-FR" sz="3200" b="1">
                <a:solidFill>
                  <a:schemeClr val="accent5"/>
                </a:solidFill>
              </a:rPr>
              <a:t>transition juste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5210F7-5FFB-900B-737B-C82189C4F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IMPACTS SUR LES COMMUNAUTÉS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C04DEB-735D-C748-F757-3F9C5CEDD8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980E5-8C2F-6EE0-81E6-290AF4B8D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92" y="0"/>
            <a:ext cx="535790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EECD7B-FFD1-7F7D-6403-A93275BAC8BA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5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47874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06DA7-47C1-DBE8-13DF-5D7D2E05B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Logique sous-jacente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5356A-32F0-F8D6-5544-0491CB30F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sz="3200"/>
              <a:t>Renforcer </a:t>
            </a:r>
            <a:r>
              <a:rPr lang="fr-FR" sz="3200" b="1">
                <a:solidFill>
                  <a:schemeClr val="accent5"/>
                </a:solidFill>
              </a:rPr>
              <a:t>la participation des communautés </a:t>
            </a:r>
            <a:r>
              <a:rPr lang="fr-FR" sz="3200"/>
              <a:t>aux processus de prise de décisions</a:t>
            </a:r>
          </a:p>
          <a:p>
            <a:r>
              <a:rPr lang="fr-FR" sz="3200"/>
              <a:t>Faire connaître les </a:t>
            </a:r>
            <a:r>
              <a:rPr lang="fr-FR" sz="3200" b="1">
                <a:solidFill>
                  <a:schemeClr val="accent5"/>
                </a:solidFill>
              </a:rPr>
              <a:t>contributions économiques </a:t>
            </a:r>
            <a:r>
              <a:rPr lang="fr-FR" sz="3200"/>
              <a:t>locales</a:t>
            </a:r>
          </a:p>
          <a:p>
            <a:r>
              <a:rPr lang="fr-FR" sz="3200"/>
              <a:t>Renforcer </a:t>
            </a:r>
            <a:r>
              <a:rPr lang="fr-FR" sz="3200" b="1">
                <a:solidFill>
                  <a:schemeClr val="accent5"/>
                </a:solidFill>
              </a:rPr>
              <a:t>la performance environnementale et sociale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5210F7-5FFB-900B-737B-C82189C4F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IMPACTS SUR LES COMMUNAUTÉS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C04DEB-735D-C748-F757-3F9C5CEDD8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980E5-8C2F-6EE0-81E6-290AF4B8D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92" y="0"/>
            <a:ext cx="535790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2B5326-6BB8-B763-289B-A1993DF2A33A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5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14045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40C4AB-D5EB-699C-E864-04DD2AB25958}"/>
              </a:ext>
            </a:extLst>
          </p:cNvPr>
          <p:cNvCxnSpPr>
            <a:cxnSpLocks/>
          </p:cNvCxnSpPr>
          <p:nvPr/>
        </p:nvCxnSpPr>
        <p:spPr>
          <a:xfrm>
            <a:off x="3799460" y="4596657"/>
            <a:ext cx="115712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48D6E3C-468C-AC53-FAF0-D21971F9ACAD}"/>
              </a:ext>
            </a:extLst>
          </p:cNvPr>
          <p:cNvSpPr/>
          <p:nvPr/>
        </p:nvSpPr>
        <p:spPr>
          <a:xfrm>
            <a:off x="0" y="1520939"/>
            <a:ext cx="4775200" cy="7084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03084-62D3-C537-1FE7-3066F3D53375}"/>
              </a:ext>
            </a:extLst>
          </p:cNvPr>
          <p:cNvSpPr txBox="1"/>
          <p:nvPr/>
        </p:nvSpPr>
        <p:spPr>
          <a:xfrm>
            <a:off x="923831" y="161357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Exigence 2.2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6B11E-7383-D524-99A3-F95AF8005F93}"/>
              </a:ext>
            </a:extLst>
          </p:cNvPr>
          <p:cNvSpPr txBox="1"/>
          <p:nvPr/>
        </p:nvSpPr>
        <p:spPr>
          <a:xfrm>
            <a:off x="812800" y="477087"/>
            <a:ext cx="5943600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fr-FR">
                <a:solidFill>
                  <a:schemeClr val="accent5"/>
                </a:solidFill>
                <a:latin typeface="Franklin Gothic Medium" panose="020B0603020102020204" pitchFamily="34" charset="0"/>
              </a:rPr>
              <a:t>IMPACTS SUR LES COMMUNAUTÉS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F3067-3F59-940C-EC0C-395F145DC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92" y="0"/>
            <a:ext cx="535790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BCEE16-59B4-AB68-A408-9FA06EF80A01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5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BD5FDF-2A18-941D-1F99-31A808AC9A3E}"/>
              </a:ext>
            </a:extLst>
          </p:cNvPr>
          <p:cNvSpPr txBox="1"/>
          <p:nvPr/>
        </p:nvSpPr>
        <p:spPr>
          <a:xfrm>
            <a:off x="923831" y="2455619"/>
            <a:ext cx="565476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>
                <a:solidFill>
                  <a:srgbClr val="002157"/>
                </a:solidFill>
              </a:rPr>
              <a:t>Lorsque le processus </a:t>
            </a:r>
            <a:r>
              <a:rPr lang="fr-FR" sz="2800" dirty="0">
                <a:solidFill>
                  <a:srgbClr val="002157"/>
                </a:solidFill>
              </a:rPr>
              <a:t>d’attribution </a:t>
            </a:r>
            <a:r>
              <a:rPr lang="fr-FR" sz="2800">
                <a:solidFill>
                  <a:srgbClr val="002157"/>
                </a:solidFill>
              </a:rPr>
              <a:t>ou de transfert d’une licence </a:t>
            </a:r>
            <a:r>
              <a:rPr lang="fr-FR" sz="2800" dirty="0">
                <a:solidFill>
                  <a:srgbClr val="002157"/>
                </a:solidFill>
              </a:rPr>
              <a:t>prévoit </a:t>
            </a:r>
            <a:r>
              <a:rPr lang="fr-FR" sz="2800">
                <a:solidFill>
                  <a:srgbClr val="002157"/>
                </a:solidFill>
              </a:rPr>
              <a:t>des </a:t>
            </a:r>
            <a:r>
              <a:rPr lang="fr-FR" sz="2800" dirty="0">
                <a:solidFill>
                  <a:srgbClr val="002157"/>
                </a:solidFill>
              </a:rPr>
              <a:t>consultations avec les </a:t>
            </a:r>
            <a:r>
              <a:rPr lang="fr-FR" sz="2800">
                <a:solidFill>
                  <a:srgbClr val="002157"/>
                </a:solidFill>
              </a:rPr>
              <a:t>communautés qui seront </a:t>
            </a:r>
            <a:r>
              <a:rPr lang="fr-FR" sz="2800" dirty="0">
                <a:solidFill>
                  <a:srgbClr val="002157"/>
                </a:solidFill>
              </a:rPr>
              <a:t>touchées par le projet</a:t>
            </a:r>
            <a:r>
              <a:rPr lang="fr-FR" sz="2800">
                <a:solidFill>
                  <a:srgbClr val="002157"/>
                </a:solidFill>
              </a:rPr>
              <a:t>, il est attendu des pays et des entreprises </a:t>
            </a:r>
            <a:r>
              <a:rPr lang="fr-FR" sz="2800" dirty="0">
                <a:solidFill>
                  <a:srgbClr val="002157"/>
                </a:solidFill>
              </a:rPr>
              <a:t>de divulguer</a:t>
            </a:r>
            <a:r>
              <a:rPr lang="fr-FR" sz="2800">
                <a:solidFill>
                  <a:srgbClr val="002157"/>
                </a:solidFill>
              </a:rPr>
              <a:t> une description de </a:t>
            </a:r>
            <a:r>
              <a:rPr lang="fr-FR" sz="2800" b="1">
                <a:solidFill>
                  <a:schemeClr val="accent5"/>
                </a:solidFill>
              </a:rPr>
              <a:t>la manière dont le processus de consultation a été mené</a:t>
            </a:r>
            <a:r>
              <a:rPr lang="fr-FR" sz="2800">
                <a:solidFill>
                  <a:srgbClr val="002157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48349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40C4AB-D5EB-699C-E864-04DD2AB25958}"/>
              </a:ext>
            </a:extLst>
          </p:cNvPr>
          <p:cNvCxnSpPr>
            <a:cxnSpLocks/>
          </p:cNvCxnSpPr>
          <p:nvPr/>
        </p:nvCxnSpPr>
        <p:spPr>
          <a:xfrm>
            <a:off x="1807891" y="2983813"/>
            <a:ext cx="76231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8BD5FDF-2A18-941D-1F99-31A808AC9A3E}"/>
              </a:ext>
            </a:extLst>
          </p:cNvPr>
          <p:cNvSpPr txBox="1"/>
          <p:nvPr/>
        </p:nvSpPr>
        <p:spPr>
          <a:xfrm>
            <a:off x="923831" y="2562378"/>
            <a:ext cx="517216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>
                <a:solidFill>
                  <a:srgbClr val="002157"/>
                </a:solidFill>
              </a:rPr>
              <a:t>Il est exigé des pays de mise en œuvre qu’ils divulguent </a:t>
            </a:r>
            <a:r>
              <a:rPr lang="fr-FR" sz="2800" b="1">
                <a:solidFill>
                  <a:schemeClr val="accent5"/>
                </a:solidFill>
              </a:rPr>
              <a:t>des informations sur l’emploi </a:t>
            </a:r>
            <a:r>
              <a:rPr lang="fr-FR" sz="2800">
                <a:solidFill>
                  <a:srgbClr val="002157"/>
                </a:solidFill>
              </a:rPr>
              <a:t>ventilées par </a:t>
            </a:r>
            <a:r>
              <a:rPr lang="fr-FR" sz="2800" b="1">
                <a:solidFill>
                  <a:schemeClr val="accent5"/>
                </a:solidFill>
              </a:rPr>
              <a:t>genre</a:t>
            </a:r>
            <a:r>
              <a:rPr lang="fr-FR" sz="2800">
                <a:solidFill>
                  <a:srgbClr val="002157"/>
                </a:solidFill>
              </a:rPr>
              <a:t>, par </a:t>
            </a:r>
            <a:r>
              <a:rPr lang="fr-FR" sz="2800" b="1">
                <a:solidFill>
                  <a:schemeClr val="accent5"/>
                </a:solidFill>
              </a:rPr>
              <a:t>niveau professionnel</a:t>
            </a:r>
            <a:r>
              <a:rPr lang="fr-FR" sz="2800">
                <a:solidFill>
                  <a:srgbClr val="002157"/>
                </a:solidFill>
              </a:rPr>
              <a:t>, par </a:t>
            </a:r>
            <a:r>
              <a:rPr lang="fr-FR" sz="2800" b="1">
                <a:solidFill>
                  <a:schemeClr val="accent5"/>
                </a:solidFill>
              </a:rPr>
              <a:t>entreprise</a:t>
            </a:r>
            <a:r>
              <a:rPr lang="fr-FR" sz="2800">
                <a:solidFill>
                  <a:srgbClr val="002157"/>
                </a:solidFill>
              </a:rPr>
              <a:t> et par </a:t>
            </a:r>
            <a:r>
              <a:rPr lang="fr-FR" sz="2800" b="1">
                <a:solidFill>
                  <a:schemeClr val="accent5"/>
                </a:solidFill>
              </a:rPr>
              <a:t>projet</a:t>
            </a:r>
            <a:r>
              <a:rPr lang="fr-FR" sz="2800">
                <a:solidFill>
                  <a:srgbClr val="002157"/>
                </a:solidFill>
              </a:rPr>
              <a:t>, ainsi qu’entre </a:t>
            </a:r>
            <a:r>
              <a:rPr lang="fr-FR" sz="2800" dirty="0">
                <a:solidFill>
                  <a:srgbClr val="002157"/>
                </a:solidFill>
              </a:rPr>
              <a:t>les </a:t>
            </a:r>
            <a:r>
              <a:rPr lang="fr-FR" sz="2800" b="1">
                <a:solidFill>
                  <a:schemeClr val="accent5"/>
                </a:solidFill>
              </a:rPr>
              <a:t>ressortissants locaux</a:t>
            </a:r>
            <a:r>
              <a:rPr lang="fr-FR" sz="2800">
                <a:solidFill>
                  <a:srgbClr val="002157"/>
                </a:solidFill>
              </a:rPr>
              <a:t> et </a:t>
            </a:r>
            <a:r>
              <a:rPr lang="fr-FR" sz="2800" b="1">
                <a:solidFill>
                  <a:schemeClr val="accent5"/>
                </a:solidFill>
              </a:rPr>
              <a:t>étrangers</a:t>
            </a:r>
            <a:r>
              <a:rPr lang="fr-FR" sz="2800">
                <a:solidFill>
                  <a:srgbClr val="002157"/>
                </a:solidFill>
              </a:rPr>
              <a:t>, lorsque ces données sont disponibles.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8D6E3C-468C-AC53-FAF0-D21971F9ACAD}"/>
              </a:ext>
            </a:extLst>
          </p:cNvPr>
          <p:cNvSpPr/>
          <p:nvPr/>
        </p:nvSpPr>
        <p:spPr>
          <a:xfrm>
            <a:off x="0" y="1527869"/>
            <a:ext cx="4775200" cy="7084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03084-62D3-C537-1FE7-3066F3D53375}"/>
              </a:ext>
            </a:extLst>
          </p:cNvPr>
          <p:cNvSpPr txBox="1"/>
          <p:nvPr/>
        </p:nvSpPr>
        <p:spPr>
          <a:xfrm>
            <a:off x="923831" y="16205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Exigence 6.3(a)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6B11E-7383-D524-99A3-F95AF8005F93}"/>
              </a:ext>
            </a:extLst>
          </p:cNvPr>
          <p:cNvSpPr txBox="1"/>
          <p:nvPr/>
        </p:nvSpPr>
        <p:spPr>
          <a:xfrm>
            <a:off x="812800" y="477087"/>
            <a:ext cx="5943600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fr-FR">
                <a:solidFill>
                  <a:schemeClr val="accent5"/>
                </a:solidFill>
                <a:latin typeface="Franklin Gothic Medium" panose="020B0603020102020204" pitchFamily="34" charset="0"/>
              </a:rPr>
              <a:t>IMPACTS SUR LES COMMUNAUTÉS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C9A50-5E4F-080F-04CA-050A8AF4B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92" y="0"/>
            <a:ext cx="535790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FA5BAE-A3F4-0C61-6C5C-0630C011426E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5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59844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40C4AB-D5EB-699C-E864-04DD2AB25958}"/>
              </a:ext>
            </a:extLst>
          </p:cNvPr>
          <p:cNvCxnSpPr>
            <a:cxnSpLocks/>
          </p:cNvCxnSpPr>
          <p:nvPr/>
        </p:nvCxnSpPr>
        <p:spPr>
          <a:xfrm>
            <a:off x="1826770" y="3368016"/>
            <a:ext cx="76814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8BD5FDF-2A18-941D-1F99-31A808AC9A3E}"/>
              </a:ext>
            </a:extLst>
          </p:cNvPr>
          <p:cNvSpPr txBox="1"/>
          <p:nvPr/>
        </p:nvSpPr>
        <p:spPr>
          <a:xfrm>
            <a:off x="923831" y="2943378"/>
            <a:ext cx="51721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>
                <a:solidFill>
                  <a:srgbClr val="002157"/>
                </a:solidFill>
              </a:rPr>
              <a:t>Il est exigé des pays et des entreprises </a:t>
            </a:r>
            <a:r>
              <a:rPr lang="fr-FR" sz="2800" dirty="0">
                <a:solidFill>
                  <a:srgbClr val="002157"/>
                </a:solidFill>
              </a:rPr>
              <a:t>de s’assurer </a:t>
            </a:r>
            <a:r>
              <a:rPr lang="fr-FR" sz="2800">
                <a:solidFill>
                  <a:srgbClr val="002157"/>
                </a:solidFill>
              </a:rPr>
              <a:t>que </a:t>
            </a:r>
            <a:r>
              <a:rPr lang="fr-FR" sz="2800" b="1">
                <a:solidFill>
                  <a:schemeClr val="accent5"/>
                </a:solidFill>
              </a:rPr>
              <a:t>les </a:t>
            </a:r>
            <a:r>
              <a:rPr lang="fr-FR" sz="2800" b="1" dirty="0">
                <a:solidFill>
                  <a:schemeClr val="accent5"/>
                </a:solidFill>
              </a:rPr>
              <a:t>évaluations de l’impact</a:t>
            </a:r>
            <a:r>
              <a:rPr lang="fr-FR" sz="2800" b="1">
                <a:solidFill>
                  <a:schemeClr val="accent5"/>
                </a:solidFill>
              </a:rPr>
              <a:t> </a:t>
            </a:r>
            <a:r>
              <a:rPr lang="fr-FR" sz="2800">
                <a:solidFill>
                  <a:srgbClr val="002157"/>
                </a:solidFill>
              </a:rPr>
              <a:t>environnemental, social et de genre, et </a:t>
            </a:r>
            <a:r>
              <a:rPr lang="fr-FR" sz="2800" b="1">
                <a:solidFill>
                  <a:schemeClr val="accent5"/>
                </a:solidFill>
              </a:rPr>
              <a:t>les rapports de suivi </a:t>
            </a:r>
            <a:r>
              <a:rPr lang="fr-FR" sz="2800">
                <a:solidFill>
                  <a:srgbClr val="002157"/>
                </a:solidFill>
              </a:rPr>
              <a:t>[…] soient accessibles au public.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8D6E3C-468C-AC53-FAF0-D21971F9ACAD}"/>
              </a:ext>
            </a:extLst>
          </p:cNvPr>
          <p:cNvSpPr/>
          <p:nvPr/>
        </p:nvSpPr>
        <p:spPr>
          <a:xfrm>
            <a:off x="0" y="1908869"/>
            <a:ext cx="4775200" cy="7084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03084-62D3-C537-1FE7-3066F3D53375}"/>
              </a:ext>
            </a:extLst>
          </p:cNvPr>
          <p:cNvSpPr txBox="1"/>
          <p:nvPr/>
        </p:nvSpPr>
        <p:spPr>
          <a:xfrm>
            <a:off x="923831" y="20015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Exigence 6.4(b)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6B11E-7383-D524-99A3-F95AF8005F93}"/>
              </a:ext>
            </a:extLst>
          </p:cNvPr>
          <p:cNvSpPr txBox="1"/>
          <p:nvPr/>
        </p:nvSpPr>
        <p:spPr>
          <a:xfrm>
            <a:off x="812800" y="477087"/>
            <a:ext cx="5943600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fr-FR">
                <a:solidFill>
                  <a:schemeClr val="accent5"/>
                </a:solidFill>
                <a:latin typeface="Franklin Gothic Medium" panose="020B0603020102020204" pitchFamily="34" charset="0"/>
              </a:rPr>
              <a:t>IMPACTS SUR LES COMMUNAUTÉS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69A0F-B35B-756B-AFE7-6BB389E33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92" y="0"/>
            <a:ext cx="535790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7AD69C-085F-6D5F-83F1-B05C52961E2F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5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0033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40C4AB-D5EB-699C-E864-04DD2AB25958}"/>
              </a:ext>
            </a:extLst>
          </p:cNvPr>
          <p:cNvCxnSpPr>
            <a:cxnSpLocks/>
          </p:cNvCxnSpPr>
          <p:nvPr/>
        </p:nvCxnSpPr>
        <p:spPr>
          <a:xfrm>
            <a:off x="1034293" y="3789393"/>
            <a:ext cx="191897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8BD5FDF-2A18-941D-1F99-31A808AC9A3E}"/>
              </a:ext>
            </a:extLst>
          </p:cNvPr>
          <p:cNvSpPr txBox="1"/>
          <p:nvPr/>
        </p:nvSpPr>
        <p:spPr>
          <a:xfrm>
            <a:off x="923831" y="2943378"/>
            <a:ext cx="51721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>
                <a:solidFill>
                  <a:srgbClr val="002157"/>
                </a:solidFill>
              </a:rPr>
              <a:t>Les entreprises sont encouragées à divulguer des informations </a:t>
            </a:r>
            <a:r>
              <a:rPr lang="fr-FR" sz="2800" dirty="0">
                <a:solidFill>
                  <a:srgbClr val="002157"/>
                </a:solidFill>
              </a:rPr>
              <a:t>complémentaires </a:t>
            </a:r>
            <a:r>
              <a:rPr lang="fr-FR" sz="2800">
                <a:solidFill>
                  <a:srgbClr val="002157"/>
                </a:solidFill>
              </a:rPr>
              <a:t>sur leur </a:t>
            </a:r>
            <a:r>
              <a:rPr lang="fr-FR" sz="2800" b="1">
                <a:solidFill>
                  <a:schemeClr val="accent5"/>
                </a:solidFill>
              </a:rPr>
              <a:t>gestion et </a:t>
            </a:r>
            <a:r>
              <a:rPr lang="fr-FR" sz="2800">
                <a:solidFill>
                  <a:srgbClr val="002157"/>
                </a:solidFill>
              </a:rPr>
              <a:t>leur </a:t>
            </a:r>
            <a:r>
              <a:rPr lang="fr-FR" sz="2800" b="1">
                <a:solidFill>
                  <a:schemeClr val="accent5"/>
                </a:solidFill>
              </a:rPr>
              <a:t>impact social</a:t>
            </a:r>
            <a:r>
              <a:rPr lang="fr-FR" sz="2800" b="1" dirty="0">
                <a:solidFill>
                  <a:srgbClr val="002157"/>
                </a:solidFill>
              </a:rPr>
              <a:t> </a:t>
            </a:r>
            <a:r>
              <a:rPr lang="fr-FR" sz="2800" dirty="0">
                <a:solidFill>
                  <a:srgbClr val="002157"/>
                </a:solidFill>
              </a:rPr>
              <a:t>et </a:t>
            </a:r>
            <a:r>
              <a:rPr lang="fr-FR" sz="2800" b="1">
                <a:solidFill>
                  <a:schemeClr val="accent5"/>
                </a:solidFill>
              </a:rPr>
              <a:t>environnemental </a:t>
            </a:r>
            <a:r>
              <a:rPr lang="fr-FR" sz="2800">
                <a:solidFill>
                  <a:srgbClr val="002157"/>
                </a:solidFill>
              </a:rPr>
              <a:t>et </a:t>
            </a:r>
            <a:r>
              <a:rPr lang="fr-FR" sz="2800" b="1">
                <a:solidFill>
                  <a:schemeClr val="accent5"/>
                </a:solidFill>
              </a:rPr>
              <a:t>de genre</a:t>
            </a:r>
            <a:r>
              <a:rPr lang="fr-FR" sz="2800">
                <a:solidFill>
                  <a:srgbClr val="002157"/>
                </a:solidFill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8D6E3C-468C-AC53-FAF0-D21971F9ACAD}"/>
              </a:ext>
            </a:extLst>
          </p:cNvPr>
          <p:cNvSpPr/>
          <p:nvPr/>
        </p:nvSpPr>
        <p:spPr>
          <a:xfrm>
            <a:off x="0" y="1908869"/>
            <a:ext cx="4775200" cy="7084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03084-62D3-C537-1FE7-3066F3D53375}"/>
              </a:ext>
            </a:extLst>
          </p:cNvPr>
          <p:cNvSpPr txBox="1"/>
          <p:nvPr/>
        </p:nvSpPr>
        <p:spPr>
          <a:xfrm>
            <a:off x="923831" y="20015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Exigence 6.4(c)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6B11E-7383-D524-99A3-F95AF8005F93}"/>
              </a:ext>
            </a:extLst>
          </p:cNvPr>
          <p:cNvSpPr txBox="1"/>
          <p:nvPr/>
        </p:nvSpPr>
        <p:spPr>
          <a:xfrm>
            <a:off x="812800" y="477087"/>
            <a:ext cx="5943600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fr-FR">
                <a:solidFill>
                  <a:schemeClr val="accent5"/>
                </a:solidFill>
                <a:latin typeface="Franklin Gothic Medium" panose="020B0603020102020204" pitchFamily="34" charset="0"/>
              </a:rPr>
              <a:t>IMPACTS SUR LES COMMUNAUTÉS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18489-94CF-ADB8-2D78-B10A20224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892" y="0"/>
            <a:ext cx="535790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DEFF86-F7F3-BBD3-7A43-25751DC51622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5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17267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49BC02-F9BB-64CA-A3EB-966A5F672E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ÉTUDE DE CAS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86B1AE-4C01-8F84-94C6-E44E94D3BB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>
                <a:solidFill>
                  <a:schemeClr val="accent5"/>
                </a:solidFill>
                <a:latin typeface="Franklin Gothic Medium" panose="020B0603020102020204" pitchFamily="34" charset="0"/>
              </a:rPr>
              <a:t>IMPACTS SUR LES COMMUNAUTÉS</a:t>
            </a:r>
          </a:p>
        </p:txBody>
      </p:sp>
      <p:pic>
        <p:nvPicPr>
          <p:cNvPr id="7" name="Graphic 6" descr="Neighbourhood outline">
            <a:extLst>
              <a:ext uri="{FF2B5EF4-FFF2-40B4-BE49-F238E27FC236}">
                <a16:creationId xmlns:a16="http://schemas.microsoft.com/office/drawing/2014/main" id="{E93E616B-48FA-DB05-6330-A4F44FF2E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7070" y="1041517"/>
            <a:ext cx="4558030" cy="455803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0119F-7F20-0B91-A31B-7014FEF829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Colombie, Ghana et Indonésie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C366B-6B21-314A-B72D-E941DAFF98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43" y="3755796"/>
            <a:ext cx="9326090" cy="219015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fr-FR"/>
              <a:t>Projet «</a:t>
            </a:r>
            <a:r>
              <a:rPr lang="fr-FR" b="1">
                <a:solidFill>
                  <a:schemeClr val="accent5"/>
                </a:solidFill>
              </a:rPr>
              <a:t> Inclure les communautés dans une transition juste</a:t>
            </a:r>
            <a:r>
              <a:rPr lang="fr-FR"/>
              <a:t> » </a:t>
            </a:r>
          </a:p>
          <a:p>
            <a:pPr>
              <a:buFont typeface="Wingdings" pitchFamily="2" charset="2"/>
              <a:buChar char="§"/>
            </a:pPr>
            <a:r>
              <a:rPr lang="fr-FR"/>
              <a:t>Évaluation des </a:t>
            </a:r>
            <a:r>
              <a:rPr lang="fr-FR" b="1">
                <a:solidFill>
                  <a:schemeClr val="accent5"/>
                </a:solidFill>
              </a:rPr>
              <a:t>impacts sur les communautés </a:t>
            </a:r>
            <a:r>
              <a:rPr lang="fr-FR"/>
              <a:t>de la transition énergétique et </a:t>
            </a:r>
            <a:r>
              <a:rPr lang="fr-FR" b="1">
                <a:solidFill>
                  <a:schemeClr val="accent5"/>
                </a:solidFill>
              </a:rPr>
              <a:t>des obstacles</a:t>
            </a:r>
            <a:r>
              <a:rPr lang="fr-FR"/>
              <a:t> à l’accès et à l’utilisation des données et des plateformes de dialogue</a:t>
            </a:r>
          </a:p>
          <a:p>
            <a:pPr>
              <a:buFont typeface="Wingdings" pitchFamily="2" charset="2"/>
              <a:buChar char="§"/>
            </a:pPr>
            <a:r>
              <a:rPr lang="fr-FR" sz="2400"/>
              <a:t>Élaboration de plan d’engagement </a:t>
            </a:r>
            <a:r>
              <a:rPr lang="fr-FR"/>
              <a:t>avec les</a:t>
            </a:r>
            <a:r>
              <a:rPr lang="fr-FR" sz="2400"/>
              <a:t> communautés </a:t>
            </a:r>
            <a:r>
              <a:rPr lang="fr-FR"/>
              <a:t>avec option de renforcer le </a:t>
            </a:r>
            <a:r>
              <a:rPr lang="fr-FR" b="1">
                <a:solidFill>
                  <a:schemeClr val="accent5"/>
                </a:solidFill>
              </a:rPr>
              <a:t>rôle de l’ITIE au niveau local</a:t>
            </a:r>
          </a:p>
        </p:txBody>
      </p:sp>
    </p:spTree>
    <p:extLst>
      <p:ext uri="{BB962C8B-B14F-4D97-AF65-F5344CB8AC3E}">
        <p14:creationId xmlns:p14="http://schemas.microsoft.com/office/powerpoint/2010/main" val="2589492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D46F68-7777-8F66-B274-B8D6070985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Les émissions de gaz à effet de serre à la loupe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72AA4-40BB-551D-ABFC-876D44A384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ASPECT CLÉ</a:t>
            </a:r>
          </a:p>
        </p:txBody>
      </p:sp>
      <p:pic>
        <p:nvPicPr>
          <p:cNvPr id="12" name="Picture Placeholder 11" descr="A factory with smoke coming out of it&#10;&#10;Description automatically generated">
            <a:extLst>
              <a:ext uri="{FF2B5EF4-FFF2-40B4-BE49-F238E27FC236}">
                <a16:creationId xmlns:a16="http://schemas.microsoft.com/office/drawing/2014/main" id="{BC94EEF8-8D82-9614-929B-8520112C1B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6C0207-86AF-6316-BEE7-63EF2733D4E8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89AA2E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401665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E85DF-AF8E-35AC-FFC4-B0F88E6FC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Résumé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CD698-D26B-6689-0E46-0E9B2B38A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3923808"/>
          </a:xfrm>
        </p:spPr>
        <p:txBody>
          <a:bodyPr>
            <a:normAutofit lnSpcReduction="10000"/>
          </a:bodyPr>
          <a:lstStyle/>
          <a:p>
            <a:pPr>
              <a:buClr>
                <a:srgbClr val="002157"/>
              </a:buClr>
            </a:pPr>
            <a:r>
              <a:rPr lang="fr-FR" sz="2800" b="1">
                <a:solidFill>
                  <a:srgbClr val="89AA2E"/>
                </a:solidFill>
              </a:rPr>
              <a:t>Les réductions des gaz à effet de serre</a:t>
            </a:r>
            <a:r>
              <a:rPr lang="fr-FR" sz="2800"/>
              <a:t> sont au cœur de la transition énergétique</a:t>
            </a:r>
          </a:p>
          <a:p>
            <a:r>
              <a:rPr lang="fr-FR" sz="2800">
                <a:solidFill>
                  <a:srgbClr val="002060"/>
                </a:solidFill>
              </a:rPr>
              <a:t>Les industries extractives </a:t>
            </a:r>
            <a:r>
              <a:rPr lang="fr-FR">
                <a:solidFill>
                  <a:srgbClr val="002060"/>
                </a:solidFill>
              </a:rPr>
              <a:t>produisent des émissions </a:t>
            </a:r>
            <a:r>
              <a:rPr lang="fr-FR" sz="2800" b="1">
                <a:solidFill>
                  <a:srgbClr val="89AA2E"/>
                </a:solidFill>
              </a:rPr>
              <a:t>directes et indirectes</a:t>
            </a:r>
          </a:p>
          <a:p>
            <a:r>
              <a:rPr lang="fr-FR" sz="2800">
                <a:solidFill>
                  <a:srgbClr val="002060"/>
                </a:solidFill>
              </a:rPr>
              <a:t>Les données peuvent appuyer </a:t>
            </a:r>
            <a:r>
              <a:rPr lang="fr-FR" sz="2800" b="1">
                <a:solidFill>
                  <a:srgbClr val="89AA2E"/>
                </a:solidFill>
              </a:rPr>
              <a:t>la redevabilité </a:t>
            </a:r>
            <a:r>
              <a:rPr lang="fr-FR" sz="2800">
                <a:solidFill>
                  <a:srgbClr val="002060"/>
                </a:solidFill>
              </a:rPr>
              <a:t>s’agissant des engagements climatiques</a:t>
            </a:r>
          </a:p>
          <a:p>
            <a:endParaRPr lang="en-GB" sz="2800" b="1">
              <a:solidFill>
                <a:srgbClr val="89AA2E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EB2B8-197C-9FB8-91C9-FA8DB9BD73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ÉMISSIONS DE GAZ À EFFET DE SERRE</a:t>
            </a:r>
          </a:p>
        </p:txBody>
      </p:sp>
      <p:pic>
        <p:nvPicPr>
          <p:cNvPr id="11" name="Picture Placeholder 10" descr="A factory with smoke coming out of it&#10;&#10;Description automatically generated">
            <a:extLst>
              <a:ext uri="{FF2B5EF4-FFF2-40B4-BE49-F238E27FC236}">
                <a16:creationId xmlns:a16="http://schemas.microsoft.com/office/drawing/2014/main" id="{1E7BBD39-F6A9-A07C-3E8F-4493D4CAA5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376FD7-13D8-6B8C-4A6D-1CEEFABF1035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89AA2E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74357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F379-EEC0-A4FD-A41B-03FB9F82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311543"/>
            <a:ext cx="10905753" cy="671660"/>
          </a:xfrm>
        </p:spPr>
        <p:txBody>
          <a:bodyPr/>
          <a:lstStyle/>
          <a:p>
            <a:r>
              <a:rPr lang="fr-FR"/>
              <a:t>Transition énergétique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982C9-AEE5-ED88-9E3C-79D69D09B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349295"/>
            <a:ext cx="7306816" cy="3581400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None/>
              <a:tabLst/>
              <a:defRPr/>
            </a:pPr>
            <a:r>
              <a:rPr kumimoji="0" lang="fr-FR" sz="3000" b="0" i="0" u="none" strike="noStrike" cap="none" normalizeH="0" baseline="0" noProof="0">
                <a:ln>
                  <a:noFill/>
                </a:ln>
                <a:solidFill>
                  <a:srgbClr val="13285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Renforcement des dispositions visant à :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lang="fr-FR" sz="3000">
                <a:latin typeface="Franklin Gothic Book" panose="020B0503020102020204"/>
              </a:rPr>
              <a:t>Promouvoir la </a:t>
            </a:r>
            <a:r>
              <a:rPr lang="fr-FR" sz="3000" b="1">
                <a:solidFill>
                  <a:srgbClr val="0090BF"/>
                </a:solidFill>
                <a:latin typeface="Franklin Gothic Book" panose="020B0503020102020204"/>
                <a:ea typeface="+mn-ea"/>
                <a:cs typeface="+mn-cs"/>
              </a:rPr>
              <a:t>cohérence des politiques 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lang="fr-FR" sz="3000">
                <a:latin typeface="Franklin Gothic Book" panose="020B0503020102020204"/>
              </a:rPr>
              <a:t>Aborder les </a:t>
            </a:r>
            <a:r>
              <a:rPr lang="fr-FR" sz="3000" b="1">
                <a:solidFill>
                  <a:srgbClr val="0090BF"/>
                </a:solidFill>
                <a:latin typeface="Franklin Gothic Book" panose="020B0503020102020204"/>
                <a:ea typeface="+mn-ea"/>
                <a:cs typeface="+mn-cs"/>
              </a:rPr>
              <a:t>vulnérabilités économiques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fr-FR" sz="3000" b="0" i="0" u="none" strike="noStrike" cap="none" normalizeH="0" baseline="0" noProof="0">
                <a:ln>
                  <a:noFill/>
                </a:ln>
                <a:solidFill>
                  <a:srgbClr val="13285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Faire </a:t>
            </a:r>
            <a:r>
              <a:rPr lang="fr-FR" sz="3000">
                <a:latin typeface="Franklin Gothic Book" panose="020B0503020102020204"/>
              </a:rPr>
              <a:t>progresser les efforts de </a:t>
            </a:r>
            <a:r>
              <a:rPr lang="fr-FR" sz="3000" b="1">
                <a:solidFill>
                  <a:srgbClr val="0090BF"/>
                </a:solidFill>
                <a:latin typeface="Franklin Gothic Book" panose="020B0503020102020204"/>
                <a:ea typeface="+mn-ea"/>
                <a:cs typeface="+mn-cs"/>
              </a:rPr>
              <a:t>lutte contre la corruption 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fr-FR" sz="3000" b="0" i="0" u="none" strike="noStrike" cap="none" normalizeH="0" baseline="0" noProof="0">
                <a:ln>
                  <a:noFill/>
                </a:ln>
                <a:solidFill>
                  <a:srgbClr val="13285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Faire entendre la </a:t>
            </a:r>
            <a:r>
              <a:rPr lang="fr-FR" sz="3000">
                <a:latin typeface="Franklin Gothic Book" panose="020B0503020102020204"/>
              </a:rPr>
              <a:t>voix des </a:t>
            </a:r>
            <a:r>
              <a:rPr lang="fr-FR" sz="3000" b="1">
                <a:solidFill>
                  <a:srgbClr val="0090BF"/>
                </a:solidFill>
                <a:latin typeface="Franklin Gothic Book" panose="020B0503020102020204"/>
                <a:ea typeface="+mn-ea"/>
                <a:cs typeface="+mn-cs"/>
              </a:rPr>
              <a:t>communautés</a:t>
            </a:r>
          </a:p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r>
              <a:rPr kumimoji="0" lang="fr-FR" sz="3000" b="0" i="0" u="none" strike="noStrike" cap="none" normalizeH="0" baseline="0" noProof="0">
                <a:ln>
                  <a:noFill/>
                </a:ln>
                <a:solidFill>
                  <a:srgbClr val="13285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Faire la lumière sur</a:t>
            </a:r>
            <a:r>
              <a:rPr lang="fr-FR" sz="3000">
                <a:latin typeface="Franklin Gothic Book" panose="020B0503020102020204"/>
              </a:rPr>
              <a:t> les </a:t>
            </a:r>
            <a:r>
              <a:rPr lang="fr-FR" sz="3000" b="1">
                <a:solidFill>
                  <a:srgbClr val="0090BF"/>
                </a:solidFill>
                <a:latin typeface="Franklin Gothic Book" panose="020B0503020102020204"/>
                <a:ea typeface="+mn-ea"/>
                <a:cs typeface="+mn-cs"/>
              </a:rPr>
              <a:t>émissions de 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9CF53C-6C42-B08A-C723-53147180D1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49629" y="1424163"/>
            <a:ext cx="3297746" cy="4693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A54C46-7CFC-A849-7481-EEFC64C4DB27}"/>
              </a:ext>
            </a:extLst>
          </p:cNvPr>
          <p:cNvSpPr txBox="1"/>
          <p:nvPr/>
        </p:nvSpPr>
        <p:spPr>
          <a:xfrm>
            <a:off x="800100" y="489787"/>
            <a:ext cx="1919953" cy="369332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fr-FR">
                <a:solidFill>
                  <a:schemeClr val="bg2"/>
                </a:solidFill>
                <a:latin typeface="Franklin Gothic Medium" panose="020B0603020102020204" pitchFamily="34" charset="0"/>
              </a:rPr>
              <a:t>RÉFLEXION</a:t>
            </a:r>
          </a:p>
        </p:txBody>
      </p:sp>
    </p:spTree>
    <p:extLst>
      <p:ext uri="{BB962C8B-B14F-4D97-AF65-F5344CB8AC3E}">
        <p14:creationId xmlns:p14="http://schemas.microsoft.com/office/powerpoint/2010/main" val="26196646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E85DF-AF8E-35AC-FFC4-B0F88E6FC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Logique sous-jacente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CD698-D26B-6689-0E46-0E9B2B38A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2539508"/>
          </a:xfrm>
        </p:spPr>
        <p:txBody>
          <a:bodyPr>
            <a:normAutofit lnSpcReduction="10000"/>
          </a:bodyPr>
          <a:lstStyle/>
          <a:p>
            <a:r>
              <a:rPr lang="fr-FR" sz="2800"/>
              <a:t>Comprendre </a:t>
            </a:r>
            <a:r>
              <a:rPr lang="fr-FR" sz="2800" b="1">
                <a:solidFill>
                  <a:srgbClr val="89AA2E"/>
                </a:solidFill>
              </a:rPr>
              <a:t>les émissions de gaz à effet de serre </a:t>
            </a:r>
            <a:r>
              <a:rPr lang="fr-FR" sz="2800"/>
              <a:t>des entreprises extractives</a:t>
            </a:r>
          </a:p>
          <a:p>
            <a:r>
              <a:rPr lang="fr-FR" sz="2800">
                <a:solidFill>
                  <a:srgbClr val="002060"/>
                </a:solidFill>
              </a:rPr>
              <a:t>Se servir des données </a:t>
            </a:r>
            <a:r>
              <a:rPr lang="fr-FR">
                <a:solidFill>
                  <a:srgbClr val="002060"/>
                </a:solidFill>
              </a:rPr>
              <a:t>sur les </a:t>
            </a:r>
            <a:r>
              <a:rPr lang="fr-FR" sz="2800">
                <a:solidFill>
                  <a:srgbClr val="002060"/>
                </a:solidFill>
              </a:rPr>
              <a:t>réserves et la production pour estimer </a:t>
            </a:r>
            <a:r>
              <a:rPr lang="fr-FR" sz="2800" b="1">
                <a:solidFill>
                  <a:srgbClr val="89AA2E"/>
                </a:solidFill>
              </a:rPr>
              <a:t>les émissions indirectes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EB2B8-197C-9FB8-91C9-FA8DB9BD73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ÉMISSIONS DE GAZ À EFFET DE SERRE</a:t>
            </a:r>
          </a:p>
        </p:txBody>
      </p:sp>
      <p:pic>
        <p:nvPicPr>
          <p:cNvPr id="9" name="Picture Placeholder 8" descr="A factory with smoke coming out of it&#10;&#10;Description automatically generated">
            <a:extLst>
              <a:ext uri="{FF2B5EF4-FFF2-40B4-BE49-F238E27FC236}">
                <a16:creationId xmlns:a16="http://schemas.microsoft.com/office/drawing/2014/main" id="{F0ECFF07-6AC8-72E5-287F-3F1AE2CA978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20D67A-5B04-1E3F-E31A-88416117B6F9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89AA2E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502607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7D8AA6-08C0-3787-2248-4D93D7C80176}"/>
              </a:ext>
            </a:extLst>
          </p:cNvPr>
          <p:cNvCxnSpPr>
            <a:cxnSpLocks/>
          </p:cNvCxnSpPr>
          <p:nvPr/>
        </p:nvCxnSpPr>
        <p:spPr>
          <a:xfrm>
            <a:off x="4180736" y="3097117"/>
            <a:ext cx="191526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77DBBE-1310-B9CF-5271-08CC502AD3BF}"/>
              </a:ext>
            </a:extLst>
          </p:cNvPr>
          <p:cNvSpPr txBox="1"/>
          <p:nvPr/>
        </p:nvSpPr>
        <p:spPr>
          <a:xfrm>
            <a:off x="936531" y="2676678"/>
            <a:ext cx="53086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>
                <a:solidFill>
                  <a:srgbClr val="002157"/>
                </a:solidFill>
              </a:rPr>
              <a:t>Les entreprises sont encouragées à divulguer </a:t>
            </a:r>
            <a:r>
              <a:rPr lang="fr-FR" sz="2800" b="1" dirty="0">
                <a:solidFill>
                  <a:srgbClr val="89AA2E"/>
                </a:solidFill>
              </a:rPr>
              <a:t>les </a:t>
            </a:r>
            <a:r>
              <a:rPr lang="fr-FR" sz="2800" b="1">
                <a:solidFill>
                  <a:srgbClr val="89AA2E"/>
                </a:solidFill>
              </a:rPr>
              <a:t>émissions de gaz à effet de serre (GES) </a:t>
            </a:r>
            <a:r>
              <a:rPr lang="fr-FR" sz="2800" dirty="0">
                <a:solidFill>
                  <a:srgbClr val="002157"/>
                </a:solidFill>
              </a:rPr>
              <a:t>conformément aux </a:t>
            </a:r>
            <a:r>
              <a:rPr lang="fr-FR" sz="2800">
                <a:solidFill>
                  <a:srgbClr val="002157"/>
                </a:solidFill>
              </a:rPr>
              <a:t>principales normes de divulgation</a:t>
            </a:r>
            <a:r>
              <a:rPr lang="fr-FR" sz="2800" dirty="0">
                <a:solidFill>
                  <a:srgbClr val="002157"/>
                </a:solidFill>
              </a:rPr>
              <a:t> existantes</a:t>
            </a:r>
            <a:r>
              <a:rPr lang="fr-FR" sz="2800">
                <a:solidFill>
                  <a:srgbClr val="002157"/>
                </a:solidFill>
              </a:rPr>
              <a:t>. Dans la mesure du possible, le groupe multipartite est encouragé à </a:t>
            </a:r>
            <a:r>
              <a:rPr lang="fr-FR" sz="2800" b="1">
                <a:solidFill>
                  <a:srgbClr val="89AA2E"/>
                </a:solidFill>
              </a:rPr>
              <a:t>demander des </a:t>
            </a:r>
            <a:r>
              <a:rPr lang="fr-FR" sz="2800" b="1" dirty="0">
                <a:solidFill>
                  <a:srgbClr val="89AA2E"/>
                </a:solidFill>
              </a:rPr>
              <a:t>informations</a:t>
            </a:r>
            <a:r>
              <a:rPr lang="fr-FR" sz="2800" b="1">
                <a:solidFill>
                  <a:srgbClr val="89AA2E"/>
                </a:solidFill>
              </a:rPr>
              <a:t> ventilées</a:t>
            </a:r>
            <a:r>
              <a:rPr lang="fr-FR" sz="2800">
                <a:solidFill>
                  <a:srgbClr val="002157"/>
                </a:solidFill>
              </a:rPr>
              <a:t>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EB2B8-197C-9FB8-91C9-FA8DB9BD73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ÉMISSIONS DE GAZ À EFFET DE SERRE</a:t>
            </a:r>
          </a:p>
        </p:txBody>
      </p:sp>
      <p:pic>
        <p:nvPicPr>
          <p:cNvPr id="9" name="Picture Placeholder 8" descr="A factory with smoke coming out of it&#10;&#10;Description automatically generated">
            <a:extLst>
              <a:ext uri="{FF2B5EF4-FFF2-40B4-BE49-F238E27FC236}">
                <a16:creationId xmlns:a16="http://schemas.microsoft.com/office/drawing/2014/main" id="{F0ECFF07-6AC8-72E5-287F-3F1AE2CA978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4466D4-F030-5C88-95E2-10A6E0E7790B}"/>
              </a:ext>
            </a:extLst>
          </p:cNvPr>
          <p:cNvSpPr/>
          <p:nvPr/>
        </p:nvSpPr>
        <p:spPr>
          <a:xfrm>
            <a:off x="0" y="1642169"/>
            <a:ext cx="4343400" cy="708485"/>
          </a:xfrm>
          <a:prstGeom prst="rect">
            <a:avLst/>
          </a:prstGeom>
          <a:solidFill>
            <a:srgbClr val="89A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AF79D-A722-5628-E49A-16E0C2ACCDB9}"/>
              </a:ext>
            </a:extLst>
          </p:cNvPr>
          <p:cNvSpPr txBox="1"/>
          <p:nvPr/>
        </p:nvSpPr>
        <p:spPr>
          <a:xfrm>
            <a:off x="936531" y="1734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Exigence 3.4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96FF47-CDB1-E3B9-F331-DCF91C527A67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89AA2E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34870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7D8AA6-08C0-3787-2248-4D93D7C80176}"/>
              </a:ext>
            </a:extLst>
          </p:cNvPr>
          <p:cNvCxnSpPr>
            <a:cxnSpLocks/>
          </p:cNvCxnSpPr>
          <p:nvPr/>
        </p:nvCxnSpPr>
        <p:spPr>
          <a:xfrm>
            <a:off x="4062661" y="3525921"/>
            <a:ext cx="176561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77DBBE-1310-B9CF-5271-08CC502AD3BF}"/>
              </a:ext>
            </a:extLst>
          </p:cNvPr>
          <p:cNvSpPr txBox="1"/>
          <p:nvPr/>
        </p:nvSpPr>
        <p:spPr>
          <a:xfrm>
            <a:off x="936531" y="2676678"/>
            <a:ext cx="503246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>
                <a:solidFill>
                  <a:srgbClr val="002157"/>
                </a:solidFill>
              </a:rPr>
              <a:t>Les pays de mise en œuvre et les entreprises sont encouragés à divulguer des données sur les réserves économiques </a:t>
            </a:r>
            <a:r>
              <a:rPr lang="fr-FR" sz="2800" b="1">
                <a:solidFill>
                  <a:srgbClr val="89AA2E"/>
                </a:solidFill>
              </a:rPr>
              <a:t>de pétrole</a:t>
            </a:r>
            <a:r>
              <a:rPr lang="fr-FR" sz="2800">
                <a:solidFill>
                  <a:srgbClr val="002157"/>
                </a:solidFill>
              </a:rPr>
              <a:t>, </a:t>
            </a:r>
            <a:r>
              <a:rPr lang="fr-FR" sz="2800" b="1">
                <a:solidFill>
                  <a:srgbClr val="89AA2E"/>
                </a:solidFill>
              </a:rPr>
              <a:t>de gaz</a:t>
            </a:r>
            <a:r>
              <a:rPr lang="fr-FR" sz="2800">
                <a:solidFill>
                  <a:srgbClr val="002157"/>
                </a:solidFill>
              </a:rPr>
              <a:t> ou </a:t>
            </a:r>
            <a:r>
              <a:rPr lang="fr-FR" sz="2800" b="1">
                <a:solidFill>
                  <a:srgbClr val="89AA2E"/>
                </a:solidFill>
              </a:rPr>
              <a:t>de minéraux</a:t>
            </a:r>
            <a:r>
              <a:rPr lang="fr-FR" sz="2800">
                <a:solidFill>
                  <a:srgbClr val="002157"/>
                </a:solidFill>
              </a:rPr>
              <a:t>, lorsqu'elles sont disponibles.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EB2B8-197C-9FB8-91C9-FA8DB9BD73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ÉMISSIONS DE GAZ À EFFET DE SERRE</a:t>
            </a:r>
          </a:p>
        </p:txBody>
      </p:sp>
      <p:pic>
        <p:nvPicPr>
          <p:cNvPr id="9" name="Picture Placeholder 8" descr="A factory with smoke coming out of it&#10;&#10;Description automatically generated">
            <a:extLst>
              <a:ext uri="{FF2B5EF4-FFF2-40B4-BE49-F238E27FC236}">
                <a16:creationId xmlns:a16="http://schemas.microsoft.com/office/drawing/2014/main" id="{F0ECFF07-6AC8-72E5-287F-3F1AE2CA978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4466D4-F030-5C88-95E2-10A6E0E7790B}"/>
              </a:ext>
            </a:extLst>
          </p:cNvPr>
          <p:cNvSpPr/>
          <p:nvPr/>
        </p:nvSpPr>
        <p:spPr>
          <a:xfrm>
            <a:off x="0" y="1642169"/>
            <a:ext cx="4343400" cy="708485"/>
          </a:xfrm>
          <a:prstGeom prst="rect">
            <a:avLst/>
          </a:prstGeom>
          <a:solidFill>
            <a:srgbClr val="89A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AF79D-A722-5628-E49A-16E0C2ACCDB9}"/>
              </a:ext>
            </a:extLst>
          </p:cNvPr>
          <p:cNvSpPr txBox="1"/>
          <p:nvPr/>
        </p:nvSpPr>
        <p:spPr>
          <a:xfrm>
            <a:off x="936531" y="1734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Exigence 3.1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F309A3-7B75-3010-3908-9BB6AD4042A9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89AA2E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467832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7D8AA6-08C0-3787-2248-4D93D7C80176}"/>
              </a:ext>
            </a:extLst>
          </p:cNvPr>
          <p:cNvCxnSpPr>
            <a:cxnSpLocks/>
          </p:cNvCxnSpPr>
          <p:nvPr/>
        </p:nvCxnSpPr>
        <p:spPr>
          <a:xfrm>
            <a:off x="1843936" y="3093777"/>
            <a:ext cx="76334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77DBBE-1310-B9CF-5271-08CC502AD3BF}"/>
              </a:ext>
            </a:extLst>
          </p:cNvPr>
          <p:cNvSpPr txBox="1"/>
          <p:nvPr/>
        </p:nvSpPr>
        <p:spPr>
          <a:xfrm>
            <a:off x="936531" y="2676678"/>
            <a:ext cx="503246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>
                <a:solidFill>
                  <a:srgbClr val="002157"/>
                </a:solidFill>
              </a:rPr>
              <a:t>Il est exigé des pays de mise en œuvre </a:t>
            </a:r>
            <a:r>
              <a:rPr lang="fr-FR" sz="2800" dirty="0">
                <a:solidFill>
                  <a:srgbClr val="002157"/>
                </a:solidFill>
              </a:rPr>
              <a:t>de divulguer </a:t>
            </a:r>
            <a:r>
              <a:rPr lang="fr-FR" sz="2800">
                <a:solidFill>
                  <a:srgbClr val="002157"/>
                </a:solidFill>
              </a:rPr>
              <a:t>les </a:t>
            </a:r>
            <a:r>
              <a:rPr lang="fr-FR" sz="2800" b="1">
                <a:solidFill>
                  <a:srgbClr val="89AA2E"/>
                </a:solidFill>
              </a:rPr>
              <a:t>données de production </a:t>
            </a:r>
            <a:r>
              <a:rPr lang="fr-FR" sz="2800">
                <a:solidFill>
                  <a:srgbClr val="002157"/>
                </a:solidFill>
              </a:rPr>
              <a:t>en temps voulu, y compris les </a:t>
            </a:r>
            <a:r>
              <a:rPr lang="fr-FR" sz="2800" b="1">
                <a:solidFill>
                  <a:srgbClr val="89AA2E"/>
                </a:solidFill>
              </a:rPr>
              <a:t>volumes </a:t>
            </a:r>
            <a:r>
              <a:rPr lang="fr-FR" sz="2800">
                <a:solidFill>
                  <a:srgbClr val="002157"/>
                </a:solidFill>
              </a:rPr>
              <a:t>de production </a:t>
            </a:r>
            <a:r>
              <a:rPr lang="fr-FR" sz="2800" b="1">
                <a:solidFill>
                  <a:srgbClr val="89AA2E"/>
                </a:solidFill>
              </a:rPr>
              <a:t>et les valeurs par matière première</a:t>
            </a:r>
            <a:r>
              <a:rPr lang="fr-FR" sz="2800">
                <a:solidFill>
                  <a:srgbClr val="002157"/>
                </a:solidFill>
              </a:rPr>
              <a:t>. </a:t>
            </a:r>
            <a:r>
              <a:rPr lang="fr-FR" sz="2800" dirty="0">
                <a:solidFill>
                  <a:srgbClr val="002157"/>
                </a:solidFill>
              </a:rPr>
              <a:t>Les </a:t>
            </a:r>
            <a:r>
              <a:rPr lang="fr-FR" sz="2800">
                <a:solidFill>
                  <a:srgbClr val="002157"/>
                </a:solidFill>
              </a:rPr>
              <a:t>données doivent être ventilées </a:t>
            </a:r>
            <a:r>
              <a:rPr lang="fr-FR" sz="2800" b="1">
                <a:solidFill>
                  <a:srgbClr val="89AA2E"/>
                </a:solidFill>
              </a:rPr>
              <a:t>par</a:t>
            </a:r>
            <a:r>
              <a:rPr lang="fr-FR" sz="2800">
                <a:solidFill>
                  <a:srgbClr val="002157"/>
                </a:solidFill>
              </a:rPr>
              <a:t> </a:t>
            </a:r>
            <a:r>
              <a:rPr lang="fr-FR" sz="2800" b="1">
                <a:solidFill>
                  <a:srgbClr val="89AA2E"/>
                </a:solidFill>
              </a:rPr>
              <a:t>projet</a:t>
            </a:r>
            <a:r>
              <a:rPr lang="fr-FR" sz="2800" dirty="0">
                <a:solidFill>
                  <a:srgbClr val="002157"/>
                </a:solidFill>
              </a:rPr>
              <a:t>, le cas échéant</a:t>
            </a:r>
            <a:r>
              <a:rPr lang="fr-FR" sz="2800">
                <a:solidFill>
                  <a:srgbClr val="002157"/>
                </a:solidFill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EB2B8-197C-9FB8-91C9-FA8DB9BD73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ÉMISSIONS DE GAZ À EFFET DE SERRE</a:t>
            </a:r>
          </a:p>
        </p:txBody>
      </p:sp>
      <p:pic>
        <p:nvPicPr>
          <p:cNvPr id="9" name="Picture Placeholder 8" descr="A factory with smoke coming out of it&#10;&#10;Description automatically generated">
            <a:extLst>
              <a:ext uri="{FF2B5EF4-FFF2-40B4-BE49-F238E27FC236}">
                <a16:creationId xmlns:a16="http://schemas.microsoft.com/office/drawing/2014/main" id="{F0ECFF07-6AC8-72E5-287F-3F1AE2CA978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4466D4-F030-5C88-95E2-10A6E0E7790B}"/>
              </a:ext>
            </a:extLst>
          </p:cNvPr>
          <p:cNvSpPr/>
          <p:nvPr/>
        </p:nvSpPr>
        <p:spPr>
          <a:xfrm>
            <a:off x="0" y="1642169"/>
            <a:ext cx="4343400" cy="708485"/>
          </a:xfrm>
          <a:prstGeom prst="rect">
            <a:avLst/>
          </a:prstGeom>
          <a:solidFill>
            <a:srgbClr val="89A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AF79D-A722-5628-E49A-16E0C2ACCDB9}"/>
              </a:ext>
            </a:extLst>
          </p:cNvPr>
          <p:cNvSpPr txBox="1"/>
          <p:nvPr/>
        </p:nvSpPr>
        <p:spPr>
          <a:xfrm>
            <a:off x="936531" y="1734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Exigence 3.2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19DA2E-DE91-294F-CDBF-A9766D658D3D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89AA2E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51582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BC53C6-529A-F8F9-DDAB-E9E163CF5D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ÉTUDE DE CAS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5E6587-8428-E180-E360-572C1665F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ÉMISSIONS DE GAZ À EFFET DE SERRE</a:t>
            </a:r>
          </a:p>
        </p:txBody>
      </p:sp>
      <p:pic>
        <p:nvPicPr>
          <p:cNvPr id="9" name="Picture 8" descr="A blue outline of a country&#10;&#10;Description automatically generated">
            <a:extLst>
              <a:ext uri="{FF2B5EF4-FFF2-40B4-BE49-F238E27FC236}">
                <a16:creationId xmlns:a16="http://schemas.microsoft.com/office/drawing/2014/main" id="{E3297550-C365-DA42-2201-2DF0C6701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0" y="372867"/>
            <a:ext cx="4812333" cy="481233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86166-4824-32BF-095A-210F3133B7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Trinité-et-Tobago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78729-9793-B907-5E01-0D7B56FD14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/>
              <a:t>E</a:t>
            </a:r>
            <a:r>
              <a:rPr lang="fr-FR" sz="2400"/>
              <a:t>xportateur mondial majeur de </a:t>
            </a:r>
            <a:r>
              <a:rPr lang="fr-FR" sz="2400" b="1">
                <a:solidFill>
                  <a:srgbClr val="89AA2E"/>
                </a:solidFill>
              </a:rPr>
              <a:t>gaz naturel liquéfié</a:t>
            </a:r>
          </a:p>
          <a:p>
            <a:r>
              <a:rPr lang="fr-FR" sz="2400">
                <a:solidFill>
                  <a:srgbClr val="002060"/>
                </a:solidFill>
              </a:rPr>
              <a:t>Mise en place d’un</a:t>
            </a:r>
            <a:r>
              <a:rPr lang="fr-FR" sz="2400" b="1">
                <a:solidFill>
                  <a:srgbClr val="89AA2E"/>
                </a:solidFill>
              </a:rPr>
              <a:t> processus volontaire </a:t>
            </a:r>
            <a:r>
              <a:rPr lang="fr-FR" sz="2400">
                <a:solidFill>
                  <a:srgbClr val="002060"/>
                </a:solidFill>
              </a:rPr>
              <a:t>de déclaration </a:t>
            </a:r>
            <a:r>
              <a:rPr lang="fr-FR" sz="2400">
                <a:solidFill>
                  <a:srgbClr val="002157"/>
                </a:solidFill>
              </a:rPr>
              <a:t>des émissions</a:t>
            </a:r>
          </a:p>
          <a:p>
            <a:r>
              <a:rPr lang="fr-FR" sz="2400">
                <a:solidFill>
                  <a:srgbClr val="002060"/>
                </a:solidFill>
              </a:rPr>
              <a:t>L’entreprise d’État </a:t>
            </a:r>
            <a:r>
              <a:rPr lang="fr-FR">
                <a:solidFill>
                  <a:srgbClr val="002060"/>
                </a:solidFill>
              </a:rPr>
              <a:t>NGC</a:t>
            </a:r>
            <a:r>
              <a:rPr lang="fr-FR" sz="2400">
                <a:solidFill>
                  <a:srgbClr val="002060"/>
                </a:solidFill>
              </a:rPr>
              <a:t> est la première à </a:t>
            </a:r>
            <a:r>
              <a:rPr lang="fr-FR" sz="2400" b="1">
                <a:solidFill>
                  <a:srgbClr val="89AA2E"/>
                </a:solidFill>
              </a:rPr>
              <a:t>divulguer des données ventilées sur ses émissions</a:t>
            </a:r>
            <a:r>
              <a:rPr lang="fr-FR" sz="2400">
                <a:solidFill>
                  <a:srgbClr val="002060"/>
                </a:solidFill>
              </a:rPr>
              <a:t> par le biais de l’ITIE</a:t>
            </a:r>
          </a:p>
        </p:txBody>
      </p:sp>
    </p:spTree>
    <p:extLst>
      <p:ext uri="{BB962C8B-B14F-4D97-AF65-F5344CB8AC3E}">
        <p14:creationId xmlns:p14="http://schemas.microsoft.com/office/powerpoint/2010/main" val="3234656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E55EAD-38F4-391C-13E8-2D918E3A76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Leçons pour le secteur des énergies renouvelables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0700A-6957-396D-B495-4305F8AA20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6608" y="2033070"/>
            <a:ext cx="6500177" cy="571584"/>
          </a:xfrm>
        </p:spPr>
        <p:txBody>
          <a:bodyPr/>
          <a:lstStyle/>
          <a:p>
            <a:r>
              <a:rPr lang="fr-FR"/>
              <a:t>ALLER PLUS LOIN</a:t>
            </a:r>
          </a:p>
        </p:txBody>
      </p:sp>
      <p:pic>
        <p:nvPicPr>
          <p:cNvPr id="6" name="Picture Placeholder 5" descr="A wind turbines in the ocean&#10;&#10;Description automatically generated">
            <a:extLst>
              <a:ext uri="{FF2B5EF4-FFF2-40B4-BE49-F238E27FC236}">
                <a16:creationId xmlns:a16="http://schemas.microsoft.com/office/drawing/2014/main" id="{728D373C-FF41-01C7-21BE-057CC5A878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F98DAE-22CF-5AF8-B9AE-30B8FA8C59F2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104452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77BB-24F8-A682-E318-6E3F9BAF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Résumé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B3B84-5F87-0CD3-EC07-5CDCBB2F4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sz="3200">
                <a:solidFill>
                  <a:srgbClr val="002060"/>
                </a:solidFill>
              </a:rPr>
              <a:t>Les risques en termes de gouvernance constituent </a:t>
            </a:r>
            <a:r>
              <a:rPr lang="fr-FR" sz="3200" b="1">
                <a:solidFill>
                  <a:schemeClr val="accent2"/>
                </a:solidFill>
              </a:rPr>
              <a:t>des obstacles à une croissance responsable </a:t>
            </a:r>
            <a:r>
              <a:rPr lang="fr-FR" sz="3200">
                <a:solidFill>
                  <a:srgbClr val="002060"/>
                </a:solidFill>
              </a:rPr>
              <a:t>du secteur des énergies renouvelables</a:t>
            </a:r>
          </a:p>
          <a:p>
            <a:r>
              <a:rPr lang="fr-FR" sz="3200">
                <a:solidFill>
                  <a:srgbClr val="002060"/>
                </a:solidFill>
              </a:rPr>
              <a:t>Il existe des opportunités de partager </a:t>
            </a:r>
            <a:r>
              <a:rPr lang="fr-FR" sz="3200" b="1">
                <a:solidFill>
                  <a:schemeClr val="accent2"/>
                </a:solidFill>
              </a:rPr>
              <a:t>les leçons sur la transparence </a:t>
            </a:r>
            <a:r>
              <a:rPr lang="fr-FR" sz="3200">
                <a:solidFill>
                  <a:srgbClr val="002060"/>
                </a:solidFill>
              </a:rPr>
              <a:t>et la redevabilité des industries extractives</a:t>
            </a:r>
          </a:p>
          <a:p>
            <a:endParaRPr lang="en-NO" sz="32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CCD08-06E5-7077-39D3-4D5EABC13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/>
              <a:t>LEÇONS POUR LE SECTEUR DES ÉNERGIES RENOUVELABLES</a:t>
            </a:r>
          </a:p>
        </p:txBody>
      </p:sp>
      <p:pic>
        <p:nvPicPr>
          <p:cNvPr id="7" name="Picture Placeholder 6" descr="A wind turbines in the ocean&#10;&#10;Description automatically generated">
            <a:extLst>
              <a:ext uri="{FF2B5EF4-FFF2-40B4-BE49-F238E27FC236}">
                <a16:creationId xmlns:a16="http://schemas.microsoft.com/office/drawing/2014/main" id="{1A6EE1E1-1D96-06A8-CE3A-54E95DB6611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0AA9B3-1487-AFA1-3BB1-6035126B1711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675281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77BB-24F8-A682-E318-6E3F9BAF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B3B84-5F87-0CD3-EC07-5CDCBB2F4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sz="3200">
                <a:solidFill>
                  <a:srgbClr val="002060"/>
                </a:solidFill>
              </a:rPr>
              <a:t>Explorer la l’opportunité </a:t>
            </a:r>
            <a:r>
              <a:rPr lang="fr-FR" sz="3200" b="1">
                <a:solidFill>
                  <a:schemeClr val="accent2"/>
                </a:solidFill>
              </a:rPr>
              <a:t>d’élargir le rapportage ITIE </a:t>
            </a:r>
            <a:r>
              <a:rPr lang="fr-FR" sz="3200">
                <a:solidFill>
                  <a:srgbClr val="002060"/>
                </a:solidFill>
              </a:rPr>
              <a:t>afin de couvrir les énergies renouvelables dans des zones sélectionnées</a:t>
            </a:r>
          </a:p>
          <a:p>
            <a:r>
              <a:rPr lang="fr-FR" sz="3200">
                <a:solidFill>
                  <a:srgbClr val="002060"/>
                </a:solidFill>
              </a:rPr>
              <a:t>Associer </a:t>
            </a:r>
            <a:r>
              <a:rPr lang="fr-FR" sz="3200" b="1">
                <a:solidFill>
                  <a:schemeClr val="accent2"/>
                </a:solidFill>
              </a:rPr>
              <a:t>les parties prenantes des énergies renouvelables </a:t>
            </a:r>
            <a:r>
              <a:rPr lang="fr-FR" sz="3200">
                <a:solidFill>
                  <a:srgbClr val="002060"/>
                </a:solidFill>
              </a:rPr>
              <a:t>aux discussions multipartites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CCD08-06E5-7077-39D3-4D5EABC13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/>
              <a:t>LEÇONS POUR LE SECTEUR DES ÉNERGIES RENOUVELABLES</a:t>
            </a:r>
          </a:p>
        </p:txBody>
      </p:sp>
      <p:pic>
        <p:nvPicPr>
          <p:cNvPr id="7" name="Picture Placeholder 6" descr="A wind turbines in the ocean&#10;&#10;Description automatically generated">
            <a:extLst>
              <a:ext uri="{FF2B5EF4-FFF2-40B4-BE49-F238E27FC236}">
                <a16:creationId xmlns:a16="http://schemas.microsoft.com/office/drawing/2014/main" id="{1A6EE1E1-1D96-06A8-CE3A-54E95DB6611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AA5B1C-9499-5466-EE1B-C235F7712C16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chemeClr val="accent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051007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A48283-1F73-9B66-A2CB-ED4183700A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ÉTUDE DE CAS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5C2F0-D75A-B92F-72C8-99B470BE3B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Albanie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C1BF85-0076-0B34-F7C7-9F099B0205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/>
              <a:t>LEÇONS POUR LE SECTEUR DES ÉNERGIES RENOUVELABLES</a:t>
            </a:r>
          </a:p>
        </p:txBody>
      </p:sp>
      <p:pic>
        <p:nvPicPr>
          <p:cNvPr id="7" name="Picture 6" descr="A blue outline of a country&#10;&#10;Description automatically generated">
            <a:extLst>
              <a:ext uri="{FF2B5EF4-FFF2-40B4-BE49-F238E27FC236}">
                <a16:creationId xmlns:a16="http://schemas.microsoft.com/office/drawing/2014/main" id="{7D66AA33-4D6E-CCCA-4104-B2C3C2AB8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44600"/>
            <a:ext cx="4660900" cy="46609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4843F-6B6B-85F7-B698-F440899AEB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43" y="3755796"/>
            <a:ext cx="8605706" cy="914400"/>
          </a:xfrm>
        </p:spPr>
        <p:txBody>
          <a:bodyPr/>
          <a:lstStyle/>
          <a:p>
            <a:r>
              <a:rPr lang="fr-FR" sz="2800">
                <a:solidFill>
                  <a:srgbClr val="002060"/>
                </a:solidFill>
              </a:rPr>
              <a:t>Rôle important de </a:t>
            </a:r>
            <a:r>
              <a:rPr lang="fr-FR" sz="2800" b="1">
                <a:solidFill>
                  <a:schemeClr val="accent2"/>
                </a:solidFill>
              </a:rPr>
              <a:t>l’hydroélectricité</a:t>
            </a:r>
            <a:r>
              <a:rPr lang="fr-FR" sz="2800">
                <a:solidFill>
                  <a:srgbClr val="002060"/>
                </a:solidFill>
              </a:rPr>
              <a:t> dans le mix énergétique domestique</a:t>
            </a:r>
          </a:p>
          <a:p>
            <a:r>
              <a:rPr lang="fr-FR" sz="2800">
                <a:solidFill>
                  <a:srgbClr val="002060"/>
                </a:solidFill>
              </a:rPr>
              <a:t>Rapport sur </a:t>
            </a:r>
            <a:r>
              <a:rPr lang="fr-FR" sz="2800" b="1">
                <a:solidFill>
                  <a:schemeClr val="accent2"/>
                </a:solidFill>
              </a:rPr>
              <a:t>le cadre juridique</a:t>
            </a:r>
            <a:r>
              <a:rPr lang="fr-FR" sz="2800">
                <a:solidFill>
                  <a:srgbClr val="002060"/>
                </a:solidFill>
              </a:rPr>
              <a:t>, </a:t>
            </a:r>
            <a:r>
              <a:rPr lang="fr-FR" sz="2800" b="1">
                <a:solidFill>
                  <a:schemeClr val="accent2"/>
                </a:solidFill>
              </a:rPr>
              <a:t>la production</a:t>
            </a:r>
            <a:r>
              <a:rPr lang="fr-FR" sz="2800">
                <a:solidFill>
                  <a:srgbClr val="002060"/>
                </a:solidFill>
              </a:rPr>
              <a:t> et </a:t>
            </a:r>
            <a:r>
              <a:rPr lang="fr-FR" sz="2800" b="1">
                <a:solidFill>
                  <a:schemeClr val="accent2"/>
                </a:solidFill>
              </a:rPr>
              <a:t>les recettes</a:t>
            </a:r>
            <a:r>
              <a:rPr lang="fr-FR" sz="2800">
                <a:solidFill>
                  <a:srgbClr val="002060"/>
                </a:solidFill>
              </a:rPr>
              <a:t> tirées du secteur hydroélectrique</a:t>
            </a:r>
          </a:p>
          <a:p>
            <a:endParaRPr lang="en-NO" sz="2800"/>
          </a:p>
        </p:txBody>
      </p:sp>
    </p:spTree>
    <p:extLst>
      <p:ext uri="{BB962C8B-B14F-4D97-AF65-F5344CB8AC3E}">
        <p14:creationId xmlns:p14="http://schemas.microsoft.com/office/powerpoint/2010/main" val="12114387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15989-9240-F362-9BE6-12EE9D89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2540471"/>
            <a:ext cx="4009399" cy="1409657"/>
          </a:xfrm>
        </p:spPr>
        <p:txBody>
          <a:bodyPr/>
          <a:lstStyle/>
          <a:p>
            <a:r>
              <a:rPr lang="fr-FR"/>
              <a:t>Consultez notre guide  </a:t>
            </a:r>
            <a:r>
              <a:rPr lang="fr-FR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eiti.org/</a:t>
            </a:r>
            <a:r>
              <a:rPr lang="fr-FR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</a:t>
            </a:r>
            <a:r>
              <a:rPr lang="fr-FR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B8DAF0-289E-05A2-3247-4E9E4C6911EE}"/>
              </a:ext>
            </a:extLst>
          </p:cNvPr>
          <p:cNvGrpSpPr/>
          <p:nvPr/>
        </p:nvGrpSpPr>
        <p:grpSpPr>
          <a:xfrm>
            <a:off x="4346681" y="1600200"/>
            <a:ext cx="8708905" cy="5014927"/>
            <a:chOff x="3775180" y="1181947"/>
            <a:chExt cx="8937172" cy="51986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39D4CAC-E792-5172-A1F4-47B877E42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3775180" y="1181947"/>
              <a:ext cx="8937172" cy="5198641"/>
            </a:xfrm>
            <a:prstGeom prst="rect">
              <a:avLst/>
            </a:prstGeom>
          </p:spPr>
        </p:pic>
        <p:pic>
          <p:nvPicPr>
            <p:cNvPr id="15" name="Graphic 14" descr="Cursor with solid fill">
              <a:extLst>
                <a:ext uri="{FF2B5EF4-FFF2-40B4-BE49-F238E27FC236}">
                  <a16:creationId xmlns:a16="http://schemas.microsoft.com/office/drawing/2014/main" id="{015C70F4-5A90-5B4A-A2EB-9AF3BE80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83179" y="1465615"/>
              <a:ext cx="914400" cy="9144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D87F79-E2D2-5020-D78A-4F6765C52D80}"/>
                </a:ext>
              </a:extLst>
            </p:cNvPr>
            <p:cNvSpPr/>
            <p:nvPr/>
          </p:nvSpPr>
          <p:spPr>
            <a:xfrm>
              <a:off x="7790407" y="1530672"/>
              <a:ext cx="287395" cy="182474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</p:spTree>
    <p:extLst>
      <p:ext uri="{BB962C8B-B14F-4D97-AF65-F5344CB8AC3E}">
        <p14:creationId xmlns:p14="http://schemas.microsoft.com/office/powerpoint/2010/main" val="1298691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's faces with a red head in the middle&#10;&#10;Description automatically generated">
            <a:extLst>
              <a:ext uri="{FF2B5EF4-FFF2-40B4-BE49-F238E27FC236}">
                <a16:creationId xmlns:a16="http://schemas.microsoft.com/office/drawing/2014/main" id="{5294D05C-2431-06D4-1D8D-C419F6DD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315" y="2308304"/>
            <a:ext cx="1991065" cy="28351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50DCA6-D40D-8B7A-61A8-010916E219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7080" y="2308303"/>
            <a:ext cx="1991065" cy="3022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2D70FB-8269-8823-FC65-CBB6183AC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295357"/>
            <a:ext cx="10905753" cy="671660"/>
          </a:xfrm>
        </p:spPr>
        <p:txBody>
          <a:bodyPr/>
          <a:lstStyle/>
          <a:p>
            <a:r>
              <a:rPr lang="fr-FR"/>
              <a:t>Aspects clés</a:t>
            </a:r>
          </a:p>
        </p:txBody>
      </p:sp>
      <p:pic>
        <p:nvPicPr>
          <p:cNvPr id="12" name="Picture 11" descr="A factory with smoke coming out of it&#10;&#10;Description automatically generated">
            <a:extLst>
              <a:ext uri="{FF2B5EF4-FFF2-40B4-BE49-F238E27FC236}">
                <a16:creationId xmlns:a16="http://schemas.microsoft.com/office/drawing/2014/main" id="{5C633E85-4E69-476C-6136-EA6281C3A7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5844" y="2317635"/>
            <a:ext cx="1991066" cy="2706752"/>
          </a:xfrm>
          <a:prstGeom prst="rect">
            <a:avLst/>
          </a:prstGeom>
        </p:spPr>
      </p:pic>
      <p:pic>
        <p:nvPicPr>
          <p:cNvPr id="9" name="Picture 8" descr="A group of wooden figures connected by string&#10;&#10;Description automatically generated">
            <a:extLst>
              <a:ext uri="{FF2B5EF4-FFF2-40B4-BE49-F238E27FC236}">
                <a16:creationId xmlns:a16="http://schemas.microsoft.com/office/drawing/2014/main" id="{2FB075CA-8CE8-32E5-83FD-4F607E7BC2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786" y="2308303"/>
            <a:ext cx="1991066" cy="2616692"/>
          </a:xfrm>
          <a:prstGeom prst="rect">
            <a:avLst/>
          </a:prstGeom>
        </p:spPr>
      </p:pic>
      <p:pic>
        <p:nvPicPr>
          <p:cNvPr id="6" name="Picture 5" descr="A stack of coins falling from a domino effect&#10;&#10;Description automatically generated">
            <a:extLst>
              <a:ext uri="{FF2B5EF4-FFF2-40B4-BE49-F238E27FC236}">
                <a16:creationId xmlns:a16="http://schemas.microsoft.com/office/drawing/2014/main" id="{6F73D383-74BD-4BC2-A10E-A08423CF2C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551" y="2308303"/>
            <a:ext cx="1991065" cy="25386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101D6F-5780-4792-AF4C-AAB64DF83A6D}"/>
              </a:ext>
            </a:extLst>
          </p:cNvPr>
          <p:cNvSpPr/>
          <p:nvPr/>
        </p:nvSpPr>
        <p:spPr>
          <a:xfrm>
            <a:off x="760786" y="2308303"/>
            <a:ext cx="1991065" cy="2538608"/>
          </a:xfrm>
          <a:prstGeom prst="rect">
            <a:avLst/>
          </a:prstGeom>
          <a:solidFill>
            <a:schemeClr val="tx2">
              <a:alpha val="5973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2C09DF-548E-63A7-EB83-226DBFEC1026}"/>
              </a:ext>
            </a:extLst>
          </p:cNvPr>
          <p:cNvSpPr/>
          <p:nvPr/>
        </p:nvSpPr>
        <p:spPr>
          <a:xfrm>
            <a:off x="3019522" y="2308302"/>
            <a:ext cx="1991065" cy="2538608"/>
          </a:xfrm>
          <a:prstGeom prst="rect">
            <a:avLst/>
          </a:prstGeom>
          <a:solidFill>
            <a:schemeClr val="bg1">
              <a:alpha val="5973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ADEE5B-7008-2CEF-027F-6E2DFCE2311C}"/>
              </a:ext>
            </a:extLst>
          </p:cNvPr>
          <p:cNvSpPr/>
          <p:nvPr/>
        </p:nvSpPr>
        <p:spPr>
          <a:xfrm>
            <a:off x="5278314" y="2307387"/>
            <a:ext cx="1991065" cy="2538608"/>
          </a:xfrm>
          <a:prstGeom prst="rect">
            <a:avLst/>
          </a:prstGeom>
          <a:solidFill>
            <a:schemeClr val="accent4">
              <a:alpha val="5973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CCF7C6-DB21-51E1-8DA7-08A8003520F7}"/>
              </a:ext>
            </a:extLst>
          </p:cNvPr>
          <p:cNvSpPr/>
          <p:nvPr/>
        </p:nvSpPr>
        <p:spPr>
          <a:xfrm>
            <a:off x="7537079" y="2317635"/>
            <a:ext cx="1991065" cy="2528360"/>
          </a:xfrm>
          <a:prstGeom prst="rect">
            <a:avLst/>
          </a:prstGeom>
          <a:solidFill>
            <a:schemeClr val="accent5">
              <a:alpha val="5973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880282-AA5C-EAD4-2D69-3E7ABB4DA85B}"/>
              </a:ext>
            </a:extLst>
          </p:cNvPr>
          <p:cNvSpPr/>
          <p:nvPr/>
        </p:nvSpPr>
        <p:spPr>
          <a:xfrm>
            <a:off x="9795845" y="2321241"/>
            <a:ext cx="1991065" cy="2524753"/>
          </a:xfrm>
          <a:prstGeom prst="rect">
            <a:avLst/>
          </a:prstGeom>
          <a:solidFill>
            <a:srgbClr val="89AA2E">
              <a:alpha val="5973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13702-5776-6306-0090-FD79119B32C4}"/>
              </a:ext>
            </a:extLst>
          </p:cNvPr>
          <p:cNvSpPr/>
          <p:nvPr/>
        </p:nvSpPr>
        <p:spPr>
          <a:xfrm>
            <a:off x="760787" y="4672361"/>
            <a:ext cx="1991065" cy="13279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rgbClr val="FFFFFF"/>
                </a:solidFill>
              </a:rPr>
              <a:t>COHÉRENCE ET COORDINATION DES POLITIQUES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3FD87-FED2-D59D-8F83-82A609E55D78}"/>
              </a:ext>
            </a:extLst>
          </p:cNvPr>
          <p:cNvSpPr/>
          <p:nvPr/>
        </p:nvSpPr>
        <p:spPr>
          <a:xfrm>
            <a:off x="3019552" y="4672361"/>
            <a:ext cx="1991065" cy="1327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rgbClr val="FFFFFF"/>
                </a:solidFill>
              </a:rPr>
              <a:t>PLANIFICATION ÉCONOMIQUE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A73085-2D81-2146-BA0C-A9399BD301FD}"/>
              </a:ext>
            </a:extLst>
          </p:cNvPr>
          <p:cNvSpPr/>
          <p:nvPr/>
        </p:nvSpPr>
        <p:spPr>
          <a:xfrm>
            <a:off x="5278316" y="4672361"/>
            <a:ext cx="1991065" cy="13279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rgbClr val="FFFFFF"/>
                </a:solidFill>
              </a:rPr>
              <a:t>LUTTE CONTRE LA CORRUPTION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0A8BB5-1C65-A57F-CCE2-AF46BCAEFA1B}"/>
              </a:ext>
            </a:extLst>
          </p:cNvPr>
          <p:cNvSpPr/>
          <p:nvPr/>
        </p:nvSpPr>
        <p:spPr>
          <a:xfrm>
            <a:off x="7537080" y="4666997"/>
            <a:ext cx="1991065" cy="13279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rgbClr val="FFFFFF"/>
                </a:solidFill>
              </a:rPr>
              <a:t>INCLUSION DES COMMUNAUTÉS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64203C-AF26-6F6E-3E5A-630612E2113C}"/>
              </a:ext>
            </a:extLst>
          </p:cNvPr>
          <p:cNvSpPr/>
          <p:nvPr/>
        </p:nvSpPr>
        <p:spPr>
          <a:xfrm>
            <a:off x="9795845" y="4666997"/>
            <a:ext cx="1991065" cy="1327909"/>
          </a:xfrm>
          <a:prstGeom prst="rect">
            <a:avLst/>
          </a:prstGeom>
          <a:solidFill>
            <a:srgbClr val="89A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rgbClr val="FFFFFF"/>
                </a:solidFill>
              </a:rPr>
              <a:t>DÉCLARATION DES ÉMISSIONS</a:t>
            </a:r>
          </a:p>
        </p:txBody>
      </p:sp>
    </p:spTree>
    <p:extLst>
      <p:ext uri="{BB962C8B-B14F-4D97-AF65-F5344CB8AC3E}">
        <p14:creationId xmlns:p14="http://schemas.microsoft.com/office/powerpoint/2010/main" val="39409594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0A5F6-31D9-0F46-D594-CBC6C5E4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2830745"/>
            <a:ext cx="10905753" cy="1196510"/>
          </a:xfrm>
        </p:spPr>
        <p:txBody>
          <a:bodyPr/>
          <a:lstStyle/>
          <a:p>
            <a:r>
              <a:rPr lang="fr-FR" sz="5400"/>
              <a:t>Questions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78783-C597-B19B-8846-71BF15733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06155"/>
            <a:ext cx="4913764" cy="43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212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9ACA09-AF16-AC40-89B1-D389F8A11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err="1"/>
              <a:t>Merci</a:t>
            </a:r>
            <a:r>
              <a:rPr lang="nb-NO"/>
              <a:t> 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6EC50-5FE3-A04B-AA6D-D0943ED21E59}"/>
              </a:ext>
            </a:extLst>
          </p:cNvPr>
          <p:cNvSpPr txBox="1"/>
          <p:nvPr/>
        </p:nvSpPr>
        <p:spPr>
          <a:xfrm>
            <a:off x="4646097" y="5320482"/>
            <a:ext cx="6902468" cy="8248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endParaRPr lang="en-GB" sz="1400" b="0">
              <a:solidFill>
                <a:srgbClr val="FFFFFF"/>
              </a:solidFill>
              <a:latin typeface="+mn-lt"/>
            </a:endParaRP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100" b="1" i="0" baseline="0">
                <a:solidFill>
                  <a:srgbClr val="FFFFFF"/>
                </a:solidFill>
                <a:latin typeface="Franklin Gothic Demi" panose="020B0603020102020204" pitchFamily="34" charset="0"/>
                <a:ea typeface="ＭＳ Ｐゴシック" charset="0"/>
                <a:cs typeface="ＭＳ Ｐゴシック" charset="0"/>
              </a:rPr>
              <a:t>E-MAIL</a:t>
            </a:r>
            <a:r>
              <a:rPr lang="fr-FR" sz="1400" b="1" i="0">
                <a:solidFill>
                  <a:srgbClr val="FFFFFF"/>
                </a:solidFill>
                <a:latin typeface="Franklin Gothic Demi" panose="020B0603020102020204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fr-FR" sz="14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secretariat@eiti.org </a:t>
            </a:r>
            <a:r>
              <a:rPr lang="fr-FR" sz="1100" b="1" i="0" baseline="0">
                <a:solidFill>
                  <a:srgbClr val="FFFFFF"/>
                </a:solidFill>
                <a:latin typeface="Franklin Gothic Demi" panose="020B0603020102020204" pitchFamily="34" charset="0"/>
                <a:ea typeface="ＭＳ Ｐゴシック" charset="0"/>
                <a:cs typeface="ＭＳ Ｐゴシック" charset="0"/>
              </a:rPr>
              <a:t>TÉL.</a:t>
            </a:r>
            <a:r>
              <a:rPr kumimoji="0" lang="fr-FR" sz="14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+47 22 20 08 00 </a:t>
            </a: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100" b="1" i="0" baseline="0">
                <a:solidFill>
                  <a:srgbClr val="FFFFFF"/>
                </a:solidFill>
                <a:latin typeface="Franklin Gothic Demi" panose="020B0603020102020204" pitchFamily="34" charset="0"/>
                <a:ea typeface="ＭＳ Ｐゴシック" charset="0"/>
                <a:cs typeface="ＭＳ Ｐゴシック" charset="0"/>
              </a:rPr>
              <a:t>ADRESSE</a:t>
            </a:r>
            <a:r>
              <a:rPr lang="fr-FR" sz="1400" b="1" i="0">
                <a:solidFill>
                  <a:srgbClr val="FFFFFF"/>
                </a:solidFill>
                <a:latin typeface="Franklin Gothic Demi" panose="020B0603020102020204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fr-FR" sz="14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EITI International Secretariat, Rådhusgata 26, 0151 Oslo, Norvège</a:t>
            </a:r>
          </a:p>
        </p:txBody>
      </p:sp>
    </p:spTree>
    <p:extLst>
      <p:ext uri="{BB962C8B-B14F-4D97-AF65-F5344CB8AC3E}">
        <p14:creationId xmlns:p14="http://schemas.microsoft.com/office/powerpoint/2010/main" val="3210438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F1E2EC-6C1E-40BA-8A0A-9D8922CD51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Soutenir la cohérence et la coordination des politiques</a:t>
            </a:r>
          </a:p>
        </p:txBody>
      </p:sp>
      <p:pic>
        <p:nvPicPr>
          <p:cNvPr id="6" name="Picture Placeholder 5" descr="A group of wooden figures connected by string&#10;&#10;Description automatically generated">
            <a:extLst>
              <a:ext uri="{FF2B5EF4-FFF2-40B4-BE49-F238E27FC236}">
                <a16:creationId xmlns:a16="http://schemas.microsoft.com/office/drawing/2014/main" id="{E18AEF72-9C9E-5F1C-6CFF-AD7824C090D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FD20C9-78EF-0427-72C5-2DE2ACA4F29D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00215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FECDBC0-3DE8-DC21-12EA-425FC0C22F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6103" y="2033070"/>
            <a:ext cx="6500177" cy="571584"/>
          </a:xfrm>
        </p:spPr>
        <p:txBody>
          <a:bodyPr/>
          <a:lstStyle/>
          <a:p>
            <a:r>
              <a:rPr lang="fr-FR"/>
              <a:t>ASPECT CLÉ</a:t>
            </a:r>
          </a:p>
        </p:txBody>
      </p:sp>
    </p:spTree>
    <p:extLst>
      <p:ext uri="{BB962C8B-B14F-4D97-AF65-F5344CB8AC3E}">
        <p14:creationId xmlns:p14="http://schemas.microsoft.com/office/powerpoint/2010/main" val="3881553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74529-6967-1AE9-F558-FEA8B19C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Résumé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B721D-2AEC-D95B-F607-40DB6FFA0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/>
              <a:t>Les politiques relatives au climat, à l’énergie et au secteur extractif doivent s’aligner pour soutenir les </a:t>
            </a:r>
            <a:r>
              <a:rPr lang="fr-FR" b="1">
                <a:solidFill>
                  <a:srgbClr val="0090BF"/>
                </a:solidFill>
              </a:rPr>
              <a:t>intérêts publics </a:t>
            </a:r>
            <a:r>
              <a:rPr lang="fr-FR"/>
              <a:t>sur le long terme</a:t>
            </a:r>
          </a:p>
          <a:p>
            <a:r>
              <a:rPr lang="fr-FR"/>
              <a:t>La transparence des politiques et des termes fiscaux peut favoriser </a:t>
            </a:r>
            <a:r>
              <a:rPr lang="fr-FR" b="1">
                <a:solidFill>
                  <a:srgbClr val="0090BF"/>
                </a:solidFill>
              </a:rPr>
              <a:t>la cohérence et la coordination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F64B1-6642-3AB0-0CE3-A9FBEC2E2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COHÉRENCE ET COORDINATION DES POLITIQUES</a:t>
            </a:r>
          </a:p>
        </p:txBody>
      </p:sp>
      <p:pic>
        <p:nvPicPr>
          <p:cNvPr id="7" name="Picture Placeholder 6" descr="A group of wooden figures connected by string&#10;&#10;Description automatically generated">
            <a:extLst>
              <a:ext uri="{FF2B5EF4-FFF2-40B4-BE49-F238E27FC236}">
                <a16:creationId xmlns:a16="http://schemas.microsoft.com/office/drawing/2014/main" id="{B86E094E-6C49-E45D-2E09-5BBB0AE2D3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1E0BF1-8AFB-E3A6-5D15-4B78CE221674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00215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75533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74529-6967-1AE9-F558-FEA8B19C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Logique sous-jacente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B721D-2AEC-D95B-F607-40DB6FFA0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5704648" cy="4139708"/>
          </a:xfrm>
        </p:spPr>
        <p:txBody>
          <a:bodyPr>
            <a:normAutofit fontScale="92500" lnSpcReduction="20000"/>
          </a:bodyPr>
          <a:lstStyle/>
          <a:p>
            <a:r>
              <a:rPr lang="fr-FR" sz="3200"/>
              <a:t>Comprendre comment </a:t>
            </a:r>
            <a:r>
              <a:rPr lang="fr-FR" sz="3200" b="1">
                <a:solidFill>
                  <a:srgbClr val="0090BF"/>
                </a:solidFill>
              </a:rPr>
              <a:t>les efforts de décarbonisation </a:t>
            </a:r>
            <a:r>
              <a:rPr lang="fr-FR" sz="3200"/>
              <a:t>affectent les industries extractives</a:t>
            </a:r>
          </a:p>
          <a:p>
            <a:r>
              <a:rPr lang="fr-FR" sz="3200">
                <a:solidFill>
                  <a:srgbClr val="002060"/>
                </a:solidFill>
              </a:rPr>
              <a:t>Identifier les politiques sectorielles qui </a:t>
            </a:r>
            <a:r>
              <a:rPr lang="fr-FR" sz="3200" b="1">
                <a:solidFill>
                  <a:srgbClr val="0090BF"/>
                </a:solidFill>
              </a:rPr>
              <a:t>appuient ou entravent l’action climatique</a:t>
            </a:r>
          </a:p>
          <a:p>
            <a:r>
              <a:rPr lang="fr-FR" sz="3200">
                <a:solidFill>
                  <a:srgbClr val="002060"/>
                </a:solidFill>
              </a:rPr>
              <a:t>Promouvoir </a:t>
            </a:r>
            <a:r>
              <a:rPr lang="fr-FR" sz="3200" b="1">
                <a:solidFill>
                  <a:srgbClr val="0090BF"/>
                </a:solidFill>
              </a:rPr>
              <a:t>la cohérence et la coordination </a:t>
            </a:r>
            <a:r>
              <a:rPr lang="fr-FR" sz="3200">
                <a:solidFill>
                  <a:srgbClr val="002060"/>
                </a:solidFill>
              </a:rPr>
              <a:t>pour faire progresser les intérêts publics à long terme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F64B1-6642-3AB0-0CE3-A9FBEC2E2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COHÉRENCE ET COORDINATION DES POLITIQUES</a:t>
            </a:r>
          </a:p>
        </p:txBody>
      </p:sp>
      <p:pic>
        <p:nvPicPr>
          <p:cNvPr id="7" name="Picture Placeholder 6" descr="A group of wooden figures connected by string&#10;&#10;Description automatically generated">
            <a:extLst>
              <a:ext uri="{FF2B5EF4-FFF2-40B4-BE49-F238E27FC236}">
                <a16:creationId xmlns:a16="http://schemas.microsoft.com/office/drawing/2014/main" id="{B86E094E-6C49-E45D-2E09-5BBB0AE2D3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51C057-68D6-96FA-C643-E72893807CAE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00215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29856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F0D4BB-CB5E-87BD-473A-DDADA3800A27}"/>
              </a:ext>
            </a:extLst>
          </p:cNvPr>
          <p:cNvCxnSpPr>
            <a:cxnSpLocks/>
          </p:cNvCxnSpPr>
          <p:nvPr/>
        </p:nvCxnSpPr>
        <p:spPr>
          <a:xfrm>
            <a:off x="1870841" y="3353955"/>
            <a:ext cx="71470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B26EBA-577A-424B-DF26-16AEE5C434EF}"/>
              </a:ext>
            </a:extLst>
          </p:cNvPr>
          <p:cNvSpPr txBox="1"/>
          <p:nvPr/>
        </p:nvSpPr>
        <p:spPr>
          <a:xfrm>
            <a:off x="936531" y="2930678"/>
            <a:ext cx="503246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2157"/>
                </a:solidFill>
              </a:rPr>
              <a:t>Il est exigé des pays de mise en œuvre de divulguer un aperçu </a:t>
            </a:r>
            <a:r>
              <a:rPr lang="fr-FR" sz="2800" b="1" dirty="0">
                <a:solidFill>
                  <a:srgbClr val="0090BF"/>
                </a:solidFill>
              </a:rPr>
              <a:t>des engagements, des politiques et des plans </a:t>
            </a:r>
            <a:r>
              <a:rPr lang="fr-FR" sz="2800" dirty="0">
                <a:solidFill>
                  <a:srgbClr val="002157"/>
                </a:solidFill>
              </a:rPr>
              <a:t>nationaux </a:t>
            </a:r>
            <a:r>
              <a:rPr lang="fr-FR" sz="2800" b="1" dirty="0">
                <a:solidFill>
                  <a:srgbClr val="0090BF"/>
                </a:solidFill>
              </a:rPr>
              <a:t>en matière de transition énergétique</a:t>
            </a:r>
            <a:r>
              <a:rPr lang="fr-FR" sz="2800" dirty="0">
                <a:solidFill>
                  <a:srgbClr val="002157"/>
                </a:solidFill>
              </a:rPr>
              <a:t> qui sont pertinents pour les industries extractives.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F64B1-6642-3AB0-0CE3-A9FBEC2E2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COHÉRENCE ET COORDINATION DES POLITIQUES</a:t>
            </a:r>
          </a:p>
        </p:txBody>
      </p:sp>
      <p:pic>
        <p:nvPicPr>
          <p:cNvPr id="7" name="Picture Placeholder 6" descr="A group of wooden figures connected by string&#10;&#10;Description automatically generated">
            <a:extLst>
              <a:ext uri="{FF2B5EF4-FFF2-40B4-BE49-F238E27FC236}">
                <a16:creationId xmlns:a16="http://schemas.microsoft.com/office/drawing/2014/main" id="{B86E094E-6C49-E45D-2E09-5BBB0AE2D3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0B7A77-C695-7142-E225-8C9B4B84CB67}"/>
              </a:ext>
            </a:extLst>
          </p:cNvPr>
          <p:cNvSpPr/>
          <p:nvPr/>
        </p:nvSpPr>
        <p:spPr>
          <a:xfrm>
            <a:off x="0" y="1896169"/>
            <a:ext cx="4343400" cy="708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627C2-837B-6B30-1710-38E35ACE278E}"/>
              </a:ext>
            </a:extLst>
          </p:cNvPr>
          <p:cNvSpPr txBox="1"/>
          <p:nvPr/>
        </p:nvSpPr>
        <p:spPr>
          <a:xfrm>
            <a:off x="936531" y="1988802"/>
            <a:ext cx="394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rgbClr val="FFFFFF"/>
                </a:solidFill>
                <a:latin typeface="Franklin Gothic Medium" panose="020B0603020102020204" pitchFamily="34" charset="0"/>
              </a:rPr>
              <a:t>Exigence 2.1(b)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05C4D8-418E-1E51-90DC-816BEDCF0D30}"/>
              </a:ext>
            </a:extLst>
          </p:cNvPr>
          <p:cNvSpPr/>
          <p:nvPr/>
        </p:nvSpPr>
        <p:spPr>
          <a:xfrm>
            <a:off x="6883400" y="0"/>
            <a:ext cx="5308600" cy="6858000"/>
          </a:xfrm>
          <a:prstGeom prst="rect">
            <a:avLst/>
          </a:prstGeom>
          <a:solidFill>
            <a:srgbClr val="00215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66390841"/>
      </p:ext>
    </p:extLst>
  </p:cSld>
  <p:clrMapOvr>
    <a:masterClrMapping/>
  </p:clrMapOvr>
</p:sld>
</file>

<file path=ppt/theme/theme1.xml><?xml version="1.0" encoding="utf-8"?>
<a:theme xmlns:a="http://schemas.openxmlformats.org/drawingml/2006/main" name="EITItheme1">
  <a:themeElements>
    <a:clrScheme name="Custom 1">
      <a:dk1>
        <a:srgbClr val="000100"/>
      </a:dk1>
      <a:lt1>
        <a:srgbClr val="165B89"/>
      </a:lt1>
      <a:dk2>
        <a:srgbClr val="122954"/>
      </a:dk2>
      <a:lt2>
        <a:srgbClr val="15C2EE"/>
      </a:lt2>
      <a:accent1>
        <a:srgbClr val="1CC0EE"/>
      </a:accent1>
      <a:accent2>
        <a:srgbClr val="6C5239"/>
      </a:accent2>
      <a:accent3>
        <a:srgbClr val="2C8536"/>
      </a:accent3>
      <a:accent4>
        <a:srgbClr val="F5A60A"/>
      </a:accent4>
      <a:accent5>
        <a:srgbClr val="D24329"/>
      </a:accent5>
      <a:accent6>
        <a:srgbClr val="78325C"/>
      </a:accent6>
      <a:hlink>
        <a:srgbClr val="1AC2ED"/>
      </a:hlink>
      <a:folHlink>
        <a:srgbClr val="12295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822F89D2-8C55-8B4B-88BB-245ADC139331}" vid="{7C9ED5B2-BBF2-DF45-8D59-C876243C56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BB3B790D4CD34F81FC0BEB718ECEB9" ma:contentTypeVersion="16" ma:contentTypeDescription="Create a new document." ma:contentTypeScope="" ma:versionID="2b3c60c549791b94e1de36215c3a607c">
  <xsd:schema xmlns:xsd="http://www.w3.org/2001/XMLSchema" xmlns:xs="http://www.w3.org/2001/XMLSchema" xmlns:p="http://schemas.microsoft.com/office/2006/metadata/properties" xmlns:ns2="d9eb0d81-beec-4074-bc6f-8be11319408c" xmlns:ns3="ec4d7596-7f32-41a8-9a95-4275d9a1ea6b" targetNamespace="http://schemas.microsoft.com/office/2006/metadata/properties" ma:root="true" ma:fieldsID="d2eef05631ed337cff00ecc2bca7ad97" ns2:_="" ns3:_="">
    <xsd:import namespace="d9eb0d81-beec-4074-bc6f-8be11319408c"/>
    <xsd:import namespace="ec4d7596-7f32-41a8-9a95-4275d9a1ea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eb0d81-beec-4074-bc6f-8be1131940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b58f297-623d-4bc9-82bf-53ab639f85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4d7596-7f32-41a8-9a95-4275d9a1ea6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52dc68c-65b9-457f-ba02-173d769ec880}" ma:internalName="TaxCatchAll" ma:showField="CatchAllData" ma:web="ec4d7596-7f32-41a8-9a95-4275d9a1ea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4d7596-7f32-41a8-9a95-4275d9a1ea6b" xsi:nil="true"/>
    <lcf76f155ced4ddcb4097134ff3c332f xmlns="d9eb0d81-beec-4074-bc6f-8be11319408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61B2CE-588E-42F0-B52A-7C79A0F5D26E}">
  <ds:schemaRefs>
    <ds:schemaRef ds:uri="d9eb0d81-beec-4074-bc6f-8be11319408c"/>
    <ds:schemaRef ds:uri="ec4d7596-7f32-41a8-9a95-4275d9a1ea6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8BC80A8-A295-46CA-AF22-82C68DB359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BB9246-1D15-49BF-90DE-50031989DE62}">
  <ds:schemaRefs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d9eb0d81-beec-4074-bc6f-8be11319408c"/>
    <ds:schemaRef ds:uri="http://schemas.microsoft.com/office/infopath/2007/PartnerControls"/>
    <ds:schemaRef ds:uri="ec4d7596-7f32-41a8-9a95-4275d9a1ea6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EITItheme1</Template>
  <TotalTime>0</TotalTime>
  <Words>1924</Words>
  <Application>Microsoft Macintosh PowerPoint</Application>
  <PresentationFormat>Widescreen</PresentationFormat>
  <Paragraphs>242</Paragraphs>
  <Slides>51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Franklin Gothic Book</vt:lpstr>
      <vt:lpstr>Franklin Gothic Demi</vt:lpstr>
      <vt:lpstr>Franklin Gothic Medium</vt:lpstr>
      <vt:lpstr>Wingdings</vt:lpstr>
      <vt:lpstr>EITItheme1</vt:lpstr>
      <vt:lpstr>PowerPoint Presentation</vt:lpstr>
      <vt:lpstr>Pourquoi la transparence dans la transition énergétique est-elle importante ? </vt:lpstr>
      <vt:lpstr>Pourquoi la transparence dans la transition énergétique est-elle importante ? </vt:lpstr>
      <vt:lpstr>Transition énergétique</vt:lpstr>
      <vt:lpstr>Aspects clés</vt:lpstr>
      <vt:lpstr>PowerPoint Presentation</vt:lpstr>
      <vt:lpstr>Résumé</vt:lpstr>
      <vt:lpstr>Logique sous-jacente</vt:lpstr>
      <vt:lpstr>PowerPoint Presentation</vt:lpstr>
      <vt:lpstr>PowerPoint Presentation</vt:lpstr>
      <vt:lpstr>PowerPoint Presentation</vt:lpstr>
      <vt:lpstr>PowerPoint Presentation</vt:lpstr>
      <vt:lpstr>Allemagne</vt:lpstr>
      <vt:lpstr>PowerPoint Presentation</vt:lpstr>
      <vt:lpstr>Résumé</vt:lpstr>
      <vt:lpstr>Logique sous-jacente</vt:lpstr>
      <vt:lpstr>PowerPoint Presentation</vt:lpstr>
      <vt:lpstr>PowerPoint Presentation</vt:lpstr>
      <vt:lpstr>PowerPoint Presentation</vt:lpstr>
      <vt:lpstr>Mauritanie</vt:lpstr>
      <vt:lpstr>République du Congo</vt:lpstr>
      <vt:lpstr>Ghana </vt:lpstr>
      <vt:lpstr>PowerPoint Presentation</vt:lpstr>
      <vt:lpstr>Résumé</vt:lpstr>
      <vt:lpstr>Logique sous-jacente</vt:lpstr>
      <vt:lpstr>PowerPoint Presentation</vt:lpstr>
      <vt:lpstr>PowerPoint Presentation</vt:lpstr>
      <vt:lpstr>Philippines </vt:lpstr>
      <vt:lpstr>Groupe mondial d’experts de la lutte contre la corruption</vt:lpstr>
      <vt:lpstr>PowerPoint Presentation</vt:lpstr>
      <vt:lpstr>Résumé</vt:lpstr>
      <vt:lpstr>Logique sous-jacente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Résumé</vt:lpstr>
      <vt:lpstr>Logique sous-jacente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Résumé</vt:lpstr>
      <vt:lpstr>Options</vt:lpstr>
      <vt:lpstr>PowerPoint Presentation</vt:lpstr>
      <vt:lpstr>Consultez notre guide  eiti.org/fr/guide</vt:lpstr>
      <vt:lpstr>Questions ?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Leila Pilliard</dc:creator>
  <cp:keywords/>
  <dc:description/>
  <cp:lastModifiedBy>Leila Pilliard</cp:lastModifiedBy>
  <cp:revision>2</cp:revision>
  <cp:lastPrinted>2023-06-23T10:13:05Z</cp:lastPrinted>
  <dcterms:created xsi:type="dcterms:W3CDTF">2020-01-10T14:54:35Z</dcterms:created>
  <dcterms:modified xsi:type="dcterms:W3CDTF">2024-05-28T09:01:26Z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0x010100F6BB3B790D4CD34F81FC0BEB718ECEB9</vt:lpwstr>
  </property>
  <property fmtid="{D5CDD505-2E9C-101B-9397-08002B2CF9AE}" pid="3" name="MediaServiceImageTags">
    <vt:lpwstr/>
  </property>
</Properties>
</file>