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68" r:id="rId5"/>
    <p:sldId id="1841" r:id="rId6"/>
    <p:sldId id="274" r:id="rId7"/>
    <p:sldId id="1869" r:id="rId8"/>
    <p:sldId id="1844" r:id="rId9"/>
    <p:sldId id="1845" r:id="rId10"/>
    <p:sldId id="1846" r:id="rId11"/>
    <p:sldId id="1847" r:id="rId12"/>
    <p:sldId id="1848" r:id="rId13"/>
    <p:sldId id="1850" r:id="rId14"/>
    <p:sldId id="1851" r:id="rId15"/>
    <p:sldId id="1852" r:id="rId16"/>
    <p:sldId id="1856" r:id="rId17"/>
    <p:sldId id="1857" r:id="rId18"/>
    <p:sldId id="1858" r:id="rId19"/>
    <p:sldId id="1860" r:id="rId20"/>
    <p:sldId id="1855" r:id="rId21"/>
    <p:sldId id="1861" r:id="rId22"/>
    <p:sldId id="1862" r:id="rId23"/>
    <p:sldId id="1870" r:id="rId24"/>
    <p:sldId id="1865" r:id="rId25"/>
    <p:sldId id="1866" r:id="rId26"/>
    <p:sldId id="1867" r:id="rId27"/>
    <p:sldId id="289" r:id="rId28"/>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0BF"/>
    <a:srgbClr val="002157"/>
    <a:srgbClr val="00C3F0"/>
    <a:srgbClr val="005B8C"/>
    <a:srgbClr val="2C8536"/>
    <a:srgbClr val="EBEBEB"/>
    <a:srgbClr val="EBCB9F"/>
    <a:srgbClr val="6D5339"/>
    <a:srgbClr val="009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F8027-423B-844D-BC70-D023DA389B61}" v="1" dt="2024-06-04T11:11:38.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6"/>
  </p:normalViewPr>
  <p:slideViewPr>
    <p:cSldViewPr snapToGrid="0">
      <p:cViewPr varScale="1">
        <p:scale>
          <a:sx n="115" d="100"/>
          <a:sy n="115" d="100"/>
        </p:scale>
        <p:origin x="712" y="2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Bef>
                <a:spcPts val="1200"/>
              </a:spcBef>
              <a:spcAft>
                <a:spcPts val="600"/>
              </a:spcAft>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The EITI Standard is designed to promote good governance by enhancing transparency, strengthening accountability, and facilitating public debate about the management of natural resources. </a:t>
            </a:r>
          </a:p>
          <a:p>
            <a:pPr marL="285750" indent="-285750">
              <a:lnSpc>
                <a:spcPct val="115000"/>
              </a:lnSpc>
              <a:spcBef>
                <a:spcPts val="1200"/>
              </a:spcBef>
              <a:spcAft>
                <a:spcPts val="600"/>
              </a:spcAft>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Since it was first launched ten years ago, the EITI Standard has established a common set of rules that govern what governments and companies should disclose and when.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The EITI Standard has subsequently evolved to respond to stakeholder needs and a changing global context.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The process of refining the EITI Standard is the result of extensive consultation across the EITI’s constituencies and deliberation by the multi-stakeholder EITI Board. This process sought to ensure that the EITI Standard remains relevant and responsive by reflecting the EITI’s strategic priorities while remaining true to the organisation’s mission. The consultations also aimed to capture stakeholder views on improving the coherence, cost-effectiveness and ownership of EITI implementation among the EITI’s nearly 60 implementing countries.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a:t>
            </a:fld>
            <a:endParaRPr lang="nb-NO"/>
          </a:p>
        </p:txBody>
      </p:sp>
    </p:spTree>
    <p:extLst>
      <p:ext uri="{BB962C8B-B14F-4D97-AF65-F5344CB8AC3E}">
        <p14:creationId xmlns:p14="http://schemas.microsoft.com/office/powerpoint/2010/main" val="42097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energy transition will impact government revenues that are generated from both fossil fuel and minerals, particularly those needed for renewable energy technologies.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Governments will be expected to disclose their revenue forecasts or scenarios, as well as the assumptions that underlie these forecasts.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Companies are expected to disclose information about future production plans, when requested by the multi-stakeholder group.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These disclosures help citizens understand how prepared their country is to manage the energy transition and enable public debate about the sustainability of public revenues.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11</a:t>
            </a:fld>
            <a:endParaRPr lang="nb-NO"/>
          </a:p>
        </p:txBody>
      </p:sp>
    </p:spTree>
    <p:extLst>
      <p:ext uri="{BB962C8B-B14F-4D97-AF65-F5344CB8AC3E}">
        <p14:creationId xmlns:p14="http://schemas.microsoft.com/office/powerpoint/2010/main" val="423808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There are often structural barriers that impede women from equally participating in and benefiting from the natural resource sector. </a:t>
            </a:r>
          </a:p>
          <a:p>
            <a:pPr marL="285750" indent="-285750">
              <a:spcBef>
                <a:spcPts val="1200"/>
              </a:spcBef>
              <a:spcAft>
                <a:spcPts val="1200"/>
              </a:spcAft>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In response to growing attention on gender, social and environmental issues related to extractive sector governance, the 2023 EITI Standard includes provisions that promote diverse participation on multi-stakeholder groups and gender-sensitive data disclosures.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12</a:t>
            </a:fld>
            <a:endParaRPr lang="nb-NO"/>
          </a:p>
        </p:txBody>
      </p:sp>
    </p:spTree>
    <p:extLst>
      <p:ext uri="{BB962C8B-B14F-4D97-AF65-F5344CB8AC3E}">
        <p14:creationId xmlns:p14="http://schemas.microsoft.com/office/powerpoint/2010/main" val="213142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In many countries, extractive companies are legally required to consult affected communities before an oil, gas or mining license is awarded.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In some cases, the free, prior and informed consent (FPIC) of Indigenous people is required for a project to move ahead.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Under the 2023 EITI Standard, countries and companies must include information in their disclosures that explains the consultation process that was followed in awarding a license.</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13</a:t>
            </a:fld>
            <a:endParaRPr lang="nb-NO"/>
          </a:p>
        </p:txBody>
      </p:sp>
    </p:spTree>
    <p:extLst>
      <p:ext uri="{BB962C8B-B14F-4D97-AF65-F5344CB8AC3E}">
        <p14:creationId xmlns:p14="http://schemas.microsoft.com/office/powerpoint/2010/main" val="146301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benefits from the oil, gas and mining sector are often not equally distributed between men and women, and the negative impacts of extraction have been known to adversely affect women living near extractive activities.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2023 EITI Standard introduces new requirements that shed light on how companies’ social expenditures benefit women.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Countries are also encouraged to report on how revenues are managed at the local level, including how women and </a:t>
            </a:r>
            <a:r>
              <a:rPr lang="en-US" sz="1800" err="1">
                <a:effectLst/>
                <a:latin typeface="Franklin Gothic Book" panose="020B0503020102020204" pitchFamily="34" charset="0"/>
                <a:ea typeface="Cambria" panose="02040503050406030204" pitchFamily="18" charset="0"/>
                <a:cs typeface="Arial" panose="020B0604020202020204" pitchFamily="34" charset="0"/>
              </a:rPr>
              <a:t>marginalised</a:t>
            </a:r>
            <a:r>
              <a:rPr lang="en-US" sz="1800">
                <a:effectLst/>
                <a:latin typeface="Franklin Gothic Book" panose="020B0503020102020204" pitchFamily="34" charset="0"/>
                <a:ea typeface="Cambria" panose="02040503050406030204" pitchFamily="18" charset="0"/>
                <a:cs typeface="Arial" panose="020B0604020202020204" pitchFamily="34" charset="0"/>
              </a:rPr>
              <a:t> groups are taken into account.</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nb-NO"/>
          </a:p>
        </p:txBody>
      </p:sp>
    </p:spTree>
    <p:extLst>
      <p:ext uri="{BB962C8B-B14F-4D97-AF65-F5344CB8AC3E}">
        <p14:creationId xmlns:p14="http://schemas.microsoft.com/office/powerpoint/2010/main" val="249910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More granular disclosures on employment in the oil, gas and mining industries can help countries and companies develop policies that promote gender equality and opportunities for the local population.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2023 EITI Standard introduces new requirements to disclosure information on the number of women employed at different occupational levels, as well as how employment is distributed between local and foreign nationals.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Companies are encouraged to disclose the difference in average earnings between male and female employees.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1689155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While environmental, social and gender impact assessments of oil, gas and mining projects are often public documents, they can be challenging to access, especially for communities affected by extractive activities.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Countries and companies are now required to ensure that these environmental, social and gender impact assessments, as well as monitoring reports, are accessible to the public.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nb-NO"/>
          </a:p>
        </p:txBody>
      </p:sp>
    </p:spTree>
    <p:extLst>
      <p:ext uri="{BB962C8B-B14F-4D97-AF65-F5344CB8AC3E}">
        <p14:creationId xmlns:p14="http://schemas.microsoft.com/office/powerpoint/2010/main" val="1410525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GB" sz="1800">
                <a:solidFill>
                  <a:srgbClr val="000000"/>
                </a:solidFill>
                <a:effectLst/>
                <a:latin typeface="Franklin Gothic Book" panose="020B0503020102020204" pitchFamily="34" charset="0"/>
                <a:ea typeface="Calibri" panose="020F0502020204030204" pitchFamily="34" charset="0"/>
                <a:cs typeface="Calibri" panose="020F0502020204030204" pitchFamily="34" charset="0"/>
              </a:rPr>
              <a:t>The 2023 EITI Standard includes </a:t>
            </a: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provisions that require more reliable and comprehensive disclosures on revenues, production and exports.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These disclosures can support analysis that can help resource-rich countries to strengthen their tax base and collect revenues more efficiently.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MSGs can use EITI reporting to review the underlying mechanisms for data collection and verification, analyse the data, and make recommendations for improving policies and practices.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17</a:t>
            </a:fld>
            <a:endParaRPr lang="nb-NO"/>
          </a:p>
        </p:txBody>
      </p:sp>
    </p:spTree>
    <p:extLst>
      <p:ext uri="{BB962C8B-B14F-4D97-AF65-F5344CB8AC3E}">
        <p14:creationId xmlns:p14="http://schemas.microsoft.com/office/powerpoint/2010/main" val="383475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Production and export data that is broken down by project, or even by transaction, enables detailed analysis.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It can help to identify and address risks related to revenue loss, such as underreporting of volumes or values, illicit trade or corruption.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Under the 2023 EITI Standard, countries must disclose how they monitor and verify the accuracy of production and export data, which is usually sourced from oil, gas and mining companies.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An estimate of production and exports resulting from artisanal and small-scale mining should also be disclosed.</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18</a:t>
            </a:fld>
            <a:endParaRPr lang="nb-NO"/>
          </a:p>
        </p:txBody>
      </p:sp>
    </p:spTree>
    <p:extLst>
      <p:ext uri="{BB962C8B-B14F-4D97-AF65-F5344CB8AC3E}">
        <p14:creationId xmlns:p14="http://schemas.microsoft.com/office/powerpoint/2010/main" val="2460383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Oil, gas and mining companies’ costs affect how much revenue the government receives from a project.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Under the 2023 EITI Standard, countries are required to disclose how they monitor companies’ costs and to publish, at minimum, summaries of final tax and cost audits.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Companies and governments are encouraged to disclose capital and operating expenditures declared by companies, as well as total costs incurred since the commencement of the project.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nb-NO"/>
          </a:p>
        </p:txBody>
      </p:sp>
    </p:spTree>
    <p:extLst>
      <p:ext uri="{BB962C8B-B14F-4D97-AF65-F5344CB8AC3E}">
        <p14:creationId xmlns:p14="http://schemas.microsoft.com/office/powerpoint/2010/main" val="4176000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Changes to the EITI Standard pave the way towards a leaner process for disclosing revenues and payments.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Currently, the only standard procedure involves an Independent Administrator who reconciles payments and revenues.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EITI is developing alternatives that could involve a more risk-based approach to ensuring high-quality data.</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20</a:t>
            </a:fld>
            <a:endParaRPr lang="nb-NO"/>
          </a:p>
        </p:txBody>
      </p:sp>
    </p:spTree>
    <p:extLst>
      <p:ext uri="{BB962C8B-B14F-4D97-AF65-F5344CB8AC3E}">
        <p14:creationId xmlns:p14="http://schemas.microsoft.com/office/powerpoint/2010/main" val="339656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a:effectLst/>
                <a:latin typeface="Franklin Gothic Book" panose="020B0503020102020204" pitchFamily="34" charset="0"/>
                <a:ea typeface="Cambria" panose="02040503050406030204" pitchFamily="18" charset="0"/>
                <a:cs typeface="Arial" panose="020B0604020202020204" pitchFamily="34" charset="0"/>
              </a:rPr>
              <a:t>Now in its fourth edition, the 2023 EITI Standard now includes several new and refined provisions that enable countries to respond to the most pressing challenges that concern natural resource governance today.</a:t>
            </a:r>
            <a:r>
              <a:rPr lang="en-NO">
                <a:effectLst/>
              </a:rPr>
              <a:t> </a:t>
            </a:r>
          </a:p>
          <a:p>
            <a:pPr marL="285750" indent="-285750">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These broadly cover four thematic areas: </a:t>
            </a:r>
            <a:r>
              <a:rPr lang="en-NO" sz="1800">
                <a:effectLst/>
                <a:latin typeface="Franklin Gothic Book" panose="020B0503020102020204" pitchFamily="34" charset="0"/>
                <a:ea typeface="Cambria" panose="02040503050406030204" pitchFamily="18" charset="0"/>
                <a:cs typeface="Arial" panose="020B0604020202020204" pitchFamily="34" charset="0"/>
              </a:rPr>
              <a:t>Anti-corruption; energy transition; gender, social and environmental issues; and revenue collection.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The new version of the EITI Standard also places greater emphasis on the important role that national multi-stakeholder groups can play in addressing and supporting public debate on key governance issues that are aligned with national priorities. </a:t>
            </a:r>
            <a:endParaRPr lang="en-GB"/>
          </a:p>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3</a:t>
            </a:fld>
            <a:endParaRPr lang="nb-NO"/>
          </a:p>
        </p:txBody>
      </p:sp>
    </p:spTree>
    <p:extLst>
      <p:ext uri="{BB962C8B-B14F-4D97-AF65-F5344CB8AC3E}">
        <p14:creationId xmlns:p14="http://schemas.microsoft.com/office/powerpoint/2010/main" val="395338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21</a:t>
            </a:fld>
            <a:endParaRPr lang="nb-NO"/>
          </a:p>
        </p:txBody>
      </p:sp>
    </p:spTree>
    <p:extLst>
      <p:ext uri="{BB962C8B-B14F-4D97-AF65-F5344CB8AC3E}">
        <p14:creationId xmlns:p14="http://schemas.microsoft.com/office/powerpoint/2010/main" val="1926861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22</a:t>
            </a:fld>
            <a:endParaRPr lang="nb-NO"/>
          </a:p>
        </p:txBody>
      </p:sp>
    </p:spTree>
    <p:extLst>
      <p:ext uri="{BB962C8B-B14F-4D97-AF65-F5344CB8AC3E}">
        <p14:creationId xmlns:p14="http://schemas.microsoft.com/office/powerpoint/2010/main" val="1764507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GB" sz="1800">
                <a:effectLst/>
                <a:latin typeface="Franklin Gothic Book" panose="020B0503020102020204" pitchFamily="34" charset="0"/>
                <a:ea typeface="Cambria" panose="02040503050406030204" pitchFamily="18" charset="0"/>
                <a:cs typeface="Arial" panose="020B0604020202020204" pitchFamily="34" charset="0"/>
              </a:rPr>
              <a:t>Requirement 1.5 on work plan and monitoring now provides the multi-stakeholder group more flexibility to adjust implementation according to local priorities.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23</a:t>
            </a:fld>
            <a:endParaRPr lang="nb-NO"/>
          </a:p>
        </p:txBody>
      </p:sp>
    </p:spTree>
    <p:extLst>
      <p:ext uri="{BB962C8B-B14F-4D97-AF65-F5344CB8AC3E}">
        <p14:creationId xmlns:p14="http://schemas.microsoft.com/office/powerpoint/2010/main" val="410724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Since 2020, the EITI has been strengthening its work on anti-corruption, recognising the unique opportunity for EITI implementation to address corruption and governance risks in the natural resource sector.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For the first time, the 2023 EITI Standard explicitly reflects anti-corruption in the objectives and text of several EITI Requirements.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It includes provisions to help EITI implementing countries identify areas across the extractive sector value chain that are vulnerable to corruption, without imposing burdensome reporting requirements.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In addition, all companies participating in EITI reporting are now expected to disclose their anti-corruption policies.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endParaRPr lang="en-GB"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410326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The EITI Standard now explicitly states the need to address corruption risks in the oil, gas and mining sector in the objective of some EITI Requirements, including those on licensing and beneficial ownership.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Multi-stakeholder groups are required to consider issues related to extractive sector governance – including issues related to corruption – to place more focus on ensuring that EITI implementation strengthens anti-corruption efforts and addresses other nationally relevant governance issues.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nb-NO"/>
          </a:p>
        </p:txBody>
      </p:sp>
    </p:spTree>
    <p:extLst>
      <p:ext uri="{BB962C8B-B14F-4D97-AF65-F5344CB8AC3E}">
        <p14:creationId xmlns:p14="http://schemas.microsoft.com/office/powerpoint/2010/main" val="341295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The EITI Standard introduces new requirements that shed light on companies’ safeguards against corruption. All reporting companies, including state-owned enterprises, are now expected to publish an anti-corruption policy that sets out how they manage corruption risks, including their use of beneficial ownership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Additionally, companies that participate in multi-stakeholder groups are expected to engage in rigorous due diligence processes to strengthen the integrity of the EITI process.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State-owned enterprises are encouraged to disclose the identity of the beneficial owners of their agents or intermediaries, suppliers or contractors, where feasible.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These disclosures help to uncover connections to politically exposed persons (PEPs) and other conflicts of interest.</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nb-NO"/>
          </a:p>
        </p:txBody>
      </p:sp>
    </p:spTree>
    <p:extLst>
      <p:ext uri="{BB962C8B-B14F-4D97-AF65-F5344CB8AC3E}">
        <p14:creationId xmlns:p14="http://schemas.microsoft.com/office/powerpoint/2010/main" val="278378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Lower thresholds for reporting the beneficial owners of oil, gas and mining companies enable the public to have a more comprehensive view of who benefits from natural resources.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EITI Standard now encourages countries to adopt an ownership threshold of 10% or lower.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This means that any individual who directly or indirectly holds this or a higher percentage of shares of a company will be disclosed as a beneficial owner.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Countries are required to request companies to disclose any politically exposed persons (PEPs) who directly or indirectly hold an interest in a company, regardless of their level of ownership.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These disclosures are important for identifying conflicts of interest. Companies are also encouraged to disclose their ownership structure to ensure a full overview of ownership chains.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7</a:t>
            </a:fld>
            <a:endParaRPr lang="nb-NO"/>
          </a:p>
        </p:txBody>
      </p:sp>
    </p:spTree>
    <p:extLst>
      <p:ext uri="{BB962C8B-B14F-4D97-AF65-F5344CB8AC3E}">
        <p14:creationId xmlns:p14="http://schemas.microsoft.com/office/powerpoint/2010/main" val="177104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The global shift to a low-carbon economy </a:t>
            </a:r>
            <a:r>
              <a:rPr lang="en-GB" sz="1800">
                <a:solidFill>
                  <a:srgbClr val="000000"/>
                </a:solidFill>
                <a:effectLst/>
                <a:latin typeface="Franklin Gothic Book" panose="020B0503020102020204" pitchFamily="34" charset="0"/>
                <a:ea typeface="Cambria" panose="02040503050406030204" pitchFamily="18" charset="0"/>
                <a:cs typeface="Arial" panose="020B0604020202020204" pitchFamily="34" charset="0"/>
              </a:rPr>
              <a:t>has an impact across the entire extractive sector value chain, from how licenses are awarded to how public revenues will be affected.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The energy transition is reshaping the kinds of data, disclosures and dialogue required to support accountability and good governance of the natural resource sector.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Since 2020, the EITI has been taking steps to better reflect considerations related to the energy transition and its impact on resource-rich countries. </a:t>
            </a:r>
            <a:endParaRPr lang="en-NO" sz="1800">
              <a:solidFill>
                <a:schemeClr val="tx1"/>
              </a:solidFill>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Recognising the energy transition as a cross-cutting issue, the 2023 EITI Standard supports disclosures and public debate on the impacts of the energy transition on their extractive sectors and national economies.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While not mentioned here, many other refinements to the EITI Standard are also relevant from an energy transition perspective, such as production and exports.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8</a:t>
            </a:fld>
            <a:endParaRPr lang="nb-NO"/>
          </a:p>
        </p:txBody>
      </p:sp>
    </p:spTree>
    <p:extLst>
      <p:ext uri="{BB962C8B-B14F-4D97-AF65-F5344CB8AC3E}">
        <p14:creationId xmlns:p14="http://schemas.microsoft.com/office/powerpoint/2010/main" val="374772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2023 EITI Standard introduces new requirements to increase public understanding about the impact that government policies related to the energy transition may have on the oil, gas and mining sectors.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These disclosures can inform public debate about the country’s preparedness for the transition.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In addition to disclosing commitments and plans, governments are encouraged to disclose public subsidies that are relevant to the sector.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Countries are also encouraged to disclose a summary of carbon pricing mechanisms and carbon taxes, as well as any reforms underway.</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13674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b="1">
                <a:effectLst/>
                <a:latin typeface="Franklin Gothic Book" panose="020B0503020102020204" pitchFamily="34" charset="0"/>
                <a:ea typeface="Cambria" panose="02040503050406030204" pitchFamily="18" charset="0"/>
                <a:cs typeface="Arial" panose="020B0604020202020204" pitchFamily="34" charset="0"/>
              </a:rPr>
              <a:t>Licensing</a:t>
            </a:r>
            <a:r>
              <a:rPr lang="en-US" sz="1800">
                <a:effectLst/>
                <a:latin typeface="Franklin Gothic Book" panose="020B0503020102020204" pitchFamily="34" charset="0"/>
                <a:ea typeface="Cambria" panose="02040503050406030204" pitchFamily="18" charset="0"/>
                <a:cs typeface="Arial" panose="020B0604020202020204" pitchFamily="34" charset="0"/>
              </a:rPr>
              <a:t>:</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race to secure minerals needed for the energy transition can lead to fast-tracking the process for awarding mining licenses.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2023 EITI Standard requires countries to document the rationale for fast-tracking, as well as details of the process.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This helps to ensure that safeguards are applied.</a:t>
            </a:r>
          </a:p>
          <a:p>
            <a:pPr marL="285750" indent="-285750">
              <a:spcBef>
                <a:spcPts val="1200"/>
              </a:spcBef>
              <a:spcAft>
                <a:spcPts val="1200"/>
              </a:spcAft>
              <a:buFont typeface="Arial" panose="020B0604020202020204" pitchFamily="34" charset="0"/>
              <a:buChar char="•"/>
            </a:pPr>
            <a:endParaRPr lang="en-US" sz="1800">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en-US" sz="1800" b="1">
                <a:effectLst/>
                <a:latin typeface="Franklin Gothic Book" panose="020B0503020102020204" pitchFamily="34" charset="0"/>
                <a:ea typeface="Cambria" panose="02040503050406030204" pitchFamily="18" charset="0"/>
                <a:cs typeface="Arial" panose="020B0604020202020204" pitchFamily="34" charset="0"/>
              </a:rPr>
              <a:t>Reserves:</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Countries are encouraged to disclose proven oil, gas and mineral reserves.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These disclosures can inform understanding of the energy transition's potential economic impacts by increasing public understanding of remaining fossil fuels, as well as the minerals used in low-carbon technologies.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This data can also support analysis of the potential carbon emissions associated with a country's fossil fuel reserves.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endParaRPr lang="en-US"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nb-NO"/>
          </a:p>
        </p:txBody>
      </p:sp>
    </p:spTree>
    <p:extLst>
      <p:ext uri="{BB962C8B-B14F-4D97-AF65-F5344CB8AC3E}">
        <p14:creationId xmlns:p14="http://schemas.microsoft.com/office/powerpoint/2010/main" val="4252780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bg>
      <p:bgPr>
        <a:solidFill>
          <a:srgbClr val="FAEDBC">
            <a:alpha val="9804"/>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3F0F2-071C-84FB-04B9-CB0477BF93A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610734" y="-1"/>
            <a:ext cx="10578006" cy="6858001"/>
          </a:xfrm>
          <a:prstGeom prst="rect">
            <a:avLst/>
          </a:prstGeom>
        </p:spPr>
      </p:pic>
      <p:sp>
        <p:nvSpPr>
          <p:cNvPr id="2" name="Rectangle 1">
            <a:extLst>
              <a:ext uri="{FF2B5EF4-FFF2-40B4-BE49-F238E27FC236}">
                <a16:creationId xmlns:a16="http://schemas.microsoft.com/office/drawing/2014/main" id="{B270B929-9328-914C-BFEB-1BA8D78F10B4}"/>
              </a:ext>
            </a:extLst>
          </p:cNvPr>
          <p:cNvSpPr/>
          <p:nvPr userDrawn="1"/>
        </p:nvSpPr>
        <p:spPr>
          <a:xfrm>
            <a:off x="-3261" y="0"/>
            <a:ext cx="12192000" cy="6858000"/>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3"/>
          <a:stretch>
            <a:fillRect/>
          </a:stretch>
        </p:blipFill>
        <p:spPr>
          <a:xfrm>
            <a:off x="643435" y="5825339"/>
            <a:ext cx="1495765"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3261"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725292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11870888"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6572528" y="5808678"/>
            <a:ext cx="4976037" cy="707886"/>
          </a:xfrm>
          <a:prstGeom prst="rect">
            <a:avLst/>
          </a:prstGeom>
          <a:noFill/>
        </p:spPr>
        <p:txBody>
          <a:bodyPr wrap="square" rtlCol="0">
            <a:spAutoFit/>
          </a:bodyPr>
          <a:lstStyle/>
          <a:p>
            <a:pPr algn="r"/>
            <a:r>
              <a:rPr lang="en-GB" sz="2000" b="0" i="0" kern="1200" noProof="0">
                <a:solidFill>
                  <a:srgbClr val="FFFFFF"/>
                </a:solidFill>
                <a:effectLst/>
                <a:latin typeface="+mj-lt"/>
                <a:ea typeface="+mn-ea"/>
                <a:cs typeface="+mn-cs"/>
              </a:rPr>
              <a:t>The global standard for the good governance of oil, gas and mineral resources.</a:t>
            </a:r>
            <a:endParaRPr lang="en-GB" sz="2000" b="0" i="0" noProof="0">
              <a:solidFill>
                <a:srgbClr val="FFFFFF"/>
              </a:solidFill>
              <a:latin typeface="+mj-lt"/>
            </a:endParaRPr>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2-spalte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GB"/>
              <a:t>Click to 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6/4/24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GB"/>
              <a:t>Click to 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 og innhold">
    <p:bg>
      <p:bgPr>
        <a:solidFill>
          <a:srgbClr val="FFFFFF"/>
        </a:solidFill>
        <a:effectLst/>
      </p:bgPr>
    </p:bg>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8188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tel og innhold">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tel og innhold">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tel og innhold">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tel og innhold">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tel og innhold">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GB"/>
              <a:t>Click icon to add picture</a:t>
            </a:r>
            <a:endParaRPr lang="en-US"/>
          </a:p>
        </p:txBody>
      </p:sp>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6/4/24</a:t>
            </a:fld>
            <a:endParaRPr lang="en-US"/>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tellysbilde">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B570E-21A5-99EE-67A3-CB44E2087D3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610734" y="-1"/>
            <a:ext cx="10578006" cy="6858001"/>
          </a:xfrm>
          <a:prstGeom prst="rect">
            <a:avLst/>
          </a:prstGeom>
        </p:spPr>
      </p:pic>
      <p:sp>
        <p:nvSpPr>
          <p:cNvPr id="4" name="Rectangle 3">
            <a:extLst>
              <a:ext uri="{FF2B5EF4-FFF2-40B4-BE49-F238E27FC236}">
                <a16:creationId xmlns:a16="http://schemas.microsoft.com/office/drawing/2014/main" id="{9238BB3D-1CD5-15EA-55D8-6E7011FE809F}"/>
              </a:ext>
            </a:extLst>
          </p:cNvPr>
          <p:cNvSpPr/>
          <p:nvPr userDrawn="1"/>
        </p:nvSpPr>
        <p:spPr>
          <a:xfrm>
            <a:off x="-3260" y="-1"/>
            <a:ext cx="12192000" cy="6874042"/>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11308653" y="623091"/>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8385859" y="108235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2028699" y="0"/>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5028862" y="-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3"/>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Tree>
    <p:extLst>
      <p:ext uri="{BB962C8B-B14F-4D97-AF65-F5344CB8AC3E}">
        <p14:creationId xmlns:p14="http://schemas.microsoft.com/office/powerpoint/2010/main" val="133299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_pictur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BB8C847C-FD7F-FD42-BD44-7CDF1FAB5F87}"/>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tellysbild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a:solidFill>
                  <a:srgbClr val="002157"/>
                </a:solidFill>
                <a:effectLst/>
                <a:latin typeface="+mj-lt"/>
                <a:ea typeface="+mn-ea"/>
                <a:cs typeface="+mn-cs"/>
              </a:rPr>
              <a:t>The global standard for </a:t>
            </a:r>
            <a:r>
              <a:rPr lang="nb-NO" sz="2000" b="0" i="0" kern="1200" err="1">
                <a:solidFill>
                  <a:srgbClr val="002157"/>
                </a:solidFill>
                <a:effectLst/>
                <a:latin typeface="+mj-lt"/>
                <a:ea typeface="+mn-ea"/>
                <a:cs typeface="+mn-cs"/>
              </a:rPr>
              <a:t>the</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good</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governance</a:t>
            </a:r>
            <a:br>
              <a:rPr lang="nb-NO" sz="2000" b="0" i="0" kern="1200">
                <a:solidFill>
                  <a:srgbClr val="002157"/>
                </a:solidFill>
                <a:effectLst/>
                <a:latin typeface="+mj-lt"/>
                <a:ea typeface="+mn-ea"/>
                <a:cs typeface="+mn-cs"/>
              </a:rPr>
            </a:br>
            <a:r>
              <a:rPr lang="nb-NO" sz="2000" b="0" i="0" kern="1200" err="1">
                <a:solidFill>
                  <a:srgbClr val="002157"/>
                </a:solidFill>
                <a:effectLst/>
                <a:latin typeface="+mj-lt"/>
                <a:ea typeface="+mn-ea"/>
                <a:cs typeface="+mn-cs"/>
              </a:rPr>
              <a:t>of</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oil</a:t>
            </a:r>
            <a:r>
              <a:rPr lang="nb-NO" sz="2000" b="0" i="0" kern="1200">
                <a:solidFill>
                  <a:srgbClr val="002157"/>
                </a:solidFill>
                <a:effectLst/>
                <a:latin typeface="+mj-lt"/>
                <a:ea typeface="+mn-ea"/>
                <a:cs typeface="+mn-cs"/>
              </a:rPr>
              <a:t>, gas and mineral </a:t>
            </a:r>
            <a:r>
              <a:rPr lang="nb-NO" sz="2000" b="0" i="0" kern="1200" err="1">
                <a:solidFill>
                  <a:srgbClr val="002157"/>
                </a:solidFill>
                <a:effectLst/>
                <a:latin typeface="+mj-lt"/>
                <a:ea typeface="+mn-ea"/>
                <a:cs typeface="+mn-cs"/>
              </a:rPr>
              <a:t>resources</a:t>
            </a:r>
            <a:r>
              <a:rPr lang="nb-NO" sz="2000" b="0" i="0" kern="1200">
                <a:solidFill>
                  <a:srgbClr val="002157"/>
                </a:solidFill>
                <a:effectLst/>
                <a:latin typeface="+mj-lt"/>
                <a:ea typeface="+mn-ea"/>
                <a:cs typeface="+mn-cs"/>
              </a:rPr>
              <a:t>.</a:t>
            </a:r>
            <a:endParaRPr lang="nb-NO" sz="2000" b="0" i="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GB"/>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GB"/>
              <a:t>Click icon to add picture</a:t>
            </a:r>
            <a:endParaRPr lang="en-US"/>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6/4/24</a:t>
            </a:fld>
            <a:endParaRPr lang="en-US"/>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6/4/24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bild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6/4/24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4851699"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GB"/>
              <a:t>Click icon to add picture</a:t>
            </a:r>
            <a:endParaRPr lang="en-US"/>
          </a:p>
        </p:txBody>
      </p:sp>
    </p:spTree>
    <p:extLst>
      <p:ext uri="{BB962C8B-B14F-4D97-AF65-F5344CB8AC3E}">
        <p14:creationId xmlns:p14="http://schemas.microsoft.com/office/powerpoint/2010/main" val="111900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a:t>Klikk for å redigere tittelstil</a:t>
            </a:r>
            <a:endParaRPr lang="en-US"/>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a:t>Rediger tekststiler i malen
Andre nivå
Tredje nivå
Fjerde nivå
Femte nivå</a:t>
            </a:r>
            <a:endParaRPr lang="en-US"/>
          </a:p>
        </p:txBody>
      </p:sp>
      <p:sp>
        <p:nvSpPr>
          <p:cNvPr id="4" name="Date Placeholder 3"/>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6/4/24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6" name="Slide Number Placeholder 5"/>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80" r:id="rId5"/>
    <p:sldLayoutId id="2147483676" r:id="rId6"/>
    <p:sldLayoutId id="2147483668" r:id="rId7"/>
    <p:sldLayoutId id="2147483650" r:id="rId8"/>
    <p:sldLayoutId id="2147483688" r:id="rId9"/>
    <p:sldLayoutId id="2147483686" r:id="rId10"/>
    <p:sldLayoutId id="2147483663" r:id="rId11"/>
    <p:sldLayoutId id="2147483689" r:id="rId12"/>
    <p:sldLayoutId id="2147483683" r:id="rId13"/>
    <p:sldLayoutId id="2147483684" r:id="rId14"/>
    <p:sldLayoutId id="2147483685" r:id="rId15"/>
    <p:sldLayoutId id="2147483687" r:id="rId16"/>
    <p:sldLayoutId id="2147483654" r:id="rId17"/>
    <p:sldLayoutId id="2147483681" r:id="rId18"/>
    <p:sldLayoutId id="2147483682" r:id="rId19"/>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6E31F-55FF-2E41-AB26-CEECCBD285AA}"/>
              </a:ext>
            </a:extLst>
          </p:cNvPr>
          <p:cNvSpPr>
            <a:spLocks noGrp="1"/>
          </p:cNvSpPr>
          <p:nvPr>
            <p:ph type="subTitle" idx="1"/>
          </p:nvPr>
        </p:nvSpPr>
        <p:spPr>
          <a:xfrm>
            <a:off x="643435" y="3886159"/>
            <a:ext cx="11227453" cy="744996"/>
          </a:xfrm>
        </p:spPr>
        <p:txBody>
          <a:bodyPr vert="horz" lIns="91440" tIns="45720" rIns="91440" bIns="45720" rtlCol="0" anchor="t">
            <a:normAutofit/>
          </a:bodyPr>
          <a:lstStyle/>
          <a:p>
            <a:r>
              <a:rPr lang="ru-RU" sz="3600"/>
              <a:t>Основные изменения</a:t>
            </a:r>
          </a:p>
        </p:txBody>
      </p:sp>
      <p:sp>
        <p:nvSpPr>
          <p:cNvPr id="3" name="Text Placeholder 2">
            <a:extLst>
              <a:ext uri="{FF2B5EF4-FFF2-40B4-BE49-F238E27FC236}">
                <a16:creationId xmlns:a16="http://schemas.microsoft.com/office/drawing/2014/main" id="{20B9E2AE-17D2-1A43-8B68-275E4E90DD5E}"/>
              </a:ext>
            </a:extLst>
          </p:cNvPr>
          <p:cNvSpPr>
            <a:spLocks noGrp="1"/>
          </p:cNvSpPr>
          <p:nvPr>
            <p:ph type="body" sz="quarter" idx="13"/>
          </p:nvPr>
        </p:nvSpPr>
        <p:spPr/>
        <p:txBody>
          <a:bodyPr>
            <a:normAutofit fontScale="92500" lnSpcReduction="20000"/>
          </a:bodyPr>
          <a:lstStyle/>
          <a:p>
            <a:r>
              <a:rPr lang="ru-RU"/>
              <a:t>Стандарт ИПДО 2023</a:t>
            </a:r>
          </a:p>
        </p:txBody>
      </p:sp>
    </p:spTree>
    <p:extLst>
      <p:ext uri="{BB962C8B-B14F-4D97-AF65-F5344CB8AC3E}">
        <p14:creationId xmlns:p14="http://schemas.microsoft.com/office/powerpoint/2010/main" val="262333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7840005" cy="1196510"/>
          </a:xfrm>
        </p:spPr>
        <p:txBody>
          <a:bodyPr/>
          <a:lstStyle/>
          <a:p>
            <a:r>
              <a:rPr lang="ru-RU"/>
              <a:t>Общие сведения о выдаче лицензий и запасах</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8331855" cy="2799470"/>
          </a:xfrm>
        </p:spPr>
        <p:txBody>
          <a:bodyPr>
            <a:normAutofit/>
          </a:bodyPr>
          <a:lstStyle/>
          <a:p>
            <a:r>
              <a:rPr lang="ru-RU" sz="2400"/>
              <a:t>Страны обязаны предоставлять документальное обоснование в случае применения </a:t>
            </a:r>
            <a:r>
              <a:rPr lang="ru-RU" sz="2400" b="1">
                <a:solidFill>
                  <a:srgbClr val="0090BF"/>
                </a:solidFill>
              </a:rPr>
              <a:t>ускоренных процедур выдачи лицензий на добычу полезных ископаемых</a:t>
            </a:r>
            <a:r>
              <a:rPr lang="ru-RU" sz="2400"/>
              <a:t>, а также подробное описание этих процедур.</a:t>
            </a:r>
          </a:p>
          <a:p>
            <a:r>
              <a:rPr lang="ru-RU" sz="2400"/>
              <a:t>Страны поощряются к раскрытию информации о </a:t>
            </a:r>
            <a:r>
              <a:rPr lang="ru-RU" sz="2400" b="1">
                <a:solidFill>
                  <a:srgbClr val="0090BF"/>
                </a:solidFill>
              </a:rPr>
              <a:t>подтвержденных запасах нефти, газа и минеральных ресурсов</a:t>
            </a:r>
            <a:r>
              <a:rPr lang="ru-RU" sz="2400"/>
              <a:t>.</a:t>
            </a:r>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Требования 2.2 и 3.1</a:t>
            </a:r>
          </a:p>
        </p:txBody>
      </p:sp>
    </p:spTree>
    <p:extLst>
      <p:ext uri="{BB962C8B-B14F-4D97-AF65-F5344CB8AC3E}">
        <p14:creationId xmlns:p14="http://schemas.microsoft.com/office/powerpoint/2010/main" val="353232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7840005" cy="1196510"/>
          </a:xfrm>
        </p:spPr>
        <p:txBody>
          <a:bodyPr/>
          <a:lstStyle/>
          <a:p>
            <a:r>
              <a:rPr lang="ru-RU"/>
              <a:t>Понимание ожидаемых объемов доходов</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9093855" cy="2799470"/>
          </a:xfrm>
        </p:spPr>
        <p:txBody>
          <a:bodyPr>
            <a:normAutofit fontScale="92500" lnSpcReduction="10000"/>
          </a:bodyPr>
          <a:lstStyle/>
          <a:p>
            <a:r>
              <a:rPr lang="ru-RU" sz="2400"/>
              <a:t>Ожидается, что правительства будут раскрывать свои </a:t>
            </a:r>
            <a:r>
              <a:rPr lang="ru-RU" sz="2400" b="1">
                <a:solidFill>
                  <a:srgbClr val="0090BF"/>
                </a:solidFill>
              </a:rPr>
              <a:t>прогнозы уровня доходов или возможные сценарии</a:t>
            </a:r>
            <a:r>
              <a:rPr lang="ru-RU" sz="2400"/>
              <a:t>, а также допущения, лежащие в их основе.</a:t>
            </a:r>
          </a:p>
          <a:p>
            <a:r>
              <a:rPr lang="ru-RU" sz="2400"/>
              <a:t>Ожидается, что компании будут раскрывать информацию о </a:t>
            </a:r>
            <a:r>
              <a:rPr lang="ru-RU" sz="2400" b="1">
                <a:solidFill>
                  <a:srgbClr val="0090BF"/>
                </a:solidFill>
              </a:rPr>
              <a:t>будущих планах по объемам добычи</a:t>
            </a:r>
            <a:r>
              <a:rPr lang="ru-RU" sz="2400"/>
              <a:t> по запросу МГЗС.</a:t>
            </a:r>
          </a:p>
          <a:p>
            <a:r>
              <a:rPr lang="ru-RU" sz="2400">
                <a:highlight>
                  <a:srgbClr val="FFFFFF"/>
                </a:highlight>
              </a:rPr>
              <a:t>Государственные предприятия поощряются к раскрытию информации о том, как их </a:t>
            </a:r>
            <a:r>
              <a:rPr lang="ru-RU" sz="2400" b="1">
                <a:solidFill>
                  <a:srgbClr val="0090BF"/>
                </a:solidFill>
                <a:highlight>
                  <a:srgbClr val="FFFFFF"/>
                </a:highlight>
              </a:rPr>
              <a:t>инвестиционные решения согласуются с политикой энергетического перехода</a:t>
            </a:r>
            <a:r>
              <a:rPr lang="ru-RU" sz="2400">
                <a:highlight>
                  <a:srgbClr val="FFFFFF"/>
                </a:highlight>
              </a:rPr>
              <a:t> и учитывают климатические риски.</a:t>
            </a:r>
          </a:p>
          <a:p>
            <a:endParaRPr lang="en-GB" sz="2400"/>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Требования 5.3 и 2.6</a:t>
            </a:r>
          </a:p>
        </p:txBody>
      </p:sp>
    </p:spTree>
    <p:extLst>
      <p:ext uri="{BB962C8B-B14F-4D97-AF65-F5344CB8AC3E}">
        <p14:creationId xmlns:p14="http://schemas.microsoft.com/office/powerpoint/2010/main" val="240185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14523-1ADE-960E-9FD0-BC90BB9AD9C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463040"/>
            <a:ext cx="6943320" cy="1092935"/>
          </a:xfrm>
        </p:spPr>
        <p:txBody>
          <a:bodyPr/>
          <a:lstStyle/>
          <a:p>
            <a:r>
              <a:rPr lang="ru-RU"/>
              <a:t>Гендерные, социальные</a:t>
            </a:r>
            <a:br>
              <a:rPr lang="ru-RU"/>
            </a:br>
            <a:r>
              <a:rPr lang="ru-RU"/>
              <a:t>и экологические аспекты </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4" y="2813538"/>
            <a:ext cx="5659514" cy="2787654"/>
          </a:xfrm>
        </p:spPr>
        <p:txBody>
          <a:bodyPr>
            <a:normAutofit/>
          </a:bodyPr>
          <a:lstStyle/>
          <a:p>
            <a:pPr marL="0" indent="0">
              <a:buNone/>
            </a:pPr>
            <a:r>
              <a:rPr lang="ru-RU" sz="2400"/>
              <a:t>В Стандарте ИПДО 2023 были дополнены положения, касающиеся содействия </a:t>
            </a:r>
            <a:r>
              <a:rPr lang="ru-RU" sz="2400" b="1">
                <a:solidFill>
                  <a:srgbClr val="0090BF"/>
                </a:solidFill>
              </a:rPr>
              <a:t>многообразию в процессах принятия решений </a:t>
            </a:r>
            <a:r>
              <a:rPr lang="ru-RU" sz="2400"/>
              <a:t>и раскрытия информации с учетом </a:t>
            </a:r>
            <a:r>
              <a:rPr lang="ru-RU" sz="2400" b="1">
                <a:solidFill>
                  <a:srgbClr val="0090BF"/>
                </a:solidFill>
              </a:rPr>
              <a:t>гендерных, социальных и экологических аспектов</a:t>
            </a:r>
            <a:r>
              <a:rPr lang="ru-RU" sz="2400"/>
              <a:t>. </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90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srcRect/>
          <a:stretch/>
        </p:blipFill>
        <p:spPr>
          <a:xfrm flipH="1">
            <a:off x="8007232" y="1633205"/>
            <a:ext cx="3591589" cy="3591589"/>
          </a:xfrm>
          <a:prstGeom prst="rect">
            <a:avLst/>
          </a:prstGeom>
        </p:spPr>
      </p:pic>
    </p:spTree>
    <p:extLst>
      <p:ext uri="{BB962C8B-B14F-4D97-AF65-F5344CB8AC3E}">
        <p14:creationId xmlns:p14="http://schemas.microsoft.com/office/powerpoint/2010/main" val="401059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499321" cy="1196510"/>
          </a:xfrm>
        </p:spPr>
        <p:txBody>
          <a:bodyPr/>
          <a:lstStyle/>
          <a:p>
            <a:r>
              <a:rPr lang="ru-RU"/>
              <a:t>Отчетность о взаимодействии с местным населением и получении согласия</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ru-RU" sz="2400"/>
              <a:t>Ожидается, что страны и компании будут также раскрывать информацию, поясняющую, </a:t>
            </a:r>
            <a:r>
              <a:rPr lang="ru-RU" sz="2400" b="1">
                <a:solidFill>
                  <a:srgbClr val="0090BF"/>
                </a:solidFill>
              </a:rPr>
              <a:t>каким образом проводились консультации</a:t>
            </a:r>
            <a:r>
              <a:rPr lang="ru-RU" sz="2400"/>
              <a:t> перед выдачей лицензии.</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Требование 2.2</a:t>
            </a:r>
          </a:p>
        </p:txBody>
      </p:sp>
    </p:spTree>
    <p:extLst>
      <p:ext uri="{BB962C8B-B14F-4D97-AF65-F5344CB8AC3E}">
        <p14:creationId xmlns:p14="http://schemas.microsoft.com/office/powerpoint/2010/main" val="273857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1227455" cy="1196510"/>
          </a:xfrm>
        </p:spPr>
        <p:txBody>
          <a:bodyPr/>
          <a:lstStyle/>
          <a:p>
            <a:r>
              <a:rPr lang="ru-RU" spc="-110"/>
              <a:t>Разукрупнение данных о выгодах, получаемых общинами, по гендерному признаку</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ru-RU" sz="2400"/>
              <a:t>Страны поощряются к тому, чтобы включать в отчетность информацию </a:t>
            </a:r>
            <a:r>
              <a:rPr lang="ru-RU" sz="2400" b="1">
                <a:solidFill>
                  <a:srgbClr val="0090BF"/>
                </a:solidFill>
              </a:rPr>
              <a:t>о подходах к управлению доходами на местном уровне</a:t>
            </a:r>
            <a:r>
              <a:rPr lang="ru-RU" sz="2400"/>
              <a:t>, в том числе о том, как учитываются интересы женщин и маргинализированных групп.</a:t>
            </a:r>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Требования 5.2 и 6.1</a:t>
            </a:r>
          </a:p>
        </p:txBody>
      </p:sp>
    </p:spTree>
    <p:extLst>
      <p:ext uri="{BB962C8B-B14F-4D97-AF65-F5344CB8AC3E}">
        <p14:creationId xmlns:p14="http://schemas.microsoft.com/office/powerpoint/2010/main" val="256922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7713397" cy="1196510"/>
          </a:xfrm>
        </p:spPr>
        <p:txBody>
          <a:bodyPr/>
          <a:lstStyle/>
          <a:p>
            <a:r>
              <a:rPr lang="ru-RU"/>
              <a:t>Подробные данные о занятости</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686929"/>
            <a:ext cx="8077855" cy="2520366"/>
          </a:xfrm>
        </p:spPr>
        <p:txBody>
          <a:bodyPr>
            <a:normAutofit/>
          </a:bodyPr>
          <a:lstStyle/>
          <a:p>
            <a:r>
              <a:rPr lang="ru-RU" sz="2400"/>
              <a:t>Страны обязаны раскрывать информацию о количестве </a:t>
            </a:r>
            <a:r>
              <a:rPr lang="ru-RU" sz="2400" b="1">
                <a:solidFill>
                  <a:srgbClr val="0090BF"/>
                </a:solidFill>
              </a:rPr>
              <a:t>женщин, занятых на разных профессиональных уровнях</a:t>
            </a:r>
            <a:r>
              <a:rPr lang="ru-RU" sz="2400"/>
              <a:t>, а также о том, как распределяются рабочие места между местными и иностранными гражданами. </a:t>
            </a:r>
          </a:p>
          <a:p>
            <a:r>
              <a:rPr lang="ru-RU" sz="2400"/>
              <a:t>Компании поощряются к раскрытию информации</a:t>
            </a:r>
            <a:br>
              <a:rPr lang="ru-RU" sz="2400"/>
            </a:br>
            <a:r>
              <a:rPr lang="ru-RU" sz="2400"/>
              <a:t>о </a:t>
            </a:r>
            <a:r>
              <a:rPr lang="ru-RU" sz="2400" b="1">
                <a:solidFill>
                  <a:srgbClr val="0090BF"/>
                </a:solidFill>
              </a:rPr>
              <a:t>гендерном разрыве в оплате труда</a:t>
            </a:r>
            <a:r>
              <a:rPr lang="ru-RU" sz="2400"/>
              <a:t>.</a:t>
            </a:r>
          </a:p>
          <a:p>
            <a:endParaRPr lang="en-GB" sz="2400"/>
          </a:p>
          <a:p>
            <a:endParaRPr lang="en-GB" sz="2400"/>
          </a:p>
          <a:p>
            <a:endParaRPr lang="en-GB" sz="2400"/>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793253"/>
            <a:ext cx="7174523" cy="461665"/>
          </a:xfrm>
          <a:prstGeom prst="rect">
            <a:avLst/>
          </a:prstGeom>
          <a:noFill/>
        </p:spPr>
        <p:txBody>
          <a:bodyPr wrap="square" rtlCol="0">
            <a:spAutoFit/>
          </a:bodyPr>
          <a:lstStyle/>
          <a:p>
            <a:r>
              <a:rPr lang="ru-RU" sz="2400" i="1">
                <a:solidFill>
                  <a:srgbClr val="0090BF"/>
                </a:solidFill>
              </a:rPr>
              <a:t>Требование 6.3</a:t>
            </a:r>
          </a:p>
        </p:txBody>
      </p:sp>
    </p:spTree>
    <p:extLst>
      <p:ext uri="{BB962C8B-B14F-4D97-AF65-F5344CB8AC3E}">
        <p14:creationId xmlns:p14="http://schemas.microsoft.com/office/powerpoint/2010/main" val="276585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737321" cy="1196510"/>
          </a:xfrm>
        </p:spPr>
        <p:txBody>
          <a:bodyPr/>
          <a:lstStyle/>
          <a:p>
            <a:r>
              <a:rPr lang="ru-RU"/>
              <a:t>Оценка экологического, социального </a:t>
            </a:r>
            <a:br>
              <a:rPr lang="ru-RU"/>
            </a:br>
            <a:r>
              <a:rPr lang="ru-RU"/>
              <a:t>и гендерного воздействия</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ru-RU" sz="2400"/>
              <a:t>Страны и компании обязаны обеспечивать доступ общественности к </a:t>
            </a:r>
            <a:r>
              <a:rPr lang="ru-RU" sz="2400" b="1">
                <a:solidFill>
                  <a:srgbClr val="0090BF"/>
                </a:solidFill>
              </a:rPr>
              <a:t>результатам оценки экологического, социального и гендерного воздействия</a:t>
            </a:r>
            <a:r>
              <a:rPr lang="ru-RU" sz="2400"/>
              <a:t>, а также к </a:t>
            </a:r>
            <a:r>
              <a:rPr lang="ru-RU" sz="2400" b="1">
                <a:solidFill>
                  <a:srgbClr val="0090BF"/>
                </a:solidFill>
              </a:rPr>
              <a:t>отчетам о мониторинге</a:t>
            </a:r>
            <a:r>
              <a:rPr lang="ru-RU" sz="2400"/>
              <a:t>.  </a:t>
            </a:r>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Требование 6.4</a:t>
            </a:r>
          </a:p>
        </p:txBody>
      </p:sp>
    </p:spTree>
    <p:extLst>
      <p:ext uri="{BB962C8B-B14F-4D97-AF65-F5344CB8AC3E}">
        <p14:creationId xmlns:p14="http://schemas.microsoft.com/office/powerpoint/2010/main" val="277813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6F724-28C7-D86A-F131-F12A52984ED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ru-RU"/>
              <a:t>Сбор доходов</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6178062" cy="2787654"/>
          </a:xfrm>
        </p:spPr>
        <p:txBody>
          <a:bodyPr>
            <a:normAutofit/>
          </a:bodyPr>
          <a:lstStyle/>
          <a:p>
            <a:pPr marL="0" indent="0">
              <a:buNone/>
            </a:pPr>
            <a:r>
              <a:rPr lang="ru-RU" sz="2400"/>
              <a:t>Новые и уточненные положения предусматривают </a:t>
            </a:r>
            <a:r>
              <a:rPr lang="ru-RU" sz="2400" b="1">
                <a:solidFill>
                  <a:srgbClr val="0090BF"/>
                </a:solidFill>
              </a:rPr>
              <a:t>раскрытие более полной и подробной информации о доходах</a:t>
            </a:r>
            <a:r>
              <a:rPr lang="ru-RU" sz="2400"/>
              <a:t>, что потенциально позволит странам укрепить свою налоговую базу и увеличить доходы. </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C3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srcRect/>
          <a:stretch/>
        </p:blipFill>
        <p:spPr>
          <a:xfrm>
            <a:off x="8007232" y="1633205"/>
            <a:ext cx="3591589" cy="3591589"/>
          </a:xfrm>
          <a:prstGeom prst="rect">
            <a:avLst/>
          </a:prstGeom>
        </p:spPr>
      </p:pic>
    </p:spTree>
    <p:extLst>
      <p:ext uri="{BB962C8B-B14F-4D97-AF65-F5344CB8AC3E}">
        <p14:creationId xmlns:p14="http://schemas.microsoft.com/office/powerpoint/2010/main" val="168725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517188" cy="1196510"/>
          </a:xfrm>
        </p:spPr>
        <p:txBody>
          <a:bodyPr/>
          <a:lstStyle/>
          <a:p>
            <a:r>
              <a:rPr lang="ru-RU"/>
              <a:t>Повышение эффективности раскрытия информации о добыче и экспорте</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lnSpcReduction="10000"/>
          </a:bodyPr>
          <a:lstStyle/>
          <a:p>
            <a:r>
              <a:rPr lang="ru-RU" sz="2400"/>
              <a:t>Страны обязаны раскрывать информацию о том, как проводится контроль и проверяется достоверность </a:t>
            </a:r>
            <a:r>
              <a:rPr lang="ru-RU" sz="2400" b="1">
                <a:solidFill>
                  <a:srgbClr val="0090BF"/>
                </a:solidFill>
              </a:rPr>
              <a:t>данных о добыче и экспорте</a:t>
            </a:r>
            <a:r>
              <a:rPr lang="ru-RU" sz="2400"/>
              <a:t>.</a:t>
            </a:r>
          </a:p>
          <a:p>
            <a:r>
              <a:rPr lang="ru-RU" sz="2400"/>
              <a:t>Страны обязаны раскрывать оценочные объемы добычи и экспорта полезных ископаемых в результате </a:t>
            </a:r>
            <a:r>
              <a:rPr lang="ru-RU" sz="2400" b="1">
                <a:solidFill>
                  <a:srgbClr val="0090BF"/>
                </a:solidFill>
              </a:rPr>
              <a:t>кустарных и мелкомасштабных операций</a:t>
            </a:r>
            <a:r>
              <a:rPr lang="ru-RU" sz="2400"/>
              <a:t>.</a:t>
            </a:r>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Требования 3.2 и 3.3</a:t>
            </a:r>
          </a:p>
        </p:txBody>
      </p:sp>
    </p:spTree>
    <p:extLst>
      <p:ext uri="{BB962C8B-B14F-4D97-AF65-F5344CB8AC3E}">
        <p14:creationId xmlns:p14="http://schemas.microsoft.com/office/powerpoint/2010/main" val="83758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1" y="1194998"/>
            <a:ext cx="8670522" cy="1196510"/>
          </a:xfrm>
        </p:spPr>
        <p:txBody>
          <a:bodyPr/>
          <a:lstStyle/>
          <a:p>
            <a:r>
              <a:rPr lang="ru-RU"/>
              <a:t>Получение представления</a:t>
            </a:r>
            <a:br>
              <a:rPr lang="ru-RU"/>
            </a:br>
            <a:r>
              <a:rPr lang="ru-RU"/>
              <a:t>о расходах компаний </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982348"/>
            <a:ext cx="8535055" cy="2869809"/>
          </a:xfrm>
        </p:spPr>
        <p:txBody>
          <a:bodyPr>
            <a:normAutofit fontScale="85000" lnSpcReduction="10000"/>
          </a:bodyPr>
          <a:lstStyle/>
          <a:p>
            <a:r>
              <a:rPr lang="ru-RU" sz="2800"/>
              <a:t>Страны обязаны раскрывать информацию о том, каким образом проводится </a:t>
            </a:r>
            <a:r>
              <a:rPr lang="ru-RU" sz="2800" b="1">
                <a:solidFill>
                  <a:srgbClr val="0090BF"/>
                </a:solidFill>
              </a:rPr>
              <a:t>мониторинг расходов компаний</a:t>
            </a:r>
            <a:r>
              <a:rPr lang="ru-RU" sz="2800"/>
              <a:t>.</a:t>
            </a:r>
            <a:r>
              <a:rPr lang="ru-RU" sz="2800" b="1">
                <a:solidFill>
                  <a:srgbClr val="0090BF"/>
                </a:solidFill>
              </a:rPr>
              <a:t> </a:t>
            </a:r>
          </a:p>
          <a:p>
            <a:r>
              <a:rPr lang="ru-RU" sz="2800"/>
              <a:t>Ожидается, что страны опубликуют </a:t>
            </a:r>
            <a:r>
              <a:rPr lang="ru-RU" sz="2800" b="1">
                <a:solidFill>
                  <a:srgbClr val="0090BF"/>
                </a:solidFill>
              </a:rPr>
              <a:t>резюме окончательных отчетов о проверке расходов и уплаченных налогов</a:t>
            </a:r>
            <a:r>
              <a:rPr lang="ru-RU" sz="2800"/>
              <a:t>.</a:t>
            </a:r>
            <a:r>
              <a:rPr lang="ru-RU" sz="2800" b="1">
                <a:solidFill>
                  <a:srgbClr val="0090BF"/>
                </a:solidFill>
              </a:rPr>
              <a:t> </a:t>
            </a:r>
          </a:p>
          <a:p>
            <a:r>
              <a:rPr lang="ru-RU" sz="2800"/>
              <a:t>Страны и компании поощряются к раскрытию информации о</a:t>
            </a:r>
            <a:r>
              <a:rPr lang="ru-RU" sz="2800" b="1">
                <a:solidFill>
                  <a:srgbClr val="0090BF"/>
                </a:solidFill>
              </a:rPr>
              <a:t> капитальных и операционных затратах</a:t>
            </a:r>
            <a:r>
              <a:rPr lang="ru-RU" sz="2800"/>
              <a:t>,</a:t>
            </a:r>
            <a:br>
              <a:rPr lang="ru-RU" sz="2800"/>
            </a:br>
            <a:r>
              <a:rPr lang="ru-RU" sz="2800"/>
              <a:t>а также </a:t>
            </a:r>
            <a:r>
              <a:rPr lang="ru-RU" sz="2800" b="1">
                <a:solidFill>
                  <a:srgbClr val="0090BF"/>
                </a:solidFill>
              </a:rPr>
              <a:t>об общих затратах</a:t>
            </a:r>
            <a:r>
              <a:rPr lang="ru-RU" sz="2800"/>
              <a:t>.</a:t>
            </a:r>
          </a:p>
          <a:p>
            <a:endParaRPr lang="en-GB" sz="2800"/>
          </a:p>
          <a:p>
            <a:endParaRPr lang="en-GB" sz="28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Требование 4.10</a:t>
            </a:r>
          </a:p>
        </p:txBody>
      </p:sp>
    </p:spTree>
    <p:extLst>
      <p:ext uri="{BB962C8B-B14F-4D97-AF65-F5344CB8AC3E}">
        <p14:creationId xmlns:p14="http://schemas.microsoft.com/office/powerpoint/2010/main" val="179772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194998"/>
            <a:ext cx="5659514" cy="671660"/>
          </a:xfrm>
        </p:spPr>
        <p:txBody>
          <a:bodyPr/>
          <a:lstStyle/>
          <a:p>
            <a:r>
              <a:rPr lang="ru-RU"/>
              <a:t>Стандарт ИПДО 2023</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019792"/>
            <a:ext cx="6487036" cy="3581400"/>
          </a:xfrm>
        </p:spPr>
        <p:txBody>
          <a:bodyPr>
            <a:normAutofit/>
          </a:bodyPr>
          <a:lstStyle/>
          <a:p>
            <a:r>
              <a:rPr lang="ru-RU" sz="2400"/>
              <a:t>В Стандарт ИПДО вносятся изменения с учетом </a:t>
            </a:r>
            <a:r>
              <a:rPr lang="ru-RU" sz="2400" b="1">
                <a:solidFill>
                  <a:srgbClr val="0090BF"/>
                </a:solidFill>
              </a:rPr>
              <a:t>потребностей заинтересованных сторон</a:t>
            </a:r>
            <a:r>
              <a:rPr lang="ru-RU" sz="2400"/>
              <a:t> и </a:t>
            </a:r>
            <a:r>
              <a:rPr lang="ru-RU" sz="2400" b="1">
                <a:solidFill>
                  <a:srgbClr val="0090BF"/>
                </a:solidFill>
              </a:rPr>
              <a:t>меняющихся мировых условий</a:t>
            </a:r>
            <a:r>
              <a:rPr lang="ru-RU" sz="2400"/>
              <a:t>.</a:t>
            </a:r>
          </a:p>
          <a:p>
            <a:r>
              <a:rPr lang="ru-RU" sz="2400"/>
              <a:t>Новые и уточненные положения предоставляют странам возможности </a:t>
            </a:r>
            <a:r>
              <a:rPr lang="ru-RU" sz="2400" b="1">
                <a:solidFill>
                  <a:srgbClr val="0090BF"/>
                </a:solidFill>
              </a:rPr>
              <a:t>решать самые насущные проблемы</a:t>
            </a:r>
            <a:r>
              <a:rPr lang="ru-RU" sz="2400"/>
              <a:t>, связанные с управлением природными ресурсами. </a:t>
            </a:r>
          </a:p>
        </p:txBody>
      </p:sp>
      <p:pic>
        <p:nvPicPr>
          <p:cNvPr id="6" name="Picture 5">
            <a:extLst>
              <a:ext uri="{FF2B5EF4-FFF2-40B4-BE49-F238E27FC236}">
                <a16:creationId xmlns:a16="http://schemas.microsoft.com/office/drawing/2014/main" id="{DF113868-8272-5D17-3A9E-D9FD9DC9897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414053" y="0"/>
            <a:ext cx="4777946" cy="6858000"/>
          </a:xfrm>
          <a:prstGeom prst="rect">
            <a:avLst/>
          </a:prstGeom>
        </p:spPr>
      </p:pic>
      <p:sp>
        <p:nvSpPr>
          <p:cNvPr id="7" name="Rectangle 6">
            <a:extLst>
              <a:ext uri="{FF2B5EF4-FFF2-40B4-BE49-F238E27FC236}">
                <a16:creationId xmlns:a16="http://schemas.microsoft.com/office/drawing/2014/main" id="{C027A97E-635A-1127-E619-225EAF58D239}"/>
              </a:ext>
            </a:extLst>
          </p:cNvPr>
          <p:cNvSpPr/>
          <p:nvPr/>
        </p:nvSpPr>
        <p:spPr>
          <a:xfrm>
            <a:off x="7414053" y="0"/>
            <a:ext cx="4777946" cy="6858000"/>
          </a:xfrm>
          <a:prstGeom prst="rect">
            <a:avLst/>
          </a:prstGeom>
          <a:gradFill flip="none" rotWithShape="1">
            <a:gsLst>
              <a:gs pos="0">
                <a:srgbClr val="005B8C"/>
              </a:gs>
              <a:gs pos="41000">
                <a:schemeClr val="accent1">
                  <a:shade val="67500"/>
                  <a:satMod val="115000"/>
                  <a:alpha val="66785"/>
                  <a:lumMod val="69000"/>
                </a:schemeClr>
              </a:gs>
              <a:gs pos="100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51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8247970" cy="1196510"/>
          </a:xfrm>
        </p:spPr>
        <p:txBody>
          <a:bodyPr/>
          <a:lstStyle/>
          <a:p>
            <a:r>
              <a:rPr lang="ru-RU"/>
              <a:t>Путь к менее затратному процессу раскрытия информации о доходах</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3" y="2982348"/>
            <a:ext cx="7502382" cy="2869809"/>
          </a:xfrm>
        </p:spPr>
        <p:txBody>
          <a:bodyPr>
            <a:normAutofit/>
          </a:bodyPr>
          <a:lstStyle/>
          <a:p>
            <a:r>
              <a:rPr lang="ru-RU" sz="2400"/>
              <a:t>В настоящее время стандартная процедура предполагает привлечение независимого администратора для выверки платежей и доходов.</a:t>
            </a:r>
          </a:p>
          <a:p>
            <a:r>
              <a:rPr lang="ru-RU" sz="2400"/>
              <a:t>ИПДО разрабатывает альтернативы, которые более предусматривают более </a:t>
            </a:r>
            <a:r>
              <a:rPr lang="ru-RU" sz="2400" b="1">
                <a:solidFill>
                  <a:srgbClr val="0090BF"/>
                </a:solidFill>
              </a:rPr>
              <a:t>риск-ориентированный</a:t>
            </a:r>
            <a:r>
              <a:rPr lang="ru-RU" sz="2400"/>
              <a:t> подход к обеспечению высокого качества данных.</a:t>
            </a:r>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Требования 4.1 и 4.9</a:t>
            </a:r>
          </a:p>
        </p:txBody>
      </p:sp>
    </p:spTree>
    <p:extLst>
      <p:ext uri="{BB962C8B-B14F-4D97-AF65-F5344CB8AC3E}">
        <p14:creationId xmlns:p14="http://schemas.microsoft.com/office/powerpoint/2010/main" val="347836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90388" cy="1196510"/>
          </a:xfrm>
        </p:spPr>
        <p:txBody>
          <a:bodyPr/>
          <a:lstStyle/>
          <a:p>
            <a:r>
              <a:rPr lang="ru-RU"/>
              <a:t>Повышение уровня прозрачности контрактов</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686929"/>
            <a:ext cx="8212430" cy="3207434"/>
          </a:xfrm>
        </p:spPr>
        <p:txBody>
          <a:bodyPr>
            <a:normAutofit/>
          </a:bodyPr>
          <a:lstStyle/>
          <a:p>
            <a:r>
              <a:rPr lang="ru-RU" sz="2400"/>
              <a:t>МГЗС должны определить, какие </a:t>
            </a:r>
            <a:r>
              <a:rPr lang="ru-RU" sz="2400" b="1">
                <a:solidFill>
                  <a:srgbClr val="0090BF"/>
                </a:solidFill>
              </a:rPr>
              <a:t>контракты на разведку</a:t>
            </a:r>
            <a:r>
              <a:rPr lang="ru-RU" sz="2400"/>
              <a:t> подлежат раскрытию, исходя из соображений существенности и практичности. </a:t>
            </a:r>
          </a:p>
          <a:p>
            <a:r>
              <a:rPr lang="ru-RU" sz="2400"/>
              <a:t>Также необходимо учитывать, какие документы считаются </a:t>
            </a:r>
            <a:r>
              <a:rPr lang="ru-RU" sz="2400" b="1">
                <a:solidFill>
                  <a:srgbClr val="0090BF"/>
                </a:solidFill>
              </a:rPr>
              <a:t>приложениями, дополнениями или добавлениями</a:t>
            </a:r>
            <a:r>
              <a:rPr lang="ru-RU" sz="2400"/>
              <a:t> к контракту.</a:t>
            </a:r>
          </a:p>
          <a:p>
            <a:endParaRPr lang="en-GB" sz="2400"/>
          </a:p>
          <a:p>
            <a:endParaRPr lang="en-GB" sz="2400"/>
          </a:p>
          <a:p>
            <a:endParaRPr lang="en-GB" sz="2400"/>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793253"/>
            <a:ext cx="7174523" cy="461665"/>
          </a:xfrm>
          <a:prstGeom prst="rect">
            <a:avLst/>
          </a:prstGeom>
          <a:noFill/>
        </p:spPr>
        <p:txBody>
          <a:bodyPr wrap="square" rtlCol="0">
            <a:spAutoFit/>
          </a:bodyPr>
          <a:lstStyle/>
          <a:p>
            <a:r>
              <a:rPr lang="ru-RU" sz="2400" i="1">
                <a:solidFill>
                  <a:srgbClr val="0090BF"/>
                </a:solidFill>
              </a:rPr>
              <a:t>Требование 2.4</a:t>
            </a:r>
          </a:p>
        </p:txBody>
      </p:sp>
      <p:pic>
        <p:nvPicPr>
          <p:cNvPr id="7" name="Picture 6">
            <a:extLst>
              <a:ext uri="{FF2B5EF4-FFF2-40B4-BE49-F238E27FC236}">
                <a16:creationId xmlns:a16="http://schemas.microsoft.com/office/drawing/2014/main" id="{23BC7B73-4C47-8C67-3217-D1352A573C17}"/>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l="13751" r="29570"/>
          <a:stretch/>
        </p:blipFill>
        <p:spPr>
          <a:xfrm>
            <a:off x="9392369" y="1445249"/>
            <a:ext cx="2799631" cy="4939510"/>
          </a:xfrm>
          <a:prstGeom prst="rect">
            <a:avLst/>
          </a:prstGeom>
        </p:spPr>
      </p:pic>
    </p:spTree>
    <p:extLst>
      <p:ext uri="{BB962C8B-B14F-4D97-AF65-F5344CB8AC3E}">
        <p14:creationId xmlns:p14="http://schemas.microsoft.com/office/powerpoint/2010/main" val="101710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90388" cy="1196510"/>
          </a:xfrm>
        </p:spPr>
        <p:txBody>
          <a:bodyPr/>
          <a:lstStyle/>
          <a:p>
            <a:r>
              <a:rPr lang="ru-RU"/>
              <a:t>Повышение уровня прозрачности контрактов</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1" y="2518117"/>
            <a:ext cx="8749557" cy="3376246"/>
          </a:xfrm>
        </p:spPr>
        <p:txBody>
          <a:bodyPr>
            <a:normAutofit fontScale="92500" lnSpcReduction="20000"/>
          </a:bodyPr>
          <a:lstStyle/>
          <a:p>
            <a:r>
              <a:rPr lang="ru-RU" sz="2400"/>
              <a:t>Страны поощряются к публикации в открытом доступе соглашений, в которых изложены </a:t>
            </a:r>
            <a:r>
              <a:rPr lang="ru-RU" sz="2400" b="1">
                <a:solidFill>
                  <a:srgbClr val="0090BF"/>
                </a:solidFill>
              </a:rPr>
              <a:t>условия продажи доли добычи, причитающейся государству</a:t>
            </a:r>
            <a:r>
              <a:rPr lang="ru-RU" sz="2400"/>
              <a:t>, или других </a:t>
            </a:r>
            <a:r>
              <a:rPr lang="ru-RU" sz="2400" b="1">
                <a:solidFill>
                  <a:srgbClr val="0090BF"/>
                </a:solidFill>
              </a:rPr>
              <a:t>поступлений</a:t>
            </a:r>
            <a:br>
              <a:rPr lang="ru-RU" sz="2400" b="1">
                <a:solidFill>
                  <a:srgbClr val="0090BF"/>
                </a:solidFill>
              </a:rPr>
            </a:br>
            <a:r>
              <a:rPr lang="ru-RU" sz="2400" b="1">
                <a:solidFill>
                  <a:srgbClr val="0090BF"/>
                </a:solidFill>
              </a:rPr>
              <a:t>в натуральной форме</a:t>
            </a:r>
            <a:r>
              <a:rPr lang="ru-RU" sz="2400"/>
              <a:t>.</a:t>
            </a:r>
          </a:p>
          <a:p>
            <a:r>
              <a:rPr lang="ru-RU" sz="2400"/>
              <a:t>Страны поощряются к раскрытию информации о любых контрактах, предусматривающих </a:t>
            </a:r>
            <a:r>
              <a:rPr lang="ru-RU" sz="2400" b="1">
                <a:solidFill>
                  <a:srgbClr val="0090BF"/>
                </a:solidFill>
              </a:rPr>
              <a:t>бартерные положения или положения о строительстве инфраструктуры</a:t>
            </a:r>
            <a:r>
              <a:rPr lang="ru-RU" sz="2400"/>
              <a:t>, включая соглашения о предоставлении обеспеченных ресурсами кредитов.</a:t>
            </a:r>
          </a:p>
          <a:p>
            <a:r>
              <a:rPr lang="ru-RU" sz="2400"/>
              <a:t>Ожидается, что страны будут раскрывать условия контрактов и других документов, предписывающих </a:t>
            </a:r>
            <a:r>
              <a:rPr lang="ru-RU" sz="2400" b="1">
                <a:solidFill>
                  <a:srgbClr val="0090BF"/>
                </a:solidFill>
              </a:rPr>
              <a:t>отчисления на социальные и природоохранные нужды</a:t>
            </a:r>
            <a:r>
              <a:rPr lang="ru-RU" sz="2400"/>
              <a:t>.</a:t>
            </a:r>
          </a:p>
          <a:p>
            <a:endParaRPr lang="en-GB" sz="2400"/>
          </a:p>
          <a:p>
            <a:endParaRPr lang="en-GB" sz="2400"/>
          </a:p>
          <a:p>
            <a:endParaRPr lang="en-GB" sz="2400"/>
          </a:p>
          <a:p>
            <a:endParaRPr lang="en-GB" sz="2400"/>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793253"/>
            <a:ext cx="7174523" cy="461665"/>
          </a:xfrm>
          <a:prstGeom prst="rect">
            <a:avLst/>
          </a:prstGeom>
          <a:noFill/>
        </p:spPr>
        <p:txBody>
          <a:bodyPr wrap="square" rtlCol="0">
            <a:spAutoFit/>
          </a:bodyPr>
          <a:lstStyle/>
          <a:p>
            <a:r>
              <a:rPr lang="ru-RU" sz="2400" i="1">
                <a:solidFill>
                  <a:srgbClr val="0090BF"/>
                </a:solidFill>
              </a:rPr>
              <a:t>Требования 4.2, 4.3 и 6.1</a:t>
            </a:r>
          </a:p>
        </p:txBody>
      </p:sp>
      <p:pic>
        <p:nvPicPr>
          <p:cNvPr id="6" name="Picture 5">
            <a:extLst>
              <a:ext uri="{FF2B5EF4-FFF2-40B4-BE49-F238E27FC236}">
                <a16:creationId xmlns:a16="http://schemas.microsoft.com/office/drawing/2014/main" id="{AD7388B3-9D1B-5C84-F3EE-1246DFE700C9}"/>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l="13751" r="29570"/>
          <a:stretch/>
        </p:blipFill>
        <p:spPr>
          <a:xfrm>
            <a:off x="9392369" y="1445249"/>
            <a:ext cx="2799631" cy="4939510"/>
          </a:xfrm>
          <a:prstGeom prst="rect">
            <a:avLst/>
          </a:prstGeom>
        </p:spPr>
      </p:pic>
    </p:spTree>
    <p:extLst>
      <p:ext uri="{BB962C8B-B14F-4D97-AF65-F5344CB8AC3E}">
        <p14:creationId xmlns:p14="http://schemas.microsoft.com/office/powerpoint/2010/main" val="65439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alpha val="523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ru-RU"/>
              <a:t>Процедура перехода</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lnSpcReduction="10000"/>
          </a:bodyPr>
          <a:lstStyle/>
          <a:p>
            <a:r>
              <a:rPr lang="ru-RU" sz="2400"/>
              <a:t>Оценка внедряющих ИПДО стран по Стандарту ИПДО 2023 будет проводиться начиная с </a:t>
            </a:r>
            <a:r>
              <a:rPr lang="ru-RU" sz="2400" b="1">
                <a:solidFill>
                  <a:srgbClr val="0090BF"/>
                </a:solidFill>
              </a:rPr>
              <a:t>1 января</a:t>
            </a:r>
            <a:br>
              <a:rPr lang="ru-RU" sz="2400" b="1">
                <a:solidFill>
                  <a:srgbClr val="0090BF"/>
                </a:solidFill>
              </a:rPr>
            </a:br>
            <a:r>
              <a:rPr lang="ru-RU" sz="2400" b="1">
                <a:solidFill>
                  <a:srgbClr val="0090BF"/>
                </a:solidFill>
              </a:rPr>
              <a:t>2025 года</a:t>
            </a:r>
            <a:r>
              <a:rPr lang="ru-RU" sz="2400"/>
              <a:t>.</a:t>
            </a:r>
          </a:p>
          <a:p>
            <a:r>
              <a:rPr lang="ru-RU" sz="2400"/>
              <a:t>Для упрощения перехода на новую редакцию странам рекомендуется внести соответствующие изменения в свой следующий рабочий план ИПДО</a:t>
            </a:r>
            <a:br>
              <a:rPr lang="ru-RU" sz="2400"/>
            </a:br>
            <a:r>
              <a:rPr lang="ru-RU" sz="2400"/>
              <a:t>и цикл отчетности.</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822561"/>
            <a:ext cx="7174523" cy="461665"/>
          </a:xfrm>
          <a:prstGeom prst="rect">
            <a:avLst/>
          </a:prstGeom>
          <a:noFill/>
        </p:spPr>
        <p:txBody>
          <a:bodyPr wrap="square" rtlCol="0">
            <a:spAutoFit/>
          </a:bodyPr>
          <a:lstStyle/>
          <a:p>
            <a:r>
              <a:rPr lang="ru-RU" sz="2400" i="1">
                <a:solidFill>
                  <a:srgbClr val="0090BF"/>
                </a:solidFill>
              </a:rPr>
              <a:t>Когда внесенные изменения вступят в силу?</a:t>
            </a:r>
          </a:p>
        </p:txBody>
      </p:sp>
      <p:pic>
        <p:nvPicPr>
          <p:cNvPr id="9" name="Picture 8" descr="Icon&#10;&#10;Description automatically generated">
            <a:extLst>
              <a:ext uri="{FF2B5EF4-FFF2-40B4-BE49-F238E27FC236}">
                <a16:creationId xmlns:a16="http://schemas.microsoft.com/office/drawing/2014/main" id="{A6F06F5A-7C1C-C694-D111-BDD6EA370F00}"/>
              </a:ext>
            </a:extLst>
          </p:cNvPr>
          <p:cNvPicPr>
            <a:picLocks noChangeAspect="1"/>
          </p:cNvPicPr>
          <p:nvPr/>
        </p:nvPicPr>
        <p:blipFill rotWithShape="1">
          <a:blip r:embed="rId3">
            <a:alphaModFix amt="35000"/>
            <a:extLst>
              <a:ext uri="{28A0092B-C50C-407E-A947-70E740481C1C}">
                <a14:useLocalDpi xmlns:a14="http://schemas.microsoft.com/office/drawing/2010/main"/>
              </a:ext>
            </a:extLst>
          </a:blip>
          <a:srcRect l="17017" t="17424" r="27051" b="14852"/>
          <a:stretch/>
        </p:blipFill>
        <p:spPr>
          <a:xfrm>
            <a:off x="8356209" y="1580009"/>
            <a:ext cx="3835791" cy="4644517"/>
          </a:xfrm>
          <a:prstGeom prst="rect">
            <a:avLst/>
          </a:prstGeom>
        </p:spPr>
      </p:pic>
    </p:spTree>
    <p:extLst>
      <p:ext uri="{BB962C8B-B14F-4D97-AF65-F5344CB8AC3E}">
        <p14:creationId xmlns:p14="http://schemas.microsoft.com/office/powerpoint/2010/main" val="220232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ACA09-AF16-AC40-89B1-D389F8A118EB}"/>
              </a:ext>
            </a:extLst>
          </p:cNvPr>
          <p:cNvSpPr>
            <a:spLocks noGrp="1"/>
          </p:cNvSpPr>
          <p:nvPr>
            <p:ph type="body" sz="quarter" idx="13"/>
          </p:nvPr>
        </p:nvSpPr>
        <p:spPr>
          <a:xfrm>
            <a:off x="643435" y="4674151"/>
            <a:ext cx="10161199" cy="744996"/>
          </a:xfrm>
        </p:spPr>
        <p:txBody>
          <a:bodyPr/>
          <a:lstStyle/>
          <a:p>
            <a:r>
              <a:rPr lang="ru-RU"/>
              <a:t>Благодарим за внимание!</a:t>
            </a:r>
            <a:endParaRPr lang="nb-NO"/>
          </a:p>
        </p:txBody>
      </p:sp>
      <p:sp>
        <p:nvSpPr>
          <p:cNvPr id="3" name="TextBox 2">
            <a:extLst>
              <a:ext uri="{FF2B5EF4-FFF2-40B4-BE49-F238E27FC236}">
                <a16:creationId xmlns:a16="http://schemas.microsoft.com/office/drawing/2014/main" id="{C786EC50-5FE3-A04B-AA6D-D0943ED21E59}"/>
              </a:ext>
            </a:extLst>
          </p:cNvPr>
          <p:cNvSpPr txBox="1"/>
          <p:nvPr/>
        </p:nvSpPr>
        <p:spPr>
          <a:xfrm>
            <a:off x="4646097" y="5320482"/>
            <a:ext cx="6902468" cy="824841"/>
          </a:xfrm>
          <a:prstGeom prst="rect">
            <a:avLst/>
          </a:prstGeom>
          <a:noFill/>
        </p:spPr>
        <p:txBody>
          <a:bodyPr wrap="square" rtlCol="0" anchor="b">
            <a:spAutoFit/>
          </a:bodyPr>
          <a:lstStyle/>
          <a:p>
            <a:pPr algn="r"/>
            <a:endParaRPr lang="en-GB" sz="1400" b="0">
              <a:solidFill>
                <a:srgbClr val="FFFFFF"/>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ru-RU" sz="1100" b="1" i="0" baseline="0">
                <a:solidFill>
                  <a:srgbClr val="FFFFFF"/>
                </a:solidFill>
                <a:latin typeface="Franklin Gothic Demi" panose="020B0603020102020204" pitchFamily="34" charset="0"/>
                <a:ea typeface="ＭＳ Ｐゴシック" charset="0"/>
                <a:cs typeface="ＭＳ Ｐゴシック" charset="0"/>
              </a:rPr>
              <a:t>ЭЛ. ПОЧТА</a:t>
            </a:r>
            <a:r>
              <a:rPr lang="ru-RU" sz="1400" b="1" i="0">
                <a:solidFill>
                  <a:srgbClr val="FFFFFF"/>
                </a:solidFill>
                <a:latin typeface="Franklin Gothic Demi" panose="020B0603020102020204" pitchFamily="34" charset="0"/>
                <a:ea typeface="ＭＳ Ｐゴシック" charset="0"/>
                <a:cs typeface="ＭＳ Ｐゴシック" charset="0"/>
              </a:rPr>
              <a:t> </a:t>
            </a:r>
            <a:r>
              <a:rPr kumimoji="0" lang="ru-RU" sz="1400" b="0" i="0" u="none" strike="noStrike" cap="none" normalizeH="0" baseline="0" noProof="0">
                <a:ln>
                  <a:noFill/>
                </a:ln>
                <a:solidFill>
                  <a:srgbClr val="FFFFFF"/>
                </a:solidFill>
                <a:effectLst/>
                <a:uLnTx/>
                <a:uFillTx/>
                <a:latin typeface="+mn-lt"/>
                <a:ea typeface="ＭＳ Ｐゴシック" charset="0"/>
                <a:cs typeface="ＭＳ Ｐゴシック" charset="0"/>
              </a:rPr>
              <a:t>secretariat@eiti.org </a:t>
            </a:r>
            <a:r>
              <a:rPr lang="ru-RU" sz="1100" b="1" i="0" baseline="0">
                <a:solidFill>
                  <a:srgbClr val="FFFFFF"/>
                </a:solidFill>
                <a:latin typeface="Franklin Gothic Demi" panose="020B0603020102020204" pitchFamily="34" charset="0"/>
                <a:ea typeface="ＭＳ Ｐゴシック" charset="0"/>
                <a:cs typeface="ＭＳ Ｐゴシック" charset="0"/>
              </a:rPr>
              <a:t>ТЕЛ.</a:t>
            </a:r>
            <a:r>
              <a:rPr kumimoji="0" lang="ru-RU" sz="1400" b="0" i="0" u="none" strike="noStrike" cap="none" normalizeH="0" baseline="0" noProof="0">
                <a:ln>
                  <a:noFill/>
                </a:ln>
                <a:solidFill>
                  <a:srgbClr val="FFFFFF"/>
                </a:solidFill>
                <a:effectLst/>
                <a:uLnTx/>
                <a:uFillTx/>
                <a:latin typeface="+mn-lt"/>
                <a:ea typeface="ＭＳ Ｐゴシック" charset="0"/>
                <a:cs typeface="ＭＳ Ｐゴシック" charset="0"/>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ru-RU" sz="1100" b="1" i="0" baseline="0">
                <a:solidFill>
                  <a:srgbClr val="FFFFFF"/>
                </a:solidFill>
              </a:rPr>
              <a:t>АДРЕС</a:t>
            </a:r>
            <a:r>
              <a:rPr lang="ru-RU" sz="1100" i="0" baseline="0">
                <a:solidFill>
                  <a:srgbClr val="FFFFFF"/>
                </a:solidFill>
              </a:rPr>
              <a:t> </a:t>
            </a:r>
            <a:r>
              <a:rPr kumimoji="0" lang="ru-RU" sz="1400" b="0" i="0" u="none" strike="noStrike" cap="none" normalizeH="0" baseline="0" noProof="0">
                <a:ln>
                  <a:noFill/>
                </a:ln>
                <a:solidFill>
                  <a:srgbClr val="FFFFFF"/>
                </a:solidFill>
                <a:effectLst/>
                <a:uLnTx/>
                <a:uFillTx/>
                <a:latin typeface="+mn-lt"/>
                <a:ea typeface="ＭＳ Ｐゴシック" charset="0"/>
                <a:cs typeface="ＭＳ Ｐゴシック" charset="0"/>
              </a:rPr>
              <a:t>EITI International Secretariat, Rådhusgata 26, 0151 Oslo, Norway</a:t>
            </a:r>
          </a:p>
        </p:txBody>
      </p:sp>
    </p:spTree>
    <p:extLst>
      <p:ext uri="{BB962C8B-B14F-4D97-AF65-F5344CB8AC3E}">
        <p14:creationId xmlns:p14="http://schemas.microsoft.com/office/powerpoint/2010/main" val="321043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ru-RU"/>
              <a:t>Основные тематические направления</a:t>
            </a:r>
          </a:p>
        </p:txBody>
      </p:sp>
      <p:sp>
        <p:nvSpPr>
          <p:cNvPr id="4" name="Text Placeholder 2">
            <a:extLst>
              <a:ext uri="{FF2B5EF4-FFF2-40B4-BE49-F238E27FC236}">
                <a16:creationId xmlns:a16="http://schemas.microsoft.com/office/drawing/2014/main" id="{617749F0-E2D4-B7F2-B1CA-F5331CA6A54A}"/>
              </a:ext>
            </a:extLst>
          </p:cNvPr>
          <p:cNvSpPr txBox="1">
            <a:spLocks/>
          </p:cNvSpPr>
          <p:nvPr/>
        </p:nvSpPr>
        <p:spPr>
          <a:xfrm>
            <a:off x="642812" y="4598629"/>
            <a:ext cx="2307822" cy="1064370"/>
          </a:xfrm>
          <a:prstGeom prst="rect">
            <a:avLst/>
          </a:prstGeom>
        </p:spPr>
        <p:txBody>
          <a:bodyP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ru-RU" sz="2400" b="1"/>
              <a:t>Анти</a:t>
            </a:r>
            <a:r>
              <a:rPr lang="en-US" sz="2400" b="1"/>
              <a:t>-</a:t>
            </a:r>
            <a:r>
              <a:rPr lang="ru-RU" sz="2400" b="1"/>
              <a:t>коррупционная деятельность</a:t>
            </a:r>
          </a:p>
        </p:txBody>
      </p:sp>
      <p:sp>
        <p:nvSpPr>
          <p:cNvPr id="5" name="Text Placeholder 2">
            <a:extLst>
              <a:ext uri="{FF2B5EF4-FFF2-40B4-BE49-F238E27FC236}">
                <a16:creationId xmlns:a16="http://schemas.microsoft.com/office/drawing/2014/main" id="{8617DFE9-DB64-091D-25C8-997426E127C0}"/>
              </a:ext>
            </a:extLst>
          </p:cNvPr>
          <p:cNvSpPr txBox="1">
            <a:spLocks/>
          </p:cNvSpPr>
          <p:nvPr/>
        </p:nvSpPr>
        <p:spPr>
          <a:xfrm>
            <a:off x="3287907" y="4598629"/>
            <a:ext cx="2453052" cy="895555"/>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ru-RU" sz="2400" b="1">
                <a:solidFill>
                  <a:srgbClr val="005B8C"/>
                </a:solidFill>
              </a:rPr>
              <a:t>Энергетический переход</a:t>
            </a:r>
          </a:p>
        </p:txBody>
      </p:sp>
      <p:sp>
        <p:nvSpPr>
          <p:cNvPr id="6" name="Text Placeholder 2">
            <a:extLst>
              <a:ext uri="{FF2B5EF4-FFF2-40B4-BE49-F238E27FC236}">
                <a16:creationId xmlns:a16="http://schemas.microsoft.com/office/drawing/2014/main" id="{7BFEA63D-8823-8F73-68D9-1FF5E75707C8}"/>
              </a:ext>
            </a:extLst>
          </p:cNvPr>
          <p:cNvSpPr txBox="1">
            <a:spLocks/>
          </p:cNvSpPr>
          <p:nvPr/>
        </p:nvSpPr>
        <p:spPr>
          <a:xfrm>
            <a:off x="6325773" y="4598629"/>
            <a:ext cx="2341188" cy="895555"/>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ru-RU" sz="2400" b="1">
                <a:solidFill>
                  <a:srgbClr val="0090BF"/>
                </a:solidFill>
              </a:rPr>
              <a:t>Гендерные, социальные</a:t>
            </a:r>
            <a:r>
              <a:rPr lang="en-US" sz="2400" b="1">
                <a:solidFill>
                  <a:srgbClr val="0090BF"/>
                </a:solidFill>
              </a:rPr>
              <a:t> </a:t>
            </a:r>
            <a:r>
              <a:rPr lang="ru-RU" sz="2400" b="1">
                <a:solidFill>
                  <a:srgbClr val="0090BF"/>
                </a:solidFill>
              </a:rPr>
              <a:t>и экологические аспекты</a:t>
            </a:r>
          </a:p>
        </p:txBody>
      </p:sp>
      <p:sp>
        <p:nvSpPr>
          <p:cNvPr id="7" name="Text Placeholder 2">
            <a:extLst>
              <a:ext uri="{FF2B5EF4-FFF2-40B4-BE49-F238E27FC236}">
                <a16:creationId xmlns:a16="http://schemas.microsoft.com/office/drawing/2014/main" id="{C74082DF-A30D-662E-81F5-90D83A588A31}"/>
              </a:ext>
            </a:extLst>
          </p:cNvPr>
          <p:cNvSpPr txBox="1">
            <a:spLocks/>
          </p:cNvSpPr>
          <p:nvPr/>
        </p:nvSpPr>
        <p:spPr>
          <a:xfrm>
            <a:off x="9251774" y="4598628"/>
            <a:ext cx="2341188" cy="1064371"/>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ru-RU" sz="2400" b="1">
                <a:solidFill>
                  <a:srgbClr val="00C3F0"/>
                </a:solidFill>
              </a:rPr>
              <a:t>Сбор доходов</a:t>
            </a:r>
          </a:p>
        </p:txBody>
      </p:sp>
      <p:pic>
        <p:nvPicPr>
          <p:cNvPr id="8" name="Picture 7">
            <a:extLst>
              <a:ext uri="{FF2B5EF4-FFF2-40B4-BE49-F238E27FC236}">
                <a16:creationId xmlns:a16="http://schemas.microsoft.com/office/drawing/2014/main" id="{B72694E9-1A4B-B7F5-EE98-F8E76BC05A36}"/>
              </a:ext>
            </a:extLst>
          </p:cNvPr>
          <p:cNvPicPr>
            <a:picLocks noChangeAspect="1"/>
          </p:cNvPicPr>
          <p:nvPr/>
        </p:nvPicPr>
        <p:blipFill>
          <a:blip r:embed="rId3"/>
          <a:srcRect/>
          <a:stretch/>
        </p:blipFill>
        <p:spPr>
          <a:xfrm>
            <a:off x="9535328" y="2479348"/>
            <a:ext cx="1774081" cy="1774081"/>
          </a:xfrm>
          <a:prstGeom prst="rect">
            <a:avLst/>
          </a:prstGeom>
        </p:spPr>
      </p:pic>
      <p:pic>
        <p:nvPicPr>
          <p:cNvPr id="9" name="Picture 8">
            <a:extLst>
              <a:ext uri="{FF2B5EF4-FFF2-40B4-BE49-F238E27FC236}">
                <a16:creationId xmlns:a16="http://schemas.microsoft.com/office/drawing/2014/main" id="{8933B720-3476-D5EA-17CA-7F8F72D05749}"/>
              </a:ext>
            </a:extLst>
          </p:cNvPr>
          <p:cNvPicPr>
            <a:picLocks noChangeAspect="1"/>
          </p:cNvPicPr>
          <p:nvPr/>
        </p:nvPicPr>
        <p:blipFill>
          <a:blip r:embed="rId4"/>
          <a:srcRect/>
          <a:stretch/>
        </p:blipFill>
        <p:spPr>
          <a:xfrm flipH="1">
            <a:off x="6621154" y="2491175"/>
            <a:ext cx="1750427" cy="1750427"/>
          </a:xfrm>
          <a:prstGeom prst="rect">
            <a:avLst/>
          </a:prstGeom>
        </p:spPr>
      </p:pic>
      <p:pic>
        <p:nvPicPr>
          <p:cNvPr id="10" name="Picture 9">
            <a:extLst>
              <a:ext uri="{FF2B5EF4-FFF2-40B4-BE49-F238E27FC236}">
                <a16:creationId xmlns:a16="http://schemas.microsoft.com/office/drawing/2014/main" id="{CA0498B5-E943-8BA9-4960-58D3379D701D}"/>
              </a:ext>
            </a:extLst>
          </p:cNvPr>
          <p:cNvPicPr>
            <a:picLocks noChangeAspect="1"/>
          </p:cNvPicPr>
          <p:nvPr/>
        </p:nvPicPr>
        <p:blipFill>
          <a:blip r:embed="rId5"/>
          <a:srcRect/>
          <a:stretch/>
        </p:blipFill>
        <p:spPr>
          <a:xfrm>
            <a:off x="3819795" y="2547583"/>
            <a:ext cx="1637613" cy="1637613"/>
          </a:xfrm>
          <a:prstGeom prst="rect">
            <a:avLst/>
          </a:prstGeom>
        </p:spPr>
      </p:pic>
      <p:pic>
        <p:nvPicPr>
          <p:cNvPr id="11" name="Picture 10">
            <a:extLst>
              <a:ext uri="{FF2B5EF4-FFF2-40B4-BE49-F238E27FC236}">
                <a16:creationId xmlns:a16="http://schemas.microsoft.com/office/drawing/2014/main" id="{389A27D1-EED8-E0F6-DD98-418D8378A954}"/>
              </a:ext>
            </a:extLst>
          </p:cNvPr>
          <p:cNvPicPr>
            <a:picLocks noChangeAspect="1"/>
          </p:cNvPicPr>
          <p:nvPr/>
        </p:nvPicPr>
        <p:blipFill>
          <a:blip r:embed="rId6"/>
          <a:srcRect/>
          <a:stretch/>
        </p:blipFill>
        <p:spPr>
          <a:xfrm>
            <a:off x="881968" y="2479348"/>
            <a:ext cx="1774081" cy="1774081"/>
          </a:xfrm>
          <a:prstGeom prst="rect">
            <a:avLst/>
          </a:prstGeom>
        </p:spPr>
      </p:pic>
    </p:spTree>
    <p:extLst>
      <p:ext uri="{BB962C8B-B14F-4D97-AF65-F5344CB8AC3E}">
        <p14:creationId xmlns:p14="http://schemas.microsoft.com/office/powerpoint/2010/main" val="51734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BAE911-CAE5-FE4D-538C-4B05B30C0C0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ru-RU"/>
              <a:t>Антикоррупционная деятельность</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3186072"/>
            <a:ext cx="5954935" cy="2787654"/>
          </a:xfrm>
        </p:spPr>
        <p:txBody>
          <a:bodyPr>
            <a:normAutofit/>
          </a:bodyPr>
          <a:lstStyle/>
          <a:p>
            <a:pPr marL="0" indent="0">
              <a:buNone/>
            </a:pPr>
            <a:r>
              <a:rPr lang="ru-RU" sz="2400"/>
              <a:t>Новые положения расширяют возможности стран и компаний по использованию платформы ИПДО для </a:t>
            </a:r>
            <a:r>
              <a:rPr lang="ru-RU" sz="2400" b="1">
                <a:solidFill>
                  <a:srgbClr val="0090BF"/>
                </a:solidFill>
              </a:rPr>
              <a:t>выявления и устранения коррупционных рисков</a:t>
            </a:r>
            <a:r>
              <a:rPr lang="ru-RU" sz="2400"/>
              <a:t> в секторе добычи природных ресурсов. </a:t>
            </a:r>
          </a:p>
        </p:txBody>
      </p:sp>
      <p:sp>
        <p:nvSpPr>
          <p:cNvPr id="5" name="Rectangle 4">
            <a:extLst>
              <a:ext uri="{FF2B5EF4-FFF2-40B4-BE49-F238E27FC236}">
                <a16:creationId xmlns:a16="http://schemas.microsoft.com/office/drawing/2014/main" id="{3DB4C360-DDDB-802D-E96C-A5160824377C}"/>
              </a:ext>
            </a:extLst>
          </p:cNvPr>
          <p:cNvSpPr/>
          <p:nvPr/>
        </p:nvSpPr>
        <p:spPr>
          <a:xfrm>
            <a:off x="7414053" y="-1"/>
            <a:ext cx="4777946" cy="6858000"/>
          </a:xfrm>
          <a:prstGeom prst="rect">
            <a:avLst/>
          </a:prstGeom>
          <a:solidFill>
            <a:srgbClr val="002157">
              <a:alpha val="852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2EF8A0E-68F7-2763-AF98-BF1706A08A2E}"/>
              </a:ext>
            </a:extLst>
          </p:cNvPr>
          <p:cNvPicPr>
            <a:picLocks noChangeAspect="1"/>
          </p:cNvPicPr>
          <p:nvPr/>
        </p:nvPicPr>
        <p:blipFill>
          <a:blip r:embed="rId4"/>
          <a:srcRect/>
          <a:stretch/>
        </p:blipFill>
        <p:spPr>
          <a:xfrm>
            <a:off x="8007232" y="1633205"/>
            <a:ext cx="3591589" cy="3591589"/>
          </a:xfrm>
          <a:prstGeom prst="rect">
            <a:avLst/>
          </a:prstGeom>
        </p:spPr>
      </p:pic>
    </p:spTree>
    <p:extLst>
      <p:ext uri="{BB962C8B-B14F-4D97-AF65-F5344CB8AC3E}">
        <p14:creationId xmlns:p14="http://schemas.microsoft.com/office/powerpoint/2010/main" val="228535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ru-RU"/>
              <a:t>Включение вопросов борьбы с коррупцией</a:t>
            </a:r>
            <a:br>
              <a:rPr lang="ru-RU"/>
            </a:br>
            <a:r>
              <a:rPr lang="ru-RU"/>
              <a:t>в цели ИПДО и в работу МГЗС </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8805988" cy="2520366"/>
          </a:xfrm>
        </p:spPr>
        <p:txBody>
          <a:bodyPr>
            <a:normAutofit fontScale="92500" lnSpcReduction="10000"/>
          </a:bodyPr>
          <a:lstStyle/>
          <a:p>
            <a:r>
              <a:rPr lang="ru-RU" sz="2400"/>
              <a:t>Цели некоторых требований ИПДО (например, касающихся лицензирования и прозрачности бенефициарного владения)</a:t>
            </a:r>
            <a:r>
              <a:rPr lang="en-US" sz="2400"/>
              <a:t> </a:t>
            </a:r>
            <a:r>
              <a:rPr lang="ru-RU" sz="2400"/>
              <a:t>указывают на необходимость </a:t>
            </a:r>
            <a:r>
              <a:rPr lang="ru-RU" sz="2400" b="1">
                <a:solidFill>
                  <a:srgbClr val="0090BF"/>
                </a:solidFill>
              </a:rPr>
              <a:t>устранения коррупционных рисков</a:t>
            </a:r>
            <a:r>
              <a:rPr lang="ru-RU" sz="2400"/>
              <a:t>. </a:t>
            </a:r>
          </a:p>
          <a:p>
            <a:r>
              <a:rPr lang="ru-RU" sz="2400"/>
              <a:t>МГЗС </a:t>
            </a:r>
            <a:r>
              <a:rPr lang="ru-RU" sz="2400" b="1">
                <a:solidFill>
                  <a:srgbClr val="0090BF"/>
                </a:solidFill>
              </a:rPr>
              <a:t>обязаны рассматривать вопросы, связанные</a:t>
            </a:r>
            <a:br>
              <a:rPr lang="en-US" sz="2400" b="1">
                <a:solidFill>
                  <a:srgbClr val="0090BF"/>
                </a:solidFill>
              </a:rPr>
            </a:br>
            <a:r>
              <a:rPr lang="ru-RU" sz="2400" b="1">
                <a:solidFill>
                  <a:srgbClr val="0090BF"/>
                </a:solidFill>
              </a:rPr>
              <a:t>с управлением добывающим сектором</a:t>
            </a:r>
            <a:r>
              <a:rPr lang="ru-RU" sz="2400"/>
              <a:t>, чтобы сосредоточить усилия на повышении эффективности мер по борьбе с коррупцией в процессе внедрения ИПДО и решении других проблем в сфере управления, актуальных для конкретной страны. </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Требования 1.4, 1.5, 2.1 и 7.1 </a:t>
            </a:r>
          </a:p>
        </p:txBody>
      </p:sp>
    </p:spTree>
    <p:extLst>
      <p:ext uri="{BB962C8B-B14F-4D97-AF65-F5344CB8AC3E}">
        <p14:creationId xmlns:p14="http://schemas.microsoft.com/office/powerpoint/2010/main" val="131717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1786255" cy="1196510"/>
          </a:xfrm>
        </p:spPr>
        <p:txBody>
          <a:bodyPr/>
          <a:lstStyle/>
          <a:p>
            <a:r>
              <a:rPr lang="ru-RU" spc="-110"/>
              <a:t>Раскрытие компаниями информации о политике</a:t>
            </a:r>
            <a:br>
              <a:rPr lang="ru-RU" spc="-110"/>
            </a:br>
            <a:r>
              <a:rPr lang="ru-RU" spc="-110"/>
              <a:t>и практике противодействия коррупции</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8704388" cy="2686930"/>
          </a:xfrm>
        </p:spPr>
        <p:txBody>
          <a:bodyPr>
            <a:normAutofit lnSpcReduction="10000"/>
          </a:bodyPr>
          <a:lstStyle/>
          <a:p>
            <a:r>
              <a:rPr lang="ru-RU" sz="2200"/>
              <a:t>Ожидается, что все отчитывающиеся компании и государственные предприятия опубликуют свою </a:t>
            </a:r>
            <a:r>
              <a:rPr lang="ru-RU" sz="2200" b="1">
                <a:solidFill>
                  <a:srgbClr val="0090BF"/>
                </a:solidFill>
              </a:rPr>
              <a:t>политику в области противодействия коррупции</a:t>
            </a:r>
            <a:r>
              <a:rPr lang="ru-RU" sz="2200"/>
              <a:t>.</a:t>
            </a:r>
            <a:r>
              <a:rPr lang="ru-RU" sz="2200" b="1">
                <a:solidFill>
                  <a:srgbClr val="0090BF"/>
                </a:solidFill>
              </a:rPr>
              <a:t> </a:t>
            </a:r>
          </a:p>
          <a:p>
            <a:r>
              <a:rPr lang="ru-RU" sz="2200"/>
              <a:t>Ожидается, что компании, представленные в МГЗС, будут применять строгие </a:t>
            </a:r>
            <a:r>
              <a:rPr lang="ru-RU" sz="2200" b="1">
                <a:solidFill>
                  <a:srgbClr val="0090BF"/>
                </a:solidFill>
              </a:rPr>
              <a:t>процедуры должной осмотрительности</a:t>
            </a:r>
            <a:r>
              <a:rPr lang="ru-RU" sz="2200"/>
              <a:t>.</a:t>
            </a:r>
          </a:p>
          <a:p>
            <a:r>
              <a:rPr lang="ru-RU" sz="2200"/>
              <a:t>Государственные предприятия поощряются к </a:t>
            </a:r>
            <a:r>
              <a:rPr lang="ru-RU" sz="2200" b="1">
                <a:solidFill>
                  <a:srgbClr val="0090BF"/>
                </a:solidFill>
              </a:rPr>
              <a:t>раскрытию сведений о личности бенефициарных владельцев</a:t>
            </a:r>
            <a:r>
              <a:rPr lang="ru-RU" sz="2200"/>
              <a:t> своих агентов или посредников, поставщиков и подрядчиков. </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Требования 1.2 и 2.6</a:t>
            </a:r>
          </a:p>
        </p:txBody>
      </p:sp>
    </p:spTree>
    <p:extLst>
      <p:ext uri="{BB962C8B-B14F-4D97-AF65-F5344CB8AC3E}">
        <p14:creationId xmlns:p14="http://schemas.microsoft.com/office/powerpoint/2010/main" val="150627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1108921" cy="1196510"/>
          </a:xfrm>
        </p:spPr>
        <p:txBody>
          <a:bodyPr/>
          <a:lstStyle/>
          <a:p>
            <a:r>
              <a:rPr lang="ru-RU"/>
              <a:t>Пороговые значения долей владения для отчетности о бенефициарных владельцах</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8585855" cy="2686930"/>
          </a:xfrm>
        </p:spPr>
        <p:txBody>
          <a:bodyPr>
            <a:normAutofit/>
          </a:bodyPr>
          <a:lstStyle/>
          <a:p>
            <a:r>
              <a:rPr lang="ru-RU" sz="2200"/>
              <a:t>Страны поощряются к тому, чтобы согласовать пороговое значение доли владения в размере </a:t>
            </a:r>
            <a:r>
              <a:rPr lang="ru-RU" sz="2200" b="1">
                <a:solidFill>
                  <a:srgbClr val="0090BF"/>
                </a:solidFill>
              </a:rPr>
              <a:t>не выше 10%</a:t>
            </a:r>
            <a:r>
              <a:rPr lang="ru-RU" sz="2200"/>
              <a:t>.</a:t>
            </a:r>
          </a:p>
          <a:p>
            <a:r>
              <a:rPr lang="ru-RU" sz="2200"/>
              <a:t>Страны обязаны запрашивать у компаний сведения о </a:t>
            </a:r>
            <a:r>
              <a:rPr lang="ru-RU" sz="2200" b="1">
                <a:solidFill>
                  <a:srgbClr val="0090BF"/>
                </a:solidFill>
              </a:rPr>
              <a:t>публичных должностных (ПДЛ)</a:t>
            </a:r>
            <a:r>
              <a:rPr lang="ru-RU" sz="2200"/>
              <a:t>, которые прямо или косвенно владеют долями в компании, независимо от размера доли. </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Требование 2.5</a:t>
            </a:r>
          </a:p>
        </p:txBody>
      </p:sp>
    </p:spTree>
    <p:extLst>
      <p:ext uri="{BB962C8B-B14F-4D97-AF65-F5344CB8AC3E}">
        <p14:creationId xmlns:p14="http://schemas.microsoft.com/office/powerpoint/2010/main" val="266428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00AC7-7E5D-C245-E41B-C6AF25FB134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ru-RU"/>
              <a:t>Энергетический переход</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3236871"/>
            <a:ext cx="6771239" cy="2787654"/>
          </a:xfrm>
        </p:spPr>
        <p:txBody>
          <a:bodyPr>
            <a:normAutofit lnSpcReduction="10000"/>
          </a:bodyPr>
          <a:lstStyle/>
          <a:p>
            <a:pPr marL="0" indent="0">
              <a:buNone/>
            </a:pPr>
            <a:r>
              <a:rPr lang="ru-RU" sz="2400"/>
              <a:t>Новые положения содействуют раскрытию информации и общественным дискуссиям</a:t>
            </a:r>
            <a:br>
              <a:rPr lang="ru-RU" sz="2400"/>
            </a:br>
            <a:r>
              <a:rPr lang="ru-RU" sz="2400"/>
              <a:t>о последствиях энергетического перехода, позволяя получить представление</a:t>
            </a:r>
            <a:br>
              <a:rPr lang="ru-RU" sz="2400"/>
            </a:br>
            <a:r>
              <a:rPr lang="ru-RU" sz="2400"/>
              <a:t>о </a:t>
            </a:r>
            <a:r>
              <a:rPr lang="ru-RU" sz="2400" b="1">
                <a:solidFill>
                  <a:srgbClr val="0090BF"/>
                </a:solidFill>
              </a:rPr>
              <a:t>соответствующей политике</a:t>
            </a:r>
            <a:r>
              <a:rPr lang="ru-RU" sz="2400"/>
              <a:t> и </a:t>
            </a:r>
            <a:r>
              <a:rPr lang="ru-RU" sz="2400" b="1">
                <a:solidFill>
                  <a:srgbClr val="0090BF"/>
                </a:solidFill>
              </a:rPr>
              <a:t>ожидаемых доходах</a:t>
            </a:r>
            <a:r>
              <a:rPr lang="ru-RU" sz="2400"/>
              <a:t> от добычи нефти, газа и минеральных ресурсов при различных вариантах развития событий на рынке. </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5B8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biLevel thresh="25000"/>
          </a:blip>
          <a:srcRect/>
          <a:stretch/>
        </p:blipFill>
        <p:spPr>
          <a:xfrm>
            <a:off x="8007232" y="1633205"/>
            <a:ext cx="3591589" cy="3591589"/>
          </a:xfrm>
          <a:prstGeom prst="rect">
            <a:avLst/>
          </a:prstGeom>
        </p:spPr>
      </p:pic>
    </p:spTree>
    <p:extLst>
      <p:ext uri="{BB962C8B-B14F-4D97-AF65-F5344CB8AC3E}">
        <p14:creationId xmlns:p14="http://schemas.microsoft.com/office/powerpoint/2010/main" val="383859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618787" cy="1196510"/>
          </a:xfrm>
        </p:spPr>
        <p:txBody>
          <a:bodyPr/>
          <a:lstStyle/>
          <a:p>
            <a:r>
              <a:rPr lang="ru-RU"/>
              <a:t>Более точное представление о политике энергетического перехода</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9110788" cy="2799470"/>
          </a:xfrm>
        </p:spPr>
        <p:txBody>
          <a:bodyPr>
            <a:normAutofit fontScale="92500"/>
          </a:bodyPr>
          <a:lstStyle/>
          <a:p>
            <a:r>
              <a:rPr lang="ru-RU" sz="2400"/>
              <a:t>Страны обязаны раскрывать информацию об </a:t>
            </a:r>
            <a:r>
              <a:rPr lang="ru-RU" sz="2400" b="1">
                <a:solidFill>
                  <a:srgbClr val="0090BF"/>
                </a:solidFill>
              </a:rPr>
              <a:t>обязательствах, политике и планах по энергетическому переходу</a:t>
            </a:r>
            <a:r>
              <a:rPr lang="ru-RU" sz="2400"/>
              <a:t>.</a:t>
            </a:r>
          </a:p>
          <a:p>
            <a:r>
              <a:rPr lang="ru-RU" sz="2400"/>
              <a:t>Странам рекомендуется раскрывать информацию </a:t>
            </a:r>
            <a:r>
              <a:rPr lang="ru-RU" sz="2400" b="1">
                <a:solidFill>
                  <a:srgbClr val="0090BF"/>
                </a:solidFill>
              </a:rPr>
              <a:t>о государственных субсидиях</a:t>
            </a:r>
            <a:r>
              <a:rPr lang="ru-RU" sz="2400"/>
              <a:t>, действующих в добывающем секторе.</a:t>
            </a:r>
          </a:p>
          <a:p>
            <a:r>
              <a:rPr lang="ru-RU" sz="2400">
                <a:effectLst/>
                <a:latin typeface="Franklin Gothic Book" panose="020B0503020102020204" pitchFamily="34" charset="0"/>
                <a:ea typeface="Cambria" panose="02040503050406030204" pitchFamily="18" charset="0"/>
                <a:cs typeface="Arial" panose="020B0604020202020204" pitchFamily="34" charset="0"/>
              </a:rPr>
              <a:t>Кроме того, страны поощряются к раскрытию краткого описания </a:t>
            </a:r>
            <a:r>
              <a:rPr lang="ru-RU" sz="2400" b="1">
                <a:solidFill>
                  <a:srgbClr val="0090BF"/>
                </a:solidFill>
                <a:effectLst/>
                <a:latin typeface="Franklin Gothic Book" panose="020B0503020102020204" pitchFamily="34" charset="0"/>
                <a:ea typeface="Cambria" panose="02040503050406030204" pitchFamily="18" charset="0"/>
                <a:cs typeface="Arial" panose="020B0604020202020204" pitchFamily="34" charset="0"/>
              </a:rPr>
              <a:t>механизмов калькуляции тарифов</a:t>
            </a:r>
            <a:r>
              <a:rPr lang="ru-RU" sz="2400">
                <a:effectLst/>
                <a:latin typeface="Franklin Gothic Book" panose="020B0503020102020204" pitchFamily="34" charset="0"/>
                <a:ea typeface="Cambria" panose="02040503050406030204" pitchFamily="18" charset="0"/>
                <a:cs typeface="Arial" panose="020B0604020202020204" pitchFamily="34" charset="0"/>
              </a:rPr>
              <a:t> или </a:t>
            </a:r>
            <a:r>
              <a:rPr lang="ru-RU" sz="2400" b="1">
                <a:solidFill>
                  <a:srgbClr val="0090BF"/>
                </a:solidFill>
                <a:effectLst/>
                <a:latin typeface="Franklin Gothic Book" panose="020B0503020102020204" pitchFamily="34" charset="0"/>
                <a:ea typeface="Cambria" panose="02040503050406030204" pitchFamily="18" charset="0"/>
                <a:cs typeface="Arial" panose="020B0604020202020204" pitchFamily="34" charset="0"/>
              </a:rPr>
              <a:t>налогов на углеродные выбросы</a:t>
            </a:r>
            <a:r>
              <a:rPr lang="ru-RU" sz="2400">
                <a:effectLst/>
                <a:latin typeface="Franklin Gothic Book" panose="020B0503020102020204" pitchFamily="34" charset="0"/>
                <a:ea typeface="Cambria" panose="02040503050406030204" pitchFamily="18" charset="0"/>
                <a:cs typeface="Arial" panose="020B0604020202020204" pitchFamily="34" charset="0"/>
              </a:rPr>
              <a:t>, а также информации о любых проводимых реформах.</a:t>
            </a:r>
          </a:p>
          <a:p>
            <a:endParaRPr lang="en-GB" sz="2400"/>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ru-RU" sz="2400" i="1">
                <a:solidFill>
                  <a:srgbClr val="0090BF"/>
                </a:solidFill>
              </a:rPr>
              <a:t>Требование 2.1</a:t>
            </a:r>
          </a:p>
        </p:txBody>
      </p:sp>
    </p:spTree>
    <p:extLst>
      <p:ext uri="{BB962C8B-B14F-4D97-AF65-F5344CB8AC3E}">
        <p14:creationId xmlns:p14="http://schemas.microsoft.com/office/powerpoint/2010/main" val="3426550075"/>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822F89D2-8C55-8B4B-88BB-245ADC139331}" vid="{7C9ED5B2-BBF2-DF45-8D59-C876243C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c4d7596-7f32-41a8-9a95-4275d9a1ea6b" xsi:nil="true"/>
    <lcf76f155ced4ddcb4097134ff3c332f xmlns="d9eb0d81-beec-4074-bc6f-8be11319408c">
      <Terms xmlns="http://schemas.microsoft.com/office/infopath/2007/PartnerControls"/>
    </lcf76f155ced4ddcb4097134ff3c332f>
    <SharedWithUsers xmlns="ec4d7596-7f32-41a8-9a95-4275d9a1ea6b">
      <UserInfo>
        <DisplayName>Olesia Nekhoroshko</DisplayName>
        <AccountId>217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BB3B790D4CD34F81FC0BEB718ECEB9" ma:contentTypeVersion="16" ma:contentTypeDescription="Create a new document." ma:contentTypeScope="" ma:versionID="2b3c60c549791b94e1de36215c3a607c">
  <xsd:schema xmlns:xsd="http://www.w3.org/2001/XMLSchema" xmlns:xs="http://www.w3.org/2001/XMLSchema" xmlns:p="http://schemas.microsoft.com/office/2006/metadata/properties" xmlns:ns2="d9eb0d81-beec-4074-bc6f-8be11319408c" xmlns:ns3="ec4d7596-7f32-41a8-9a95-4275d9a1ea6b" targetNamespace="http://schemas.microsoft.com/office/2006/metadata/properties" ma:root="true" ma:fieldsID="d2eef05631ed337cff00ecc2bca7ad97" ns2:_="" ns3:_="">
    <xsd:import namespace="d9eb0d81-beec-4074-bc6f-8be11319408c"/>
    <xsd:import namespace="ec4d7596-7f32-41a8-9a95-4275d9a1ea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0d81-beec-4074-bc6f-8be113194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b58f297-623d-4bc9-82bf-53ab639f8509"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d7596-7f32-41a8-9a95-4275d9a1ea6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2dc68c-65b9-457f-ba02-173d769ec880}" ma:internalName="TaxCatchAll" ma:showField="CatchAllData" ma:web="ec4d7596-7f32-41a8-9a95-4275d9a1ea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C80A8-A295-46CA-AF22-82C68DB35933}">
  <ds:schemaRefs>
    <ds:schemaRef ds:uri="http://schemas.microsoft.com/sharepoint/v3/contenttype/forms"/>
  </ds:schemaRefs>
</ds:datastoreItem>
</file>

<file path=customXml/itemProps2.xml><?xml version="1.0" encoding="utf-8"?>
<ds:datastoreItem xmlns:ds="http://schemas.openxmlformats.org/officeDocument/2006/customXml" ds:itemID="{52BB9246-1D15-49BF-90DE-50031989DE62}">
  <ds:schemaRef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terms/"/>
    <ds:schemaRef ds:uri="d9eb0d81-beec-4074-bc6f-8be11319408c"/>
    <ds:schemaRef ds:uri="ec4d7596-7f32-41a8-9a95-4275d9a1ea6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AC9723D-21E3-4300-BC2B-B02DE7C8ED1B}">
  <ds:schemaRefs>
    <ds:schemaRef ds:uri="d9eb0d81-beec-4074-bc6f-8be11319408c"/>
    <ds:schemaRef ds:uri="ec4d7596-7f32-41a8-9a95-4275d9a1ea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EITItheme1</Template>
  <TotalTime>0</TotalTime>
  <Words>2913</Words>
  <Application>Microsoft Macintosh PowerPoint</Application>
  <PresentationFormat>Widescreen</PresentationFormat>
  <Paragraphs>193</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Franklin Gothic Book</vt:lpstr>
      <vt:lpstr>Franklin Gothic Demi</vt:lpstr>
      <vt:lpstr>EITItheme1</vt:lpstr>
      <vt:lpstr>PowerPoint Presentation</vt:lpstr>
      <vt:lpstr>Стандарт ИПДО 2023</vt:lpstr>
      <vt:lpstr>Основные тематические направления</vt:lpstr>
      <vt:lpstr>Антикоррупционная деятельность</vt:lpstr>
      <vt:lpstr>Включение вопросов борьбы с коррупцией в цели ИПДО и в работу МГЗС </vt:lpstr>
      <vt:lpstr>Раскрытие компаниями информации о политике и практике противодействия коррупции</vt:lpstr>
      <vt:lpstr>Пороговые значения долей владения для отчетности о бенефициарных владельцах</vt:lpstr>
      <vt:lpstr>Энергетический переход</vt:lpstr>
      <vt:lpstr>Более точное представление о политике энергетического перехода</vt:lpstr>
      <vt:lpstr>Общие сведения о выдаче лицензий и запасах</vt:lpstr>
      <vt:lpstr>Понимание ожидаемых объемов доходов</vt:lpstr>
      <vt:lpstr>Гендерные, социальные и экологические аспекты </vt:lpstr>
      <vt:lpstr>Отчетность о взаимодействии с местным населением и получении согласия</vt:lpstr>
      <vt:lpstr>Разукрупнение данных о выгодах, получаемых общинами, по гендерному признаку</vt:lpstr>
      <vt:lpstr>Подробные данные о занятости</vt:lpstr>
      <vt:lpstr>Оценка экологического, социального  и гендерного воздействия</vt:lpstr>
      <vt:lpstr>Сбор доходов</vt:lpstr>
      <vt:lpstr>Повышение эффективности раскрытия информации о добыче и экспорте</vt:lpstr>
      <vt:lpstr>Получение представления о расходах компаний </vt:lpstr>
      <vt:lpstr>Путь к менее затратному процессу раскрытия информации о доходах</vt:lpstr>
      <vt:lpstr>Повышение уровня прозрачности контрактов</vt:lpstr>
      <vt:lpstr>Повышение уровня прозрачности контрактов</vt:lpstr>
      <vt:lpstr>Процедура перехода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Pilliard</dc:creator>
  <cp:lastModifiedBy>Leila Pilliard</cp:lastModifiedBy>
  <cp:revision>2</cp:revision>
  <cp:lastPrinted>2023-06-23T10:13:05Z</cp:lastPrinted>
  <dcterms:created xsi:type="dcterms:W3CDTF">2020-01-10T14:54:35Z</dcterms:created>
  <dcterms:modified xsi:type="dcterms:W3CDTF">2024-06-04T11:12:52Z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0x010100F6BB3B790D4CD34F81FC0BEB718ECEB9</vt:lpwstr>
  </property>
  <property fmtid="{D5CDD505-2E9C-101B-9397-08002B2CF9AE}" pid="3" name="MediaServiceImageTags">
    <vt:lpwstr/>
  </property>
</Properties>
</file>