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09" r:id="rId5"/>
  </p:sldMasterIdLst>
  <p:notesMasterIdLst>
    <p:notesMasterId r:id="rId55"/>
  </p:notesMasterIdLst>
  <p:sldIdLst>
    <p:sldId id="268" r:id="rId6"/>
    <p:sldId id="1948" r:id="rId7"/>
    <p:sldId id="1949" r:id="rId8"/>
    <p:sldId id="1950" r:id="rId9"/>
    <p:sldId id="1951" r:id="rId10"/>
    <p:sldId id="1952" r:id="rId11"/>
    <p:sldId id="1954" r:id="rId12"/>
    <p:sldId id="1894" r:id="rId13"/>
    <p:sldId id="1955" r:id="rId14"/>
    <p:sldId id="1934" r:id="rId15"/>
    <p:sldId id="1962" r:id="rId16"/>
    <p:sldId id="1896" r:id="rId17"/>
    <p:sldId id="1966" r:id="rId18"/>
    <p:sldId id="1963" r:id="rId19"/>
    <p:sldId id="1900" r:id="rId20"/>
    <p:sldId id="1960" r:id="rId21"/>
    <p:sldId id="1964" r:id="rId22"/>
    <p:sldId id="1908" r:id="rId23"/>
    <p:sldId id="1968" r:id="rId24"/>
    <p:sldId id="1969" r:id="rId25"/>
    <p:sldId id="1970" r:id="rId26"/>
    <p:sldId id="1972" r:id="rId27"/>
    <p:sldId id="1922" r:id="rId28"/>
    <p:sldId id="1957" r:id="rId29"/>
    <p:sldId id="1958" r:id="rId30"/>
    <p:sldId id="1956" r:id="rId31"/>
    <p:sldId id="1927" r:id="rId32"/>
    <p:sldId id="1975" r:id="rId33"/>
    <p:sldId id="1928" r:id="rId34"/>
    <p:sldId id="1973" r:id="rId35"/>
    <p:sldId id="1990" r:id="rId36"/>
    <p:sldId id="1940" r:id="rId37"/>
    <p:sldId id="1941" r:id="rId38"/>
    <p:sldId id="1942" r:id="rId39"/>
    <p:sldId id="1979" r:id="rId40"/>
    <p:sldId id="1991" r:id="rId41"/>
    <p:sldId id="1992" r:id="rId42"/>
    <p:sldId id="1984" r:id="rId43"/>
    <p:sldId id="1987" r:id="rId44"/>
    <p:sldId id="1989" r:id="rId45"/>
    <p:sldId id="1905" r:id="rId46"/>
    <p:sldId id="1986" r:id="rId47"/>
    <p:sldId id="1985" r:id="rId48"/>
    <p:sldId id="1933" r:id="rId49"/>
    <p:sldId id="1983" r:id="rId50"/>
    <p:sldId id="1982" r:id="rId51"/>
    <p:sldId id="1946" r:id="rId52"/>
    <p:sldId id="1947" r:id="rId53"/>
    <p:sldId id="289" r:id="rId5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343220-D39C-2832-D875-EDD48B5ED051}" name="Leila Pilliard" initials="LP" userId="S::LPilliard@eiti.org::22dc6cf7-23f1-4fb6-bfda-23a269820100" providerId="AD"/>
  <p188:author id="{9871A3BF-ED88-6C18-43B0-9D178B5A68A0}" name="Jessica Sanchez" initials="JS" userId="S::jsanchez@eiti.org::d4beb481-8b8b-45a5-ad4a-197b3cfb970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157"/>
    <a:srgbClr val="6D5339"/>
    <a:srgbClr val="89AA2E"/>
    <a:srgbClr val="2B13D8"/>
    <a:srgbClr val="FFFFFF"/>
    <a:srgbClr val="0090BF"/>
    <a:srgbClr val="797979"/>
    <a:srgbClr val="005B8C"/>
    <a:srgbClr val="EEF6FC"/>
    <a:srgbClr val="00C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6A040-9496-EC46-8A7D-F9A6FCFBA6AE}" v="5" dt="2024-06-04T11:18:10.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5745" autoAdjust="0"/>
  </p:normalViewPr>
  <p:slideViewPr>
    <p:cSldViewPr snapToGrid="0">
      <p:cViewPr varScale="1">
        <p:scale>
          <a:sx n="117" d="100"/>
          <a:sy n="117" d="100"/>
        </p:scale>
        <p:origin x="600"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eps.directoriolegislativo.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odelco.com/transparencia/filiale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iti.org/sites/default/files/2023-07/OE%20SOE%20Policy%20Brief%20EN.pdf" TargetMode="External"/><Relationship Id="rId4" Type="http://schemas.openxmlformats.org/officeDocument/2006/relationships/hyperlink" Target="https://www.pertamina.com/en/our-shareholde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iti.org/opening-extractiv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68521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242424"/>
                </a:solidFill>
                <a:effectLst/>
                <a:latin typeface="Arimo"/>
              </a:rPr>
              <a:t>When setting threshold levels, governments should start by examining the policy goals behind their drive to create BO registers. These can include tackling corruption, money laundering, terrorism financing, and tax evasion, or supporting economic activity by lowering the chance of fraud and the cost of due diligence. A low threshold is necessary to capture data on the relevant beneficial owners that enable governments to meet the majority of these policy goals.</a:t>
            </a:r>
          </a:p>
          <a:p>
            <a:pPr marL="171450" indent="-171450" algn="l">
              <a:buFont typeface="Arial" panose="020B0604020202020204" pitchFamily="34" charset="0"/>
              <a:buChar char="•"/>
            </a:pPr>
            <a:r>
              <a:rPr lang="en-US" b="0" i="0" dirty="0">
                <a:solidFill>
                  <a:srgbClr val="242424"/>
                </a:solidFill>
                <a:effectLst/>
                <a:latin typeface="Arimo"/>
              </a:rPr>
              <a:t>When setting thresholds, implementers should adopt a risk-based approach (RBA) to most effectively meet their specific policy goals. High thresholds leave a disclosure regime vulnerable to loopholes, whilst low thresholds enable authorities to capture more data on those with relationships of ownership or control over corporate vehicles.</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The extractives sector, being a high risk sector in most EITI implementing countries, should therefore have lower thresholds for reporting the beneficial owners of oil, gas and mining companies. This enables the public to have a more comprehensive view of who benefits from natural resources. </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b="0" i="0" dirty="0">
                <a:solidFill>
                  <a:srgbClr val="242424"/>
                </a:solidFill>
                <a:effectLst/>
                <a:latin typeface="Arimo"/>
              </a:rPr>
              <a:t>Armenia, for instance, moved from a 20% threshold for BO in its 2008 AML law to a 10% level for its 2019 mining sector disclosures. Similarly, Liberia adopted a 5% threshold for mining, oil, gas, and agriculture, versus a higher 10% threshold for the forestry sector. Ghana has adopted a 0% threshold for all locally registered extractive sector companies. Foreign extractive companies operating in Ghana are subject to a 5% disclosure threshold. </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b="0" i="0" dirty="0">
                <a:solidFill>
                  <a:srgbClr val="242424"/>
                </a:solidFill>
                <a:effectLst/>
                <a:latin typeface="Arimo"/>
              </a:rPr>
              <a:t>Sector-specific thresholds are easier to implement in regulated industries or other situations where authorities know which companies are operating in a given sector, and therefore also which companies are expected to declare at a given threshold. </a:t>
            </a:r>
            <a:endParaRPr lang="en-US" sz="1200" dirty="0">
              <a:effectLst/>
              <a:latin typeface="Franklin Gothic Book" panose="020B0503020102020204" pitchFamily="34" charset="0"/>
              <a:ea typeface="Cambria" panose="02040503050406030204" pitchFamily="18" charset="0"/>
              <a:cs typeface="Arial" panose="020B0604020202020204" pitchFamily="34" charset="0"/>
            </a:endParaRPr>
          </a:p>
          <a:p>
            <a:pPr marL="0" indent="0">
              <a:spcBef>
                <a:spcPts val="1200"/>
              </a:spcBef>
              <a:spcAft>
                <a:spcPts val="1200"/>
              </a:spcAft>
              <a:buFontTx/>
              <a:buNone/>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12</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42424"/>
                </a:solidFill>
                <a:effectLst/>
                <a:latin typeface="Arimo"/>
              </a:rPr>
              <a:t>Setting low thresholds ensures that a greater number of beneficial owners are disclosed to authorities. </a:t>
            </a:r>
          </a:p>
          <a:p>
            <a:pPr marL="171450" indent="-171450">
              <a:buFont typeface="Arial" panose="020B0604020202020204" pitchFamily="34" charset="0"/>
              <a:buChar char="•"/>
            </a:pPr>
            <a:r>
              <a:rPr lang="en-US" b="0" i="0" dirty="0">
                <a:solidFill>
                  <a:srgbClr val="242424"/>
                </a:solidFill>
                <a:effectLst/>
                <a:latin typeface="Arimo"/>
              </a:rPr>
              <a:t>Examination of the data from Nigeria’s extractive industry disclosures in this figure demonstrates the extent to which different thresholds can alter the number of interests disclosed by beneficial owners. </a:t>
            </a:r>
          </a:p>
          <a:p>
            <a:pPr marL="171450" indent="-171450">
              <a:buFont typeface="Arial" panose="020B0604020202020204" pitchFamily="34" charset="0"/>
              <a:buChar char="•"/>
            </a:pPr>
            <a:r>
              <a:rPr lang="en-US" b="0" i="0" dirty="0">
                <a:solidFill>
                  <a:srgbClr val="242424"/>
                </a:solidFill>
                <a:effectLst/>
                <a:latin typeface="Arimo"/>
              </a:rPr>
              <a:t>If Nigeria had applied a 20% threshold for its extractive industries disclosure requirements, rather than effectively having no threshold level, then the number of reported interests would have halved. This would very likely have had detrimental effects on the policy aims of helping to prevent or investigate corruption cases linked to the sector.</a:t>
            </a:r>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3155597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Second aspect – reporting obligations for politically exposed persons or PEPs.</a:t>
            </a:r>
          </a:p>
          <a:p>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14</a:t>
            </a:fld>
            <a:endParaRPr lang="nb-NO"/>
          </a:p>
        </p:txBody>
      </p:sp>
    </p:spTree>
    <p:extLst>
      <p:ext uri="{BB962C8B-B14F-4D97-AF65-F5344CB8AC3E}">
        <p14:creationId xmlns:p14="http://schemas.microsoft.com/office/powerpoint/2010/main" val="2198807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dirty="0">
                <a:solidFill>
                  <a:srgbClr val="000000"/>
                </a:solidFill>
                <a:effectLst/>
                <a:latin typeface="Metropolis"/>
              </a:rPr>
              <a:t>The 2023 EITI Standard strengthened the requirement for disclosure of PEPs who directly or indirectly hold an interest in a company, by </a:t>
            </a:r>
            <a:r>
              <a:rPr lang="en-US" b="1" i="0" dirty="0">
                <a:solidFill>
                  <a:srgbClr val="000000"/>
                </a:solidFill>
                <a:effectLst/>
                <a:latin typeface="Metropolis"/>
              </a:rPr>
              <a:t>requiring</a:t>
            </a:r>
            <a:r>
              <a:rPr lang="en-US" b="0" i="0" dirty="0">
                <a:solidFill>
                  <a:srgbClr val="000000"/>
                </a:solidFill>
                <a:effectLst/>
                <a:latin typeface="Metropolis"/>
              </a:rPr>
              <a:t> full disclosure of PEPs </a:t>
            </a:r>
            <a:r>
              <a:rPr lang="en-US" b="1" i="0" dirty="0">
                <a:solidFill>
                  <a:srgbClr val="000000"/>
                </a:solidFill>
                <a:effectLst/>
                <a:latin typeface="Metropolis"/>
              </a:rPr>
              <a:t>regardless of their level of ownership.</a:t>
            </a:r>
          </a:p>
          <a:p>
            <a:pPr>
              <a:spcBef>
                <a:spcPts val="1200"/>
              </a:spcBef>
              <a:spcAft>
                <a:spcPts val="1200"/>
              </a:spcAft>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2722869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sz="1200" dirty="0">
                <a:solidFill>
                  <a:srgbClr val="002157"/>
                </a:solidFill>
                <a:latin typeface="+mn-lt"/>
              </a:rPr>
              <a:t>These disclosures are important for identifying </a:t>
            </a:r>
            <a:r>
              <a:rPr lang="en-US" sz="1200" b="1" dirty="0">
                <a:solidFill>
                  <a:srgbClr val="0090BF"/>
                </a:solidFill>
                <a:latin typeface="+mn-lt"/>
              </a:rPr>
              <a:t>conflicts of interest</a:t>
            </a:r>
            <a:r>
              <a:rPr lang="en-US" sz="1200" dirty="0">
                <a:solidFill>
                  <a:srgbClr val="002157"/>
                </a:solidFill>
                <a:latin typeface="+mn-lt"/>
              </a:rPr>
              <a:t>.</a:t>
            </a:r>
          </a:p>
          <a:p>
            <a:pPr marL="171450" indent="-171450" algn="l" fontAlgn="base">
              <a:buFont typeface="Arial" panose="020B0604020202020204" pitchFamily="34" charset="0"/>
              <a:buChar char="•"/>
            </a:pPr>
            <a:r>
              <a:rPr lang="en-US" sz="1200" dirty="0">
                <a:solidFill>
                  <a:srgbClr val="002157"/>
                </a:solidFill>
                <a:latin typeface="+mn-lt"/>
              </a:rPr>
              <a:t>Conversely, a lack of transparency on PEPs and their assets – specifically those held in the extractive sector – can pose </a:t>
            </a:r>
            <a:r>
              <a:rPr lang="en-US" sz="1200" b="1" dirty="0">
                <a:solidFill>
                  <a:srgbClr val="0090BF"/>
                </a:solidFill>
                <a:latin typeface="+mn-lt"/>
              </a:rPr>
              <a:t>high corruption risks</a:t>
            </a:r>
            <a:r>
              <a:rPr lang="en-US" sz="1200" dirty="0">
                <a:solidFill>
                  <a:srgbClr val="002157"/>
                </a:solidFill>
                <a:latin typeface="+mn-lt"/>
              </a:rPr>
              <a:t>, especially when PEPs are involved in the award of natural resource concessions. </a:t>
            </a:r>
          </a:p>
          <a:p>
            <a:pPr marL="171450" indent="-171450" algn="l" fontAlgn="base">
              <a:buFont typeface="Arial" panose="020B0604020202020204" pitchFamily="34" charset="0"/>
              <a:buChar char="•"/>
            </a:pPr>
            <a:r>
              <a:rPr lang="en-US" b="0" i="0" dirty="0">
                <a:solidFill>
                  <a:srgbClr val="000000"/>
                </a:solidFill>
                <a:effectLst/>
                <a:latin typeface="Metropolis"/>
              </a:rPr>
              <a:t>Initiatives like “</a:t>
            </a:r>
            <a:r>
              <a:rPr lang="en-US" b="0" i="0" u="none" strike="noStrike" dirty="0">
                <a:effectLst/>
                <a:latin typeface="Metropolis"/>
                <a:hlinkClick r:id="rId3"/>
              </a:rPr>
              <a:t>Joining the dots</a:t>
            </a:r>
            <a:r>
              <a:rPr lang="en-US" b="0" i="0" dirty="0">
                <a:solidFill>
                  <a:srgbClr val="000000"/>
                </a:solidFill>
                <a:effectLst/>
                <a:latin typeface="Metropolis"/>
              </a:rPr>
              <a:t>” demonstrate the value of using this information.</a:t>
            </a:r>
            <a:endParaRPr lang="en-US" sz="1200" dirty="0">
              <a:solidFill>
                <a:srgbClr val="002157"/>
              </a:solidFill>
              <a:latin typeface="+mn-lt"/>
            </a:endParaRPr>
          </a:p>
          <a:p>
            <a:pPr marL="0" indent="0">
              <a:spcBef>
                <a:spcPts val="1200"/>
              </a:spcBef>
              <a:spcAft>
                <a:spcPts val="1200"/>
              </a:spcAft>
              <a:buFontTx/>
              <a:buNone/>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30748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etropolis"/>
              </a:rPr>
              <a:t>Countries like Armenia, Ghana or the Kyrgyz Republic require beneficial owners that are PEPs to disclose their ownership or control irrespective of the size of the stake. </a:t>
            </a:r>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2305278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242424"/>
                </a:solidFill>
                <a:effectLst/>
                <a:latin typeface="Arimo"/>
              </a:rPr>
              <a:t>Third aspect – ownership and control of state-owned enterprises and their suppliers.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SOEs in the extractive sector play an important role in the production and sale of natural resources and may, thereby, generate significant revenue for the state.</a:t>
            </a:r>
          </a:p>
          <a:p>
            <a:pPr marL="171450" indent="-171450">
              <a:buFont typeface="Arial" panose="020B0604020202020204" pitchFamily="34" charset="0"/>
              <a:buChar char="•"/>
            </a:pPr>
            <a:r>
              <a:rPr lang="en-US" dirty="0"/>
              <a:t>Not having visibility of how SOEs are owned and controlled would constitute a considerable weakness that could undermine the specific aims of beneficial ownership transparency reforms.</a:t>
            </a:r>
          </a:p>
          <a:p>
            <a:pPr marL="171450" indent="-171450">
              <a:buFont typeface="Arial" panose="020B0604020202020204" pitchFamily="34" charset="0"/>
              <a:buChar char="•"/>
            </a:pPr>
            <a:r>
              <a:rPr lang="en-US" dirty="0"/>
              <a:t>The specific risks of opaque ownership and control of SOEs include: </a:t>
            </a:r>
          </a:p>
          <a:p>
            <a:pPr marL="628650" lvl="1" indent="-171450">
              <a:buFont typeface="Arial" panose="020B0604020202020204" pitchFamily="34" charset="0"/>
              <a:buChar char="•"/>
            </a:pPr>
            <a:r>
              <a:rPr lang="en-US" dirty="0"/>
              <a:t>A lack of visibility of the transfer of assets between private and public sectors; </a:t>
            </a:r>
          </a:p>
          <a:p>
            <a:pPr marL="628650" lvl="1" indent="-171450">
              <a:buFont typeface="Arial" panose="020B0604020202020204" pitchFamily="34" charset="0"/>
              <a:buChar char="•"/>
            </a:pPr>
            <a:r>
              <a:rPr lang="en-US" dirty="0"/>
              <a:t>The misuse of SOE resources; </a:t>
            </a:r>
          </a:p>
          <a:p>
            <a:pPr marL="628650" lvl="1" indent="-171450">
              <a:buFont typeface="Arial" panose="020B0604020202020204" pitchFamily="34" charset="0"/>
              <a:buChar char="•"/>
            </a:pPr>
            <a:r>
              <a:rPr lang="en-US" dirty="0"/>
              <a:t>Not understanding the impact of SOEs on the economy; </a:t>
            </a:r>
          </a:p>
          <a:p>
            <a:pPr marL="628650" lvl="1" indent="-171450">
              <a:buFont typeface="Arial" panose="020B0604020202020204" pitchFamily="34" charset="0"/>
              <a:buChar char="•"/>
            </a:pPr>
            <a:r>
              <a:rPr lang="en-US" dirty="0"/>
              <a:t>And not understanding the impact of any cross-border activity undertaken by SOEs.</a:t>
            </a:r>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1806480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B48C-7F96-48E3-9EEE-C520FC72F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64C31-7E9C-C7B2-E67A-978F165D8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BAD86-AE2B-F5C6-1137-E4BC66E51714}"/>
              </a:ext>
            </a:extLst>
          </p:cNvPr>
          <p:cNvSpPr>
            <a:spLocks noGrp="1"/>
          </p:cNvSpPr>
          <p:nvPr>
            <p:ph type="body" idx="1"/>
          </p:nvPr>
        </p:nvSpPr>
        <p:spPr/>
        <p:txBody>
          <a:bodyPr/>
          <a:lstStyle/>
          <a:p>
            <a:r>
              <a:rPr lang="en-US" sz="1200" i="0" dirty="0"/>
              <a:t>Under the 2023 Standard, </a:t>
            </a:r>
            <a:r>
              <a:rPr lang="en-US" sz="1400" i="0" dirty="0">
                <a:solidFill>
                  <a:srgbClr val="002157"/>
                </a:solidFill>
              </a:rPr>
              <a:t>SOEs are required to disclose:</a:t>
            </a:r>
          </a:p>
          <a:p>
            <a:pPr marL="457200" indent="-457200">
              <a:buClr>
                <a:srgbClr val="002157"/>
              </a:buClr>
              <a:buFont typeface="Wingdings" pitchFamily="2" charset="2"/>
              <a:buChar char="§"/>
            </a:pPr>
            <a:r>
              <a:rPr lang="en-US" sz="1200" b="1" dirty="0">
                <a:solidFill>
                  <a:schemeClr val="accent4"/>
                </a:solidFill>
              </a:rPr>
              <a:t>Name</a:t>
            </a:r>
            <a:r>
              <a:rPr lang="en-US" sz="1200" dirty="0">
                <a:solidFill>
                  <a:srgbClr val="002157"/>
                </a:solidFill>
              </a:rPr>
              <a:t> of the state(s) owning or controlling the SOE</a:t>
            </a:r>
          </a:p>
          <a:p>
            <a:pPr marL="457200" indent="-457200">
              <a:buClr>
                <a:srgbClr val="002157"/>
              </a:buClr>
              <a:buFont typeface="Wingdings" pitchFamily="2" charset="2"/>
              <a:buChar char="§"/>
            </a:pPr>
            <a:r>
              <a:rPr lang="en-US" sz="1200" b="1" dirty="0">
                <a:solidFill>
                  <a:schemeClr val="accent4"/>
                </a:solidFill>
              </a:rPr>
              <a:t>Level of ownership</a:t>
            </a:r>
            <a:r>
              <a:rPr lang="en-US" sz="1200" dirty="0">
                <a:solidFill>
                  <a:srgbClr val="002157"/>
                </a:solidFill>
              </a:rPr>
              <a:t> </a:t>
            </a:r>
          </a:p>
          <a:p>
            <a:pPr marL="457200" indent="-457200">
              <a:buFont typeface="Wingdings" pitchFamily="2" charset="2"/>
              <a:buChar char="§"/>
            </a:pPr>
            <a:r>
              <a:rPr lang="en-US" sz="1200" dirty="0">
                <a:solidFill>
                  <a:srgbClr val="002157"/>
                </a:solidFill>
              </a:rPr>
              <a:t>Details about how</a:t>
            </a:r>
            <a:r>
              <a:rPr lang="en-US" sz="1200" b="1" dirty="0">
                <a:solidFill>
                  <a:schemeClr val="accent4"/>
                </a:solidFill>
              </a:rPr>
              <a:t> ownership or control is exerted</a:t>
            </a:r>
          </a:p>
          <a:p>
            <a:pPr marL="457200" indent="-457200">
              <a:buFont typeface="Wingdings" pitchFamily="2" charset="2"/>
              <a:buChar char="§"/>
            </a:pPr>
            <a:endParaRPr lang="en-US" sz="1200" b="1" dirty="0">
              <a:solidFill>
                <a:schemeClr val="accent4"/>
              </a:solidFill>
            </a:endParaRPr>
          </a:p>
          <a:p>
            <a:pPr marL="0" indent="0">
              <a:buFont typeface="Wingdings" pitchFamily="2" charset="2"/>
              <a:buNone/>
            </a:pPr>
            <a:r>
              <a:rPr lang="en-US" dirty="0"/>
              <a:t>In any declaration by an SOE, it is recommended to capture information about the state or state agency involved – this is in addition to the usual information required about natural persons, to be able to comprehensively understand their ownership and control. In this context, only declaring the state ownership of an SOE is insufficient, and more focus should be put on those in control and the benefits that may arise from their positions of stewardship. </a:t>
            </a:r>
            <a:endParaRPr lang="en-US" sz="12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dirty="0"/>
          </a:p>
        </p:txBody>
      </p:sp>
      <p:sp>
        <p:nvSpPr>
          <p:cNvPr id="4" name="Slide Number Placeholder 3">
            <a:extLst>
              <a:ext uri="{FF2B5EF4-FFF2-40B4-BE49-F238E27FC236}">
                <a16:creationId xmlns:a16="http://schemas.microsoft.com/office/drawing/2014/main" id="{E88759AE-675C-EA49-4AA8-48B4EFD61636}"/>
              </a:ext>
            </a:extLst>
          </p:cNvPr>
          <p:cNvSpPr>
            <a:spLocks noGrp="1"/>
          </p:cNvSpPr>
          <p:nvPr>
            <p:ph type="sldNum" sz="quarter" idx="5"/>
          </p:nvPr>
        </p:nvSpPr>
        <p:spPr/>
        <p:txBody>
          <a:bodyPr/>
          <a:lstStyle/>
          <a:p>
            <a:fld id="{AF0F0302-BE9E-8A47-8FBA-EF4A5D6A0C17}" type="slidenum">
              <a:rPr lang="nb-NO" smtClean="0"/>
              <a:t>19</a:t>
            </a:fld>
            <a:endParaRPr lang="nb-NO"/>
          </a:p>
        </p:txBody>
      </p:sp>
    </p:spTree>
    <p:extLst>
      <p:ext uri="{BB962C8B-B14F-4D97-AF65-F5344CB8AC3E}">
        <p14:creationId xmlns:p14="http://schemas.microsoft.com/office/powerpoint/2010/main" val="265800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2314-80E1-9894-C98A-0A9368D51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643FB-82B8-F361-F741-C221C55CA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F1380-2A99-2592-E2C2-99B5408A48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t>Where feasible, SOEs are encouraged to disclose the identity and beneficial ownership of their agents or intermediaries, suppliers or contractors for material transactions. </a:t>
            </a:r>
            <a:endParaRPr lang="en-GB" sz="80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i="1"/>
          </a:p>
        </p:txBody>
      </p:sp>
      <p:sp>
        <p:nvSpPr>
          <p:cNvPr id="4" name="Slide Number Placeholder 3">
            <a:extLst>
              <a:ext uri="{FF2B5EF4-FFF2-40B4-BE49-F238E27FC236}">
                <a16:creationId xmlns:a16="http://schemas.microsoft.com/office/drawing/2014/main" id="{5C3B5DA9-9237-D802-D1F5-E649962787C0}"/>
              </a:ext>
            </a:extLst>
          </p:cNvPr>
          <p:cNvSpPr>
            <a:spLocks noGrp="1"/>
          </p:cNvSpPr>
          <p:nvPr>
            <p:ph type="sldNum" sz="quarter" idx="5"/>
          </p:nvPr>
        </p:nvSpPr>
        <p:spPr/>
        <p:txBody>
          <a:bodyPr/>
          <a:lstStyle/>
          <a:p>
            <a:fld id="{AF0F0302-BE9E-8A47-8FBA-EF4A5D6A0C17}" type="slidenum">
              <a:rPr lang="nb-NO" smtClean="0"/>
              <a:t>20</a:t>
            </a:fld>
            <a:endParaRPr lang="nb-NO"/>
          </a:p>
        </p:txBody>
      </p:sp>
    </p:spTree>
    <p:extLst>
      <p:ext uri="{BB962C8B-B14F-4D97-AF65-F5344CB8AC3E}">
        <p14:creationId xmlns:p14="http://schemas.microsoft.com/office/powerpoint/2010/main" val="175893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Unlike in the case of an ordinary business, for SOEs, the people whom the state represents have no direct relationship to the entity – neither in regard to the usual benefit of profit, nor in control over operations. However, SOEs deploy public funds. It is therefore taxpayer money that has been invested and is at risk, as well as, potentially, the state’s natural resources, reinforcing the need for transparency to enable accountability and oversight.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SOEs often have complex corporate structures – sometimes spread across multiple jurisdictions – which intertwine with governments in diverse ways via direct or indirect ownership stakes or controlling interests.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mj-lt"/>
                <a:cs typeface="+mj-lt"/>
              </a:rPr>
              <a:t>To prevent corruption and bribery, it is essential to identify the ultimate owners of companies engaged in transactions with state-owned enterprises (SOEs). This ensures that business dealings are conducted in an ethical and fair manner.</a:t>
            </a:r>
            <a:r>
              <a:rPr lang="en-US" sz="1200" dirty="0">
                <a:ea typeface="+mn-ea"/>
                <a:cs typeface="+mn-cs"/>
              </a:rPr>
              <a:t> </a:t>
            </a:r>
            <a:r>
              <a:rPr lang="en-US" sz="1200" dirty="0">
                <a:ea typeface="+mj-lt"/>
                <a:cs typeface="+mj-lt"/>
              </a:rPr>
              <a:t>The disclosure of beneficial ownership information enables the assessment of risks linked to intermediaries, contractors, and suppliers.</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Clear and accessible information about SOEs ownership and control enhances investor confidence. </a:t>
            </a:r>
          </a:p>
          <a:p>
            <a:pPr marL="171450" indent="-171450">
              <a:spcBef>
                <a:spcPts val="1200"/>
              </a:spcBef>
              <a:spcAft>
                <a:spcPts val="1200"/>
              </a:spcAft>
              <a:buFontTx/>
              <a:buChar char="-"/>
            </a:pPr>
            <a:endParaRPr lang="en-GB" sz="1200" dirty="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dirty="0"/>
          </a:p>
          <a:p>
            <a:endParaRPr lang="en-NO" dirty="0"/>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21</a:t>
            </a:fld>
            <a:endParaRPr lang="nb-NO"/>
          </a:p>
        </p:txBody>
      </p:sp>
    </p:spTree>
    <p:extLst>
      <p:ext uri="{BB962C8B-B14F-4D97-AF65-F5344CB8AC3E}">
        <p14:creationId xmlns:p14="http://schemas.microsoft.com/office/powerpoint/2010/main" val="210043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The abuse of anonymous companies remains the getaway vehicle for the corrupt. They enable wrongdoers to hide behind a chain of companies registered in multiple jurisdictions. Protecting anonymity can deter investment and make it harder to curb corruption. It is estimated that developing countries have lost USD 1 trillion a year since 2011 as a result of corrupt or illegal deals, many of which involve anonymous companies.</a:t>
            </a:r>
          </a:p>
          <a:p>
            <a:pPr marL="285750" indent="-285750">
              <a:buFont typeface="Arial" panose="020B0604020202020204" pitchFamily="34" charset="0"/>
              <a:buChar char="•"/>
            </a:pPr>
            <a:r>
              <a:rPr lang="en-US" sz="1200"/>
              <a:t>Knowing who has the rights to extract oil, gas and minerals is key to addressing risks of corruption or conflict of interest.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Multi-stakeholder groups are required to consider issues related to extractive sector governance – including issues related to corruption – to place more focus on ensuring that EITI implementation strengthens anti-corruption efforts and addresses other nationally relevant governance issues. </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265794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A536-1D2D-7E56-2F9B-8D8EDDE77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19E71-A8EF-0D07-C125-887266CE7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9B889-D910-2F2D-F1DB-57F53C09E54F}"/>
              </a:ext>
            </a:extLst>
          </p:cNvPr>
          <p:cNvSpPr>
            <a:spLocks noGrp="1"/>
          </p:cNvSpPr>
          <p:nvPr>
            <p:ph type="body" idx="1"/>
          </p:nvPr>
        </p:nvSpPr>
        <p:spPr/>
        <p:txBody>
          <a:bodyPr/>
          <a:lstStyle/>
          <a:p>
            <a:r>
              <a:rPr lang="en-US" sz="1200" dirty="0"/>
              <a:t>Top </a:t>
            </a:r>
            <a:r>
              <a:rPr lang="en-US" sz="1200" b="1" dirty="0">
                <a:solidFill>
                  <a:schemeClr val="accent4"/>
                </a:solidFill>
              </a:rPr>
              <a:t>copper</a:t>
            </a:r>
            <a:r>
              <a:rPr lang="en-US" sz="1200" dirty="0"/>
              <a:t> mining company, 100% owned by the Chilean state. </a:t>
            </a:r>
            <a:r>
              <a:rPr lang="en-US" sz="1200"/>
              <a:t>Codelco</a:t>
            </a:r>
            <a:r>
              <a:rPr lang="en-US" sz="1200" dirty="0"/>
              <a:t> is part of ICMM and therefore supports the EITI.</a:t>
            </a:r>
          </a:p>
          <a:p>
            <a:endParaRPr lang="en-US" sz="1200" b="1" dirty="0">
              <a:solidFill>
                <a:schemeClr val="accent4"/>
              </a:solidFill>
            </a:endParaRPr>
          </a:p>
          <a:p>
            <a:r>
              <a:rPr lang="en-GB">
                <a:solidFill>
                  <a:srgbClr val="3F3F3F"/>
                </a:solidFill>
                <a:effectLst/>
                <a:latin typeface="Helvetica"/>
                <a:cs typeface="Helvetica"/>
              </a:rPr>
              <a:t>Codelco publishes information about its subsidiary companies on its website </a:t>
            </a:r>
            <a:r>
              <a:rPr lang="en-GB">
                <a:solidFill>
                  <a:srgbClr val="3F3F3F"/>
                </a:solidFill>
                <a:effectLst/>
                <a:latin typeface="Helvetica"/>
                <a:cs typeface="Helvetica"/>
                <a:hlinkClick r:id="rId3"/>
              </a:rPr>
              <a:t>https://www.codelco.com/transparencia/filiales</a:t>
            </a:r>
            <a:r>
              <a:rPr lang="en-GB">
                <a:solidFill>
                  <a:srgbClr val="3F3F3F"/>
                </a:solidFill>
                <a:effectLst/>
                <a:latin typeface="Helvetica"/>
                <a:cs typeface="Helvetica"/>
              </a:rPr>
              <a:t>.</a:t>
            </a:r>
          </a:p>
          <a:p>
            <a:endParaRPr lang="en-GB">
              <a:solidFill>
                <a:srgbClr val="3F3F3F"/>
              </a:solidFill>
              <a:latin typeface="Helvetica"/>
              <a:cs typeface="Helvetica"/>
            </a:endParaRPr>
          </a:p>
          <a:p>
            <a:r>
              <a:rPr lang="en-GB">
                <a:solidFill>
                  <a:srgbClr val="3F3F3F"/>
                </a:solidFill>
                <a:effectLst/>
                <a:latin typeface="Helvetica"/>
                <a:cs typeface="Helvetica"/>
              </a:rPr>
              <a:t>In addition, on pages 215 and 216 of the "Integrated Report 2022" data on exploration activities in Brazil are reported.</a:t>
            </a:r>
          </a:p>
          <a:p>
            <a:r>
              <a:rPr lang="en-GB">
                <a:solidFill>
                  <a:srgbClr val="3F3F3F"/>
                </a:solidFill>
                <a:effectLst/>
                <a:latin typeface="Helvetica"/>
                <a:cs typeface="Helvetica"/>
              </a:rPr>
              <a:t>https://www.codelco.com/prontus_codelco/site/docs/20230405/20230405113753/memoria2022.pdf.</a:t>
            </a:r>
          </a:p>
          <a:p>
            <a:br>
              <a:rPr lang="en-GB">
                <a:effectLst/>
                <a:latin typeface="Helvetica" pitchFamily="2" charset="0"/>
                <a:cs typeface="Helvetica"/>
              </a:rPr>
            </a:br>
            <a:endParaRPr lang="en-GB" dirty="0">
              <a:solidFill>
                <a:srgbClr val="3F3F3F"/>
              </a:solidFill>
              <a:effectLst/>
              <a:latin typeface="Helvetica" pitchFamily="2" charset="0"/>
            </a:endParaRPr>
          </a:p>
          <a:p>
            <a:r>
              <a:rPr lang="en-GB">
                <a:solidFill>
                  <a:srgbClr val="3F3F3F"/>
                </a:solidFill>
                <a:effectLst/>
                <a:latin typeface="Helvetica"/>
                <a:cs typeface="Helvetica"/>
              </a:rPr>
              <a:t>Codelco publishes information on financial results on its website</a:t>
            </a:r>
          </a:p>
          <a:p>
            <a:r>
              <a:rPr lang="en-GB">
                <a:solidFill>
                  <a:srgbClr val="3F3F3F"/>
                </a:solidFill>
                <a:effectLst/>
                <a:latin typeface="Helvetica"/>
                <a:cs typeface="Helvetica"/>
              </a:rPr>
              <a:t>https://www.codelco.com/transparencia/estados-financieros-y-memorias/estados-financieros-consolidados</a:t>
            </a:r>
          </a:p>
          <a:p>
            <a:br>
              <a:rPr lang="en-GB">
                <a:effectLst/>
                <a:latin typeface="Helvetica" pitchFamily="2" charset="0"/>
                <a:cs typeface="Helvetica"/>
              </a:rPr>
            </a:br>
            <a:endParaRPr lang="en-GB" dirty="0">
              <a:solidFill>
                <a:srgbClr val="3F3F3F"/>
              </a:solidFill>
              <a:effectLst/>
              <a:latin typeface="Helvetica" pitchFamily="2" charset="0"/>
            </a:endParaRPr>
          </a:p>
          <a:p>
            <a:r>
              <a:rPr lang="en-GB">
                <a:solidFill>
                  <a:srgbClr val="3F3F3F"/>
                </a:solidFill>
                <a:effectLst/>
                <a:latin typeface="Helvetica"/>
                <a:cs typeface="Helvetica"/>
              </a:rPr>
              <a:t>Expect 6: Shareholders meeting website:</a:t>
            </a:r>
          </a:p>
          <a:p>
            <a:r>
              <a:rPr lang="en-GB">
                <a:solidFill>
                  <a:srgbClr val="3F3F3F"/>
                </a:solidFill>
                <a:effectLst/>
                <a:latin typeface="Helvetica"/>
                <a:cs typeface="Helvetica"/>
              </a:rPr>
              <a:t>https://www.codelco.com/transparencia/junta-de-accionistas / The company discloses its corporate governance structure on its 2020 Sustainability Report, page 16-20. Codelco's Corporate Governance Law establishes as an operating principle that it corresponds to the President of the Republic to exercise the powers and functions of the shareholder and of the shareholders' meeting (role of "owner"). https://www.codelco.com/transparencia/junta-de-accionistas</a:t>
            </a:r>
          </a:p>
          <a:p>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3F3F3F"/>
                </a:solidFill>
                <a:effectLst/>
                <a:latin typeface="Helvetica"/>
                <a:cs typeface="Helvetica"/>
              </a:rPr>
              <a:t>Another example: PT Pertamina (</a:t>
            </a:r>
            <a:r>
              <a:rPr lang="en-GB">
                <a:solidFill>
                  <a:srgbClr val="3F3F3F"/>
                </a:solidFill>
                <a:effectLst/>
                <a:latin typeface="Helvetica"/>
                <a:cs typeface="Helvetica"/>
                <a:hlinkClick r:id="rId4"/>
              </a:rPr>
              <a:t>https://www.pertamina.com/en/our-shareholder</a:t>
            </a:r>
            <a:r>
              <a:rPr lang="en-GB">
                <a:solidFill>
                  <a:srgbClr val="3F3F3F"/>
                </a:solidFill>
                <a:effectLst/>
                <a:latin typeface="Helvetica"/>
                <a:cs typeface="Helvetica"/>
              </a:rPr>
              <a:t>)</a:t>
            </a:r>
          </a:p>
          <a:p>
            <a:endParaRPr lang="en-GB">
              <a:solidFill>
                <a:srgbClr val="3F3F3F"/>
              </a:solidFill>
              <a:effectLst/>
              <a:latin typeface="Helvetica" pitchFamily="2" charset="0"/>
              <a:cs typeface="Helvetica"/>
            </a:endParaRPr>
          </a:p>
          <a:p>
            <a:r>
              <a:rPr lang="en-GB">
                <a:solidFill>
                  <a:srgbClr val="3F3F3F"/>
                </a:solidFill>
                <a:hlinkClick r:id="rId5"/>
              </a:rPr>
              <a:t>*OE SOE Policy Brief EN.pdf (eiti.org)</a:t>
            </a:r>
            <a:endParaRPr lang="en-GB"/>
          </a:p>
          <a:p>
            <a:endParaRPr lang="en-GB" sz="1200">
              <a:solidFill>
                <a:srgbClr val="3F3F3F"/>
              </a:solidFill>
              <a:latin typeface="Helvetica" pitchFamily="2" charset="0"/>
              <a:cs typeface="Helvetica" pitchFamily="2" charset="0"/>
            </a:endParaRPr>
          </a:p>
          <a:p>
            <a:endParaRPr lang="en-NO">
              <a:solidFill>
                <a:srgbClr val="000000"/>
              </a:solidFill>
              <a:cs typeface="Calibri" panose="020F0502020204030204"/>
            </a:endParaRPr>
          </a:p>
          <a:p>
            <a:endParaRPr lang="en-US" b="1">
              <a:solidFill>
                <a:srgbClr val="FFC000"/>
              </a:solidFill>
              <a:cs typeface="Calibri" panose="020F0502020204030204"/>
            </a:endParaRPr>
          </a:p>
          <a:p>
            <a:endParaRPr lang="en-NO">
              <a:cs typeface="Calibri" panose="020F0502020204030204"/>
            </a:endParaRPr>
          </a:p>
        </p:txBody>
      </p:sp>
      <p:sp>
        <p:nvSpPr>
          <p:cNvPr id="4" name="Slide Number Placeholder 3">
            <a:extLst>
              <a:ext uri="{FF2B5EF4-FFF2-40B4-BE49-F238E27FC236}">
                <a16:creationId xmlns:a16="http://schemas.microsoft.com/office/drawing/2014/main" id="{2D17B69B-A8E0-AA27-BE48-624791BF9764}"/>
              </a:ext>
            </a:extLst>
          </p:cNvPr>
          <p:cNvSpPr>
            <a:spLocks noGrp="1"/>
          </p:cNvSpPr>
          <p:nvPr>
            <p:ph type="sldNum" sz="quarter" idx="5"/>
          </p:nvPr>
        </p:nvSpPr>
        <p:spPr/>
        <p:txBody>
          <a:bodyPr/>
          <a:lstStyle/>
          <a:p>
            <a:fld id="{AF0F0302-BE9E-8A47-8FBA-EF4A5D6A0C17}" type="slidenum">
              <a:rPr lang="nb-NO" smtClean="0"/>
              <a:t>22</a:t>
            </a:fld>
            <a:endParaRPr lang="nb-NO"/>
          </a:p>
        </p:txBody>
      </p:sp>
    </p:spTree>
    <p:extLst>
      <p:ext uri="{BB962C8B-B14F-4D97-AF65-F5344CB8AC3E}">
        <p14:creationId xmlns:p14="http://schemas.microsoft.com/office/powerpoint/2010/main" val="155437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Fourth aspect – legal ownership and ownership structures.</a:t>
            </a:r>
          </a:p>
          <a:p>
            <a:endParaRPr lang="en-US" dirty="0"/>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376523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5D5FB-C32C-5A7D-DAA8-3F625F0BC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F3144-39DF-87B2-905A-77BB27ACD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26013-63DF-5C0A-C500-8C3FC903A2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157"/>
                </a:solidFill>
              </a:rPr>
              <a:t>Implementing countries are required to disclose the </a:t>
            </a:r>
            <a:r>
              <a:rPr lang="en-US" sz="1200" b="1" dirty="0">
                <a:solidFill>
                  <a:schemeClr val="accent5"/>
                </a:solidFill>
              </a:rPr>
              <a:t>legal owners of the corporate entity(</a:t>
            </a:r>
            <a:r>
              <a:rPr lang="en-US" sz="1200" b="1" dirty="0" err="1">
                <a:solidFill>
                  <a:schemeClr val="accent5"/>
                </a:solidFill>
              </a:rPr>
              <a:t>ies</a:t>
            </a:r>
            <a:r>
              <a:rPr lang="en-US" sz="1200" b="1" dirty="0">
                <a:solidFill>
                  <a:schemeClr val="accent5"/>
                </a:solidFill>
              </a:rPr>
              <a:t>) </a:t>
            </a:r>
            <a:r>
              <a:rPr lang="en-US" sz="1200" dirty="0">
                <a:solidFill>
                  <a:srgbClr val="002157"/>
                </a:solidFill>
              </a:rPr>
              <a:t>defined in Req. 2.5(c), including </a:t>
            </a:r>
            <a:r>
              <a:rPr lang="en-US" sz="1200" b="1" dirty="0">
                <a:solidFill>
                  <a:schemeClr val="accent5"/>
                </a:solidFill>
              </a:rPr>
              <a:t>share of ownership</a:t>
            </a:r>
            <a:r>
              <a:rPr lang="en-US" sz="1200" dirty="0">
                <a:solidFill>
                  <a:srgbClr val="002157"/>
                </a:solidFill>
              </a:rPr>
              <a:t>. </a:t>
            </a:r>
          </a:p>
        </p:txBody>
      </p:sp>
      <p:sp>
        <p:nvSpPr>
          <p:cNvPr id="4" name="Slide Number Placeholder 3">
            <a:extLst>
              <a:ext uri="{FF2B5EF4-FFF2-40B4-BE49-F238E27FC236}">
                <a16:creationId xmlns:a16="http://schemas.microsoft.com/office/drawing/2014/main" id="{E8EC0E6D-5D76-22F7-8CB3-A82A4D6E7C81}"/>
              </a:ext>
            </a:extLst>
          </p:cNvPr>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140756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4C8B-78E5-BB46-AC3E-B4A8332A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673D8-F1AE-692B-D627-98F99C013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0F02C-BF20-2FF5-7568-3885F021E6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157"/>
                </a:solidFill>
              </a:rPr>
              <a:t>Companies are also encouraged to disclose their </a:t>
            </a:r>
            <a:r>
              <a:rPr lang="en-US" sz="1200" b="1" dirty="0">
                <a:solidFill>
                  <a:schemeClr val="accent5"/>
                </a:solidFill>
              </a:rPr>
              <a:t>ownership structure</a:t>
            </a:r>
            <a:r>
              <a:rPr lang="en-US" sz="1200" dirty="0">
                <a:solidFill>
                  <a:srgbClr val="002157"/>
                </a:solidFill>
              </a:rPr>
              <a:t>, including the </a:t>
            </a:r>
            <a:r>
              <a:rPr lang="en-US" sz="1200" b="1" dirty="0">
                <a:solidFill>
                  <a:schemeClr val="accent5"/>
                </a:solidFill>
              </a:rPr>
              <a:t>full chain of legal entities</a:t>
            </a:r>
            <a:r>
              <a:rPr lang="en-US" sz="1200" b="1" dirty="0">
                <a:solidFill>
                  <a:srgbClr val="002157"/>
                </a:solidFill>
              </a:rPr>
              <a:t> </a:t>
            </a:r>
            <a:r>
              <a:rPr lang="en-US" sz="1200" dirty="0">
                <a:solidFill>
                  <a:srgbClr val="002157"/>
                </a:solidFill>
              </a:rPr>
              <a:t>leading to the beneficial owner. </a:t>
            </a:r>
          </a:p>
          <a:p>
            <a:endParaRPr lang="en-GB" dirty="0"/>
          </a:p>
          <a:p>
            <a:r>
              <a:rPr lang="en-GB" dirty="0"/>
              <a:t>Tab 4 c in the BO model declaration form provides a template for disclosing beneficial owners. The model declaration </a:t>
            </a:r>
            <a:endParaRPr lang="nb-NO" dirty="0"/>
          </a:p>
        </p:txBody>
      </p:sp>
      <p:sp>
        <p:nvSpPr>
          <p:cNvPr id="4" name="Slide Number Placeholder 3">
            <a:extLst>
              <a:ext uri="{FF2B5EF4-FFF2-40B4-BE49-F238E27FC236}">
                <a16:creationId xmlns:a16="http://schemas.microsoft.com/office/drawing/2014/main" id="{1213D775-3A87-23CE-418D-E8AB8E75552E}"/>
              </a:ext>
            </a:extLst>
          </p:cNvPr>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004557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Knowing the ultimate beneficial owner is </a:t>
            </a:r>
            <a:r>
              <a:rPr lang="en-US" sz="1200" b="1" dirty="0">
                <a:solidFill>
                  <a:srgbClr val="0090BF"/>
                </a:solidFill>
              </a:rPr>
              <a:t>not enough </a:t>
            </a:r>
            <a:r>
              <a:rPr lang="en-US" sz="1200" dirty="0"/>
              <a:t>to understand a company’s whole </a:t>
            </a:r>
            <a:r>
              <a:rPr lang="en-US" sz="1200" b="1" dirty="0">
                <a:solidFill>
                  <a:srgbClr val="0090BF"/>
                </a:solidFill>
              </a:rPr>
              <a:t>ownership structure</a:t>
            </a:r>
            <a:r>
              <a:rPr lang="en-US" sz="1200" dirty="0"/>
              <a:t>. </a:t>
            </a:r>
          </a:p>
          <a:p>
            <a:endParaRPr lang="en-US" sz="1200" dirty="0"/>
          </a:p>
          <a:p>
            <a:r>
              <a:rPr lang="en-US" sz="1200" dirty="0"/>
              <a:t>Understanding legal owners and the ownership structure of company can help in providing a </a:t>
            </a:r>
            <a:r>
              <a:rPr lang="en-US" sz="1200" b="1" dirty="0">
                <a:solidFill>
                  <a:srgbClr val="0090BF"/>
                </a:solidFill>
              </a:rPr>
              <a:t>full picture of the company’s ownership chain.</a:t>
            </a:r>
          </a:p>
          <a:p>
            <a:endParaRPr lang="en-US" sz="1200" b="1" dirty="0">
              <a:solidFill>
                <a:srgbClr val="0090BF"/>
              </a:solidFill>
            </a:endParaRPr>
          </a:p>
          <a:p>
            <a:r>
              <a:rPr lang="en-US" b="0" i="0" dirty="0">
                <a:solidFill>
                  <a:srgbClr val="000000"/>
                </a:solidFill>
                <a:effectLst/>
                <a:latin typeface="Metropolis"/>
              </a:rPr>
              <a:t>This can help to map the entire scope of companies and relationships between individuals and legal entities that control, influence or own a company, which can inform investigations on conflicts of interest.</a:t>
            </a:r>
            <a:endParaRPr lang="en-US" sz="1200" b="1" dirty="0">
              <a:solidFill>
                <a:srgbClr val="0090BF"/>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26</a:t>
            </a:fld>
            <a:endParaRPr lang="nb-NO"/>
          </a:p>
        </p:txBody>
      </p:sp>
    </p:spTree>
    <p:extLst>
      <p:ext uri="{BB962C8B-B14F-4D97-AF65-F5344CB8AC3E}">
        <p14:creationId xmlns:p14="http://schemas.microsoft.com/office/powerpoint/2010/main" val="1051757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Fifth aspect – linking BO to license applications and registers.</a:t>
            </a:r>
          </a:p>
          <a:p>
            <a:endParaRPr lang="en-US" dirty="0"/>
          </a:p>
        </p:txBody>
      </p:sp>
      <p:sp>
        <p:nvSpPr>
          <p:cNvPr id="4" name="Slide Number Placeholder 3"/>
          <p:cNvSpPr>
            <a:spLocks noGrp="1"/>
          </p:cNvSpPr>
          <p:nvPr>
            <p:ph type="sldNum" sz="quarter" idx="5"/>
          </p:nvPr>
        </p:nvSpPr>
        <p:spPr/>
        <p:txBody>
          <a:bodyPr/>
          <a:lstStyle/>
          <a:p>
            <a:fld id="{AF0F0302-BE9E-8A47-8FBA-EF4A5D6A0C17}" type="slidenum">
              <a:rPr lang="nb-NO" smtClean="0"/>
              <a:t>27</a:t>
            </a:fld>
            <a:endParaRPr lang="nb-NO"/>
          </a:p>
        </p:txBody>
      </p:sp>
    </p:spTree>
    <p:extLst>
      <p:ext uri="{BB962C8B-B14F-4D97-AF65-F5344CB8AC3E}">
        <p14:creationId xmlns:p14="http://schemas.microsoft.com/office/powerpoint/2010/main" val="2797611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26D6-F59D-CACF-7128-356A06840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E3394-CD9A-AB0E-A210-57FC8139D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C031E-17B0-53F5-8182-0BA75F08DE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Requirement 2.2 c now states that, </a:t>
            </a:r>
            <a:r>
              <a:rPr lang="en-US" sz="1200" dirty="0">
                <a:solidFill>
                  <a:srgbClr val="002157"/>
                </a:solidFill>
                <a:effectLst/>
                <a:latin typeface="Franklin Gothic Book" panose="020B0503020102020204" pitchFamily="34" charset="0"/>
                <a:ea typeface="Cambria" panose="02040503050406030204" pitchFamily="18" charset="0"/>
                <a:cs typeface="Arial" panose="020B0604020202020204" pitchFamily="34" charset="0"/>
              </a:rPr>
              <a:t>w</a:t>
            </a:r>
            <a:r>
              <a:rPr lang="en-US" sz="1200" dirty="0">
                <a:solidFill>
                  <a:srgbClr val="002157"/>
                </a:solidFill>
              </a:rPr>
              <a:t>here licenses are awarded through a bidding process, the government is required to disclose the list of applicants, including </a:t>
            </a:r>
            <a:r>
              <a:rPr lang="en-US" sz="1200" b="1" dirty="0">
                <a:solidFill>
                  <a:srgbClr val="6D5339"/>
                </a:solidFill>
              </a:rPr>
              <a:t>their beneficial owners</a:t>
            </a:r>
            <a:r>
              <a:rPr lang="en-US" sz="1200" b="1" dirty="0">
                <a:solidFill>
                  <a:srgbClr val="0090BF"/>
                </a:solidFill>
              </a:rPr>
              <a:t> </a:t>
            </a:r>
            <a:r>
              <a:rPr lang="en-US" sz="1200" dirty="0">
                <a:solidFill>
                  <a:srgbClr val="002157"/>
                </a:solidFill>
              </a:rPr>
              <a:t>in accordance with Req. 2.5, and the bid criteria.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200" i="1" dirty="0">
              <a:solidFill>
                <a:srgbClr val="002157"/>
              </a:solidFill>
            </a:endParaRP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nb-NO" sz="1200" i="1" dirty="0">
              <a:solidFill>
                <a:srgbClr val="002157"/>
              </a:solidFill>
            </a:endParaRPr>
          </a:p>
          <a:p>
            <a:pPr>
              <a:spcBef>
                <a:spcPts val="1200"/>
              </a:spcBef>
              <a:spcAft>
                <a:spcPts val="1200"/>
              </a:spcAft>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F3FDEC45-B7FF-9D9F-58D4-1649DF2C05C6}"/>
              </a:ext>
            </a:extLst>
          </p:cNvPr>
          <p:cNvSpPr>
            <a:spLocks noGrp="1"/>
          </p:cNvSpPr>
          <p:nvPr>
            <p:ph type="sldNum" sz="quarter" idx="5"/>
          </p:nvPr>
        </p:nvSpPr>
        <p:spPr/>
        <p:txBody>
          <a:bodyPr/>
          <a:lstStyle/>
          <a:p>
            <a:fld id="{AF0F0302-BE9E-8A47-8FBA-EF4A5D6A0C17}" type="slidenum">
              <a:rPr lang="nb-NO" smtClean="0"/>
              <a:t>28</a:t>
            </a:fld>
            <a:endParaRPr lang="nb-NO"/>
          </a:p>
        </p:txBody>
      </p:sp>
    </p:spTree>
    <p:extLst>
      <p:ext uri="{BB962C8B-B14F-4D97-AF65-F5344CB8AC3E}">
        <p14:creationId xmlns:p14="http://schemas.microsoft.com/office/powerpoint/2010/main" val="28898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dirty="0">
                <a:solidFill>
                  <a:srgbClr val="002157"/>
                </a:solidFill>
              </a:rPr>
              <a:t>In addition, implementing countries are encouraged to </a:t>
            </a:r>
            <a:r>
              <a:rPr lang="en-US" sz="1200" b="1" dirty="0">
                <a:solidFill>
                  <a:schemeClr val="accent2"/>
                </a:solidFill>
              </a:rPr>
              <a:t>link publicly available license registers </a:t>
            </a:r>
            <a:r>
              <a:rPr lang="en-US" sz="1200" dirty="0">
                <a:solidFill>
                  <a:srgbClr val="002157"/>
                </a:solidFill>
              </a:rPr>
              <a:t>to legal and beneficial ownership registers or other government platforms that disclose or hold information in accordance with Requirement 2.5.</a:t>
            </a:r>
          </a:p>
          <a:p>
            <a:pPr>
              <a:spcBef>
                <a:spcPts val="1200"/>
              </a:spcBef>
              <a:spcAft>
                <a:spcPts val="1200"/>
              </a:spcAft>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29</a:t>
            </a:fld>
            <a:endParaRPr lang="nb-NO"/>
          </a:p>
        </p:txBody>
      </p:sp>
    </p:spTree>
    <p:extLst>
      <p:ext uri="{BB962C8B-B14F-4D97-AF65-F5344CB8AC3E}">
        <p14:creationId xmlns:p14="http://schemas.microsoft.com/office/powerpoint/2010/main" val="201881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dirty="0">
                <a:solidFill>
                  <a:srgbClr val="000000"/>
                </a:solidFill>
                <a:effectLst/>
                <a:latin typeface="Metropolis"/>
              </a:rPr>
              <a:t>The 2023 EITI Standard reinforces the connection between licensing and beneficial ownership information, helping ensure that licenses are granted to transparent and accountable entities. </a:t>
            </a:r>
          </a:p>
          <a:p>
            <a:pPr marL="171450" indent="-171450" algn="l" fontAlgn="base">
              <a:buFont typeface="Arial" panose="020B0604020202020204" pitchFamily="34" charset="0"/>
              <a:buChar char="•"/>
            </a:pPr>
            <a:r>
              <a:rPr lang="en-US" b="0" i="0" dirty="0">
                <a:solidFill>
                  <a:srgbClr val="000000"/>
                </a:solidFill>
                <a:effectLst/>
                <a:latin typeface="Metropolis"/>
              </a:rPr>
              <a:t>This linkage can help regulators </a:t>
            </a:r>
            <a:r>
              <a:rPr lang="en-US" b="0" i="0" dirty="0" err="1">
                <a:solidFill>
                  <a:srgbClr val="000000"/>
                </a:solidFill>
                <a:effectLst/>
                <a:latin typeface="Metropolis"/>
              </a:rPr>
              <a:t>analyse</a:t>
            </a:r>
            <a:r>
              <a:rPr lang="en-US" b="0" i="0" dirty="0">
                <a:solidFill>
                  <a:srgbClr val="000000"/>
                </a:solidFill>
                <a:effectLst/>
                <a:latin typeface="Metropolis"/>
              </a:rPr>
              <a:t> who is behind the legal entities applying for, holding or transferring licenses. </a:t>
            </a:r>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605822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etropolis"/>
              </a:rPr>
              <a:t>Although few jurisdictions actively link license and beneficial ownership information, the </a:t>
            </a:r>
            <a:r>
              <a:rPr lang="en-US" b="0" i="0" u="none" strike="noStrike" dirty="0">
                <a:solidFill>
                  <a:srgbClr val="000000"/>
                </a:solidFill>
                <a:effectLst/>
                <a:latin typeface="Metropolis"/>
                <a:hlinkClick r:id="rId3"/>
              </a:rPr>
              <a:t>Opening Extractives</a:t>
            </a:r>
            <a:r>
              <a:rPr lang="en-US" b="0" i="0" dirty="0">
                <a:solidFill>
                  <a:srgbClr val="000000"/>
                </a:solidFill>
                <a:effectLst/>
                <a:latin typeface="Metropolis"/>
              </a:rPr>
              <a:t> </a:t>
            </a:r>
            <a:r>
              <a:rPr lang="en-US" b="0" i="0" dirty="0" err="1">
                <a:solidFill>
                  <a:srgbClr val="000000"/>
                </a:solidFill>
                <a:effectLst/>
                <a:latin typeface="Metropolis"/>
              </a:rPr>
              <a:t>programme</a:t>
            </a:r>
            <a:r>
              <a:rPr lang="en-US" b="0" i="0" dirty="0">
                <a:solidFill>
                  <a:srgbClr val="000000"/>
                </a:solidFill>
                <a:effectLst/>
                <a:latin typeface="Metropolis"/>
              </a:rPr>
              <a:t>, implemented by the EITI and Open Ownership, is supporting countries like Colombia, Ghana, Indonesia and Zambia to ensure that beneficial ownership data is actively used for license screening.</a:t>
            </a:r>
          </a:p>
          <a:p>
            <a:endParaRPr lang="en-US" dirty="0">
              <a:cs typeface="Calibri"/>
            </a:endParaRPr>
          </a:p>
          <a:p>
            <a:r>
              <a:rPr lang="en-US" dirty="0">
                <a:cs typeface="Calibri"/>
              </a:rPr>
              <a:t>In this case Uganda has disclosed through the EITI report </a:t>
            </a:r>
            <a:r>
              <a:rPr lang="en-US" b="1" dirty="0">
                <a:cs typeface="Calibri"/>
              </a:rPr>
              <a:t>a partial list of applicants</a:t>
            </a:r>
            <a:r>
              <a:rPr lang="en-US" dirty="0">
                <a:cs typeface="Calibri"/>
              </a:rPr>
              <a:t> to the second licensing bidding round. Some of the applicants are material companies already required to provided BO information. However, Uganda did disclose only those a list of prequalified applicants. It would be necessary for Uganda to disclose the full list of applicants (which were 6 and not 4) and the respective BO information. </a:t>
            </a:r>
          </a:p>
          <a:p>
            <a:endParaRPr lang="en-US" dirty="0">
              <a:cs typeface="Calibri"/>
            </a:endParaRPr>
          </a:p>
          <a:p>
            <a:r>
              <a:rPr lang="en-US" dirty="0">
                <a:cs typeface="Calibri"/>
              </a:rPr>
              <a:t>Countries like Armenia, who discloses BO information on all their mining companies, are also a good example.</a:t>
            </a:r>
          </a:p>
          <a:p>
            <a:endParaRPr lang="en-US" dirty="0">
              <a:cs typeface="Calibri"/>
            </a:endParaRPr>
          </a:p>
          <a:p>
            <a:r>
              <a:rPr lang="en-US" dirty="0">
                <a:cs typeface="Calibri"/>
              </a:rPr>
              <a:t>Other examples in which BO is required (as stipulated by law) for bidding rounds/licensing rounds but not disclosed to the public: </a:t>
            </a:r>
            <a:r>
              <a:rPr lang="en-US" b="1" dirty="0">
                <a:cs typeface="Calibri"/>
              </a:rPr>
              <a:t>Colombia/Mexico</a:t>
            </a: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66837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6414-8AAF-9E5D-5771-82FFE7BB5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FD3BE-ECF0-76DB-4879-0CBEF1D50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D2F0D-283A-8961-002D-AF520D4C1DC8}"/>
              </a:ext>
            </a:extLst>
          </p:cNvPr>
          <p:cNvSpPr>
            <a:spLocks noGrp="1"/>
          </p:cNvSpPr>
          <p:nvPr>
            <p:ph type="body" idx="1"/>
          </p:nvPr>
        </p:nvSpPr>
        <p:spPr/>
        <p:txBody>
          <a:bodyPr/>
          <a:lstStyle/>
          <a:p>
            <a:pPr marL="285750" marR="0" indent="-285750">
              <a:buFont typeface="Arial" panose="020B0604020202020204" pitchFamily="34" charset="0"/>
              <a:buChar char="•"/>
            </a:pPr>
            <a:r>
              <a:rPr lang="en-US" sz="1000" b="0" i="0" u="none" strike="noStrike" baseline="0" dirty="0">
                <a:solidFill>
                  <a:schemeClr val="bg1"/>
                </a:solidFill>
              </a:rPr>
              <a:t>Provides an additional tool for </a:t>
            </a:r>
            <a:r>
              <a:rPr lang="en-US" sz="1000" b="1" i="0" u="none" strike="noStrike" baseline="0" dirty="0">
                <a:solidFill>
                  <a:schemeClr val="bg1"/>
                </a:solidFill>
              </a:rPr>
              <a:t>the recovery of stolen assets.</a:t>
            </a:r>
            <a:endParaRPr lang="en-US" sz="1000" b="0" i="0" u="none" strike="noStrike" baseline="0" dirty="0">
              <a:solidFill>
                <a:schemeClr val="bg1"/>
              </a:solidFill>
            </a:endParaRPr>
          </a:p>
          <a:p>
            <a:pPr marL="285750" marR="0" indent="-285750">
              <a:buFont typeface="Arial" panose="020B0604020202020204" pitchFamily="34" charset="0"/>
              <a:buChar char="•"/>
            </a:pPr>
            <a:r>
              <a:rPr lang="en-US" sz="1000" b="0" i="0" u="none" strike="noStrike" baseline="0" dirty="0">
                <a:solidFill>
                  <a:schemeClr val="bg1"/>
                </a:solidFill>
              </a:rPr>
              <a:t>Restores </a:t>
            </a:r>
            <a:r>
              <a:rPr lang="en-US" sz="1000" b="1" i="0" u="none" strike="noStrike" baseline="0" dirty="0">
                <a:solidFill>
                  <a:schemeClr val="bg1"/>
                </a:solidFill>
              </a:rPr>
              <a:t>the integrity of the mining licensing system</a:t>
            </a:r>
            <a:r>
              <a:rPr lang="en-US" sz="1000" b="0" i="0" u="none" strike="noStrike" baseline="0" dirty="0">
                <a:solidFill>
                  <a:schemeClr val="bg1"/>
                </a:solidFill>
              </a:rPr>
              <a:t> and ensures the absence of political connections that promote corruption. </a:t>
            </a:r>
          </a:p>
          <a:p>
            <a:pPr marL="285750" marR="0" indent="-285750">
              <a:buFont typeface="Arial" panose="020B0604020202020204" pitchFamily="34" charset="0"/>
              <a:buChar char="•"/>
            </a:pPr>
            <a:r>
              <a:rPr lang="en-US" sz="1000" b="0" i="0" u="none" strike="noStrike" baseline="0" dirty="0">
                <a:solidFill>
                  <a:schemeClr val="bg1"/>
                </a:solidFill>
              </a:rPr>
              <a:t>Increases integrity of public procurement by detecting conflicts of interest. </a:t>
            </a:r>
          </a:p>
          <a:p>
            <a:pPr marL="285750" marR="0" indent="-285750">
              <a:buFont typeface="Arial" panose="020B0604020202020204" pitchFamily="34" charset="0"/>
              <a:buChar char="•"/>
            </a:pPr>
            <a:r>
              <a:rPr lang="en-US" sz="1000" b="0" i="0" u="none" strike="noStrike" baseline="0" dirty="0">
                <a:solidFill>
                  <a:schemeClr val="bg1"/>
                </a:solidFill>
              </a:rPr>
              <a:t>Enables effective monitor progress towards </a:t>
            </a:r>
            <a:r>
              <a:rPr lang="en-US" sz="1000" b="1" i="0" u="none" strike="noStrike" baseline="0" dirty="0">
                <a:solidFill>
                  <a:schemeClr val="bg1"/>
                </a:solidFill>
              </a:rPr>
              <a:t>increased participation of local businesses  </a:t>
            </a:r>
            <a:r>
              <a:rPr lang="en-US" sz="1000" b="0" i="0" u="none" strike="noStrike" baseline="0" dirty="0">
                <a:solidFill>
                  <a:schemeClr val="bg1"/>
                </a:solidFill>
              </a:rPr>
              <a:t>in the supply of goods and services to the mining sector and participation of citizens in mining activities. </a:t>
            </a:r>
          </a:p>
          <a:p>
            <a:pPr marL="285750" marR="0" indent="-285750">
              <a:buFont typeface="Arial" panose="020B0604020202020204" pitchFamily="34" charset="0"/>
              <a:buChar char="•"/>
            </a:pPr>
            <a:r>
              <a:rPr lang="en-US" sz="1000" b="0" i="0" u="none" strike="noStrike" baseline="0" dirty="0">
                <a:solidFill>
                  <a:schemeClr val="bg1"/>
                </a:solidFill>
              </a:rPr>
              <a:t>Improves countries’ standing as an attractive investment destination. </a:t>
            </a:r>
            <a:endParaRPr lang="en-GB" dirty="0"/>
          </a:p>
          <a:p>
            <a:pPr marL="285750" indent="-285750">
              <a:spcBef>
                <a:spcPts val="1200"/>
              </a:spcBef>
              <a:spcAft>
                <a:spcPts val="1200"/>
              </a:spcAft>
              <a:buFontTx/>
              <a:buChar char="-"/>
            </a:pPr>
            <a:endParaRPr lang="en-GB" sz="1200" b="0" dirty="0"/>
          </a:p>
        </p:txBody>
      </p:sp>
      <p:sp>
        <p:nvSpPr>
          <p:cNvPr id="4" name="Slide Number Placeholder 3">
            <a:extLst>
              <a:ext uri="{FF2B5EF4-FFF2-40B4-BE49-F238E27FC236}">
                <a16:creationId xmlns:a16="http://schemas.microsoft.com/office/drawing/2014/main" id="{81A73512-801A-99BE-6D0C-BAC47BC1B378}"/>
              </a:ext>
            </a:extLst>
          </p:cNvPr>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2628758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Sixth aspect – Company policies and practices on beneficial ownership.</a:t>
            </a:r>
          </a:p>
          <a:p>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32</a:t>
            </a:fld>
            <a:endParaRPr lang="nb-NO"/>
          </a:p>
        </p:txBody>
      </p:sp>
    </p:spTree>
    <p:extLst>
      <p:ext uri="{BB962C8B-B14F-4D97-AF65-F5344CB8AC3E}">
        <p14:creationId xmlns:p14="http://schemas.microsoft.com/office/powerpoint/2010/main" val="474689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The EITI Standard introduces new requirements that shed light on companies’ safeguards against corruption. All reporting companies, including state-owned enterprises, are now expected to publish an anti-corruption policy that sets out how they manage corruption risks, including their use of beneficial ownership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Additionally, companies that participate in multi-stakeholder groups are expected to engage in rigorous due diligence processes to strengthen the integrity of the EITI process. </a:t>
            </a:r>
            <a:endParaRPr lang="en-NO" sz="1200" dirty="0">
              <a:effectLst/>
              <a:latin typeface="Franklin Gothic Book" panose="020B0503020102020204" pitchFamily="34" charset="0"/>
              <a:ea typeface="Cambria" panose="020405030504060302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State-owned enterprises are encouraged to disclose the identity of the beneficial owners of their agents or intermediaries, suppliers or contractors, where feasible.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These disclosures help to uncover connections to politically exposed persons (PEPs) and other conflicts of interest.</a:t>
            </a:r>
            <a:endParaRPr lang="en-NO" sz="1200" dirty="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33</a:t>
            </a:fld>
            <a:endParaRPr lang="nb-NO"/>
          </a:p>
        </p:txBody>
      </p:sp>
    </p:spTree>
    <p:extLst>
      <p:ext uri="{BB962C8B-B14F-4D97-AF65-F5344CB8AC3E}">
        <p14:creationId xmlns:p14="http://schemas.microsoft.com/office/powerpoint/2010/main" val="2018816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buFont typeface="Arial" panose="020B0604020202020204" pitchFamily="34" charset="0"/>
              <a:buChar char="•"/>
            </a:pPr>
            <a:r>
              <a:rPr lang="en-US" sz="1200" dirty="0"/>
              <a:t>In line with what was mentioned at the beginning, this helps to maintain a </a:t>
            </a:r>
            <a:r>
              <a:rPr lang="en-US" sz="1200" b="1" dirty="0">
                <a:solidFill>
                  <a:srgbClr val="89AA2E"/>
                </a:solidFill>
              </a:rPr>
              <a:t>level playing field, </a:t>
            </a:r>
            <a:r>
              <a:rPr lang="en-US" sz="1200" b="0" dirty="0">
                <a:solidFill>
                  <a:srgbClr val="89AA2E"/>
                </a:solidFill>
              </a:rPr>
              <a:t>to </a:t>
            </a:r>
            <a:r>
              <a:rPr lang="en-US" sz="1200" b="0" dirty="0" err="1">
                <a:solidFill>
                  <a:srgbClr val="89AA2E"/>
                </a:solidFill>
              </a:rPr>
              <a:t>f</a:t>
            </a:r>
            <a:r>
              <a:rPr lang="en-US" sz="1200" dirty="0" err="1"/>
              <a:t>ormalise</a:t>
            </a:r>
            <a:r>
              <a:rPr lang="en-US" sz="1200" dirty="0"/>
              <a:t> anti-corruption policies and demonstrate use of BO data for </a:t>
            </a:r>
            <a:r>
              <a:rPr lang="en-US" sz="1200" b="1" dirty="0">
                <a:solidFill>
                  <a:srgbClr val="89AA2E"/>
                </a:solidFill>
              </a:rPr>
              <a:t>due diligence. </a:t>
            </a:r>
          </a:p>
          <a:p>
            <a:pPr marL="383540" indent="-383540">
              <a:buFont typeface="Arial" panose="020B0604020202020204" pitchFamily="34" charset="0"/>
              <a:buChar char="•"/>
            </a:pPr>
            <a:r>
              <a:rPr lang="en-US" sz="1200" dirty="0"/>
              <a:t>This also ensures that there is a clear alignment with the EITI’s Expectations for EITI supporting companies </a:t>
            </a:r>
          </a:p>
          <a:p>
            <a:pPr marL="383540" indent="-383540">
              <a:buFont typeface="Arial" panose="020B0604020202020204" pitchFamily="34" charset="0"/>
              <a:buChar char="•"/>
            </a:pPr>
            <a:endParaRPr lang="en-US" sz="1200" dirty="0"/>
          </a:p>
          <a:p>
            <a:pPr marL="383540" indent="-383540">
              <a:buFont typeface="Arial" panose="020B0604020202020204" pitchFamily="34" charset="0"/>
              <a:buChar char="•"/>
            </a:pPr>
            <a:r>
              <a:rPr lang="en-US" sz="1200" dirty="0"/>
              <a:t>Most companies already have such policies, so reporting is straightforward.</a:t>
            </a:r>
          </a:p>
          <a:p>
            <a:pPr marL="383540" indent="-383540">
              <a:buFont typeface="Arial" panose="020B0604020202020204" pitchFamily="34" charset="0"/>
              <a:buChar char="•"/>
            </a:pPr>
            <a:endParaRPr lang="en-US" sz="1200" dirty="0"/>
          </a:p>
          <a:p>
            <a:pPr marL="383540" marR="0" lvl="0" indent="-3835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EITI requires </a:t>
            </a:r>
            <a:r>
              <a:rPr lang="en-US" sz="1200" b="1" dirty="0">
                <a:solidFill>
                  <a:srgbClr val="89AA2E"/>
                </a:solidFill>
              </a:rPr>
              <a:t>documentation</a:t>
            </a:r>
            <a:r>
              <a:rPr lang="en-US" sz="1200" dirty="0"/>
              <a:t> of policies and practices</a:t>
            </a:r>
          </a:p>
          <a:p>
            <a:pPr marL="383540" indent="-383540">
              <a:buFont typeface="Arial" panose="020B0604020202020204" pitchFamily="34" charset="0"/>
              <a:buChar char="•"/>
            </a:pPr>
            <a:endParaRPr lang="en-US" sz="1200" dirty="0"/>
          </a:p>
          <a:p>
            <a:pPr marL="383540" indent="-383540"/>
            <a:endParaRPr lang="en-US" sz="1200" dirty="0"/>
          </a:p>
        </p:txBody>
      </p:sp>
      <p:sp>
        <p:nvSpPr>
          <p:cNvPr id="4" name="Slide Number Placeholder 3"/>
          <p:cNvSpPr>
            <a:spLocks noGrp="1"/>
          </p:cNvSpPr>
          <p:nvPr>
            <p:ph type="sldNum" sz="quarter" idx="5"/>
          </p:nvPr>
        </p:nvSpPr>
        <p:spPr/>
        <p:txBody>
          <a:bodyPr/>
          <a:lstStyle/>
          <a:p>
            <a:fld id="{AF0F0302-BE9E-8A47-8FBA-EF4A5D6A0C17}" type="slidenum">
              <a:rPr lang="nb-NO" smtClean="0"/>
              <a:t>34</a:t>
            </a:fld>
            <a:endParaRPr lang="nb-NO"/>
          </a:p>
        </p:txBody>
      </p:sp>
    </p:spTree>
    <p:extLst>
      <p:ext uri="{BB962C8B-B14F-4D97-AF65-F5344CB8AC3E}">
        <p14:creationId xmlns:p14="http://schemas.microsoft.com/office/powerpoint/2010/main" val="1893380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200" b="1" dirty="0">
                <a:solidFill>
                  <a:srgbClr val="002157"/>
                </a:solidFill>
                <a:latin typeface="Franklin Gothic Book"/>
                <a:ea typeface="Calibri"/>
                <a:cs typeface="Calibri"/>
              </a:rPr>
              <a:t>Red flags</a:t>
            </a:r>
            <a:r>
              <a:rPr lang="en-GB" sz="2200" dirty="0">
                <a:solidFill>
                  <a:srgbClr val="002157"/>
                </a:solidFill>
                <a:latin typeface="Franklin Gothic Book"/>
                <a:ea typeface="Calibri"/>
                <a:cs typeface="Calibri"/>
              </a:rPr>
              <a:t>: </a:t>
            </a:r>
          </a:p>
          <a:p>
            <a:pPr marL="702310" lvl="1" indent="-171450">
              <a:buFont typeface="Courier New" panose="020B0503020102020204" pitchFamily="34" charset="0"/>
              <a:buChar char="o"/>
            </a:pPr>
            <a:r>
              <a:rPr lang="en-GB" sz="2200" i="0" dirty="0">
                <a:solidFill>
                  <a:srgbClr val="002157"/>
                </a:solidFill>
                <a:latin typeface="Franklin Gothic Book"/>
                <a:ea typeface="Calibri"/>
                <a:cs typeface="Calibri"/>
              </a:rPr>
              <a:t>“shell companies, and entities owned or controlled by Government Officials or their relatives or associates”; </a:t>
            </a:r>
          </a:p>
          <a:p>
            <a:pPr marL="702310" lvl="1" indent="-171450">
              <a:buFont typeface="Courier New" panose="020B0503020102020204" pitchFamily="34" charset="0"/>
              <a:buChar char="o"/>
            </a:pPr>
            <a:r>
              <a:rPr lang="en-GB" sz="2200" i="0" dirty="0">
                <a:solidFill>
                  <a:srgbClr val="002157"/>
                </a:solidFill>
                <a:latin typeface="Franklin Gothic Book"/>
                <a:ea typeface="Calibri"/>
                <a:cs typeface="Calibri"/>
              </a:rPr>
              <a:t>“reluctance or refusal to disclose ownership”; </a:t>
            </a:r>
          </a:p>
          <a:p>
            <a:pPr marL="702310" lvl="1" indent="-171450">
              <a:buFont typeface="Courier New" panose="020B0503020102020204" pitchFamily="34" charset="0"/>
              <a:buChar char="o"/>
            </a:pPr>
            <a:r>
              <a:rPr lang="en-GB" sz="2200" i="0" dirty="0">
                <a:solidFill>
                  <a:srgbClr val="002157"/>
                </a:solidFill>
                <a:latin typeface="Franklin Gothic Book"/>
                <a:ea typeface="Calibri"/>
                <a:cs typeface="Calibri"/>
              </a:rPr>
              <a:t>“family ties of a third party with a Government Official”; </a:t>
            </a:r>
          </a:p>
          <a:p>
            <a:pPr marL="702310" lvl="1" indent="-171450">
              <a:buFont typeface="Courier New" panose="020B0503020102020204" pitchFamily="34" charset="0"/>
              <a:buChar char="o"/>
            </a:pPr>
            <a:r>
              <a:rPr lang="en-GB" sz="2200" i="0" dirty="0">
                <a:solidFill>
                  <a:srgbClr val="002157"/>
                </a:solidFill>
                <a:latin typeface="Franklin Gothic Book"/>
                <a:ea typeface="Calibri"/>
                <a:cs typeface="Calibri"/>
              </a:rPr>
              <a:t>“third party requests that identity not be disclosed” (p. 26-27). </a:t>
            </a:r>
          </a:p>
          <a:p>
            <a:pPr marL="702310" lvl="1" indent="-171450">
              <a:buFont typeface="Courier New" panose="020B0503020102020204" pitchFamily="34" charset="0"/>
              <a:buChar char="o"/>
            </a:pPr>
            <a:endParaRPr lang="en-GB" sz="2200" i="0" dirty="0">
              <a:solidFill>
                <a:srgbClr val="002157"/>
              </a:solidFill>
              <a:latin typeface="Franklin Gothic Book"/>
              <a:ea typeface="Calibri"/>
              <a:cs typeface="Calibri"/>
            </a:endParaRPr>
          </a:p>
          <a:p>
            <a:pPr marL="0" indent="0">
              <a:buNone/>
            </a:pPr>
            <a:r>
              <a:rPr lang="en-GB" sz="2200" b="1" dirty="0">
                <a:solidFill>
                  <a:srgbClr val="002157"/>
                </a:solidFill>
                <a:latin typeface="Franklin Gothic Book"/>
                <a:ea typeface="Calibri"/>
                <a:cs typeface="Calibri"/>
              </a:rPr>
              <a:t>Due diligence measures include:</a:t>
            </a:r>
          </a:p>
          <a:p>
            <a:pPr marL="702310" lvl="1" indent="-171450">
              <a:buFont typeface="Courier New" panose="020B0503020102020204" pitchFamily="34" charset="0"/>
              <a:buChar char="o"/>
            </a:pPr>
            <a:r>
              <a:rPr lang="en-GB" sz="2200" dirty="0">
                <a:solidFill>
                  <a:srgbClr val="002157"/>
                </a:solidFill>
                <a:latin typeface="Franklin Gothic Book"/>
                <a:ea typeface="Calibri"/>
                <a:cs typeface="Calibri"/>
              </a:rPr>
              <a:t>“background checks including qualifications, financial background, government and political ties, number and reputation of clientele, reputation in community, criminal record checks and possible associations with criminal, terrorist or other proscribed persons or groups […] </a:t>
            </a:r>
            <a:endParaRPr lang="en-GB" sz="2200" i="0" dirty="0">
              <a:solidFill>
                <a:srgbClr val="002157"/>
              </a:solidFill>
              <a:latin typeface="Franklin Gothic Book"/>
              <a:ea typeface="Calibri"/>
              <a:cs typeface="Calibri"/>
            </a:endParaRPr>
          </a:p>
          <a:p>
            <a:pPr marL="702310" lvl="1" indent="-171450">
              <a:buFont typeface="Courier New" panose="020B0503020102020204" pitchFamily="34" charset="0"/>
              <a:buChar char="o"/>
            </a:pPr>
            <a:r>
              <a:rPr lang="en-GB" sz="2200" dirty="0">
                <a:solidFill>
                  <a:srgbClr val="002157"/>
                </a:solidFill>
                <a:latin typeface="Franklin Gothic Book"/>
                <a:ea typeface="Calibri"/>
                <a:cs typeface="Calibri"/>
              </a:rPr>
              <a:t>"If the background check reveals problematic information, </a:t>
            </a:r>
            <a:r>
              <a:rPr lang="en-GB" sz="2200" dirty="0" err="1">
                <a:solidFill>
                  <a:srgbClr val="002157"/>
                </a:solidFill>
                <a:latin typeface="Franklin Gothic Book"/>
                <a:ea typeface="Calibri"/>
                <a:cs typeface="Calibri"/>
              </a:rPr>
              <a:t>Auxico</a:t>
            </a:r>
            <a:r>
              <a:rPr lang="en-GB" sz="2200" dirty="0">
                <a:solidFill>
                  <a:srgbClr val="002157"/>
                </a:solidFill>
                <a:latin typeface="Franklin Gothic Book"/>
                <a:ea typeface="Calibri"/>
                <a:cs typeface="Calibri"/>
              </a:rPr>
              <a:t> will not, in the absence of extenuating circumstances, enter into an agreement with that third party.” </a:t>
            </a:r>
            <a:endParaRPr lang="en-GB" sz="2200" i="0" dirty="0">
              <a:solidFill>
                <a:srgbClr val="002157"/>
              </a:solidFill>
              <a:latin typeface="Franklin Gothic Book"/>
              <a:ea typeface="Calibri"/>
              <a:cs typeface="Calibri"/>
            </a:endParaRPr>
          </a:p>
          <a:p>
            <a:pPr marL="702310" lvl="1" indent="-171450">
              <a:buFont typeface="Courier New" panose="020B0503020102020204" pitchFamily="34" charset="0"/>
              <a:buChar char="o"/>
            </a:pPr>
            <a:endParaRPr lang="en-GB" sz="2200" i="0" dirty="0">
              <a:solidFill>
                <a:srgbClr val="002157"/>
              </a:solidFill>
              <a:latin typeface="Franklin Gothic Book"/>
            </a:endParaRPr>
          </a:p>
          <a:p>
            <a:pPr marL="171450" indent="-171450">
              <a:spcBef>
                <a:spcPts val="1200"/>
              </a:spcBef>
              <a:spcAft>
                <a:spcPts val="1200"/>
              </a:spcAft>
              <a:buFontTx/>
              <a:buChar char="-"/>
            </a:pPr>
            <a:endParaRPr lang="en-US" dirty="0"/>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35</a:t>
            </a:fld>
            <a:endParaRPr lang="nb-NO"/>
          </a:p>
        </p:txBody>
      </p:sp>
    </p:spTree>
    <p:extLst>
      <p:ext uri="{BB962C8B-B14F-4D97-AF65-F5344CB8AC3E}">
        <p14:creationId xmlns:p14="http://schemas.microsoft.com/office/powerpoint/2010/main" val="4177701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our suppliers to be transparent on matters important to society, including on their beneficial ownership</a:t>
            </a:r>
          </a:p>
          <a:p>
            <a:r>
              <a:rPr lang="en-US" dirty="0">
                <a:cs typeface="Calibri"/>
              </a:rPr>
              <a:t>Always:</a:t>
            </a:r>
            <a:endParaRPr lang="en-US" dirty="0"/>
          </a:p>
          <a:p>
            <a:r>
              <a:rPr lang="en-US" dirty="0"/>
              <a:t>-Understand the identity, role and interests of the person or business who you are dealing with (including the beneficial ownership of companies)</a:t>
            </a:r>
            <a:endParaRPr lang="en-US" dirty="0">
              <a:cs typeface="Calibri"/>
            </a:endParaRPr>
          </a:p>
          <a:p>
            <a:r>
              <a:rPr lang="en-US" dirty="0">
                <a:cs typeface="Calibri"/>
              </a:rPr>
              <a:t>-</a:t>
            </a:r>
            <a:r>
              <a:rPr lang="en-US" dirty="0"/>
              <a:t>Always ensure the supplier (including their beneficial owners): is reputable, competent and qualified to perform the work for which they are being hired; will operate safely and ethically; and that compensation sought is reasonable. </a:t>
            </a:r>
          </a:p>
          <a:p>
            <a:r>
              <a:rPr lang="en-US" dirty="0">
                <a:cs typeface="Calibri"/>
              </a:rPr>
              <a:t>Never:</a:t>
            </a:r>
          </a:p>
          <a:p>
            <a:pPr marL="171450" indent="-171450">
              <a:buFont typeface="Calibri"/>
              <a:buChar char="-"/>
            </a:pPr>
            <a:r>
              <a:rPr lang="en-US" dirty="0"/>
              <a:t>Deal with a party that refuses to disclose its true identity (including details of company beneficial ownership).</a:t>
            </a:r>
          </a:p>
          <a:p>
            <a:pPr marL="171450" indent="-171450">
              <a:buFont typeface="Calibri"/>
              <a:buChar char="-"/>
            </a:pPr>
            <a:r>
              <a:rPr lang="en-US" dirty="0"/>
              <a:t>Award business to a supplier who would present a corruption risk or who refuses to disclose their beneficial ownership to BHP as required.</a:t>
            </a:r>
            <a:endParaRPr lang="en-US" dirty="0">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36</a:t>
            </a:fld>
            <a:endParaRPr lang="nb-NO"/>
          </a:p>
        </p:txBody>
      </p:sp>
    </p:spTree>
    <p:extLst>
      <p:ext uri="{BB962C8B-B14F-4D97-AF65-F5344CB8AC3E}">
        <p14:creationId xmlns:p14="http://schemas.microsoft.com/office/powerpoint/2010/main" val="1454556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preliminary step, </a:t>
            </a:r>
            <a:r>
              <a:rPr lang="en-US" b="1" dirty="0"/>
              <a:t>all potential suppliers and contractors are asked to complete a detailed questionnaire which enables identification of any immediate red flags</a:t>
            </a:r>
            <a:r>
              <a:rPr lang="en-US" dirty="0"/>
              <a:t>. The questionnaire requires disclosure of individuals who own more than 25% of the company, any individual within the company that is a government official or connected with a government official, and declaration of ownership, control and/or operations in sanctioned nations. Supporting documents must be provided such as financial statements, incorporation documents and compliance policies and procedures. S</a:t>
            </a:r>
            <a:r>
              <a:rPr lang="en-US" b="1" dirty="0"/>
              <a:t>hould the third party have insufficient compliance documentation</a:t>
            </a:r>
            <a:r>
              <a:rPr lang="en-US" dirty="0"/>
              <a:t>, we will refer them to our own policies. A</a:t>
            </a:r>
            <a:r>
              <a:rPr lang="en-US" b="1" dirty="0"/>
              <a:t>dditional scrutiny is given to contractors that would act as an agent on behalf of Africa Oil</a:t>
            </a:r>
            <a:r>
              <a:rPr lang="en-US" dirty="0"/>
              <a:t>. Any identified risks at this stage are escalated to the Chief Financial Officer. The next step requires an internal representative to fill in another questionnaire providing </a:t>
            </a:r>
            <a:r>
              <a:rPr lang="en-US" b="1" dirty="0"/>
              <a:t>additional information regarding Africa Oil’s knowledge of and relationship with the third party</a:t>
            </a:r>
            <a:r>
              <a:rPr lang="en-US" dirty="0"/>
              <a:t>, including commercial terms. This aids our Corporate Counsel and Secretary to gauge the level of risk and potentially escalate any concerns to the Chief Financial Officer</a:t>
            </a:r>
          </a:p>
        </p:txBody>
      </p:sp>
      <p:sp>
        <p:nvSpPr>
          <p:cNvPr id="4" name="Slide Number Placeholder 3"/>
          <p:cNvSpPr>
            <a:spLocks noGrp="1"/>
          </p:cNvSpPr>
          <p:nvPr>
            <p:ph type="sldNum" sz="quarter" idx="5"/>
          </p:nvPr>
        </p:nvSpPr>
        <p:spPr/>
        <p:txBody>
          <a:bodyPr/>
          <a:lstStyle/>
          <a:p>
            <a:fld id="{AF0F0302-BE9E-8A47-8FBA-EF4A5D6A0C17}" type="slidenum">
              <a:rPr lang="nb-NO" smtClean="0"/>
              <a:t>37</a:t>
            </a:fld>
            <a:endParaRPr lang="nb-NO"/>
          </a:p>
        </p:txBody>
      </p:sp>
    </p:spTree>
    <p:extLst>
      <p:ext uri="{BB962C8B-B14F-4D97-AF65-F5344CB8AC3E}">
        <p14:creationId xmlns:p14="http://schemas.microsoft.com/office/powerpoint/2010/main" val="2432412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Seventh aspect – Reliability and comprehensiveness of ownership data for publicly listed companies.</a:t>
            </a:r>
          </a:p>
          <a:p>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38</a:t>
            </a:fld>
            <a:endParaRPr lang="nb-NO"/>
          </a:p>
        </p:txBody>
      </p:sp>
    </p:spTree>
    <p:extLst>
      <p:ext uri="{BB962C8B-B14F-4D97-AF65-F5344CB8AC3E}">
        <p14:creationId xmlns:p14="http://schemas.microsoft.com/office/powerpoint/2010/main" val="235064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C86EA-4173-CC3F-C5E2-6189436AF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541CE-C441-8D52-894A-52AB091C7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E4AD1-01AE-CC68-B9B6-18E7DD964F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rgbClr val="002157"/>
                </a:solidFill>
              </a:rPr>
              <a:t>Publicly listed companies, including wholly-owned subsidiaries, are required to disclose the name of the stock exchange and include a </a:t>
            </a:r>
            <a:r>
              <a:rPr lang="en-US" sz="900" b="1" dirty="0">
                <a:solidFill>
                  <a:schemeClr val="accent6"/>
                </a:solidFill>
              </a:rPr>
              <a:t>link to the stock exchange filings </a:t>
            </a:r>
            <a:r>
              <a:rPr lang="en-US" sz="900" dirty="0">
                <a:solidFill>
                  <a:srgbClr val="002157"/>
                </a:solidFill>
              </a:rPr>
              <a:t>where they are listed to facilitate public access to their beneficial ownership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D92335C1-6E1D-5FAD-A7CB-9F37B1121109}"/>
              </a:ext>
            </a:extLst>
          </p:cNvPr>
          <p:cNvSpPr>
            <a:spLocks noGrp="1"/>
          </p:cNvSpPr>
          <p:nvPr>
            <p:ph type="sldNum" sz="quarter" idx="5"/>
          </p:nvPr>
        </p:nvSpPr>
        <p:spPr/>
        <p:txBody>
          <a:bodyPr/>
          <a:lstStyle/>
          <a:p>
            <a:fld id="{AF0F0302-BE9E-8A47-8FBA-EF4A5D6A0C17}" type="slidenum">
              <a:rPr lang="nb-NO" smtClean="0"/>
              <a:t>39</a:t>
            </a:fld>
            <a:endParaRPr lang="nb-NO"/>
          </a:p>
        </p:txBody>
      </p:sp>
    </p:spTree>
    <p:extLst>
      <p:ext uri="{BB962C8B-B14F-4D97-AF65-F5344CB8AC3E}">
        <p14:creationId xmlns:p14="http://schemas.microsoft.com/office/powerpoint/2010/main" val="1500222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B226-6CBC-63EA-EDA5-CB84D3E48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02BA7-0BF9-F4B8-C30C-762FC1862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AA034-D971-B67E-61F1-58176C7A86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0" dirty="0">
                <a:solidFill>
                  <a:srgbClr val="000000"/>
                </a:solidFill>
                <a:effectLst/>
                <a:latin typeface="Metropolis"/>
              </a:rPr>
              <a:t>EITI multi-stakeholder groups are also encouraged to review the comprehensiveness and reliability of ownership data disclosed in stock exchange filings. </a:t>
            </a:r>
            <a:endParaRPr lang="en-GB" sz="9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76EBAB6-74F2-76D5-F758-8574D3D14CCD}"/>
              </a:ext>
            </a:extLst>
          </p:cNvPr>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53822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dirty="0"/>
              <a:t>This is important because:</a:t>
            </a:r>
          </a:p>
          <a:p>
            <a:pPr marL="383540" indent="-383540">
              <a:buFont typeface="Arial" panose="020B0604020202020204" pitchFamily="34" charset="0"/>
              <a:buChar char="•"/>
            </a:pPr>
            <a:r>
              <a:rPr lang="en-US" sz="900" dirty="0"/>
              <a:t>First of all, s</a:t>
            </a:r>
            <a:r>
              <a:rPr lang="en-US" sz="900" dirty="0">
                <a:solidFill>
                  <a:srgbClr val="002157"/>
                </a:solidFill>
              </a:rPr>
              <a:t>tock exchange filings are essential to the </a:t>
            </a:r>
            <a:r>
              <a:rPr lang="en-US" sz="900" b="1" dirty="0">
                <a:solidFill>
                  <a:schemeClr val="accent6"/>
                </a:solidFill>
              </a:rPr>
              <a:t>integrity of financial markets</a:t>
            </a:r>
          </a:p>
          <a:p>
            <a:pPr marL="383540" indent="-383540">
              <a:buFont typeface="Arial" panose="020B0604020202020204" pitchFamily="34" charset="0"/>
              <a:buChar char="•"/>
            </a:pPr>
            <a:r>
              <a:rPr lang="en-US" sz="900" dirty="0">
                <a:solidFill>
                  <a:srgbClr val="002157"/>
                </a:solidFill>
              </a:rPr>
              <a:t>Fosters </a:t>
            </a:r>
            <a:r>
              <a:rPr lang="en-US" sz="900" b="1" dirty="0">
                <a:solidFill>
                  <a:schemeClr val="accent6"/>
                </a:solidFill>
              </a:rPr>
              <a:t>investor confidence </a:t>
            </a:r>
            <a:r>
              <a:rPr lang="en-US" sz="900" dirty="0">
                <a:solidFill>
                  <a:srgbClr val="002157"/>
                </a:solidFill>
              </a:rPr>
              <a:t>and fair and efficient capital allocation</a:t>
            </a:r>
            <a:endParaRPr lang="en-US" sz="800" dirty="0">
              <a:solidFill>
                <a:srgbClr val="002157"/>
              </a:solidFill>
            </a:endParaRPr>
          </a:p>
          <a:p>
            <a:pPr marL="383540" indent="-383540">
              <a:buFont typeface="Arial" panose="020B0604020202020204" pitchFamily="34" charset="0"/>
              <a:buChar char="•"/>
            </a:pPr>
            <a:r>
              <a:rPr lang="en-US" sz="900" dirty="0">
                <a:solidFill>
                  <a:srgbClr val="002157"/>
                </a:solidFill>
              </a:rPr>
              <a:t>Comprehensive disclosures help to </a:t>
            </a:r>
            <a:r>
              <a:rPr lang="en-US" sz="900" b="1" dirty="0">
                <a:solidFill>
                  <a:schemeClr val="accent6"/>
                </a:solidFill>
              </a:rPr>
              <a:t>prevent financial losses </a:t>
            </a:r>
            <a:r>
              <a:rPr lang="en-US" sz="900" dirty="0">
                <a:solidFill>
                  <a:srgbClr val="002157"/>
                </a:solidFill>
              </a:rPr>
              <a:t>and promote a </a:t>
            </a:r>
            <a:r>
              <a:rPr lang="en-US" sz="900" b="1" dirty="0">
                <a:solidFill>
                  <a:schemeClr val="accent6"/>
                </a:solidFill>
              </a:rPr>
              <a:t>level playing field</a:t>
            </a:r>
            <a:endParaRPr lang="en-US" sz="900" dirty="0">
              <a:solidFill>
                <a:srgbClr val="002157"/>
              </a:solidFill>
              <a:ea typeface="+mj-lt"/>
              <a:cs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rgbClr val="002157"/>
                </a:solidFill>
              </a:rPr>
              <a:t>Corrupt practices may involve false or misleading information in stock exchange fillings, insider trading manipulation of non-public information for personal gain.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rgbClr val="002157"/>
                </a:solidFill>
              </a:rPr>
              <a:t>On top of this, r</a:t>
            </a:r>
            <a:r>
              <a:rPr lang="en-US" sz="900" b="0" i="0" dirty="0">
                <a:solidFill>
                  <a:srgbClr val="000000"/>
                </a:solidFill>
                <a:effectLst/>
                <a:latin typeface="Metropolis"/>
              </a:rPr>
              <a:t>eviewing the comprehensiveness and reliability of ownership data disclosed in stock exchange filings can help address gaps in certain jurisdictions where publicly listed companies might take advantage of lax transparency requirements.</a:t>
            </a:r>
            <a:endParaRPr lang="en-GB" sz="800" dirty="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dirty="0"/>
          </a:p>
        </p:txBody>
      </p:sp>
      <p:sp>
        <p:nvSpPr>
          <p:cNvPr id="4" name="Slide Number Placeholder 3"/>
          <p:cNvSpPr>
            <a:spLocks noGrp="1"/>
          </p:cNvSpPr>
          <p:nvPr>
            <p:ph type="sldNum" sz="quarter" idx="5"/>
          </p:nvPr>
        </p:nvSpPr>
        <p:spPr/>
        <p:txBody>
          <a:bodyPr/>
          <a:lstStyle/>
          <a:p>
            <a:fld id="{AF0F0302-BE9E-8A47-8FBA-EF4A5D6A0C17}" type="slidenum">
              <a:rPr lang="nb-NO" smtClean="0"/>
              <a:t>41</a:t>
            </a:fld>
            <a:endParaRPr lang="nb-NO"/>
          </a:p>
        </p:txBody>
      </p:sp>
    </p:spTree>
    <p:extLst>
      <p:ext uri="{BB962C8B-B14F-4D97-AF65-F5344CB8AC3E}">
        <p14:creationId xmlns:p14="http://schemas.microsoft.com/office/powerpoint/2010/main" val="80511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C09F-CBF1-7883-918F-4CF6449B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72D5-A926-7A6A-11E1-2794B275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876A9-053E-CE74-F6FF-3C5D85D5E321}"/>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097EC2A6-2A1D-5C3C-0E06-51A170993A63}"/>
              </a:ext>
            </a:extLst>
          </p:cNvPr>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1899799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https://</a:t>
            </a:r>
            <a:r>
              <a:rPr lang="en-US" sz="1200" err="1">
                <a:effectLst/>
                <a:latin typeface="Segoe UI" panose="020B0502040204020203" pitchFamily="34" charset="0"/>
              </a:rPr>
              <a:t>www.pwc.com.au</a:t>
            </a:r>
            <a:r>
              <a:rPr lang="en-US" sz="1200">
                <a:effectLst/>
                <a:latin typeface="Segoe UI" panose="020B0502040204020203" pitchFamily="34" charset="0"/>
              </a:rPr>
              <a:t>/legal/assets/listing-company-</a:t>
            </a:r>
            <a:r>
              <a:rPr lang="en-US" sz="1200" err="1">
                <a:effectLst/>
                <a:latin typeface="Segoe UI" panose="020B0502040204020203" pitchFamily="34" charset="0"/>
              </a:rPr>
              <a:t>asx.pdf</a:t>
            </a:r>
            <a:endParaRPr lang="nb-NO" sz="10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42</a:t>
            </a:fld>
            <a:endParaRPr lang="nb-NO"/>
          </a:p>
        </p:txBody>
      </p:sp>
    </p:spTree>
    <p:extLst>
      <p:ext uri="{BB962C8B-B14F-4D97-AF65-F5344CB8AC3E}">
        <p14:creationId xmlns:p14="http://schemas.microsoft.com/office/powerpoint/2010/main" val="1888101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In assessing the robustness of the definition of ownership and control in an exchange's disclosure requirements, consideration should be given to whether companies must provide:</a:t>
            </a:r>
          </a:p>
          <a:p>
            <a:pPr marL="171450" indent="-171450">
              <a:buFont typeface="Arial" panose="020B0604020202020204" pitchFamily="34" charset="0"/>
              <a:buChar char="•"/>
            </a:pPr>
            <a:r>
              <a:rPr lang="en-US" sz="1200" dirty="0"/>
              <a:t>timely notification on the </a:t>
            </a:r>
            <a:r>
              <a:rPr lang="en-US" sz="1200" b="1" dirty="0"/>
              <a:t>acquisition and disposal of significant voting rights</a:t>
            </a:r>
            <a:r>
              <a:rPr lang="en-US" sz="1200" dirty="0"/>
              <a:t>;</a:t>
            </a:r>
          </a:p>
          <a:p>
            <a:pPr marL="171450" indent="-171450">
              <a:buFont typeface="Arial" panose="020B0604020202020204" pitchFamily="34" charset="0"/>
              <a:buChar char="•"/>
            </a:pPr>
            <a:r>
              <a:rPr lang="en-US" sz="1200" dirty="0"/>
              <a:t>notifications on the basis of </a:t>
            </a:r>
            <a:r>
              <a:rPr lang="en-US" sz="1200" b="1" dirty="0"/>
              <a:t>aggregated holdings and interests </a:t>
            </a:r>
            <a:r>
              <a:rPr lang="en-US" sz="1200" dirty="0"/>
              <a:t>used jointly via an agreement;</a:t>
            </a:r>
          </a:p>
          <a:p>
            <a:pPr marL="171450" indent="-171450">
              <a:buFont typeface="Arial" panose="020B0604020202020204" pitchFamily="34" charset="0"/>
              <a:buChar char="•"/>
            </a:pPr>
            <a:r>
              <a:rPr lang="en-US" sz="1200" dirty="0"/>
              <a:t>notifications of </a:t>
            </a:r>
            <a:r>
              <a:rPr lang="en-US" sz="1200" b="1" dirty="0"/>
              <a:t>ownership and control arrangements via financial instruments </a:t>
            </a:r>
            <a:r>
              <a:rPr lang="en-US" sz="1200" dirty="0"/>
              <a:t>that have a similar effect to owning shares or controlling votes;</a:t>
            </a:r>
          </a:p>
          <a:p>
            <a:pPr marL="171450" indent="-171450">
              <a:buFont typeface="Arial" panose="020B0604020202020204" pitchFamily="34" charset="0"/>
              <a:buChar char="•"/>
            </a:pPr>
            <a:r>
              <a:rPr lang="en-US" sz="1200" dirty="0"/>
              <a:t>notifications that contain information on the </a:t>
            </a:r>
            <a:r>
              <a:rPr lang="en-US" sz="1200" b="1" dirty="0"/>
              <a:t>means through which major shareholding or voting rights are exercised</a:t>
            </a:r>
            <a:r>
              <a:rPr lang="en-US" sz="1200" dirty="0"/>
              <a:t> (e.g. the chain of ownership);</a:t>
            </a:r>
          </a:p>
          <a:p>
            <a:pPr marL="171450" indent="-171450">
              <a:buFont typeface="Arial" panose="020B0604020202020204" pitchFamily="34" charset="0"/>
              <a:buChar char="•"/>
            </a:pPr>
            <a:r>
              <a:rPr lang="en-US" sz="1200" dirty="0"/>
              <a:t>notifications of </a:t>
            </a:r>
            <a:r>
              <a:rPr lang="en-US" sz="1200" b="1" dirty="0"/>
              <a:t>interests held by company officers</a:t>
            </a:r>
            <a:r>
              <a:rPr lang="en-US" sz="1200" dirty="0"/>
              <a: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 future guidance note on Requirement 2.5 will shed more light on how to assess comprehensiveness and reliability.</a:t>
            </a: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43</a:t>
            </a:fld>
            <a:endParaRPr lang="nb-NO"/>
          </a:p>
        </p:txBody>
      </p:sp>
    </p:spTree>
    <p:extLst>
      <p:ext uri="{BB962C8B-B14F-4D97-AF65-F5344CB8AC3E}">
        <p14:creationId xmlns:p14="http://schemas.microsoft.com/office/powerpoint/2010/main" val="3593688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44</a:t>
            </a:fld>
            <a:endParaRPr lang="nb-NO"/>
          </a:p>
        </p:txBody>
      </p:sp>
    </p:spTree>
    <p:extLst>
      <p:ext uri="{BB962C8B-B14F-4D97-AF65-F5344CB8AC3E}">
        <p14:creationId xmlns:p14="http://schemas.microsoft.com/office/powerpoint/2010/main" val="3188551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7507-45E9-459B-3BEE-B6A878DC2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C4B5D-9C2C-45FC-99AE-B2556D470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136BE-665D-BA34-1246-2AEA0E7FE412}"/>
              </a:ext>
            </a:extLst>
          </p:cNvPr>
          <p:cNvSpPr>
            <a:spLocks noGrp="1"/>
          </p:cNvSpPr>
          <p:nvPr>
            <p:ph type="body" idx="1"/>
          </p:nvPr>
        </p:nvSpPr>
        <p:spPr/>
        <p:txBody>
          <a:bodyPr/>
          <a:lstStyle/>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4DD21FAA-F49A-EFE8-0C4D-2B3E4D9D07E7}"/>
              </a:ext>
            </a:extLst>
          </p:cNvPr>
          <p:cNvSpPr>
            <a:spLocks noGrp="1"/>
          </p:cNvSpPr>
          <p:nvPr>
            <p:ph type="sldNum" sz="quarter" idx="5"/>
          </p:nvPr>
        </p:nvSpPr>
        <p:spPr/>
        <p:txBody>
          <a:bodyPr/>
          <a:lstStyle/>
          <a:p>
            <a:fld id="{AF0F0302-BE9E-8A47-8FBA-EF4A5D6A0C17}" type="slidenum">
              <a:rPr lang="nb-NO" smtClean="0"/>
              <a:t>45</a:t>
            </a:fld>
            <a:endParaRPr lang="nb-NO"/>
          </a:p>
        </p:txBody>
      </p:sp>
    </p:spTree>
    <p:extLst>
      <p:ext uri="{BB962C8B-B14F-4D97-AF65-F5344CB8AC3E}">
        <p14:creationId xmlns:p14="http://schemas.microsoft.com/office/powerpoint/2010/main" val="4237473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guidance note on 2.5 and the model declaration form will be updated in 2024.</a:t>
            </a:r>
          </a:p>
          <a:p>
            <a:endParaRPr lang="en-GB" dirty="0"/>
          </a:p>
          <a:p>
            <a:r>
              <a:rPr lang="en-GB" dirty="0"/>
              <a:t>On top of these links, there are upcoming publications under Opening Extractives:</a:t>
            </a:r>
          </a:p>
          <a:p>
            <a:endParaRPr lang="en-GB" dirty="0"/>
          </a:p>
          <a:p>
            <a:pPr marL="228600" indent="-228600">
              <a:buAutoNum type="arabicPeriod"/>
            </a:pPr>
            <a:r>
              <a:rPr lang="en-GB" dirty="0"/>
              <a:t>A policy brief that will detail the ways in which BO can help tackle corruption across the extractives value chain</a:t>
            </a:r>
          </a:p>
          <a:p>
            <a:pPr marL="228600" indent="-228600">
              <a:buAutoNum type="arabicPeriod"/>
            </a:pPr>
            <a:r>
              <a:rPr lang="en-GB" dirty="0"/>
              <a:t>A legislative guidance briefing for implementers that will share information and checklists on how to undergo legislative changes related to beneficial ownership</a:t>
            </a:r>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46</a:t>
            </a:fld>
            <a:endParaRPr lang="nb-NO"/>
          </a:p>
        </p:txBody>
      </p:sp>
    </p:spTree>
    <p:extLst>
      <p:ext uri="{BB962C8B-B14F-4D97-AF65-F5344CB8AC3E}">
        <p14:creationId xmlns:p14="http://schemas.microsoft.com/office/powerpoint/2010/main" val="59288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47</a:t>
            </a:fld>
            <a:endParaRPr lang="nb-NO"/>
          </a:p>
        </p:txBody>
      </p:sp>
    </p:spTree>
    <p:extLst>
      <p:ext uri="{BB962C8B-B14F-4D97-AF65-F5344CB8AC3E}">
        <p14:creationId xmlns:p14="http://schemas.microsoft.com/office/powerpoint/2010/main" val="3497238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130323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The EITI Standard has evolved to respond to stakeholder needs and a changing global context. </a:t>
            </a:r>
          </a:p>
          <a:p>
            <a:pPr marL="285750" indent="-285750">
              <a:buFont typeface="Arial" panose="020B0604020202020204" pitchFamily="34" charset="0"/>
              <a:buChar char="•"/>
            </a:pPr>
            <a:r>
              <a:rPr lang="en-GB" sz="1000" dirty="0">
                <a:effectLst/>
                <a:latin typeface="Franklin Gothic Book" panose="020B0503020102020204" pitchFamily="34" charset="0"/>
                <a:ea typeface="Cambria" panose="02040503050406030204" pitchFamily="18" charset="0"/>
                <a:cs typeface="Arial" panose="020B0604020202020204" pitchFamily="34" charset="0"/>
              </a:rPr>
              <a:t>Now in its fourth edition, the 2023 EITI Standard now includes several new and refined provisions that enable countries to respond to the most pressing challenges that concern natural resource governance </a:t>
            </a:r>
            <a:r>
              <a:rPr lang="en-GB" sz="1000">
                <a:effectLst/>
                <a:latin typeface="Franklin Gothic Book" panose="020B0503020102020204" pitchFamily="34" charset="0"/>
                <a:ea typeface="Cambria" panose="02040503050406030204" pitchFamily="18" charset="0"/>
                <a:cs typeface="Arial" panose="020B0604020202020204" pitchFamily="34" charset="0"/>
              </a:rPr>
              <a:t>today.</a:t>
            </a:r>
            <a:endParaRPr lang="en-NO"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As part of strengthening aspects of the standard related to anti-corruption, there are some key changes on beneficial ownership</a:t>
            </a:r>
            <a:endParaRPr lang="en-NO" sz="1200" dirty="0">
              <a:effectLst/>
              <a:latin typeface="Franklin Gothic Book" panose="020B0503020102020204" pitchFamily="34" charset="0"/>
              <a:ea typeface="Cambria" panose="02040503050406030204" pitchFamily="18" charset="0"/>
              <a:cs typeface="Arial" panose="020B0604020202020204" pitchFamily="34" charset="0"/>
            </a:endParaRPr>
          </a:p>
          <a:p>
            <a:endParaRPr lang="en-GB" sz="1200" dirty="0">
              <a:effectLst/>
              <a:latin typeface="Franklin Gothic Book" panose="020B0503020102020204" pitchFamily="34" charset="0"/>
              <a:ea typeface="Cambria" panose="02040503050406030204" pitchFamily="18" charset="0"/>
              <a:cs typeface="Arial" panose="020B0604020202020204" pitchFamily="34" charset="0"/>
            </a:endParaRPr>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104702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a:solidFill>
                  <a:srgbClr val="0F0F0F"/>
                </a:solidFill>
                <a:effectLst/>
                <a:latin typeface="Söhne"/>
              </a:rPr>
              <a:t>Contracts and licenses: </a:t>
            </a:r>
            <a:r>
              <a:rPr lang="en-US" b="0" i="0">
                <a:solidFill>
                  <a:srgbClr val="0F0F0F"/>
                </a:solidFill>
                <a:effectLst/>
                <a:latin typeface="Söhne"/>
              </a:rPr>
              <a:t>Prevents conflict of interest /Ensures compliance with anti-corruption provisions/ Detects anomalies and license transfers/ Reveals track record and past conduct of license applicants </a:t>
            </a:r>
          </a:p>
          <a:p>
            <a:pPr marL="0" indent="0">
              <a:buFont typeface="Arial" panose="020B0604020202020204" pitchFamily="34" charset="0"/>
              <a:buNone/>
            </a:pPr>
            <a:r>
              <a:rPr lang="nb-NO" b="1" u="none">
                <a:solidFill>
                  <a:srgbClr val="002157"/>
                </a:solidFill>
              </a:rPr>
              <a:t>Production:  </a:t>
            </a:r>
            <a:r>
              <a:rPr lang="en-GB" sz="1200">
                <a:solidFill>
                  <a:srgbClr val="002157"/>
                </a:solidFill>
                <a:latin typeface="Franklin Gothic Book" panose="020B0503020102020204"/>
              </a:rPr>
              <a:t>Supports government oversight of operators and project participants / Improves due diligence / Reduces corruption in procurement /</a:t>
            </a:r>
          </a:p>
          <a:p>
            <a:pPr marL="0" indent="0">
              <a:buFont typeface="Arial" panose="020B0604020202020204" pitchFamily="34" charset="0"/>
              <a:buNone/>
            </a:pPr>
            <a:r>
              <a:rPr lang="en-GB" sz="1200" b="1">
                <a:solidFill>
                  <a:srgbClr val="002157"/>
                </a:solidFill>
                <a:latin typeface="Franklin Gothic Book" panose="020B0503020102020204"/>
              </a:rPr>
              <a:t>Revenue collection</a:t>
            </a:r>
            <a:r>
              <a:rPr lang="en-GB" sz="1200">
                <a:solidFill>
                  <a:srgbClr val="002157"/>
                </a:solidFill>
                <a:latin typeface="Franklin Gothic Book" panose="020B0503020102020204"/>
              </a:rPr>
              <a:t>: Exposes shell companies and schemes used for tax evasion / Curbs money laundering by revealing ultimate beneficiaries / Attracts investment by providing necessary data for investors and analysts</a:t>
            </a:r>
          </a:p>
          <a:p>
            <a:pPr marL="0" indent="0">
              <a:buFont typeface="Arial" panose="020B0604020202020204" pitchFamily="34" charset="0"/>
              <a:buNone/>
            </a:pPr>
            <a:r>
              <a:rPr lang="en-GB" sz="1200" b="1">
                <a:solidFill>
                  <a:srgbClr val="002157"/>
                </a:solidFill>
                <a:latin typeface="Franklin Gothic Book" panose="020B0503020102020204"/>
              </a:rPr>
              <a:t>Revenue allocation</a:t>
            </a:r>
            <a:r>
              <a:rPr lang="en-GB" sz="1200">
                <a:solidFill>
                  <a:srgbClr val="002157"/>
                </a:solidFill>
                <a:latin typeface="Franklin Gothic Book" panose="020B0503020102020204"/>
              </a:rPr>
              <a:t>:  Prevents conflict of interest in management of resource funds / Reveals attempts to divert revenues through shell companies / Increases oversight of joint venture partnerships with state owned enterprises</a:t>
            </a:r>
            <a:endParaRPr lang="nb-NO" sz="1200">
              <a:solidFill>
                <a:srgbClr val="002157"/>
              </a:solidFill>
              <a:latin typeface="Franklin Gothic Book" panose="020B0503020102020204"/>
            </a:endParaRPr>
          </a:p>
          <a:p>
            <a:pPr marL="0" indent="0">
              <a:buFont typeface="Arial" panose="020B0604020202020204" pitchFamily="34" charset="0"/>
              <a:buNone/>
            </a:pPr>
            <a:r>
              <a:rPr lang="en-GB" sz="1200" b="1">
                <a:solidFill>
                  <a:srgbClr val="002157"/>
                </a:solidFill>
                <a:latin typeface="Franklin Gothic Book" panose="020B0503020102020204"/>
              </a:rPr>
              <a:t>Social and economic spending</a:t>
            </a:r>
            <a:r>
              <a:rPr lang="en-GB" sz="1200">
                <a:solidFill>
                  <a:srgbClr val="002157"/>
                </a:solidFill>
                <a:latin typeface="Franklin Gothic Book" panose="020B0503020102020204"/>
              </a:rPr>
              <a:t>: Detects conflict of interest in government procurement processes / Increases competition and attracts responsible investors in public projects /Enables law enforcement to identify and pursue criminal activity /Improves revenue collection and increases domestic resources available to citizen services</a:t>
            </a: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nb-NO" b="0" u="none">
              <a:solidFill>
                <a:srgbClr val="002157"/>
              </a:solidFill>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42616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D945C-54C5-CE66-ECFE-8C8CF38D8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FAA27-73B4-209B-E3DF-59503AAD0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DA16F-15FA-884C-14E9-54376030E439}"/>
              </a:ext>
            </a:extLst>
          </p:cNvPr>
          <p:cNvSpPr>
            <a:spLocks noGrp="1"/>
          </p:cNvSpPr>
          <p:nvPr>
            <p:ph type="body" idx="1"/>
          </p:nvPr>
        </p:nvSpPr>
        <p:spPr/>
        <p:txBody>
          <a:bodyPr/>
          <a:lstStyle/>
          <a:p>
            <a:r>
              <a:rPr lang="en-US" sz="1200" b="0" dirty="0">
                <a:solidFill>
                  <a:srgbClr val="0090BF"/>
                </a:solidFill>
                <a:latin typeface="Franklin Gothic Book" panose="020B0503020102020204"/>
              </a:rPr>
              <a:t>There are seven key changes in the 2023 Standard that relate to beneficial ownership</a:t>
            </a:r>
          </a:p>
          <a:p>
            <a:pPr marL="228600" indent="-228600">
              <a:buAutoNum type="arabicPeriod"/>
            </a:pPr>
            <a:r>
              <a:rPr lang="en-US" sz="1200" b="0" dirty="0">
                <a:solidFill>
                  <a:srgbClr val="0090BF"/>
                </a:solidFill>
                <a:latin typeface="Franklin Gothic Book" panose="020B0503020102020204"/>
              </a:rPr>
              <a:t>Reporting thresholds</a:t>
            </a:r>
          </a:p>
          <a:p>
            <a:pPr marL="228600" indent="-228600">
              <a:buAutoNum type="arabicPeriod"/>
            </a:pPr>
            <a:r>
              <a:rPr lang="en-US" sz="1200" b="0" dirty="0">
                <a:solidFill>
                  <a:srgbClr val="0090BF"/>
                </a:solidFill>
                <a:latin typeface="Franklin Gothic Book" panose="020B0503020102020204"/>
              </a:rPr>
              <a:t>PEPs</a:t>
            </a:r>
          </a:p>
          <a:p>
            <a:pPr marL="228600" indent="-228600">
              <a:buAutoNum type="arabicPeriod"/>
            </a:pPr>
            <a:r>
              <a:rPr lang="en-US" sz="1200" b="0" dirty="0">
                <a:solidFill>
                  <a:srgbClr val="0090BF"/>
                </a:solidFill>
                <a:latin typeface="Franklin Gothic Book" panose="020B0503020102020204"/>
              </a:rPr>
              <a:t>SOEs</a:t>
            </a:r>
          </a:p>
          <a:p>
            <a:pPr marL="228600" indent="-228600">
              <a:buAutoNum type="arabicPeriod"/>
            </a:pPr>
            <a:r>
              <a:rPr lang="en-US" sz="1200" b="0" dirty="0">
                <a:solidFill>
                  <a:srgbClr val="0090BF"/>
                </a:solidFill>
                <a:latin typeface="Franklin Gothic Book" panose="020B0503020102020204"/>
              </a:rPr>
              <a:t>Legal ownership and structures</a:t>
            </a:r>
          </a:p>
          <a:p>
            <a:pPr marL="228600" indent="-228600">
              <a:buAutoNum type="arabicPeriod"/>
            </a:pPr>
            <a:r>
              <a:rPr lang="en-US" sz="1200" b="0" dirty="0">
                <a:solidFill>
                  <a:srgbClr val="0090BF"/>
                </a:solidFill>
                <a:latin typeface="Franklin Gothic Book" panose="020B0503020102020204"/>
              </a:rPr>
              <a:t>Licensing</a:t>
            </a:r>
          </a:p>
          <a:p>
            <a:pPr marL="228600" indent="-228600">
              <a:buAutoNum type="arabicPeriod"/>
            </a:pPr>
            <a:r>
              <a:rPr lang="en-US" sz="1200" b="0" dirty="0">
                <a:solidFill>
                  <a:srgbClr val="0090BF"/>
                </a:solidFill>
                <a:latin typeface="Franklin Gothic Book" panose="020B0503020102020204"/>
              </a:rPr>
              <a:t>Company policies and practices</a:t>
            </a:r>
          </a:p>
          <a:p>
            <a:pPr marL="228600" indent="-228600">
              <a:buAutoNum type="arabicPeriod"/>
            </a:pPr>
            <a:r>
              <a:rPr lang="en-US" sz="1200" b="0" dirty="0">
                <a:solidFill>
                  <a:srgbClr val="0090BF"/>
                </a:solidFill>
                <a:latin typeface="Franklin Gothic Book" panose="020B0503020102020204"/>
              </a:rPr>
              <a:t>And comprehensiveness and reliability of stock exchange filings</a:t>
            </a:r>
          </a:p>
        </p:txBody>
      </p:sp>
      <p:sp>
        <p:nvSpPr>
          <p:cNvPr id="4" name="Slide Number Placeholder 3">
            <a:extLst>
              <a:ext uri="{FF2B5EF4-FFF2-40B4-BE49-F238E27FC236}">
                <a16:creationId xmlns:a16="http://schemas.microsoft.com/office/drawing/2014/main" id="{FE999B9F-536F-448B-5CE0-9FE8634DEDE5}"/>
              </a:ext>
            </a:extLst>
          </p:cNvPr>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57303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Font typeface="Arial" panose="020B0604020202020204" pitchFamily="34" charset="0"/>
              <a:buNone/>
            </a:pPr>
            <a:r>
              <a:rPr lang="en-US" b="1" i="0" dirty="0">
                <a:solidFill>
                  <a:srgbClr val="242424"/>
                </a:solidFill>
                <a:effectLst/>
                <a:latin typeface="Arimo"/>
              </a:rPr>
              <a:t>First aspect – ownership thresholds.</a:t>
            </a:r>
          </a:p>
          <a:p>
            <a:pPr marL="285750" indent="-285750">
              <a:spcBef>
                <a:spcPts val="1200"/>
              </a:spcBef>
              <a:spcAft>
                <a:spcPts val="1200"/>
              </a:spcAft>
              <a:buFont typeface="Arial" panose="020B0604020202020204" pitchFamily="34" charset="0"/>
              <a:buChar char="•"/>
            </a:pPr>
            <a:r>
              <a:rPr lang="en-US" b="0" i="0" dirty="0">
                <a:solidFill>
                  <a:srgbClr val="242424"/>
                </a:solidFill>
                <a:effectLst/>
                <a:latin typeface="Arimo"/>
              </a:rPr>
              <a:t>For the most common forms of ownership and control – namely, direct or indirect possession of ownership shares, voting rights, and right to income – most jurisdictions establish a threshold for disclosure requirements, expressed as a percentage of total ownership or control. </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When establishing the definition of beneficial ownership, jurisdictions specify the minimum stake an individual needs to own or control in a company, such as possession of ownership shares or voting rights. The lower the threshold, the easier it is to identify hidden interests.</a:t>
            </a:r>
          </a:p>
          <a:p>
            <a:pPr marL="285750" indent="-285750">
              <a:spcBef>
                <a:spcPts val="1200"/>
              </a:spcBef>
              <a:spcAft>
                <a:spcPts val="1200"/>
              </a:spcAft>
              <a:buFont typeface="Arial" panose="020B0604020202020204" pitchFamily="34" charset="0"/>
              <a:buChar char="•"/>
            </a:pPr>
            <a:r>
              <a:rPr lang="en-US" b="0" i="0" dirty="0">
                <a:solidFill>
                  <a:srgbClr val="242424"/>
                </a:solidFill>
                <a:effectLst/>
                <a:latin typeface="Arimo"/>
              </a:rPr>
              <a:t>However, there is no one-size-fits-all level for thresholds since different percentages will be appropriate in line with the different policy aims that governments pursue via BOT. Similarly, certain economies or industry sectors that are associated with higher risks of financial crime should apply more stringent thresholds. </a:t>
            </a:r>
          </a:p>
          <a:p>
            <a:pPr marL="285750" indent="-285750">
              <a:spcBef>
                <a:spcPts val="1200"/>
              </a:spcBef>
              <a:spcAft>
                <a:spcPts val="1200"/>
              </a:spcAft>
              <a:buFont typeface="Arial" panose="020B0604020202020204" pitchFamily="34" charset="0"/>
              <a:buChar char="•"/>
            </a:pPr>
            <a:r>
              <a:rPr lang="en-US" b="0" i="0" dirty="0">
                <a:solidFill>
                  <a:srgbClr val="242424"/>
                </a:solidFill>
                <a:effectLst/>
                <a:latin typeface="Arimo"/>
              </a:rPr>
              <a:t>Whilst thresholds can always be exploited by individuals seeking to avoid disclosure requirements by limiting their ownership stakes to just below the level stipulated in law, having low thresholds makes this more difficult. </a:t>
            </a:r>
            <a:r>
              <a:rPr lang="en-US" sz="1200" dirty="0">
                <a:effectLst/>
                <a:latin typeface="Franklin Gothic Book" panose="020B0503020102020204" pitchFamily="34" charset="0"/>
                <a:ea typeface="Cambria" panose="02040503050406030204" pitchFamily="18" charset="0"/>
                <a:cs typeface="Arial" panose="020B0604020202020204" pitchFamily="34" charset="0"/>
              </a:rPr>
              <a:t>Lower thresholds for reporting the beneficial owners of oil, gas and mining companies enable the public to have a more comprehensive view of who benefits from natural resources. </a:t>
            </a:r>
          </a:p>
          <a:p>
            <a:endParaRPr lang="en-US" dirty="0"/>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442324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57284-D7F7-24BF-36C1-8C6A6513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B9C65-1276-C42D-CE5F-3D1C2A10C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9B44C-B944-9144-8C38-37492AAAD257}"/>
              </a:ext>
            </a:extLst>
          </p:cNvPr>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The EITI Standard now encourages countries to adopt an ownership threshold of 10% or lower. </a:t>
            </a:r>
          </a:p>
          <a:p>
            <a:pPr marL="285750" indent="-285750">
              <a:spcBef>
                <a:spcPts val="1200"/>
              </a:spcBef>
              <a:spcAft>
                <a:spcPts val="1200"/>
              </a:spcAft>
              <a:buFont typeface="Arial" panose="020B0604020202020204" pitchFamily="34" charset="0"/>
              <a:buChar cha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This means that any individual who directly or indirectly holds this or a higher percentage of shares of a company will be disclosed as a beneficial owner. </a:t>
            </a:r>
            <a:r>
              <a:rPr lang="en-US" b="0" i="0" dirty="0">
                <a:solidFill>
                  <a:srgbClr val="000000"/>
                </a:solidFill>
                <a:effectLst/>
                <a:latin typeface="Metropolis"/>
              </a:rPr>
              <a:t>This ensures that most or all ownership interests are disclosed, leaving no room for hidden interests.</a:t>
            </a:r>
          </a:p>
          <a:p>
            <a:pPr marL="285750" indent="-285750">
              <a:spcBef>
                <a:spcPts val="1200"/>
              </a:spcBef>
              <a:spcAft>
                <a:spcPts val="1200"/>
              </a:spcAft>
              <a:buFont typeface="Arial" panose="020B0604020202020204" pitchFamily="34" charset="0"/>
              <a:buChar char="•"/>
            </a:pPr>
            <a:r>
              <a:rPr lang="en-US" b="0" i="0" dirty="0">
                <a:solidFill>
                  <a:srgbClr val="242424"/>
                </a:solidFill>
                <a:effectLst/>
                <a:latin typeface="PlayfairDisplay"/>
              </a:rPr>
              <a:t>This makes the EITI the only Standard clearly recommending a threshold. FATF does not recommend a specific threshold level, but mentions a maximum 25% figure as recommended, in the context of examples to illustrate how thresholds would work.</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While early adopters like the UK and Ukraine established a 25% threshold in 2015, and the European Union’s AMLD4 did the same that year, more recent legislation across jurisdictions has set lower thresholds. </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Now, more than 20 EITI countries have embraced a threshold of 10% or less, including Argentina (1 share or above), Colombia (5%), Nigeria (5%) and Senegal (2%). </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Several countries have also adopted lower thresholds specifically for high-risk sectors such as the extractives, including Armenia (10% for mining sector, versus 20% for other sectors), Ghana (5% for locally registered extractive sector companies, versus 20% for low-risk sectors) and Liberia (5% for mining, oil, gas and agriculture, versus 10% for the forestry sector). </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Still, many countries have yet to follow suit.</a:t>
            </a:r>
            <a:endParaRPr lang="en-US"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F6944D17-6467-7743-4ADC-4EDECA653106}"/>
              </a:ext>
            </a:extLst>
          </p:cNvPr>
          <p:cNvSpPr>
            <a:spLocks noGrp="1"/>
          </p:cNvSpPr>
          <p:nvPr>
            <p:ph type="sldNum" sz="quarter" idx="5"/>
          </p:nvPr>
        </p:nvSpPr>
        <p:spPr/>
        <p:txBody>
          <a:bodyPr/>
          <a:lstStyle/>
          <a:p>
            <a:fld id="{AF0F0302-BE9E-8A47-8FBA-EF4A5D6A0C17}" type="slidenum">
              <a:rPr lang="nb-NO" smtClean="0"/>
              <a:t>11</a:t>
            </a:fld>
            <a:endParaRPr lang="nb-NO"/>
          </a:p>
        </p:txBody>
      </p:sp>
    </p:spTree>
    <p:extLst>
      <p:ext uri="{BB962C8B-B14F-4D97-AF65-F5344CB8AC3E}">
        <p14:creationId xmlns:p14="http://schemas.microsoft.com/office/powerpoint/2010/main" val="4168364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2"/>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5804452" y="5808678"/>
            <a:ext cx="5744113" cy="707886"/>
          </a:xfrm>
          <a:prstGeom prst="rect">
            <a:avLst/>
          </a:prstGeom>
          <a:noFill/>
        </p:spPr>
        <p:txBody>
          <a:bodyPr wrap="square" rtlCol="0">
            <a:spAutoFit/>
          </a:bodyPr>
          <a:lstStyle/>
          <a:p>
            <a:pPr algn="r"/>
            <a:r>
              <a:rPr lang="uk-UA" sz="2000" b="0" i="0" kern="1200" noProof="0" dirty="0" err="1">
                <a:solidFill>
                  <a:srgbClr val="FFFFFF"/>
                </a:solidFill>
                <a:effectLst/>
                <a:latin typeface="+mj-lt"/>
                <a:ea typeface="+mn-ea"/>
                <a:cs typeface="+mn-cs"/>
              </a:rPr>
              <a:t>Общемировой</a:t>
            </a:r>
            <a:r>
              <a:rPr lang="uk-UA" sz="2000" b="0" i="0" kern="1200" noProof="0" dirty="0">
                <a:solidFill>
                  <a:srgbClr val="FFFFFF"/>
                </a:solidFill>
                <a:effectLst/>
                <a:latin typeface="+mj-lt"/>
                <a:ea typeface="+mn-ea"/>
                <a:cs typeface="+mn-cs"/>
              </a:rPr>
              <a:t> стандарт </a:t>
            </a:r>
            <a:r>
              <a:rPr lang="uk-UA" sz="2000" b="0" i="0" kern="1200" noProof="0" dirty="0" err="1">
                <a:solidFill>
                  <a:srgbClr val="FFFFFF"/>
                </a:solidFill>
                <a:effectLst/>
                <a:latin typeface="+mj-lt"/>
                <a:ea typeface="+mn-ea"/>
                <a:cs typeface="+mn-cs"/>
              </a:rPr>
              <a:t>надлежащего</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управления</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нефтгазовыми</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и</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минеральными</a:t>
            </a:r>
            <a:r>
              <a:rPr lang="uk-UA" sz="2000" b="0" i="0" kern="1200" noProof="0" dirty="0">
                <a:solidFill>
                  <a:srgbClr val="FFFFFF"/>
                </a:solidFill>
                <a:effectLst/>
                <a:latin typeface="+mj-lt"/>
                <a:ea typeface="+mn-ea"/>
                <a:cs typeface="+mn-cs"/>
              </a:rPr>
              <a:t> ресурсами</a:t>
            </a:r>
            <a:r>
              <a:rPr lang="en-GB" sz="2000" b="0" i="0" kern="1200" noProof="0" dirty="0">
                <a:solidFill>
                  <a:srgbClr val="FFFFFF"/>
                </a:solidFill>
                <a:effectLst/>
                <a:latin typeface="+mj-lt"/>
                <a:ea typeface="+mn-ea"/>
                <a:cs typeface="+mn-cs"/>
              </a:rPr>
              <a:t>.</a:t>
            </a:r>
            <a:endParaRPr lang="en-GB" sz="2000" b="0" i="0" noProof="0" dirty="0">
              <a:solidFill>
                <a:srgbClr val="FFFFFF"/>
              </a:solidFill>
              <a:latin typeface="+mj-lt"/>
            </a:endParaRPr>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18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tel og innho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33299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3846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22335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5195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27889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37073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AEDBC">
            <a:alpha val="9804"/>
          </a:srgbClr>
        </a:solidFill>
        <a:effectLst/>
      </p:bgPr>
    </p:bg>
    <p:spTree>
      <p:nvGrpSpPr>
        <p:cNvPr id="1" name=""/>
        <p:cNvGrpSpPr/>
        <p:nvPr/>
      </p:nvGrpSpPr>
      <p:grpSpPr>
        <a:xfrm>
          <a:off x="0" y="0"/>
          <a:ext cx="0" cy="0"/>
          <a:chOff x="0" y="0"/>
          <a:chExt cx="0" cy="0"/>
        </a:xfrm>
      </p:grpSpPr>
      <p:pic>
        <p:nvPicPr>
          <p:cNvPr id="5" name="Picture 4" descr="A wind turbines in the ocean&#10;&#10;Description automatically generated">
            <a:extLst>
              <a:ext uri="{FF2B5EF4-FFF2-40B4-BE49-F238E27FC236}">
                <a16:creationId xmlns:a16="http://schemas.microsoft.com/office/drawing/2014/main" id="{F929ADEF-2662-1286-7898-0A3B7AC768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14959" y="-2"/>
            <a:ext cx="11377041" cy="6858000"/>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0" y="-1"/>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Autofit/>
          </a:bodyPr>
          <a:lstStyle>
            <a:lvl1pPr marL="0" indent="0" algn="l">
              <a:lnSpc>
                <a:spcPct val="112000"/>
              </a:lnSpc>
              <a:spcBef>
                <a:spcPts val="0"/>
              </a:spcBef>
              <a:spcAft>
                <a:spcPts val="0"/>
              </a:spcAft>
              <a:buNone/>
              <a:defRPr sz="3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
        <p:nvSpPr>
          <p:cNvPr id="26" name="Rectangle 25">
            <a:extLst>
              <a:ext uri="{FF2B5EF4-FFF2-40B4-BE49-F238E27FC236}">
                <a16:creationId xmlns:a16="http://schemas.microsoft.com/office/drawing/2014/main" id="{F2034F08-2E77-80DA-F88B-7E29D02A908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4D3322B-25E7-12B3-4115-D3911DCB2E14}"/>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C3A1D9AF-53FD-A902-F732-559BB70A7A56}"/>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E7F62103-F0E3-F7FE-4CE7-B3AAF1709C6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5926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4871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a:t>
            </a:r>
            <a:r>
              <a:rPr lang="nb-NO" sz="2000" b="0" i="0" kern="1200" err="1">
                <a:solidFill>
                  <a:srgbClr val="002157"/>
                </a:solidFill>
                <a:effectLst/>
                <a:latin typeface="+mj-lt"/>
                <a:ea typeface="+mn-ea"/>
                <a:cs typeface="+mn-cs"/>
              </a:rPr>
              <a:t>the</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err="1">
                <a:solidFill>
                  <a:srgbClr val="002157"/>
                </a:solidFill>
                <a:effectLst/>
                <a:latin typeface="+mj-lt"/>
                <a:ea typeface="+mn-ea"/>
                <a:cs typeface="+mn-cs"/>
              </a:rPr>
              <a:t>of</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10002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512761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051440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403725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876188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40688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609861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1">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
        <p:nvSpPr>
          <p:cNvPr id="2" name="Rectangle 1">
            <a:extLst>
              <a:ext uri="{FF2B5EF4-FFF2-40B4-BE49-F238E27FC236}">
                <a16:creationId xmlns:a16="http://schemas.microsoft.com/office/drawing/2014/main" id="{9F286762-D87B-F5FC-9E57-C91FFF9683C8}"/>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504306-8F91-4BB8-A94E-F544B6410CBE}"/>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7A49F172-9B96-C5F2-B8D5-8A46C37A45F2}"/>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80EEC2E8-6C1F-2D92-998E-D1635C24B90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05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a:t>Click icon to add picture</a:t>
            </a:r>
            <a:endParaRPr lang="en-US"/>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80" r:id="rId5"/>
    <p:sldLayoutId id="2147483676" r:id="rId6"/>
    <p:sldLayoutId id="2147483668" r:id="rId7"/>
    <p:sldLayoutId id="2147483650" r:id="rId8"/>
    <p:sldLayoutId id="2147483688" r:id="rId9"/>
    <p:sldLayoutId id="2147483686" r:id="rId10"/>
    <p:sldLayoutId id="2147483663" r:id="rId11"/>
    <p:sldLayoutId id="2147483689" r:id="rId12"/>
    <p:sldLayoutId id="2147483683" r:id="rId13"/>
    <p:sldLayoutId id="2147483684" r:id="rId14"/>
    <p:sldLayoutId id="2147483685" r:id="rId15"/>
    <p:sldLayoutId id="2147483687" r:id="rId16"/>
    <p:sldLayoutId id="2147483654" r:id="rId17"/>
    <p:sldLayoutId id="2147483681" r:id="rId18"/>
    <p:sldLayoutId id="2147483682" r:id="rId19"/>
    <p:sldLayoutId id="2147483730" r:id="rId20"/>
    <p:sldLayoutId id="2147483731" r:id="rId21"/>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edittext</a:t>
            </a:r>
            <a:r>
              <a:rPr lang="nb-NO"/>
              <a:t>
Second </a:t>
            </a:r>
            <a:r>
              <a:rPr lang="nb-NO" err="1"/>
              <a:t>level</a:t>
            </a:r>
            <a:r>
              <a:rPr lang="nb-NO"/>
              <a:t>
Third </a:t>
            </a:r>
            <a:r>
              <a:rPr lang="nb-NO" err="1"/>
              <a:t>levelFourthlevel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0" r:id="rId1"/>
    <p:sldLayoutId id="2147483708" r:id="rId2"/>
    <p:sldLayoutId id="2147483711" r:id="rId3"/>
    <p:sldLayoutId id="2147483705" r:id="rId4"/>
    <p:sldLayoutId id="2147483700" r:id="rId5"/>
    <p:sldLayoutId id="2147483713" r:id="rId6"/>
    <p:sldLayoutId id="2147483699" r:id="rId7"/>
    <p:sldLayoutId id="2147483695" r:id="rId8"/>
    <p:sldLayoutId id="2147483698" r:id="rId9"/>
    <p:sldLayoutId id="2147483734" r:id="rId10"/>
    <p:sldLayoutId id="2147483694" r:id="rId11"/>
    <p:sldLayoutId id="2147483733" r:id="rId12"/>
    <p:sldLayoutId id="2147483691" r:id="rId13"/>
    <p:sldLayoutId id="2147483697" r:id="rId14"/>
    <p:sldLayoutId id="2147483693" r:id="rId15"/>
    <p:sldLayoutId id="2147483732" r:id="rId16"/>
    <p:sldLayoutId id="2147483723" r:id="rId17"/>
    <p:sldLayoutId id="2147483724" r:id="rId18"/>
    <p:sldLayoutId id="2147483725" r:id="rId19"/>
    <p:sldLayoutId id="2147483726" r:id="rId20"/>
    <p:sldLayoutId id="2147483727" r:id="rId21"/>
    <p:sldLayoutId id="2147483728" r:id="rId22"/>
    <p:sldLayoutId id="2147483735" r:id="rId23"/>
    <p:sldLayoutId id="2147483736" r:id="rId24"/>
    <p:sldLayoutId id="2147483737" r:id="rId25"/>
    <p:sldLayoutId id="2147483729" r:id="rId26"/>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hyperlink" Target="https://www.neiti.gov.ng/resources/bo-portal" TargetMode="External"/><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hyperlink" Target="https://www.openownership.org/mn/publications/etssiin-umchluliig-khuulid-kherkhen-todorkhoilokh-todorkhoilolt-bosgo-tuvshin/threshold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delco.com/sites/site/docs/20230607/20230607094540/m22_eng__1_.pdf" TargetMode="External"/><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36.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36.sv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hyperlink" Target="https://www.auxicoresources.com/_files/ugd/6f9bc0_a2ef1e825eb94908b999b62771040073.pdf?index=true" TargetMode="External"/><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africaoilcorp.com/site/assets/files/1106/africa_oil_corp_2022_sustainability_report.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8" Type="http://schemas.openxmlformats.org/officeDocument/2006/relationships/hyperlink" Target="https://eiti.org/guidance-notes/defining-and-capturing-data-ownership-and-control-state-owned-enterprises" TargetMode="External"/><Relationship Id="rId13" Type="http://schemas.openxmlformats.org/officeDocument/2006/relationships/hyperlink" Target="https://eiti.org/ru/documents/trebovaniya-k-podderzhivayuschim-ipdo-kompaniyam" TargetMode="External"/><Relationship Id="rId3" Type="http://schemas.openxmlformats.org/officeDocument/2006/relationships/hyperlink" Target="https://eiti.org/sites/default/files/2022-02/en_eiti_gn_2.5.pdf" TargetMode="External"/><Relationship Id="rId7" Type="http://schemas.openxmlformats.org/officeDocument/2006/relationships/hyperlink" Target="https://openownershiporgprod-1b54.kxcdn.com/media/documents/oo-briefing-bo-in-law-definitions-and-thresholds-2020-10.pdf" TargetMode="External"/><Relationship Id="rId12" Type="http://schemas.openxmlformats.org/officeDocument/2006/relationships/hyperlink" Target="https://eiti.org/documents/statement-companies-beneficial-ownership-transparency" TargetMode="External"/><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hyperlink" Target="https://eiti.org/documents/who-benefits" TargetMode="External"/><Relationship Id="rId11" Type="http://schemas.openxmlformats.org/officeDocument/2006/relationships/hyperlink" Target="https://resourcegovernance.org/publications/twelve-red-flags-corruption-risks-award-extractive-sector-licenses-and-contracts" TargetMode="External"/><Relationship Id="rId5" Type="http://schemas.openxmlformats.org/officeDocument/2006/relationships/hyperlink" Target="https://eiti.org/documents/shining-light-company-ownership" TargetMode="External"/><Relationship Id="rId10" Type="http://schemas.openxmlformats.org/officeDocument/2006/relationships/hyperlink" Target="https://www.transparency.org/en/publications/mining-awards-corruption-risk-assessment-tool-3rd-edition" TargetMode="External"/><Relationship Id="rId4" Type="http://schemas.openxmlformats.org/officeDocument/2006/relationships/hyperlink" Target="https://eiti.org/ru/guidance-notes/tipovaya-forma-deklaracii-beneficiarnogo-sobstvennika" TargetMode="External"/><Relationship Id="rId9" Type="http://schemas.openxmlformats.org/officeDocument/2006/relationships/hyperlink" Target="https://documents1.worldbank.org/curated/en/514571530085582916/pdf/License-to-drill-a-manual-on-integrity-due-diligence-for-licensing-in-extractive-sectors.pdf" TargetMode="External"/><Relationship Id="rId14" Type="http://schemas.openxmlformats.org/officeDocument/2006/relationships/hyperlink" Target="https://www.openownership.org/en/publications/beneficial-ownership-transparency-and-listed-compani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iti.org/ru/rukovodstva-i-standratnye-tekhnicheskie-zadaniya" TargetMode="External"/><Relationship Id="rId2" Type="http://schemas.openxmlformats.org/officeDocument/2006/relationships/notesSlide" Target="../notesSlides/notesSlide45.xml"/><Relationship Id="rId1" Type="http://schemas.openxmlformats.org/officeDocument/2006/relationships/slideLayout" Target="../slideLayouts/slideLayout40.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a:normAutofit/>
          </a:bodyPr>
          <a:lstStyle/>
          <a:p>
            <a:r>
              <a:rPr lang="ru-RU" sz="2800"/>
              <a:t>Раскрытие информации о бенефициарных владельцах</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a:xfrm>
            <a:off x="643435" y="3056502"/>
            <a:ext cx="11548565" cy="744996"/>
          </a:xfrm>
        </p:spPr>
        <p:txBody>
          <a:bodyPr>
            <a:noAutofit/>
          </a:bodyPr>
          <a:lstStyle/>
          <a:p>
            <a:r>
              <a:rPr lang="ru-RU" sz="4200" dirty="0"/>
              <a:t>Стандарт ИПДО 2023: основные изменения</a:t>
            </a:r>
          </a:p>
          <a:p>
            <a:endParaRPr lang="nb-NO" sz="4200" dirty="0"/>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circle with a pie chart&#10;&#10;Description automatically generated">
            <a:extLst>
              <a:ext uri="{FF2B5EF4-FFF2-40B4-BE49-F238E27FC236}">
                <a16:creationId xmlns:a16="http://schemas.microsoft.com/office/drawing/2014/main" id="{9041851D-66AA-F99C-B01C-085CB2ED6A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1"/>
            <a:ext cx="5307538" cy="6857999"/>
          </a:xfrm>
          <a:prstGeom prst="rect">
            <a:avLst/>
          </a:prstGeom>
        </p:spPr>
      </p:pic>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2958341"/>
            <a:ext cx="5629051" cy="2223079"/>
          </a:xfrm>
        </p:spPr>
        <p:txBody>
          <a:bodyPr>
            <a:noAutofit/>
          </a:bodyPr>
          <a:lstStyle/>
          <a:p>
            <a:r>
              <a:rPr lang="ru-RU" sz="3700" dirty="0"/>
              <a:t>Порог доли участия для отчетности</a:t>
            </a:r>
            <a:br>
              <a:rPr lang="ru-RU" sz="3700" dirty="0"/>
            </a:br>
            <a:r>
              <a:rPr lang="ru-RU" sz="3700" dirty="0"/>
              <a:t>о бенефициарных владельцах</a:t>
            </a:r>
          </a:p>
        </p:txBody>
      </p:sp>
      <p:sp>
        <p:nvSpPr>
          <p:cNvPr id="3" name="Rectangle 2">
            <a:extLst>
              <a:ext uri="{FF2B5EF4-FFF2-40B4-BE49-F238E27FC236}">
                <a16:creationId xmlns:a16="http://schemas.microsoft.com/office/drawing/2014/main" id="{DBFD20C9-78EF-0427-72C5-2DE2ACA4F29D}"/>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2">
            <a:extLst>
              <a:ext uri="{FF2B5EF4-FFF2-40B4-BE49-F238E27FC236}">
                <a16:creationId xmlns:a16="http://schemas.microsoft.com/office/drawing/2014/main" id="{A5B72F59-1B0E-7128-1F83-9DBFEEE05FCB}"/>
              </a:ext>
            </a:extLst>
          </p:cNvPr>
          <p:cNvSpPr txBox="1">
            <a:spLocks/>
          </p:cNvSpPr>
          <p:nvPr/>
        </p:nvSpPr>
        <p:spPr>
          <a:xfrm>
            <a:off x="-210199" y="2033070"/>
            <a:ext cx="3478924"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sz="2400"/>
              <a:t>КЛЮЧЕВОЙ АСПЕКТ</a:t>
            </a:r>
          </a:p>
        </p:txBody>
      </p:sp>
    </p:spTree>
    <p:extLst>
      <p:ext uri="{BB962C8B-B14F-4D97-AF65-F5344CB8AC3E}">
        <p14:creationId xmlns:p14="http://schemas.microsoft.com/office/powerpoint/2010/main" val="268620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04D38-3A75-767A-019E-A3653336FBC0}"/>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B766DA2-9E7B-0767-324A-D35FB7C7CB76}"/>
              </a:ext>
            </a:extLst>
          </p:cNvPr>
          <p:cNvCxnSpPr>
            <a:cxnSpLocks/>
          </p:cNvCxnSpPr>
          <p:nvPr/>
        </p:nvCxnSpPr>
        <p:spPr>
          <a:xfrm>
            <a:off x="1052229" y="3681207"/>
            <a:ext cx="2124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514C3F2-1355-27B3-CF04-387EA5704338}"/>
              </a:ext>
            </a:extLst>
          </p:cNvPr>
          <p:cNvSpPr txBox="1"/>
          <p:nvPr/>
        </p:nvSpPr>
        <p:spPr>
          <a:xfrm>
            <a:off x="923830" y="2686534"/>
            <a:ext cx="5172169" cy="4524315"/>
          </a:xfrm>
          <a:prstGeom prst="rect">
            <a:avLst/>
          </a:prstGeom>
          <a:noFill/>
        </p:spPr>
        <p:txBody>
          <a:bodyPr wrap="square">
            <a:spAutoFit/>
          </a:bodyPr>
          <a:lstStyle/>
          <a:p>
            <a:r>
              <a:rPr lang="ru-RU" sz="3200" dirty="0"/>
              <a:t>Внедряющие ИПДО страны поощряются к тому, чтобы согласовать для отчетности</a:t>
            </a:r>
            <a:br>
              <a:rPr lang="ru-RU" sz="3200" dirty="0"/>
            </a:br>
            <a:r>
              <a:rPr lang="ru-RU" sz="3200" dirty="0"/>
              <a:t>о бенефициарных владельцах пороговое значение доли участия в размере не ниже 10%.</a:t>
            </a:r>
          </a:p>
          <a:p>
            <a:endParaRPr lang="en-US" sz="3200" dirty="0">
              <a:solidFill>
                <a:srgbClr val="002157"/>
              </a:solidFill>
            </a:endParaRPr>
          </a:p>
          <a:p>
            <a:endParaRPr lang="en-US" sz="3200" dirty="0">
              <a:solidFill>
                <a:srgbClr val="002157"/>
              </a:solidFill>
            </a:endParaRPr>
          </a:p>
        </p:txBody>
      </p:sp>
      <p:sp>
        <p:nvSpPr>
          <p:cNvPr id="4" name="Text Placeholder 3">
            <a:extLst>
              <a:ext uri="{FF2B5EF4-FFF2-40B4-BE49-F238E27FC236}">
                <a16:creationId xmlns:a16="http://schemas.microsoft.com/office/drawing/2014/main" id="{89EAA0F1-A56E-7053-238B-36750412C83F}"/>
              </a:ext>
            </a:extLst>
          </p:cNvPr>
          <p:cNvSpPr>
            <a:spLocks noGrp="1"/>
          </p:cNvSpPr>
          <p:nvPr>
            <p:ph type="body" sz="quarter" idx="10"/>
          </p:nvPr>
        </p:nvSpPr>
        <p:spPr/>
        <p:txBody>
          <a:bodyPr>
            <a:normAutofit/>
          </a:bodyPr>
          <a:lstStyle/>
          <a:p>
            <a:r>
              <a:rPr lang="ru-RU" dirty="0"/>
              <a:t>ПОРОГ ДОЛИ УЧАСТИЯ ДЛЯ ОТЧЕТНОСТИ</a:t>
            </a:r>
          </a:p>
        </p:txBody>
      </p:sp>
      <p:sp>
        <p:nvSpPr>
          <p:cNvPr id="5" name="Picture Placeholder 4">
            <a:extLst>
              <a:ext uri="{FF2B5EF4-FFF2-40B4-BE49-F238E27FC236}">
                <a16:creationId xmlns:a16="http://schemas.microsoft.com/office/drawing/2014/main" id="{D493EE29-35F4-0424-6C0F-0B9F1D7B183D}"/>
              </a:ext>
            </a:extLst>
          </p:cNvPr>
          <p:cNvSpPr>
            <a:spLocks noGrp="1"/>
          </p:cNvSpPr>
          <p:nvPr>
            <p:ph type="pic" sz="quarter" idx="14"/>
          </p:nvPr>
        </p:nvSpPr>
        <p:spPr/>
        <p:txBody>
          <a:bodyPr/>
          <a:lstStyle/>
          <a:p>
            <a:endParaRPr lang="en-NO"/>
          </a:p>
        </p:txBody>
      </p:sp>
      <p:pic>
        <p:nvPicPr>
          <p:cNvPr id="6" name="Picture 5" descr="A blue and white circle with a pie chart&#10;&#10;Description automatically generated">
            <a:extLst>
              <a:ext uri="{FF2B5EF4-FFF2-40B4-BE49-F238E27FC236}">
                <a16:creationId xmlns:a16="http://schemas.microsoft.com/office/drawing/2014/main" id="{D0B07614-F03E-ADE3-BBB1-F5767456BD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1"/>
            <a:ext cx="5307538" cy="6857999"/>
          </a:xfrm>
          <a:prstGeom prst="rect">
            <a:avLst/>
          </a:prstGeom>
        </p:spPr>
      </p:pic>
      <p:sp>
        <p:nvSpPr>
          <p:cNvPr id="8" name="Rectangle 7">
            <a:extLst>
              <a:ext uri="{FF2B5EF4-FFF2-40B4-BE49-F238E27FC236}">
                <a16:creationId xmlns:a16="http://schemas.microsoft.com/office/drawing/2014/main" id="{C9C59629-C2EA-D1B1-1593-09201E48191C}"/>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Rectangle 6">
            <a:extLst>
              <a:ext uri="{FF2B5EF4-FFF2-40B4-BE49-F238E27FC236}">
                <a16:creationId xmlns:a16="http://schemas.microsoft.com/office/drawing/2014/main" id="{C47930BC-409F-403B-BC24-E6F3E43C303E}"/>
              </a:ext>
            </a:extLst>
          </p:cNvPr>
          <p:cNvSpPr/>
          <p:nvPr/>
        </p:nvSpPr>
        <p:spPr>
          <a:xfrm>
            <a:off x="0" y="1520939"/>
            <a:ext cx="4775200" cy="708485"/>
          </a:xfrm>
          <a:prstGeom prst="rect">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FFDB9D17-B275-5B24-D9A9-FCD194677027}"/>
              </a:ext>
            </a:extLst>
          </p:cNvPr>
          <p:cNvSpPr txBox="1"/>
          <p:nvPr/>
        </p:nvSpPr>
        <p:spPr>
          <a:xfrm>
            <a:off x="923831" y="1613572"/>
            <a:ext cx="3940269" cy="523220"/>
          </a:xfrm>
          <a:prstGeom prst="rect">
            <a:avLst/>
          </a:prstGeom>
          <a:noFill/>
        </p:spPr>
        <p:txBody>
          <a:bodyPr wrap="square" rtlCol="0">
            <a:spAutoFit/>
          </a:bodyPr>
          <a:lstStyle/>
          <a:p>
            <a:r>
              <a:rPr lang="ru-RU" sz="2800" dirty="0">
                <a:solidFill>
                  <a:srgbClr val="FFFFFF"/>
                </a:solidFill>
                <a:latin typeface="Franklin Gothic Medium" panose="020B0603020102020204" pitchFamily="34" charset="0"/>
              </a:rPr>
              <a:t>Требование 2.5(</a:t>
            </a:r>
            <a:r>
              <a:rPr lang="ru-RU" sz="2800" dirty="0" err="1">
                <a:solidFill>
                  <a:srgbClr val="FFFFFF"/>
                </a:solidFill>
                <a:latin typeface="Franklin Gothic Medium" panose="020B0603020102020204" pitchFamily="34" charset="0"/>
              </a:rPr>
              <a:t>f</a:t>
            </a:r>
            <a:r>
              <a:rPr lang="ru-RU" sz="2800" dirty="0">
                <a:solidFill>
                  <a:srgbClr val="FFFFFF"/>
                </a:solidFill>
                <a:latin typeface="Franklin Gothic Medium" panose="020B0603020102020204" pitchFamily="34" charset="0"/>
              </a:rPr>
              <a:t>)(</a:t>
            </a:r>
            <a:r>
              <a:rPr lang="ru-RU" sz="2800" dirty="0" err="1">
                <a:solidFill>
                  <a:srgbClr val="FFFFFF"/>
                </a:solidFill>
                <a:latin typeface="Franklin Gothic Medium" panose="020B0603020102020204" pitchFamily="34" charset="0"/>
              </a:rPr>
              <a:t>i</a:t>
            </a:r>
            <a:r>
              <a:rPr lang="ru-RU" sz="2800" dirty="0">
                <a:solidFill>
                  <a:srgbClr val="FFFFFF"/>
                </a:solidFill>
                <a:latin typeface="Franklin Gothic Medium" panose="020B0603020102020204" pitchFamily="34" charset="0"/>
              </a:rPr>
              <a:t>) </a:t>
            </a:r>
          </a:p>
        </p:txBody>
      </p:sp>
    </p:spTree>
    <p:extLst>
      <p:ext uri="{BB962C8B-B14F-4D97-AF65-F5344CB8AC3E}">
        <p14:creationId xmlns:p14="http://schemas.microsoft.com/office/powerpoint/2010/main" val="22157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1"/>
            <a:ext cx="5704648" cy="4477261"/>
          </a:xfrm>
        </p:spPr>
        <p:txBody>
          <a:bodyPr>
            <a:normAutofit fontScale="85000" lnSpcReduction="10000"/>
          </a:bodyPr>
          <a:lstStyle/>
          <a:p>
            <a:r>
              <a:rPr lang="ru-RU" sz="3200"/>
              <a:t>Добывающий сектор характеризуется высокими </a:t>
            </a:r>
            <a:r>
              <a:rPr lang="ru-RU" sz="3200" b="1">
                <a:solidFill>
                  <a:srgbClr val="0090BF"/>
                </a:solidFill>
              </a:rPr>
              <a:t>коррупционными рисками</a:t>
            </a:r>
          </a:p>
          <a:p>
            <a:r>
              <a:rPr lang="ru-RU" sz="3200"/>
              <a:t>Более низкие пороговые значения отчетности (небольшая доля в крупной компании) помогают </a:t>
            </a:r>
            <a:r>
              <a:rPr lang="ru-RU" sz="3200" b="1">
                <a:solidFill>
                  <a:srgbClr val="0090BF"/>
                </a:solidFill>
              </a:rPr>
              <a:t>понять структуру владения</a:t>
            </a:r>
          </a:p>
          <a:p>
            <a:r>
              <a:rPr lang="ru-RU" sz="3200">
                <a:solidFill>
                  <a:srgbClr val="002157"/>
                </a:solidFill>
              </a:rPr>
              <a:t>Возможность общественного контроля за </a:t>
            </a:r>
            <a:r>
              <a:rPr lang="ru-RU" sz="3200" b="1">
                <a:solidFill>
                  <a:srgbClr val="0090BF"/>
                </a:solidFill>
              </a:rPr>
              <a:t>теми, кто получает выгоду </a:t>
            </a:r>
            <a:r>
              <a:rPr lang="ru-RU" sz="3200">
                <a:solidFill>
                  <a:srgbClr val="002157"/>
                </a:solidFill>
              </a:rPr>
              <a:t>от природных ресурсов</a:t>
            </a:r>
          </a:p>
          <a:p>
            <a:endParaRPr lang="nb-NO" sz="3200">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a:bodyPr>
          <a:lstStyle/>
          <a:p>
            <a:r>
              <a:rPr lang="ru-RU" dirty="0"/>
              <a:t>ПОРОГ ДОЛИ УЧАСТИЯ ДЛЯ ОТЧЕТНОСТИ</a:t>
            </a:r>
          </a:p>
        </p:txBody>
      </p:sp>
      <p:sp>
        <p:nvSpPr>
          <p:cNvPr id="8" name="Picture Placeholder 7">
            <a:extLst>
              <a:ext uri="{FF2B5EF4-FFF2-40B4-BE49-F238E27FC236}">
                <a16:creationId xmlns:a16="http://schemas.microsoft.com/office/drawing/2014/main" id="{C73F1FEA-3945-AD5A-2C79-0F34F6E4E00F}"/>
              </a:ext>
            </a:extLst>
          </p:cNvPr>
          <p:cNvSpPr>
            <a:spLocks noGrp="1"/>
          </p:cNvSpPr>
          <p:nvPr>
            <p:ph type="pic" sz="quarter" idx="14"/>
          </p:nvPr>
        </p:nvSpPr>
        <p:spPr/>
        <p:txBody>
          <a:bodyPr/>
          <a:lstStyle/>
          <a:p>
            <a:endParaRPr lang="en-NO"/>
          </a:p>
        </p:txBody>
      </p:sp>
      <p:pic>
        <p:nvPicPr>
          <p:cNvPr id="9" name="Picture 8" descr="A blue and white circle with a pie chart&#10;&#10;Description automatically generated">
            <a:extLst>
              <a:ext uri="{FF2B5EF4-FFF2-40B4-BE49-F238E27FC236}">
                <a16:creationId xmlns:a16="http://schemas.microsoft.com/office/drawing/2014/main" id="{F99FC2E1-E85C-D6F8-7E47-1B333A5B86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1"/>
            <a:ext cx="5307538" cy="6857999"/>
          </a:xfrm>
          <a:prstGeom prst="rect">
            <a:avLst/>
          </a:prstGeom>
        </p:spPr>
      </p:pic>
      <p:sp>
        <p:nvSpPr>
          <p:cNvPr id="10" name="Rectangle 9">
            <a:extLst>
              <a:ext uri="{FF2B5EF4-FFF2-40B4-BE49-F238E27FC236}">
                <a16:creationId xmlns:a16="http://schemas.microsoft.com/office/drawing/2014/main" id="{E2722970-781B-3821-DE2D-D13AAADBA6BD}"/>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2985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9A23D9-2E88-CA26-0642-0D3941D84DF7}"/>
              </a:ext>
            </a:extLst>
          </p:cNvPr>
          <p:cNvSpPr>
            <a:spLocks noGrp="1"/>
          </p:cNvSpPr>
          <p:nvPr>
            <p:ph type="body" sz="quarter" idx="11"/>
          </p:nvPr>
        </p:nvSpPr>
        <p:spPr/>
        <p:txBody>
          <a:bodyPr/>
          <a:lstStyle/>
          <a:p>
            <a:r>
              <a:rPr lang="ru-RU"/>
              <a:t>Нигерия</a:t>
            </a:r>
          </a:p>
        </p:txBody>
      </p:sp>
      <p:sp>
        <p:nvSpPr>
          <p:cNvPr id="4" name="Text Placeholder 3">
            <a:extLst>
              <a:ext uri="{FF2B5EF4-FFF2-40B4-BE49-F238E27FC236}">
                <a16:creationId xmlns:a16="http://schemas.microsoft.com/office/drawing/2014/main" id="{2D6D1A7F-2F9B-AC23-1A1A-F736FEA6F1D7}"/>
              </a:ext>
            </a:extLst>
          </p:cNvPr>
          <p:cNvSpPr>
            <a:spLocks noGrp="1"/>
          </p:cNvSpPr>
          <p:nvPr>
            <p:ph type="body" sz="quarter" idx="12"/>
          </p:nvPr>
        </p:nvSpPr>
        <p:spPr>
          <a:xfrm>
            <a:off x="1003244" y="3755796"/>
            <a:ext cx="4916294" cy="914400"/>
          </a:xfrm>
        </p:spPr>
        <p:txBody>
          <a:bodyPr/>
          <a:lstStyle/>
          <a:p>
            <a:pPr marL="0" indent="0">
              <a:buNone/>
            </a:pPr>
            <a:r>
              <a:rPr lang="ru-RU" sz="2800" dirty="0"/>
              <a:t>Прозрачность информации</a:t>
            </a:r>
            <a:br>
              <a:rPr lang="ru-RU" sz="2800" dirty="0"/>
            </a:br>
            <a:r>
              <a:rPr lang="ru-RU" sz="2800" dirty="0"/>
              <a:t>о бенефициарных владельцах на различных пороговых уровнях в добывающем секторе Нигерии</a:t>
            </a:r>
          </a:p>
        </p:txBody>
      </p:sp>
      <p:sp>
        <p:nvSpPr>
          <p:cNvPr id="5" name="Text Placeholder 4">
            <a:extLst>
              <a:ext uri="{FF2B5EF4-FFF2-40B4-BE49-F238E27FC236}">
                <a16:creationId xmlns:a16="http://schemas.microsoft.com/office/drawing/2014/main" id="{41D66594-D356-B130-7117-DC56C3672BD7}"/>
              </a:ext>
            </a:extLst>
          </p:cNvPr>
          <p:cNvSpPr>
            <a:spLocks noGrp="1"/>
          </p:cNvSpPr>
          <p:nvPr>
            <p:ph type="body" sz="quarter" idx="13"/>
          </p:nvPr>
        </p:nvSpPr>
        <p:spPr/>
        <p:txBody>
          <a:bodyPr>
            <a:normAutofit/>
          </a:bodyPr>
          <a:lstStyle/>
          <a:p>
            <a:r>
              <a:rPr lang="ru-RU" dirty="0"/>
              <a:t>ПОРОГ ДОЛИ УЧАСТИЯ ДЛЯ ОТЧЕТНОСТИ</a:t>
            </a:r>
          </a:p>
        </p:txBody>
      </p:sp>
      <p:sp>
        <p:nvSpPr>
          <p:cNvPr id="8" name="TextBox 7">
            <a:extLst>
              <a:ext uri="{FF2B5EF4-FFF2-40B4-BE49-F238E27FC236}">
                <a16:creationId xmlns:a16="http://schemas.microsoft.com/office/drawing/2014/main" id="{CD2328EA-F179-1EB9-148F-CCBBC50DA2B1}"/>
              </a:ext>
            </a:extLst>
          </p:cNvPr>
          <p:cNvSpPr txBox="1"/>
          <p:nvPr/>
        </p:nvSpPr>
        <p:spPr>
          <a:xfrm>
            <a:off x="7172435" y="6411466"/>
            <a:ext cx="4636168" cy="276999"/>
          </a:xfrm>
          <a:prstGeom prst="rect">
            <a:avLst/>
          </a:prstGeom>
          <a:noFill/>
        </p:spPr>
        <p:txBody>
          <a:bodyPr wrap="square" rtlCol="0">
            <a:spAutoFit/>
          </a:bodyPr>
          <a:lstStyle/>
          <a:p>
            <a:pPr algn="r"/>
            <a:r>
              <a:rPr lang="ru-RU" sz="1200">
                <a:solidFill>
                  <a:srgbClr val="797979"/>
                </a:solidFill>
              </a:rPr>
              <a:t>ИСТОЧНИК: </a:t>
            </a:r>
            <a:r>
              <a:rPr kumimoji="0" lang="ru-RU" sz="1200" b="0" i="0" u="none" strike="noStrike" cap="none" normalizeH="0" baseline="0" noProof="0">
                <a:ln>
                  <a:noFill/>
                </a:ln>
                <a:solidFill>
                  <a:srgbClr val="132856"/>
                </a:solidFill>
                <a:effectLst/>
                <a:uLnTx/>
                <a:uFillTx/>
                <a:latin typeface="Franklin Gothic Book" panose="020B0503020102020204"/>
                <a:ea typeface="+mn-ea"/>
                <a:cs typeface="+mn-cs"/>
                <a:hlinkClick r:id="rId3"/>
              </a:rPr>
              <a:t>ИПДО НИГЕРИИ</a:t>
            </a:r>
            <a:r>
              <a:rPr kumimoji="0" lang="ru-RU" sz="1200" b="0" i="0" u="none" strike="noStrike" cap="none" normalizeH="0" baseline="0" noProof="0">
                <a:ln>
                  <a:noFill/>
                </a:ln>
                <a:solidFill>
                  <a:srgbClr val="132856"/>
                </a:solidFill>
                <a:effectLst/>
                <a:uLnTx/>
                <a:uFillTx/>
                <a:latin typeface="Franklin Gothic Book" panose="020B0503020102020204"/>
                <a:ea typeface="+mn-ea"/>
                <a:cs typeface="+mn-cs"/>
              </a:rPr>
              <a:t> </a:t>
            </a:r>
            <a:r>
              <a:rPr kumimoji="0" lang="ru-RU" sz="1200" b="0" i="0" u="none" strike="noStrike" cap="none" normalizeH="0" baseline="0" noProof="0">
                <a:ln>
                  <a:noFill/>
                </a:ln>
                <a:effectLst/>
                <a:uLnTx/>
                <a:uFillTx/>
                <a:latin typeface="Franklin Gothic Book" panose="020B0503020102020204"/>
                <a:ea typeface="+mn-ea"/>
                <a:cs typeface="+mn-cs"/>
              </a:rPr>
              <a:t>и</a:t>
            </a:r>
            <a:r>
              <a:rPr kumimoji="0" lang="ru-RU" sz="1200" b="0" i="0" u="none" strike="noStrike" cap="none" normalizeH="0" baseline="0" noProof="0">
                <a:ln>
                  <a:noFill/>
                </a:ln>
                <a:solidFill>
                  <a:srgbClr val="132856"/>
                </a:solidFill>
                <a:effectLst/>
                <a:uLnTx/>
                <a:uFillTx/>
                <a:latin typeface="Franklin Gothic Book" panose="020B0503020102020204"/>
                <a:ea typeface="+mn-ea"/>
                <a:cs typeface="+mn-cs"/>
              </a:rPr>
              <a:t> </a:t>
            </a:r>
            <a:r>
              <a:rPr kumimoji="0" lang="ru-RU" sz="1200" b="0" i="0" u="none" strike="noStrike" cap="none" normalizeH="0" baseline="0" noProof="0">
                <a:ln>
                  <a:noFill/>
                </a:ln>
                <a:solidFill>
                  <a:srgbClr val="132856"/>
                </a:solidFill>
                <a:effectLst/>
                <a:uLnTx/>
                <a:uFillTx/>
                <a:latin typeface="Franklin Gothic Book" panose="020B0503020102020204"/>
                <a:ea typeface="+mn-ea"/>
                <a:cs typeface="+mn-cs"/>
                <a:hlinkClick r:id="rId4"/>
              </a:rPr>
              <a:t>OPEN OWNERSHIP</a:t>
            </a:r>
          </a:p>
        </p:txBody>
      </p:sp>
      <p:grpSp>
        <p:nvGrpSpPr>
          <p:cNvPr id="11" name="Group 10">
            <a:extLst>
              <a:ext uri="{FF2B5EF4-FFF2-40B4-BE49-F238E27FC236}">
                <a16:creationId xmlns:a16="http://schemas.microsoft.com/office/drawing/2014/main" id="{63812DE6-0829-1219-AF49-69A15DB953BA}"/>
              </a:ext>
            </a:extLst>
          </p:cNvPr>
          <p:cNvGrpSpPr/>
          <p:nvPr/>
        </p:nvGrpSpPr>
        <p:grpSpPr>
          <a:xfrm>
            <a:off x="6403212" y="1205101"/>
            <a:ext cx="5380715" cy="5101390"/>
            <a:chOff x="6403212" y="1205101"/>
            <a:chExt cx="5380715" cy="5101390"/>
          </a:xfrm>
        </p:grpSpPr>
        <p:sp>
          <p:nvSpPr>
            <p:cNvPr id="7" name="Rectangle 6">
              <a:extLst>
                <a:ext uri="{FF2B5EF4-FFF2-40B4-BE49-F238E27FC236}">
                  <a16:creationId xmlns:a16="http://schemas.microsoft.com/office/drawing/2014/main" id="{90F170A9-A127-797F-FDF1-CBDF0BB40730}"/>
                </a:ext>
              </a:extLst>
            </p:cNvPr>
            <p:cNvSpPr/>
            <p:nvPr/>
          </p:nvSpPr>
          <p:spPr>
            <a:xfrm>
              <a:off x="6403212" y="1205101"/>
              <a:ext cx="5380715" cy="5101390"/>
            </a:xfrm>
            <a:prstGeom prst="rect">
              <a:avLst/>
            </a:prstGeom>
            <a:solidFill>
              <a:srgbClr val="FFFFFF"/>
            </a:solidFill>
            <a:ln>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Content Placeholder 9" descr="A screen shot of a graph&#10;&#10;Description automatically generated">
              <a:extLst>
                <a:ext uri="{FF2B5EF4-FFF2-40B4-BE49-F238E27FC236}">
                  <a16:creationId xmlns:a16="http://schemas.microsoft.com/office/drawing/2014/main" id="{E2F3E5CB-C9BB-AAC9-EB0A-533E80CEFD3F}"/>
                </a:ext>
              </a:extLst>
            </p:cNvPr>
            <p:cNvPicPr>
              <a:picLocks noChangeAspect="1"/>
            </p:cNvPicPr>
            <p:nvPr/>
          </p:nvPicPr>
          <p:blipFill>
            <a:blip r:embed="rId5" cstate="print">
              <a:extLst>
                <a:ext uri="{28A0092B-C50C-407E-A947-70E740481C1C}">
                  <a14:useLocalDpi xmlns:a14="http://schemas.microsoft.com/office/drawing/2010/main"/>
                </a:ext>
              </a:extLst>
            </a:blip>
            <a:stretch/>
          </p:blipFill>
          <p:spPr>
            <a:xfrm>
              <a:off x="6722215" y="1486005"/>
              <a:ext cx="4742707" cy="4703887"/>
            </a:xfrm>
            <a:prstGeom prst="rect">
              <a:avLst/>
            </a:prstGeom>
            <a:noFill/>
          </p:spPr>
        </p:pic>
        <p:sp>
          <p:nvSpPr>
            <p:cNvPr id="9" name="TextBox 8">
              <a:extLst>
                <a:ext uri="{FF2B5EF4-FFF2-40B4-BE49-F238E27FC236}">
                  <a16:creationId xmlns:a16="http://schemas.microsoft.com/office/drawing/2014/main" id="{A4903752-F781-CB14-DEE8-870463F2D468}"/>
                </a:ext>
              </a:extLst>
            </p:cNvPr>
            <p:cNvSpPr txBox="1"/>
            <p:nvPr/>
          </p:nvSpPr>
          <p:spPr>
            <a:xfrm>
              <a:off x="7646997" y="5945946"/>
              <a:ext cx="3478923" cy="246221"/>
            </a:xfrm>
            <a:prstGeom prst="rect">
              <a:avLst/>
            </a:prstGeom>
            <a:solidFill>
              <a:srgbClr val="FFFFFF"/>
            </a:solidFill>
          </p:spPr>
          <p:txBody>
            <a:bodyPr wrap="square" rtlCol="0">
              <a:spAutoFit/>
            </a:bodyPr>
            <a:lstStyle/>
            <a:p>
              <a:pPr algn="ctr"/>
              <a:r>
                <a:rPr lang="ru-RU" sz="1000" b="1" dirty="0">
                  <a:solidFill>
                    <a:srgbClr val="2B13D8"/>
                  </a:solidFill>
                </a:rPr>
                <a:t>Пороговое значение доли для раскрытия информации</a:t>
              </a:r>
            </a:p>
          </p:txBody>
        </p:sp>
        <p:sp>
          <p:nvSpPr>
            <p:cNvPr id="10" name="TextBox 9">
              <a:extLst>
                <a:ext uri="{FF2B5EF4-FFF2-40B4-BE49-F238E27FC236}">
                  <a16:creationId xmlns:a16="http://schemas.microsoft.com/office/drawing/2014/main" id="{FFD4C4E2-9824-80EF-FF5F-2A0C6B8D99A2}"/>
                </a:ext>
              </a:extLst>
            </p:cNvPr>
            <p:cNvSpPr txBox="1"/>
            <p:nvPr/>
          </p:nvSpPr>
          <p:spPr>
            <a:xfrm rot="16200000">
              <a:off x="5129731" y="3788236"/>
              <a:ext cx="3184970" cy="246221"/>
            </a:xfrm>
            <a:prstGeom prst="rect">
              <a:avLst/>
            </a:prstGeom>
            <a:solidFill>
              <a:srgbClr val="FFFFFF"/>
            </a:solidFill>
          </p:spPr>
          <p:txBody>
            <a:bodyPr wrap="square" rtlCol="0">
              <a:spAutoFit/>
            </a:bodyPr>
            <a:lstStyle/>
            <a:p>
              <a:pPr algn="ctr"/>
              <a:r>
                <a:rPr lang="ru-RU" sz="1000" b="1" dirty="0">
                  <a:solidFill>
                    <a:srgbClr val="2B13D8"/>
                  </a:solidFill>
                </a:rPr>
                <a:t>Процентное соотношение бенефициарных владельцев с прозрачной долей участия</a:t>
              </a:r>
            </a:p>
          </p:txBody>
        </p:sp>
      </p:grpSp>
      <p:sp>
        <p:nvSpPr>
          <p:cNvPr id="12" name="Text Placeholder 1">
            <a:extLst>
              <a:ext uri="{FF2B5EF4-FFF2-40B4-BE49-F238E27FC236}">
                <a16:creationId xmlns:a16="http://schemas.microsoft.com/office/drawing/2014/main" id="{95B942D8-0F8D-E18E-8F7B-32628D209F20}"/>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1152468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47E256-E75C-CAD3-3BBB-15857200B50D}"/>
              </a:ext>
            </a:extLst>
          </p:cNvPr>
          <p:cNvSpPr>
            <a:spLocks noGrp="1"/>
          </p:cNvSpPr>
          <p:nvPr>
            <p:ph type="body" sz="quarter" idx="11"/>
          </p:nvPr>
        </p:nvSpPr>
        <p:spPr>
          <a:xfrm>
            <a:off x="1003243" y="2911262"/>
            <a:ext cx="5330397" cy="2223079"/>
          </a:xfrm>
        </p:spPr>
        <p:txBody>
          <a:bodyPr>
            <a:normAutofit fontScale="92500"/>
          </a:bodyPr>
          <a:lstStyle/>
          <a:p>
            <a:r>
              <a:rPr lang="ru-RU" dirty="0"/>
              <a:t>Обязательства</a:t>
            </a:r>
            <a:br>
              <a:rPr lang="ru-RU" dirty="0"/>
            </a:br>
            <a:r>
              <a:rPr lang="ru-RU" dirty="0"/>
              <a:t>по отчетности</a:t>
            </a:r>
            <a:br>
              <a:rPr lang="ru-RU" dirty="0"/>
            </a:br>
            <a:r>
              <a:rPr lang="ru-RU" dirty="0"/>
              <a:t>для публичных должностных лиц (ПДЛ)</a:t>
            </a:r>
          </a:p>
          <a:p>
            <a:endParaRPr lang="en-NO"/>
          </a:p>
        </p:txBody>
      </p:sp>
      <p:pic>
        <p:nvPicPr>
          <p:cNvPr id="5" name="Picture 4" descr="A person in a suit with his arms crossed&#10;&#10;Description automatically generated">
            <a:extLst>
              <a:ext uri="{FF2B5EF4-FFF2-40B4-BE49-F238E27FC236}">
                <a16:creationId xmlns:a16="http://schemas.microsoft.com/office/drawing/2014/main" id="{64A90662-F45F-5036-4089-9D367FB988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6" name="Rectangle 5">
            <a:extLst>
              <a:ext uri="{FF2B5EF4-FFF2-40B4-BE49-F238E27FC236}">
                <a16:creationId xmlns:a16="http://schemas.microsoft.com/office/drawing/2014/main" id="{34AADE5A-83D4-6A01-28BD-10BD57AF0D52}"/>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Text Placeholder 2">
            <a:extLst>
              <a:ext uri="{FF2B5EF4-FFF2-40B4-BE49-F238E27FC236}">
                <a16:creationId xmlns:a16="http://schemas.microsoft.com/office/drawing/2014/main" id="{2366F642-82DF-9A78-8904-00D3BFEA15B3}"/>
              </a:ext>
            </a:extLst>
          </p:cNvPr>
          <p:cNvSpPr txBox="1">
            <a:spLocks/>
          </p:cNvSpPr>
          <p:nvPr/>
        </p:nvSpPr>
        <p:spPr>
          <a:xfrm>
            <a:off x="-210199" y="2033070"/>
            <a:ext cx="3478924"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sz="2400" dirty="0"/>
              <a:t>КЛЮЧЕВОЙ АСПЕКТ</a:t>
            </a:r>
          </a:p>
        </p:txBody>
      </p:sp>
    </p:spTree>
    <p:extLst>
      <p:ext uri="{BB962C8B-B14F-4D97-AF65-F5344CB8AC3E}">
        <p14:creationId xmlns:p14="http://schemas.microsoft.com/office/powerpoint/2010/main" val="327842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CFB1045-94EC-9462-9677-7EAA2F8577C5}"/>
              </a:ext>
            </a:extLst>
          </p:cNvPr>
          <p:cNvCxnSpPr>
            <a:cxnSpLocks/>
          </p:cNvCxnSpPr>
          <p:nvPr/>
        </p:nvCxnSpPr>
        <p:spPr>
          <a:xfrm>
            <a:off x="4703665" y="3039799"/>
            <a:ext cx="144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C939E3-859C-1A25-09B8-BE6C257B1888}"/>
              </a:ext>
            </a:extLst>
          </p:cNvPr>
          <p:cNvSpPr txBox="1"/>
          <p:nvPr/>
        </p:nvSpPr>
        <p:spPr>
          <a:xfrm>
            <a:off x="923831" y="2542156"/>
            <a:ext cx="5339809" cy="3431709"/>
          </a:xfrm>
          <a:prstGeom prst="rect">
            <a:avLst/>
          </a:prstGeom>
          <a:noFill/>
        </p:spPr>
        <p:txBody>
          <a:bodyPr wrap="square">
            <a:spAutoFit/>
          </a:bodyPr>
          <a:lstStyle/>
          <a:p>
            <a:r>
              <a:rPr lang="ru-RU" sz="3100" dirty="0">
                <a:solidFill>
                  <a:srgbClr val="002157"/>
                </a:solidFill>
              </a:rPr>
              <a:t>Внедряющие страны обязаны запрашивать у компаний сведения о </a:t>
            </a:r>
            <a:r>
              <a:rPr lang="ru-RU" sz="3100" b="1" dirty="0">
                <a:solidFill>
                  <a:srgbClr val="0090BF"/>
                </a:solidFill>
              </a:rPr>
              <a:t>публичных должностных лицах</a:t>
            </a:r>
            <a:r>
              <a:rPr lang="ru-RU" sz="3100" dirty="0">
                <a:solidFill>
                  <a:srgbClr val="002157"/>
                </a:solidFill>
              </a:rPr>
              <a:t>, которые прямо или косвенно владеют долями в компании, независимо от размера доли.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ru-RU" dirty="0">
                <a:solidFill>
                  <a:srgbClr val="005B8C"/>
                </a:solidFill>
              </a:rPr>
              <a:t>ОБЯЗАТЕЛЬСТВА ПО ОТЧЕТНОСТИ ДЛЯ ПДЛ</a:t>
            </a:r>
          </a:p>
        </p:txBody>
      </p:sp>
      <p:pic>
        <p:nvPicPr>
          <p:cNvPr id="6" name="Picture 5" descr="A person in a suit with his arms crossed&#10;&#10;Description automatically generated">
            <a:extLst>
              <a:ext uri="{FF2B5EF4-FFF2-40B4-BE49-F238E27FC236}">
                <a16:creationId xmlns:a16="http://schemas.microsoft.com/office/drawing/2014/main" id="{BCDE5B86-3268-F734-688B-63BA9A432F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7" name="Rectangle 6">
            <a:extLst>
              <a:ext uri="{FF2B5EF4-FFF2-40B4-BE49-F238E27FC236}">
                <a16:creationId xmlns:a16="http://schemas.microsoft.com/office/drawing/2014/main" id="{FB07659D-2ED0-7374-D22C-2787FFF57636}"/>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38C6E015-D606-DB5B-89E1-B5F117F7010B}"/>
              </a:ext>
            </a:extLst>
          </p:cNvPr>
          <p:cNvSpPr/>
          <p:nvPr/>
        </p:nvSpPr>
        <p:spPr>
          <a:xfrm>
            <a:off x="0" y="1520939"/>
            <a:ext cx="4775200" cy="708485"/>
          </a:xfrm>
          <a:prstGeom prst="rect">
            <a:avLst/>
          </a:prstGeom>
          <a:solidFill>
            <a:srgbClr val="005B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D65710CA-F5E9-55FC-E406-9B52B0406032}"/>
              </a:ext>
            </a:extLst>
          </p:cNvPr>
          <p:cNvSpPr txBox="1"/>
          <p:nvPr/>
        </p:nvSpPr>
        <p:spPr>
          <a:xfrm>
            <a:off x="923831" y="1613572"/>
            <a:ext cx="3940269" cy="523220"/>
          </a:xfrm>
          <a:prstGeom prst="rect">
            <a:avLst/>
          </a:prstGeom>
          <a:noFill/>
        </p:spPr>
        <p:txBody>
          <a:bodyPr wrap="square" rtlCol="0">
            <a:spAutoFit/>
          </a:bodyPr>
          <a:lstStyle/>
          <a:p>
            <a:r>
              <a:rPr lang="ru-RU" sz="2800" dirty="0">
                <a:solidFill>
                  <a:srgbClr val="FFFFFF"/>
                </a:solidFill>
                <a:latin typeface="Franklin Gothic Medium" panose="020B0603020102020204" pitchFamily="34" charset="0"/>
              </a:rPr>
              <a:t>Требование 2.5(</a:t>
            </a:r>
            <a:r>
              <a:rPr lang="ru-RU" sz="2800" dirty="0" err="1">
                <a:solidFill>
                  <a:srgbClr val="FFFFFF"/>
                </a:solidFill>
                <a:latin typeface="Franklin Gothic Medium" panose="020B0603020102020204" pitchFamily="34" charset="0"/>
              </a:rPr>
              <a:t>c</a:t>
            </a:r>
            <a:r>
              <a:rPr lang="ru-RU" sz="2800" dirty="0">
                <a:solidFill>
                  <a:srgbClr val="FFFFFF"/>
                </a:solidFill>
                <a:latin typeface="Franklin Gothic Medium" panose="020B0603020102020204" pitchFamily="34" charset="0"/>
              </a:rPr>
              <a:t>)</a:t>
            </a:r>
          </a:p>
        </p:txBody>
      </p:sp>
    </p:spTree>
    <p:extLst>
      <p:ext uri="{BB962C8B-B14F-4D97-AF65-F5344CB8AC3E}">
        <p14:creationId xmlns:p14="http://schemas.microsoft.com/office/powerpoint/2010/main" val="2870274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646D-1473-FB91-B703-BF5DE2D6BDE2}"/>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9A2AA004-3529-290C-2586-181C93107580}"/>
              </a:ext>
            </a:extLst>
          </p:cNvPr>
          <p:cNvSpPr>
            <a:spLocks noGrp="1"/>
          </p:cNvSpPr>
          <p:nvPr>
            <p:ph idx="1"/>
          </p:nvPr>
        </p:nvSpPr>
        <p:spPr>
          <a:xfrm>
            <a:off x="642812" y="2019791"/>
            <a:ext cx="6338917" cy="5120291"/>
          </a:xfrm>
        </p:spPr>
        <p:txBody>
          <a:bodyPr>
            <a:normAutofit fontScale="70000" lnSpcReduction="20000"/>
          </a:bodyPr>
          <a:lstStyle/>
          <a:p>
            <a:pPr marL="171450" indent="-171450" algn="l" fontAlgn="base">
              <a:buFont typeface="Arial" panose="020B0604020202020204" pitchFamily="34" charset="0"/>
              <a:buChar char="•"/>
            </a:pPr>
            <a:r>
              <a:rPr lang="ru-RU" sz="3400" dirty="0">
                <a:latin typeface="+mn-lt"/>
              </a:rPr>
              <a:t>Это общепризнанный факт</a:t>
            </a:r>
            <a:r>
              <a:rPr lang="ru-RU" sz="3400" dirty="0">
                <a:solidFill>
                  <a:srgbClr val="002157"/>
                </a:solidFill>
                <a:latin typeface="+mn-lt"/>
              </a:rPr>
              <a:t>, что влияние</a:t>
            </a:r>
            <a:br>
              <a:rPr lang="ru-RU" sz="3400" dirty="0">
                <a:solidFill>
                  <a:srgbClr val="002157"/>
                </a:solidFill>
                <a:latin typeface="+mn-lt"/>
              </a:rPr>
            </a:br>
            <a:r>
              <a:rPr lang="ru-RU" sz="3400" dirty="0">
                <a:solidFill>
                  <a:srgbClr val="002157"/>
                </a:solidFill>
                <a:latin typeface="+mn-lt"/>
              </a:rPr>
              <a:t>и власть, которые ПДЛ получают благодаря занимаемому положению, могут вести</a:t>
            </a:r>
            <a:br>
              <a:rPr lang="ru-RU" sz="3400" dirty="0">
                <a:solidFill>
                  <a:srgbClr val="002157"/>
                </a:solidFill>
                <a:latin typeface="+mn-lt"/>
              </a:rPr>
            </a:br>
            <a:r>
              <a:rPr lang="ru-RU" sz="3400" dirty="0">
                <a:solidFill>
                  <a:srgbClr val="002157"/>
                </a:solidFill>
                <a:latin typeface="+mn-lt"/>
              </a:rPr>
              <a:t>к должностным злоупотреблениям, включая </a:t>
            </a:r>
            <a:r>
              <a:rPr lang="ru-RU" sz="3400" b="1" dirty="0">
                <a:solidFill>
                  <a:srgbClr val="0090BF"/>
                </a:solidFill>
                <a:latin typeface="+mn-lt"/>
              </a:rPr>
              <a:t>коррупцию, взяточничество и отмывание денег</a:t>
            </a:r>
            <a:r>
              <a:rPr lang="ru-RU" sz="3400" dirty="0">
                <a:solidFill>
                  <a:srgbClr val="002157"/>
                </a:solidFill>
                <a:latin typeface="+mn-lt"/>
              </a:rPr>
              <a:t>.</a:t>
            </a:r>
          </a:p>
          <a:p>
            <a:pPr marL="171450" indent="-171450" algn="l" fontAlgn="base">
              <a:buFont typeface="Arial" panose="020B0604020202020204" pitchFamily="34" charset="0"/>
              <a:buChar char="•"/>
            </a:pPr>
            <a:r>
              <a:rPr lang="ru-RU" sz="3400" dirty="0">
                <a:latin typeface="+mn-lt"/>
              </a:rPr>
              <a:t>Эта информация играет ключевую роль в выявлении ситуаций </a:t>
            </a:r>
            <a:r>
              <a:rPr lang="ru-RU" sz="3400" b="1" dirty="0">
                <a:solidFill>
                  <a:srgbClr val="0090BF"/>
                </a:solidFill>
                <a:latin typeface="+mn-lt"/>
              </a:rPr>
              <a:t>конфликта интересов</a:t>
            </a:r>
            <a:r>
              <a:rPr lang="ru-RU" sz="3400" dirty="0">
                <a:latin typeface="+mn-lt"/>
              </a:rPr>
              <a:t>.</a:t>
            </a:r>
          </a:p>
          <a:p>
            <a:pPr marL="171450" indent="-171450" algn="l" fontAlgn="base">
              <a:buFont typeface="Arial" panose="020B0604020202020204" pitchFamily="34" charset="0"/>
              <a:buChar char="•"/>
            </a:pPr>
            <a:r>
              <a:rPr lang="ru-RU" sz="3400" dirty="0">
                <a:solidFill>
                  <a:srgbClr val="002157"/>
                </a:solidFill>
                <a:latin typeface="+mn-lt"/>
              </a:rPr>
              <a:t> </a:t>
            </a:r>
            <a:r>
              <a:rPr lang="ru-RU" sz="3400" dirty="0">
                <a:latin typeface="+mn-lt"/>
              </a:rPr>
              <a:t>Недостаток прозрачности в отношении ПДЛ и их активов, особенно в добывающем секторе, порождает </a:t>
            </a:r>
            <a:r>
              <a:rPr lang="ru-RU" sz="3400" b="1" dirty="0">
                <a:solidFill>
                  <a:srgbClr val="0090BF"/>
                </a:solidFill>
                <a:latin typeface="+mn-lt"/>
              </a:rPr>
              <a:t>высокие коррупционные риски</a:t>
            </a:r>
            <a:r>
              <a:rPr lang="ru-RU" sz="3400" dirty="0">
                <a:latin typeface="+mn-lt"/>
              </a:rPr>
              <a:t>, особенно в случаях, когда ПДЛ участвуют в процедурах заключения концессионных соглашений на добычу природных ресурсов.</a:t>
            </a:r>
            <a:r>
              <a:rPr lang="ru-RU" sz="3400" dirty="0">
                <a:solidFill>
                  <a:srgbClr val="002157"/>
                </a:solidFill>
                <a:latin typeface="+mn-lt"/>
              </a:rPr>
              <a:t> </a:t>
            </a:r>
          </a:p>
        </p:txBody>
      </p:sp>
      <p:sp>
        <p:nvSpPr>
          <p:cNvPr id="4" name="Text Placeholder 3">
            <a:extLst>
              <a:ext uri="{FF2B5EF4-FFF2-40B4-BE49-F238E27FC236}">
                <a16:creationId xmlns:a16="http://schemas.microsoft.com/office/drawing/2014/main" id="{C0BEE91F-A8C4-D07F-3523-37E8F89F7078}"/>
              </a:ext>
            </a:extLst>
          </p:cNvPr>
          <p:cNvSpPr>
            <a:spLocks noGrp="1"/>
          </p:cNvSpPr>
          <p:nvPr>
            <p:ph type="body" sz="quarter" idx="10"/>
          </p:nvPr>
        </p:nvSpPr>
        <p:spPr/>
        <p:txBody>
          <a:bodyPr/>
          <a:lstStyle/>
          <a:p>
            <a:r>
              <a:rPr lang="ru-RU">
                <a:solidFill>
                  <a:srgbClr val="005B8C"/>
                </a:solidFill>
              </a:rPr>
              <a:t>ОБЯЗАТЕЛЬСТВА ПО ОТЧЕТНОСТИ ДЛЯ ПДЛ</a:t>
            </a:r>
          </a:p>
        </p:txBody>
      </p:sp>
      <p:pic>
        <p:nvPicPr>
          <p:cNvPr id="6" name="Picture 5" descr="A person in a suit with his arms crossed&#10;&#10;Description automatically generated">
            <a:extLst>
              <a:ext uri="{FF2B5EF4-FFF2-40B4-BE49-F238E27FC236}">
                <a16:creationId xmlns:a16="http://schemas.microsoft.com/office/drawing/2014/main" id="{394236BB-794D-C872-42F0-8195302112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7" name="Rectangle 6">
            <a:extLst>
              <a:ext uri="{FF2B5EF4-FFF2-40B4-BE49-F238E27FC236}">
                <a16:creationId xmlns:a16="http://schemas.microsoft.com/office/drawing/2014/main" id="{143F561A-6FA5-3704-75F8-18F71835DDF4}"/>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5213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17023A-05C0-93D0-1FFF-DA58C36F6A1E}"/>
              </a:ext>
            </a:extLst>
          </p:cNvPr>
          <p:cNvSpPr>
            <a:spLocks noGrp="1"/>
          </p:cNvSpPr>
          <p:nvPr>
            <p:ph type="body" sz="quarter" idx="11"/>
          </p:nvPr>
        </p:nvSpPr>
        <p:spPr/>
        <p:txBody>
          <a:bodyPr/>
          <a:lstStyle/>
          <a:p>
            <a:r>
              <a:rPr lang="ru-RU"/>
              <a:t>Армения и Гана</a:t>
            </a:r>
          </a:p>
          <a:p>
            <a:endParaRPr lang="en-NO" dirty="0"/>
          </a:p>
        </p:txBody>
      </p:sp>
      <p:sp>
        <p:nvSpPr>
          <p:cNvPr id="4" name="Text Placeholder 3">
            <a:extLst>
              <a:ext uri="{FF2B5EF4-FFF2-40B4-BE49-F238E27FC236}">
                <a16:creationId xmlns:a16="http://schemas.microsoft.com/office/drawing/2014/main" id="{D0F4B9C8-3909-2E83-675A-73AA0E50932D}"/>
              </a:ext>
            </a:extLst>
          </p:cNvPr>
          <p:cNvSpPr>
            <a:spLocks noGrp="1"/>
          </p:cNvSpPr>
          <p:nvPr>
            <p:ph type="body" sz="quarter" idx="12"/>
          </p:nvPr>
        </p:nvSpPr>
        <p:spPr/>
        <p:txBody>
          <a:bodyPr/>
          <a:lstStyle/>
          <a:p>
            <a:r>
              <a:rPr lang="ru-RU" dirty="0"/>
              <a:t>Определение понятия ПДЛ и обязательств по отчетности</a:t>
            </a:r>
          </a:p>
          <a:p>
            <a:r>
              <a:rPr lang="ru-RU" dirty="0"/>
              <a:t>Определение </a:t>
            </a:r>
            <a:r>
              <a:rPr lang="ru-RU" b="1" dirty="0">
                <a:solidFill>
                  <a:srgbClr val="0090BF"/>
                </a:solidFill>
              </a:rPr>
              <a:t>пороговых значений долей участия для ПДЛ</a:t>
            </a:r>
            <a:r>
              <a:rPr lang="ru-RU" dirty="0"/>
              <a:t>:</a:t>
            </a:r>
          </a:p>
          <a:p>
            <a:pPr lvl="1"/>
            <a:r>
              <a:rPr lang="ru-RU" dirty="0"/>
              <a:t>Армения 0%</a:t>
            </a:r>
          </a:p>
          <a:p>
            <a:pPr lvl="1"/>
            <a:r>
              <a:rPr lang="ru-RU" dirty="0"/>
              <a:t>Гана 0% для местных ПДЛ, 5% для ПДЛ с высоким уровнем риска и иностранных ПДЛ</a:t>
            </a:r>
          </a:p>
        </p:txBody>
      </p:sp>
      <p:sp>
        <p:nvSpPr>
          <p:cNvPr id="5" name="Text Placeholder 4">
            <a:extLst>
              <a:ext uri="{FF2B5EF4-FFF2-40B4-BE49-F238E27FC236}">
                <a16:creationId xmlns:a16="http://schemas.microsoft.com/office/drawing/2014/main" id="{30D7B352-F55B-A739-C785-D689FF6C14B2}"/>
              </a:ext>
            </a:extLst>
          </p:cNvPr>
          <p:cNvSpPr>
            <a:spLocks noGrp="1"/>
          </p:cNvSpPr>
          <p:nvPr>
            <p:ph type="body" sz="quarter" idx="13"/>
          </p:nvPr>
        </p:nvSpPr>
        <p:spPr/>
        <p:txBody>
          <a:bodyPr/>
          <a:lstStyle/>
          <a:p>
            <a:r>
              <a:rPr lang="ru-RU">
                <a:solidFill>
                  <a:srgbClr val="005B8C"/>
                </a:solidFill>
                <a:latin typeface="Franklin Gothic Medium" panose="020B0603020102020204" pitchFamily="34" charset="0"/>
              </a:rPr>
              <a:t>ОБЯЗАТЕЛЬСТВА ПО ОТЧЕТНОСТИ ДЛЯ ПДЛ</a:t>
            </a:r>
          </a:p>
          <a:p>
            <a:endParaRPr lang="en-NO">
              <a:solidFill>
                <a:srgbClr val="005B8C"/>
              </a:solidFill>
            </a:endParaRPr>
          </a:p>
        </p:txBody>
      </p:sp>
      <p:pic>
        <p:nvPicPr>
          <p:cNvPr id="6" name="Picture 5" descr="A person with a speech bubble&#10;&#10;Description automatically generated">
            <a:extLst>
              <a:ext uri="{FF2B5EF4-FFF2-40B4-BE49-F238E27FC236}">
                <a16:creationId xmlns:a16="http://schemas.microsoft.com/office/drawing/2014/main" id="{4F06F466-5FDE-4E7A-BC00-E0B7C4AEC090}"/>
              </a:ext>
            </a:extLst>
          </p:cNvPr>
          <p:cNvPicPr>
            <a:picLocks noChangeAspect="1"/>
          </p:cNvPicPr>
          <p:nvPr/>
        </p:nvPicPr>
        <p:blipFill>
          <a:blip r:embed="rId3" cstate="print">
            <a:alphaModFix amt="45000"/>
            <a:extLst>
              <a:ext uri="{28A0092B-C50C-407E-A947-70E740481C1C}">
                <a14:useLocalDpi xmlns:a14="http://schemas.microsoft.com/office/drawing/2010/main"/>
              </a:ext>
            </a:extLst>
          </a:blip>
          <a:stretch>
            <a:fillRect/>
          </a:stretch>
        </p:blipFill>
        <p:spPr>
          <a:xfrm>
            <a:off x="8281748" y="2604654"/>
            <a:ext cx="3614263" cy="3614263"/>
          </a:xfrm>
          <a:prstGeom prst="rect">
            <a:avLst/>
          </a:prstGeom>
        </p:spPr>
      </p:pic>
      <p:sp>
        <p:nvSpPr>
          <p:cNvPr id="7" name="Text Placeholder 1">
            <a:extLst>
              <a:ext uri="{FF2B5EF4-FFF2-40B4-BE49-F238E27FC236}">
                <a16:creationId xmlns:a16="http://schemas.microsoft.com/office/drawing/2014/main" id="{F14236F3-7A28-3354-B78C-7E9EA1B70015}"/>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615383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oil rig in the ocean&#10;&#10;Description automatically generated">
            <a:extLst>
              <a:ext uri="{FF2B5EF4-FFF2-40B4-BE49-F238E27FC236}">
                <a16:creationId xmlns:a16="http://schemas.microsoft.com/office/drawing/2014/main" id="{1BE64E34-C2E8-E432-51B7-C5B1BE8E14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2" name="Text Placeholder 1">
            <a:extLst>
              <a:ext uri="{FF2B5EF4-FFF2-40B4-BE49-F238E27FC236}">
                <a16:creationId xmlns:a16="http://schemas.microsoft.com/office/drawing/2014/main" id="{BD69034A-3DF1-E946-F264-4317D4AA99AA}"/>
              </a:ext>
            </a:extLst>
          </p:cNvPr>
          <p:cNvSpPr>
            <a:spLocks noGrp="1"/>
          </p:cNvSpPr>
          <p:nvPr>
            <p:ph type="body" sz="quarter" idx="11"/>
          </p:nvPr>
        </p:nvSpPr>
        <p:spPr>
          <a:xfrm>
            <a:off x="1026103" y="2888520"/>
            <a:ext cx="5330397" cy="2223079"/>
          </a:xfrm>
        </p:spPr>
        <p:txBody>
          <a:bodyPr>
            <a:normAutofit/>
          </a:bodyPr>
          <a:lstStyle/>
          <a:p>
            <a:r>
              <a:rPr lang="ru-RU" sz="3700" dirty="0"/>
              <a:t>Владение ГП</a:t>
            </a:r>
            <a:br>
              <a:rPr lang="ru-RU" sz="3700" dirty="0"/>
            </a:br>
            <a:r>
              <a:rPr lang="ru-RU" sz="3700" dirty="0"/>
              <a:t>и компаниями-поставщиками</a:t>
            </a:r>
            <a:br>
              <a:rPr lang="ru-RU" sz="3700" dirty="0"/>
            </a:br>
            <a:r>
              <a:rPr lang="ru-RU" sz="3700" dirty="0"/>
              <a:t>и контроль над ними</a:t>
            </a:r>
          </a:p>
        </p:txBody>
      </p:sp>
      <p:sp>
        <p:nvSpPr>
          <p:cNvPr id="4" name="Rectangle 3">
            <a:extLst>
              <a:ext uri="{FF2B5EF4-FFF2-40B4-BE49-F238E27FC236}">
                <a16:creationId xmlns:a16="http://schemas.microsoft.com/office/drawing/2014/main" id="{F124EF16-4EE0-8FBF-B896-B20373D81B60}"/>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 Placeholder 2">
            <a:extLst>
              <a:ext uri="{FF2B5EF4-FFF2-40B4-BE49-F238E27FC236}">
                <a16:creationId xmlns:a16="http://schemas.microsoft.com/office/drawing/2014/main" id="{FC870256-8621-E848-F297-833B38AC4BAD}"/>
              </a:ext>
            </a:extLst>
          </p:cNvPr>
          <p:cNvSpPr txBox="1">
            <a:spLocks/>
          </p:cNvSpPr>
          <p:nvPr/>
        </p:nvSpPr>
        <p:spPr>
          <a:xfrm>
            <a:off x="-210199" y="2033070"/>
            <a:ext cx="3478924"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sz="2400" dirty="0"/>
              <a:t>КЛЮЧЕВОЙ АСПЕКТ</a:t>
            </a:r>
          </a:p>
        </p:txBody>
      </p:sp>
    </p:spTree>
    <p:extLst>
      <p:ext uri="{BB962C8B-B14F-4D97-AF65-F5344CB8AC3E}">
        <p14:creationId xmlns:p14="http://schemas.microsoft.com/office/powerpoint/2010/main" val="3963540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E7B4E-981F-39B5-BFFA-12D29B0FF56B}"/>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E36FB0-BA9E-F46B-4DEA-6A6ADE091579}"/>
              </a:ext>
            </a:extLst>
          </p:cNvPr>
          <p:cNvCxnSpPr>
            <a:cxnSpLocks/>
          </p:cNvCxnSpPr>
          <p:nvPr/>
        </p:nvCxnSpPr>
        <p:spPr>
          <a:xfrm>
            <a:off x="1551529" y="2889984"/>
            <a:ext cx="151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44E581-18C3-47C1-BB4D-2B107F95D564}"/>
              </a:ext>
            </a:extLst>
          </p:cNvPr>
          <p:cNvSpPr txBox="1"/>
          <p:nvPr/>
        </p:nvSpPr>
        <p:spPr>
          <a:xfrm>
            <a:off x="923831" y="2392323"/>
            <a:ext cx="5791200" cy="4031873"/>
          </a:xfrm>
          <a:prstGeom prst="rect">
            <a:avLst/>
          </a:prstGeom>
          <a:noFill/>
        </p:spPr>
        <p:txBody>
          <a:bodyPr wrap="square">
            <a:spAutoFit/>
          </a:bodyPr>
          <a:lstStyle/>
          <a:p>
            <a:r>
              <a:rPr lang="ru-RU" sz="3200" dirty="0">
                <a:solidFill>
                  <a:srgbClr val="002157"/>
                </a:solidFill>
              </a:rPr>
              <a:t>ГП обязаны раскрывать:</a:t>
            </a:r>
          </a:p>
          <a:p>
            <a:pPr marL="457200" indent="-457200">
              <a:buClr>
                <a:srgbClr val="002157"/>
              </a:buClr>
              <a:buFont typeface="Wingdings" pitchFamily="2" charset="2"/>
              <a:buChar char="§"/>
            </a:pPr>
            <a:r>
              <a:rPr lang="ru-RU" sz="2800" b="1" dirty="0">
                <a:solidFill>
                  <a:schemeClr val="accent4"/>
                </a:solidFill>
              </a:rPr>
              <a:t>Название</a:t>
            </a:r>
            <a:r>
              <a:rPr lang="ru-RU" sz="2800" dirty="0">
                <a:solidFill>
                  <a:srgbClr val="002157"/>
                </a:solidFill>
              </a:rPr>
              <a:t> государства (государств), владеющего ГП или контролирующего его</a:t>
            </a:r>
          </a:p>
          <a:p>
            <a:pPr marL="457200" indent="-457200">
              <a:buClr>
                <a:srgbClr val="002157"/>
              </a:buClr>
              <a:buFont typeface="Wingdings" pitchFamily="2" charset="2"/>
              <a:buChar char="§"/>
            </a:pPr>
            <a:r>
              <a:rPr lang="ru-RU" sz="2800" b="1" dirty="0">
                <a:solidFill>
                  <a:schemeClr val="accent4"/>
                </a:solidFill>
              </a:rPr>
              <a:t>Доля владения</a:t>
            </a:r>
            <a:r>
              <a:rPr lang="ru-RU" sz="2800" dirty="0">
                <a:solidFill>
                  <a:srgbClr val="002157"/>
                </a:solidFill>
              </a:rPr>
              <a:t> </a:t>
            </a:r>
          </a:p>
          <a:p>
            <a:pPr marL="457200" indent="-457200">
              <a:buFont typeface="Wingdings" pitchFamily="2" charset="2"/>
              <a:buChar char="§"/>
            </a:pPr>
            <a:r>
              <a:rPr lang="ru-RU" sz="2800" dirty="0">
                <a:solidFill>
                  <a:srgbClr val="002157"/>
                </a:solidFill>
              </a:rPr>
              <a:t>Подробная информация </a:t>
            </a:r>
            <a:br>
              <a:rPr lang="ru-RU" sz="2800" dirty="0">
                <a:solidFill>
                  <a:srgbClr val="002157"/>
                </a:solidFill>
              </a:rPr>
            </a:br>
            <a:r>
              <a:rPr lang="ru-RU" sz="2800" dirty="0">
                <a:solidFill>
                  <a:srgbClr val="002157"/>
                </a:solidFill>
              </a:rPr>
              <a:t>о том, как</a:t>
            </a:r>
            <a:r>
              <a:rPr lang="ru-RU" sz="2800" dirty="0"/>
              <a:t> осуществляются</a:t>
            </a:r>
            <a:r>
              <a:rPr lang="ru-RU" sz="2800" b="1" dirty="0">
                <a:solidFill>
                  <a:schemeClr val="accent4"/>
                </a:solidFill>
              </a:rPr>
              <a:t> права владения или </a:t>
            </a:r>
            <a:br>
              <a:rPr lang="ru-RU" sz="2800" b="1" dirty="0">
                <a:solidFill>
                  <a:schemeClr val="accent4"/>
                </a:solidFill>
              </a:rPr>
            </a:br>
            <a:r>
              <a:rPr lang="ru-RU" sz="2800" b="1" dirty="0">
                <a:solidFill>
                  <a:schemeClr val="accent4"/>
                </a:solidFill>
              </a:rPr>
              <a:t>контроля</a:t>
            </a:r>
          </a:p>
        </p:txBody>
      </p:sp>
      <p:pic>
        <p:nvPicPr>
          <p:cNvPr id="8" name="Picture 7" descr="An oil rig in the ocean&#10;&#10;Description automatically generated">
            <a:extLst>
              <a:ext uri="{FF2B5EF4-FFF2-40B4-BE49-F238E27FC236}">
                <a16:creationId xmlns:a16="http://schemas.microsoft.com/office/drawing/2014/main" id="{D14D601D-6D48-3278-A2B4-24AFA84E36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14" name="Rectangle 13">
            <a:extLst>
              <a:ext uri="{FF2B5EF4-FFF2-40B4-BE49-F238E27FC236}">
                <a16:creationId xmlns:a16="http://schemas.microsoft.com/office/drawing/2014/main" id="{3D0BECA0-23B4-CF1B-3145-632C75702A96}"/>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ext Placeholder 3">
            <a:extLst>
              <a:ext uri="{FF2B5EF4-FFF2-40B4-BE49-F238E27FC236}">
                <a16:creationId xmlns:a16="http://schemas.microsoft.com/office/drawing/2014/main" id="{DDCBAF5A-3805-FFD7-9710-61D101D22168}"/>
              </a:ext>
            </a:extLst>
          </p:cNvPr>
          <p:cNvSpPr>
            <a:spLocks noGrp="1"/>
          </p:cNvSpPr>
          <p:nvPr>
            <p:ph type="body" sz="quarter" idx="10"/>
          </p:nvPr>
        </p:nvSpPr>
        <p:spPr/>
        <p:txBody>
          <a:bodyPr>
            <a:normAutofit/>
          </a:bodyPr>
          <a:lstStyle/>
          <a:p>
            <a:r>
              <a:rPr lang="ru-RU" dirty="0"/>
              <a:t>ВЛАДЕНИЕ ГП И КОНТРОЛЬ НАД НИМИ</a:t>
            </a:r>
          </a:p>
          <a:p>
            <a:endParaRPr lang="en-NO"/>
          </a:p>
        </p:txBody>
      </p:sp>
      <p:sp>
        <p:nvSpPr>
          <p:cNvPr id="18" name="TextBox 17">
            <a:extLst>
              <a:ext uri="{FF2B5EF4-FFF2-40B4-BE49-F238E27FC236}">
                <a16:creationId xmlns:a16="http://schemas.microsoft.com/office/drawing/2014/main" id="{35698412-B1CE-C106-E161-F9D31BDC8E52}"/>
              </a:ext>
            </a:extLst>
          </p:cNvPr>
          <p:cNvSpPr txBox="1"/>
          <p:nvPr/>
        </p:nvSpPr>
        <p:spPr>
          <a:xfrm>
            <a:off x="6096000" y="4816395"/>
            <a:ext cx="5791200" cy="1594622"/>
          </a:xfrm>
          <a:prstGeom prst="rect">
            <a:avLst/>
          </a:prstGeom>
          <a:solidFill>
            <a:schemeClr val="accent4"/>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ru-RU" sz="2000" dirty="0">
                <a:solidFill>
                  <a:srgbClr val="FFFFFF"/>
                </a:solidFill>
              </a:rPr>
              <a:t>Если ГП не полностью принадлежит государству, то в соответствии</a:t>
            </a:r>
            <a:br>
              <a:rPr lang="ru-RU" sz="2000" dirty="0">
                <a:solidFill>
                  <a:srgbClr val="FFFFFF"/>
                </a:solidFill>
              </a:rPr>
            </a:br>
            <a:r>
              <a:rPr lang="ru-RU" sz="2000" dirty="0">
                <a:solidFill>
                  <a:srgbClr val="FFFFFF"/>
                </a:solidFill>
              </a:rPr>
              <a:t>с требованием 2.5(</a:t>
            </a:r>
            <a:r>
              <a:rPr lang="ru-RU" sz="2000" dirty="0" err="1">
                <a:solidFill>
                  <a:srgbClr val="FFFFFF"/>
                </a:solidFill>
              </a:rPr>
              <a:t>c</a:t>
            </a:r>
            <a:r>
              <a:rPr lang="ru-RU" sz="2000" dirty="0">
                <a:solidFill>
                  <a:srgbClr val="FFFFFF"/>
                </a:solidFill>
              </a:rPr>
              <a:t>) подлежит раскрытию информация о его БВ. </a:t>
            </a:r>
          </a:p>
        </p:txBody>
      </p:sp>
      <p:pic>
        <p:nvPicPr>
          <p:cNvPr id="19" name="Graphic 18" descr="Mortgage outline">
            <a:extLst>
              <a:ext uri="{FF2B5EF4-FFF2-40B4-BE49-F238E27FC236}">
                <a16:creationId xmlns:a16="http://schemas.microsoft.com/office/drawing/2014/main" id="{E416F378-7343-57BA-F588-7EBA01F96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4" name="Rectangle 3">
            <a:extLst>
              <a:ext uri="{FF2B5EF4-FFF2-40B4-BE49-F238E27FC236}">
                <a16:creationId xmlns:a16="http://schemas.microsoft.com/office/drawing/2014/main" id="{D60B10E1-B8BC-94FB-6354-6B503CFF9A98}"/>
              </a:ext>
            </a:extLst>
          </p:cNvPr>
          <p:cNvSpPr/>
          <p:nvPr/>
        </p:nvSpPr>
        <p:spPr>
          <a:xfrm>
            <a:off x="0" y="1520939"/>
            <a:ext cx="47752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CFAC984B-7F0D-8D4C-5AA7-6E2B753996E1}"/>
              </a:ext>
            </a:extLst>
          </p:cNvPr>
          <p:cNvSpPr txBox="1"/>
          <p:nvPr/>
        </p:nvSpPr>
        <p:spPr>
          <a:xfrm>
            <a:off x="923831" y="1613572"/>
            <a:ext cx="3940269" cy="523220"/>
          </a:xfrm>
          <a:prstGeom prst="rect">
            <a:avLst/>
          </a:prstGeom>
          <a:noFill/>
        </p:spPr>
        <p:txBody>
          <a:bodyPr wrap="square" rtlCol="0">
            <a:spAutoFit/>
          </a:bodyPr>
          <a:lstStyle/>
          <a:p>
            <a:r>
              <a:rPr lang="ru-RU" sz="2800" dirty="0">
                <a:solidFill>
                  <a:srgbClr val="FFFFFF"/>
                </a:solidFill>
                <a:latin typeface="Franklin Gothic Medium" panose="020B0603020102020204" pitchFamily="34" charset="0"/>
              </a:rPr>
              <a:t>Требование 2.5(</a:t>
            </a:r>
            <a:r>
              <a:rPr lang="ru-RU" sz="2800" dirty="0" err="1">
                <a:solidFill>
                  <a:srgbClr val="FFFFFF"/>
                </a:solidFill>
                <a:latin typeface="Franklin Gothic Medium" panose="020B0603020102020204" pitchFamily="34" charset="0"/>
              </a:rPr>
              <a:t>e</a:t>
            </a:r>
            <a:r>
              <a:rPr lang="ru-RU" sz="2800" dirty="0">
                <a:solidFill>
                  <a:srgbClr val="FFFFFF"/>
                </a:solidFill>
                <a:latin typeface="Franklin Gothic Medium" panose="020B0603020102020204" pitchFamily="34" charset="0"/>
              </a:rPr>
              <a:t>)(</a:t>
            </a:r>
            <a:r>
              <a:rPr lang="ru-RU" sz="2800" dirty="0" err="1">
                <a:solidFill>
                  <a:srgbClr val="FFFFFF"/>
                </a:solidFill>
                <a:latin typeface="Franklin Gothic Medium" panose="020B0603020102020204" pitchFamily="34" charset="0"/>
              </a:rPr>
              <a:t>v</a:t>
            </a:r>
            <a:r>
              <a:rPr lang="ru-RU" sz="2800" dirty="0">
                <a:solidFill>
                  <a:srgbClr val="FFFFFF"/>
                </a:solidFill>
                <a:latin typeface="Franklin Gothic Medium" panose="020B0603020102020204" pitchFamily="34" charset="0"/>
              </a:rPr>
              <a:t>) </a:t>
            </a:r>
          </a:p>
        </p:txBody>
      </p:sp>
    </p:spTree>
    <p:extLst>
      <p:ext uri="{BB962C8B-B14F-4D97-AF65-F5344CB8AC3E}">
        <p14:creationId xmlns:p14="http://schemas.microsoft.com/office/powerpoint/2010/main" val="285540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407964" y="2034968"/>
            <a:ext cx="2847946" cy="430887"/>
          </a:xfrm>
          <a:prstGeom prst="rect">
            <a:avLst/>
          </a:prstGeom>
          <a:noFill/>
        </p:spPr>
        <p:txBody>
          <a:bodyPr wrap="square" rtlCol="0">
            <a:spAutoFit/>
          </a:bodyPr>
          <a:lstStyle/>
          <a:p>
            <a:pPr algn="r"/>
            <a:r>
              <a:rPr lang="ru-RU" sz="2200" dirty="0">
                <a:solidFill>
                  <a:srgbClr val="FFFFFF"/>
                </a:solidFill>
                <a:latin typeface="Franklin Gothic Medium" panose="020B0603020102020204" pitchFamily="34" charset="0"/>
              </a:rPr>
              <a:t>ДЛЯ РАЗМЫШЛЕНИЯ</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ru-RU" sz="4000" dirty="0"/>
              <a:t>Почему прозрачность бенефициарного владения важна?</a:t>
            </a:r>
            <a:br>
              <a:rPr lang="ru-RU" sz="4000" dirty="0"/>
            </a:br>
            <a:endParaRPr lang="ru-RU" sz="4000" dirty="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42428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BD171-BC18-BA9D-5B92-1668107748EF}"/>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AD30A3E-E1C7-E27E-0307-B9CB8C23CBA4}"/>
              </a:ext>
            </a:extLst>
          </p:cNvPr>
          <p:cNvCxnSpPr>
            <a:cxnSpLocks/>
          </p:cNvCxnSpPr>
          <p:nvPr/>
        </p:nvCxnSpPr>
        <p:spPr>
          <a:xfrm>
            <a:off x="3092934" y="3681207"/>
            <a:ext cx="187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C5C2E6B-D28F-0A5D-69F0-D4A62F824ECE}"/>
              </a:ext>
            </a:extLst>
          </p:cNvPr>
          <p:cNvSpPr txBox="1"/>
          <p:nvPr/>
        </p:nvSpPr>
        <p:spPr>
          <a:xfrm>
            <a:off x="923831" y="2385796"/>
            <a:ext cx="5330397" cy="3970318"/>
          </a:xfrm>
          <a:prstGeom prst="rect">
            <a:avLst/>
          </a:prstGeom>
          <a:noFill/>
        </p:spPr>
        <p:txBody>
          <a:bodyPr wrap="square">
            <a:spAutoFit/>
          </a:bodyPr>
          <a:lstStyle/>
          <a:p>
            <a:r>
              <a:rPr lang="ru-RU" sz="2800" dirty="0">
                <a:solidFill>
                  <a:srgbClr val="002157"/>
                </a:solidFill>
              </a:rPr>
              <a:t>При наличии практической возможности государственные предприятия поощряются к раскрытию идентификационных данных и бенефициарных владельцев своих агентов или посредников, поставщиков или подрядчиков в существенных сделках.</a:t>
            </a:r>
          </a:p>
        </p:txBody>
      </p:sp>
      <p:pic>
        <p:nvPicPr>
          <p:cNvPr id="8" name="Picture 7" descr="An oil rig in the ocean&#10;&#10;Description automatically generated">
            <a:extLst>
              <a:ext uri="{FF2B5EF4-FFF2-40B4-BE49-F238E27FC236}">
                <a16:creationId xmlns:a16="http://schemas.microsoft.com/office/drawing/2014/main" id="{F91E90DE-4AF3-CA79-F5DD-9FD6A959FE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14" name="Rectangle 13">
            <a:extLst>
              <a:ext uri="{FF2B5EF4-FFF2-40B4-BE49-F238E27FC236}">
                <a16:creationId xmlns:a16="http://schemas.microsoft.com/office/drawing/2014/main" id="{4B182151-6272-662C-8D39-6A217C1E8A47}"/>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ext Placeholder 3">
            <a:extLst>
              <a:ext uri="{FF2B5EF4-FFF2-40B4-BE49-F238E27FC236}">
                <a16:creationId xmlns:a16="http://schemas.microsoft.com/office/drawing/2014/main" id="{7153EC09-E0E7-E51E-7852-5F231136809F}"/>
              </a:ext>
            </a:extLst>
          </p:cNvPr>
          <p:cNvSpPr>
            <a:spLocks noGrp="1"/>
          </p:cNvSpPr>
          <p:nvPr>
            <p:ph type="body" sz="quarter" idx="10"/>
          </p:nvPr>
        </p:nvSpPr>
        <p:spPr/>
        <p:txBody>
          <a:bodyPr>
            <a:normAutofit/>
          </a:bodyPr>
          <a:lstStyle/>
          <a:p>
            <a:r>
              <a:rPr lang="ru-RU" dirty="0"/>
              <a:t>ВЛАДЕНИЕ ГП И КОНТРОЛЬ НАД НИМИ</a:t>
            </a:r>
          </a:p>
          <a:p>
            <a:endParaRPr lang="en-NO"/>
          </a:p>
        </p:txBody>
      </p:sp>
      <p:pic>
        <p:nvPicPr>
          <p:cNvPr id="19" name="Graphic 18" descr="Mortgage outline">
            <a:extLst>
              <a:ext uri="{FF2B5EF4-FFF2-40B4-BE49-F238E27FC236}">
                <a16:creationId xmlns:a16="http://schemas.microsoft.com/office/drawing/2014/main" id="{D7975BCD-0657-D93D-3882-4FE9911B4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4" name="Rectangle 3">
            <a:extLst>
              <a:ext uri="{FF2B5EF4-FFF2-40B4-BE49-F238E27FC236}">
                <a16:creationId xmlns:a16="http://schemas.microsoft.com/office/drawing/2014/main" id="{5C1B33EB-E656-23A6-D193-154EF66107D5}"/>
              </a:ext>
            </a:extLst>
          </p:cNvPr>
          <p:cNvSpPr/>
          <p:nvPr/>
        </p:nvSpPr>
        <p:spPr>
          <a:xfrm>
            <a:off x="0" y="1520939"/>
            <a:ext cx="47752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EF21ED58-0D76-8C8D-1F51-92B7AD2D9F1C}"/>
              </a:ext>
            </a:extLst>
          </p:cNvPr>
          <p:cNvSpPr txBox="1"/>
          <p:nvPr/>
        </p:nvSpPr>
        <p:spPr>
          <a:xfrm>
            <a:off x="923831" y="1613572"/>
            <a:ext cx="3940269" cy="523220"/>
          </a:xfrm>
          <a:prstGeom prst="rect">
            <a:avLst/>
          </a:prstGeom>
          <a:noFill/>
        </p:spPr>
        <p:txBody>
          <a:bodyPr wrap="square" rtlCol="0">
            <a:spAutoFit/>
          </a:bodyPr>
          <a:lstStyle/>
          <a:p>
            <a:r>
              <a:rPr lang="ru-RU" sz="2800" dirty="0">
                <a:solidFill>
                  <a:srgbClr val="FFFFFF"/>
                </a:solidFill>
                <a:latin typeface="Franklin Gothic Medium" panose="020B0603020102020204" pitchFamily="34" charset="0"/>
              </a:rPr>
              <a:t>Требование 2.6(</a:t>
            </a:r>
            <a:r>
              <a:rPr lang="ru-RU" sz="2800" dirty="0" err="1">
                <a:solidFill>
                  <a:srgbClr val="FFFFFF"/>
                </a:solidFill>
                <a:latin typeface="Franklin Gothic Medium" panose="020B0603020102020204" pitchFamily="34" charset="0"/>
              </a:rPr>
              <a:t>e</a:t>
            </a:r>
            <a:r>
              <a:rPr lang="ru-RU" sz="2800" dirty="0">
                <a:solidFill>
                  <a:srgbClr val="FFFFFF"/>
                </a:solidFill>
                <a:latin typeface="Franklin Gothic Medium" panose="020B0603020102020204" pitchFamily="34" charset="0"/>
              </a:rPr>
              <a:t>)</a:t>
            </a:r>
          </a:p>
        </p:txBody>
      </p:sp>
    </p:spTree>
    <p:extLst>
      <p:ext uri="{BB962C8B-B14F-4D97-AF65-F5344CB8AC3E}">
        <p14:creationId xmlns:p14="http://schemas.microsoft.com/office/powerpoint/2010/main" val="192183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621B-C37C-61D5-B21F-724A63803192}"/>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39D9AB4E-84C6-6E10-75D0-0DC07BE3BDE3}"/>
              </a:ext>
            </a:extLst>
          </p:cNvPr>
          <p:cNvSpPr>
            <a:spLocks noGrp="1"/>
          </p:cNvSpPr>
          <p:nvPr>
            <p:ph idx="1"/>
          </p:nvPr>
        </p:nvSpPr>
        <p:spPr>
          <a:xfrm>
            <a:off x="642813" y="2019791"/>
            <a:ext cx="5704648" cy="4589555"/>
          </a:xfrm>
        </p:spPr>
        <p:txBody>
          <a:bodyPr>
            <a:normAutofit/>
          </a:bodyPr>
          <a:lstStyle/>
          <a:p>
            <a:pPr marL="383540" indent="-383540"/>
            <a:r>
              <a:rPr lang="ru-RU" sz="3000" dirty="0">
                <a:ea typeface="+mj-lt"/>
                <a:cs typeface="+mj-lt"/>
              </a:rPr>
              <a:t>Обеспечение </a:t>
            </a:r>
            <a:r>
              <a:rPr lang="ru-RU" sz="3000" b="1" dirty="0">
                <a:solidFill>
                  <a:schemeClr val="accent4"/>
                </a:solidFill>
                <a:ea typeface="+mj-lt"/>
                <a:cs typeface="+mj-lt"/>
              </a:rPr>
              <a:t>этичного</a:t>
            </a:r>
            <a:r>
              <a:rPr lang="ru-RU" sz="3000" dirty="0">
                <a:ea typeface="+mj-lt"/>
                <a:cs typeface="+mj-lt"/>
              </a:rPr>
              <a:t> </a:t>
            </a:r>
            <a:br>
              <a:rPr lang="ru-RU" sz="3000" dirty="0">
                <a:ea typeface="+mj-lt"/>
                <a:cs typeface="+mj-lt"/>
              </a:rPr>
            </a:br>
            <a:r>
              <a:rPr lang="ru-RU" sz="3000" dirty="0">
                <a:ea typeface="+mj-lt"/>
                <a:cs typeface="+mj-lt"/>
              </a:rPr>
              <a:t>и </a:t>
            </a:r>
            <a:r>
              <a:rPr lang="ru-RU" sz="3000" b="1" dirty="0">
                <a:solidFill>
                  <a:schemeClr val="accent4"/>
                </a:solidFill>
                <a:ea typeface="+mj-lt"/>
                <a:cs typeface="+mj-lt"/>
              </a:rPr>
              <a:t>справедливого</a:t>
            </a:r>
            <a:r>
              <a:rPr lang="ru-RU" sz="3000" dirty="0">
                <a:ea typeface="+mj-lt"/>
                <a:cs typeface="+mj-lt"/>
              </a:rPr>
              <a:t> </a:t>
            </a:r>
            <a:r>
              <a:rPr lang="ru-RU" sz="3000" dirty="0">
                <a:solidFill>
                  <a:srgbClr val="002157"/>
                </a:solidFill>
                <a:ea typeface="+mj-lt"/>
                <a:cs typeface="+mj-lt"/>
              </a:rPr>
              <a:t>ведения бизнеса</a:t>
            </a:r>
          </a:p>
          <a:p>
            <a:pPr marL="383540" indent="-383540"/>
            <a:r>
              <a:rPr lang="ru-RU" sz="3000" dirty="0">
                <a:ea typeface="+mj-lt"/>
                <a:cs typeface="+mj-lt"/>
              </a:rPr>
              <a:t>Оценка </a:t>
            </a:r>
            <a:r>
              <a:rPr lang="ru-RU" sz="3000" b="1" dirty="0">
                <a:solidFill>
                  <a:schemeClr val="accent4"/>
                </a:solidFill>
                <a:ea typeface="+mj-lt"/>
                <a:cs typeface="+mj-lt"/>
              </a:rPr>
              <a:t>рисков</a:t>
            </a:r>
            <a:r>
              <a:rPr lang="ru-RU" sz="3000" dirty="0">
                <a:ea typeface="+mj-lt"/>
                <a:cs typeface="+mj-lt"/>
              </a:rPr>
              <a:t>, связанных</a:t>
            </a:r>
            <a:br>
              <a:rPr lang="ru-RU" sz="3000" dirty="0">
                <a:ea typeface="+mj-lt"/>
                <a:cs typeface="+mj-lt"/>
              </a:rPr>
            </a:br>
            <a:r>
              <a:rPr lang="ru-RU" sz="3000" dirty="0">
                <a:ea typeface="+mj-lt"/>
                <a:cs typeface="+mj-lt"/>
              </a:rPr>
              <a:t>с посредниками, подрядчиками</a:t>
            </a:r>
            <a:br>
              <a:rPr lang="ru-RU" sz="3000" dirty="0">
                <a:ea typeface="+mj-lt"/>
                <a:cs typeface="+mj-lt"/>
              </a:rPr>
            </a:br>
            <a:r>
              <a:rPr lang="ru-RU" sz="3000" dirty="0">
                <a:ea typeface="+mj-lt"/>
                <a:cs typeface="+mj-lt"/>
              </a:rPr>
              <a:t>и поставщиками</a:t>
            </a:r>
            <a:r>
              <a:rPr lang="ru-RU" sz="3000" dirty="0"/>
              <a:t> </a:t>
            </a:r>
          </a:p>
          <a:p>
            <a:pPr marL="383540" indent="-383540"/>
            <a:r>
              <a:rPr lang="ru-RU" sz="3000" dirty="0"/>
              <a:t>Повышение </a:t>
            </a:r>
            <a:r>
              <a:rPr lang="ru-RU" sz="3000" b="1" dirty="0">
                <a:solidFill>
                  <a:schemeClr val="accent4"/>
                </a:solidFill>
              </a:rPr>
              <a:t>доверия инвесторов</a:t>
            </a:r>
          </a:p>
        </p:txBody>
      </p:sp>
      <p:sp>
        <p:nvSpPr>
          <p:cNvPr id="4" name="Text Placeholder 3">
            <a:extLst>
              <a:ext uri="{FF2B5EF4-FFF2-40B4-BE49-F238E27FC236}">
                <a16:creationId xmlns:a16="http://schemas.microsoft.com/office/drawing/2014/main" id="{3F4BCCBE-F73D-5AE4-35B4-2B66758AD8D0}"/>
              </a:ext>
            </a:extLst>
          </p:cNvPr>
          <p:cNvSpPr>
            <a:spLocks noGrp="1"/>
          </p:cNvSpPr>
          <p:nvPr>
            <p:ph type="body" sz="quarter" idx="10"/>
          </p:nvPr>
        </p:nvSpPr>
        <p:spPr/>
        <p:txBody>
          <a:bodyPr>
            <a:normAutofit/>
          </a:bodyPr>
          <a:lstStyle/>
          <a:p>
            <a:r>
              <a:rPr lang="ru-RU" dirty="0"/>
              <a:t>ВЛАДЕНИЕ ГП И КОНТРОЛЬ НАД НИМИ</a:t>
            </a:r>
          </a:p>
        </p:txBody>
      </p:sp>
      <p:sp>
        <p:nvSpPr>
          <p:cNvPr id="5" name="Picture Placeholder 4">
            <a:extLst>
              <a:ext uri="{FF2B5EF4-FFF2-40B4-BE49-F238E27FC236}">
                <a16:creationId xmlns:a16="http://schemas.microsoft.com/office/drawing/2014/main" id="{7E86271C-D8C9-9D17-6528-988226288234}"/>
              </a:ext>
            </a:extLst>
          </p:cNvPr>
          <p:cNvSpPr>
            <a:spLocks noGrp="1"/>
          </p:cNvSpPr>
          <p:nvPr>
            <p:ph type="pic" sz="quarter" idx="14"/>
          </p:nvPr>
        </p:nvSpPr>
        <p:spPr/>
        <p:txBody>
          <a:bodyPr/>
          <a:lstStyle/>
          <a:p>
            <a:endParaRPr lang="en-NO"/>
          </a:p>
        </p:txBody>
      </p:sp>
      <p:pic>
        <p:nvPicPr>
          <p:cNvPr id="6" name="Picture 5" descr="An oil rig in the ocean&#10;&#10;Description automatically generated">
            <a:extLst>
              <a:ext uri="{FF2B5EF4-FFF2-40B4-BE49-F238E27FC236}">
                <a16:creationId xmlns:a16="http://schemas.microsoft.com/office/drawing/2014/main" id="{AE7FCB6C-70A5-F7DC-F979-2DB3F486D3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7" name="Rectangle 6">
            <a:extLst>
              <a:ext uri="{FF2B5EF4-FFF2-40B4-BE49-F238E27FC236}">
                <a16:creationId xmlns:a16="http://schemas.microsoft.com/office/drawing/2014/main" id="{94834F55-FC58-863E-F66C-3633A9689AB3}"/>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85741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48EE-2BF7-F218-23C1-2F0E382D8BF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DABC345-831B-F65B-BD9C-978C1A02967D}"/>
              </a:ext>
            </a:extLst>
          </p:cNvPr>
          <p:cNvSpPr>
            <a:spLocks noGrp="1"/>
          </p:cNvSpPr>
          <p:nvPr>
            <p:ph type="body" sz="quarter" idx="11"/>
          </p:nvPr>
        </p:nvSpPr>
        <p:spPr/>
        <p:txBody>
          <a:bodyPr/>
          <a:lstStyle/>
          <a:p>
            <a:r>
              <a:rPr lang="ru-RU"/>
              <a:t>Codelco, Чили</a:t>
            </a:r>
          </a:p>
        </p:txBody>
      </p:sp>
      <p:sp>
        <p:nvSpPr>
          <p:cNvPr id="4" name="Text Placeholder 3">
            <a:extLst>
              <a:ext uri="{FF2B5EF4-FFF2-40B4-BE49-F238E27FC236}">
                <a16:creationId xmlns:a16="http://schemas.microsoft.com/office/drawing/2014/main" id="{AD8DC129-B04C-5CF5-757C-7D43CE414C04}"/>
              </a:ext>
            </a:extLst>
          </p:cNvPr>
          <p:cNvSpPr>
            <a:spLocks noGrp="1"/>
          </p:cNvSpPr>
          <p:nvPr>
            <p:ph type="body" sz="quarter" idx="12"/>
          </p:nvPr>
        </p:nvSpPr>
        <p:spPr>
          <a:xfrm>
            <a:off x="1003244" y="3755796"/>
            <a:ext cx="5754302" cy="2340204"/>
          </a:xfrm>
        </p:spPr>
        <p:txBody>
          <a:bodyPr/>
          <a:lstStyle/>
          <a:p>
            <a:r>
              <a:rPr lang="ru-RU" dirty="0"/>
              <a:t>Подробная информация о </a:t>
            </a:r>
            <a:r>
              <a:rPr lang="ru-RU" b="1" dirty="0">
                <a:solidFill>
                  <a:schemeClr val="accent4"/>
                </a:solidFill>
              </a:rPr>
              <a:t>правах владения и контроля</a:t>
            </a:r>
            <a:r>
              <a:rPr lang="ru-RU" dirty="0"/>
              <a:t> опубликована на веб-сайте</a:t>
            </a:r>
          </a:p>
          <a:p>
            <a:r>
              <a:rPr lang="ru-RU" dirty="0">
                <a:solidFill>
                  <a:srgbClr val="002157"/>
                </a:solidFill>
              </a:rPr>
              <a:t>В </a:t>
            </a:r>
            <a:r>
              <a:rPr lang="ru-RU" dirty="0">
                <a:solidFill>
                  <a:srgbClr val="002157"/>
                </a:solidFill>
                <a:hlinkClick r:id="rId3"/>
              </a:rPr>
              <a:t>Полном отчете</a:t>
            </a:r>
            <a:r>
              <a:rPr lang="ru-RU" dirty="0">
                <a:solidFill>
                  <a:srgbClr val="002157"/>
                </a:solidFill>
              </a:rPr>
              <a:t> за 2022 год раскрыта информация о </a:t>
            </a:r>
            <a:r>
              <a:rPr lang="ru-RU" b="1" dirty="0">
                <a:solidFill>
                  <a:schemeClr val="accent4"/>
                </a:solidFill>
              </a:rPr>
              <a:t>дочерних и зависимых компаниях</a:t>
            </a:r>
            <a:r>
              <a:rPr lang="ru-RU" dirty="0">
                <a:solidFill>
                  <a:srgbClr val="002157"/>
                </a:solidFill>
              </a:rPr>
              <a:t>, включая % владения</a:t>
            </a:r>
          </a:p>
          <a:p>
            <a:endParaRPr lang="en-US" dirty="0"/>
          </a:p>
        </p:txBody>
      </p:sp>
      <p:sp>
        <p:nvSpPr>
          <p:cNvPr id="5" name="Text Placeholder 4">
            <a:extLst>
              <a:ext uri="{FF2B5EF4-FFF2-40B4-BE49-F238E27FC236}">
                <a16:creationId xmlns:a16="http://schemas.microsoft.com/office/drawing/2014/main" id="{C3FF61D7-E649-16D9-4146-9C89AFA7A107}"/>
              </a:ext>
            </a:extLst>
          </p:cNvPr>
          <p:cNvSpPr>
            <a:spLocks noGrp="1"/>
          </p:cNvSpPr>
          <p:nvPr>
            <p:ph type="body" sz="quarter" idx="13"/>
          </p:nvPr>
        </p:nvSpPr>
        <p:spPr/>
        <p:txBody>
          <a:bodyPr>
            <a:normAutofit/>
          </a:bodyPr>
          <a:lstStyle/>
          <a:p>
            <a:r>
              <a:rPr lang="ru-RU" dirty="0"/>
              <a:t>ВЛАДЕНИЕ ГП И КОНТРОЛЬ НАД НИМИ</a:t>
            </a:r>
          </a:p>
        </p:txBody>
      </p:sp>
      <p:pic>
        <p:nvPicPr>
          <p:cNvPr id="8" name="Picture 7" descr="A map of chile with different states&#10;&#10;Description automatically generated">
            <a:extLst>
              <a:ext uri="{FF2B5EF4-FFF2-40B4-BE49-F238E27FC236}">
                <a16:creationId xmlns:a16="http://schemas.microsoft.com/office/drawing/2014/main" id="{8AD01E20-9B80-FBD5-CC0E-6285ADBC2267}"/>
              </a:ext>
            </a:extLst>
          </p:cNvPr>
          <p:cNvPicPr>
            <a:picLocks noChangeAspect="1"/>
          </p:cNvPicPr>
          <p:nvPr/>
        </p:nvPicPr>
        <p:blipFill>
          <a:blip r:embed="rId4"/>
          <a:stretch>
            <a:fillRect/>
          </a:stretch>
        </p:blipFill>
        <p:spPr>
          <a:xfrm>
            <a:off x="7177009" y="527554"/>
            <a:ext cx="6210129" cy="6210129"/>
          </a:xfrm>
          <a:prstGeom prst="rect">
            <a:avLst/>
          </a:prstGeom>
        </p:spPr>
      </p:pic>
      <p:pic>
        <p:nvPicPr>
          <p:cNvPr id="7" name="Content Placeholder 3">
            <a:extLst>
              <a:ext uri="{FF2B5EF4-FFF2-40B4-BE49-F238E27FC236}">
                <a16:creationId xmlns:a16="http://schemas.microsoft.com/office/drawing/2014/main" id="{DC3AD596-5CFC-4898-97C1-946FC61410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59023" y="3097279"/>
            <a:ext cx="4980465" cy="2875690"/>
          </a:xfrm>
          <a:prstGeom prst="rect">
            <a:avLst/>
          </a:prstGeom>
          <a:solidFill>
            <a:schemeClr val="accent4">
              <a:alpha val="5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pic>
      <p:sp>
        <p:nvSpPr>
          <p:cNvPr id="10" name="Text Placeholder 1">
            <a:extLst>
              <a:ext uri="{FF2B5EF4-FFF2-40B4-BE49-F238E27FC236}">
                <a16:creationId xmlns:a16="http://schemas.microsoft.com/office/drawing/2014/main" id="{3C2AF261-A93B-1A97-A6E0-331A24AE5035}"/>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2218088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ins connected to string&#10;&#10;Description automatically generated">
            <a:extLst>
              <a:ext uri="{FF2B5EF4-FFF2-40B4-BE49-F238E27FC236}">
                <a16:creationId xmlns:a16="http://schemas.microsoft.com/office/drawing/2014/main" id="{47193B9C-4301-E5E3-105E-1B1CFB9DA1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2" name="Text Placeholder 1">
            <a:extLst>
              <a:ext uri="{FF2B5EF4-FFF2-40B4-BE49-F238E27FC236}">
                <a16:creationId xmlns:a16="http://schemas.microsoft.com/office/drawing/2014/main" id="{9858029B-34A1-D00B-8128-53A1657CD51C}"/>
              </a:ext>
            </a:extLst>
          </p:cNvPr>
          <p:cNvSpPr>
            <a:spLocks noGrp="1"/>
          </p:cNvSpPr>
          <p:nvPr>
            <p:ph type="body" sz="quarter" idx="11"/>
          </p:nvPr>
        </p:nvSpPr>
        <p:spPr>
          <a:xfrm>
            <a:off x="1003243" y="2998909"/>
            <a:ext cx="5330397" cy="1360459"/>
          </a:xfrm>
        </p:spPr>
        <p:txBody>
          <a:bodyPr>
            <a:noAutofit/>
          </a:bodyPr>
          <a:lstStyle/>
          <a:p>
            <a:r>
              <a:rPr lang="ru-RU" sz="3700" dirty="0"/>
              <a:t>Юридические владельцы</a:t>
            </a:r>
            <a:br>
              <a:rPr lang="ru-RU" sz="3700" dirty="0"/>
            </a:br>
            <a:r>
              <a:rPr lang="ru-RU" sz="3700" dirty="0"/>
              <a:t>и корпоративная структура</a:t>
            </a:r>
          </a:p>
        </p:txBody>
      </p:sp>
      <p:sp>
        <p:nvSpPr>
          <p:cNvPr id="6" name="Rectangle 5">
            <a:extLst>
              <a:ext uri="{FF2B5EF4-FFF2-40B4-BE49-F238E27FC236}">
                <a16:creationId xmlns:a16="http://schemas.microsoft.com/office/drawing/2014/main" id="{F759F57E-9606-F37F-20F0-B4A69E008DAD}"/>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2">
            <a:extLst>
              <a:ext uri="{FF2B5EF4-FFF2-40B4-BE49-F238E27FC236}">
                <a16:creationId xmlns:a16="http://schemas.microsoft.com/office/drawing/2014/main" id="{C8063B5E-5F16-B75F-63D8-20E02AF33CA5}"/>
              </a:ext>
            </a:extLst>
          </p:cNvPr>
          <p:cNvSpPr txBox="1">
            <a:spLocks/>
          </p:cNvSpPr>
          <p:nvPr/>
        </p:nvSpPr>
        <p:spPr>
          <a:xfrm>
            <a:off x="-210199" y="2033070"/>
            <a:ext cx="3478924"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sz="2400" dirty="0"/>
              <a:t>КЛЮЧЕВОЙ АСПЕКТ</a:t>
            </a:r>
          </a:p>
        </p:txBody>
      </p:sp>
    </p:spTree>
    <p:extLst>
      <p:ext uri="{BB962C8B-B14F-4D97-AF65-F5344CB8AC3E}">
        <p14:creationId xmlns:p14="http://schemas.microsoft.com/office/powerpoint/2010/main" val="210473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C1EE-4119-03B0-4305-6D8D1BF30B8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8A61482-2490-8C71-B9D5-FF5AC5BE727B}"/>
              </a:ext>
            </a:extLst>
          </p:cNvPr>
          <p:cNvCxnSpPr>
            <a:cxnSpLocks/>
          </p:cNvCxnSpPr>
          <p:nvPr/>
        </p:nvCxnSpPr>
        <p:spPr>
          <a:xfrm>
            <a:off x="1006915" y="3681207"/>
            <a:ext cx="151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960690-D2F0-3661-21B5-3CED266871A4}"/>
              </a:ext>
            </a:extLst>
          </p:cNvPr>
          <p:cNvSpPr txBox="1"/>
          <p:nvPr/>
        </p:nvSpPr>
        <p:spPr>
          <a:xfrm>
            <a:off x="923831" y="2686534"/>
            <a:ext cx="5150372" cy="4031873"/>
          </a:xfrm>
          <a:prstGeom prst="rect">
            <a:avLst/>
          </a:prstGeom>
          <a:noFill/>
        </p:spPr>
        <p:txBody>
          <a:bodyPr wrap="square">
            <a:spAutoFit/>
          </a:bodyPr>
          <a:lstStyle/>
          <a:p>
            <a:r>
              <a:rPr lang="ru-RU" sz="3200" dirty="0"/>
              <a:t>Внедряющие ИПДО страны обязаны раскрывать информацию о юридических владельцах юридического лица (лиц), указанных в требовании</a:t>
            </a:r>
            <a:r>
              <a:rPr lang="ru-RU" sz="3200" dirty="0">
                <a:solidFill>
                  <a:srgbClr val="002157"/>
                </a:solidFill>
              </a:rPr>
              <a:t> 2.5(</a:t>
            </a:r>
            <a:r>
              <a:rPr lang="ru-RU" sz="3200" dirty="0" err="1">
                <a:solidFill>
                  <a:srgbClr val="002157"/>
                </a:solidFill>
              </a:rPr>
              <a:t>c</a:t>
            </a:r>
            <a:r>
              <a:rPr lang="ru-RU" sz="3200" dirty="0">
                <a:solidFill>
                  <a:srgbClr val="002157"/>
                </a:solidFill>
              </a:rPr>
              <a:t>), включая </a:t>
            </a:r>
            <a:r>
              <a:rPr lang="ru-RU" sz="3200" b="1" dirty="0">
                <a:solidFill>
                  <a:schemeClr val="accent5"/>
                </a:solidFill>
              </a:rPr>
              <a:t>долю владения</a:t>
            </a:r>
            <a:r>
              <a:rPr lang="ru-RU" sz="3200" dirty="0">
                <a:solidFill>
                  <a:srgbClr val="002157"/>
                </a:solidFill>
              </a:rPr>
              <a:t>. </a:t>
            </a:r>
          </a:p>
        </p:txBody>
      </p:sp>
      <p:sp>
        <p:nvSpPr>
          <p:cNvPr id="10" name="Rectangle 9">
            <a:extLst>
              <a:ext uri="{FF2B5EF4-FFF2-40B4-BE49-F238E27FC236}">
                <a16:creationId xmlns:a16="http://schemas.microsoft.com/office/drawing/2014/main" id="{38FBFE40-2E3F-FF2D-93D1-9EAB2F71F8A7}"/>
              </a:ext>
            </a:extLst>
          </p:cNvPr>
          <p:cNvSpPr/>
          <p:nvPr/>
        </p:nvSpPr>
        <p:spPr>
          <a:xfrm>
            <a:off x="0" y="152093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BCC49152-72D9-132D-6E34-BD4F3B9D426C}"/>
              </a:ext>
            </a:extLst>
          </p:cNvPr>
          <p:cNvSpPr txBox="1"/>
          <p:nvPr/>
        </p:nvSpPr>
        <p:spPr>
          <a:xfrm>
            <a:off x="923831" y="1613572"/>
            <a:ext cx="3940269" cy="523220"/>
          </a:xfrm>
          <a:prstGeom prst="rect">
            <a:avLst/>
          </a:prstGeom>
          <a:noFill/>
        </p:spPr>
        <p:txBody>
          <a:bodyPr wrap="square" rtlCol="0">
            <a:spAutoFit/>
          </a:bodyPr>
          <a:lstStyle/>
          <a:p>
            <a:r>
              <a:rPr lang="ru-RU" sz="2800" dirty="0">
                <a:solidFill>
                  <a:srgbClr val="FFFFFF"/>
                </a:solidFill>
                <a:latin typeface="Franklin Gothic Medium" panose="020B0603020102020204" pitchFamily="34" charset="0"/>
              </a:rPr>
              <a:t>Требование 2.5(</a:t>
            </a:r>
            <a:r>
              <a:rPr lang="ru-RU" sz="2800" dirty="0" err="1">
                <a:solidFill>
                  <a:srgbClr val="FFFFFF"/>
                </a:solidFill>
                <a:latin typeface="Franklin Gothic Medium" panose="020B0603020102020204" pitchFamily="34" charset="0"/>
              </a:rPr>
              <a:t>g</a:t>
            </a:r>
            <a:r>
              <a:rPr lang="ru-RU" sz="2800" dirty="0">
                <a:solidFill>
                  <a:srgbClr val="FFFFFF"/>
                </a:solidFill>
                <a:latin typeface="Franklin Gothic Medium" panose="020B0603020102020204" pitchFamily="34" charset="0"/>
              </a:rPr>
              <a:t>) </a:t>
            </a:r>
          </a:p>
        </p:txBody>
      </p:sp>
      <p:pic>
        <p:nvPicPr>
          <p:cNvPr id="5" name="Picture 4" descr="A group of pins connected to string&#10;&#10;Description automatically generated">
            <a:extLst>
              <a:ext uri="{FF2B5EF4-FFF2-40B4-BE49-F238E27FC236}">
                <a16:creationId xmlns:a16="http://schemas.microsoft.com/office/drawing/2014/main" id="{16DD22BB-3457-2B55-CF40-23E890F48C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6" name="Rectangle 5">
            <a:extLst>
              <a:ext uri="{FF2B5EF4-FFF2-40B4-BE49-F238E27FC236}">
                <a16:creationId xmlns:a16="http://schemas.microsoft.com/office/drawing/2014/main" id="{6808648B-A0F2-2F4B-7E5E-918269B55AE7}"/>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3">
            <a:extLst>
              <a:ext uri="{FF2B5EF4-FFF2-40B4-BE49-F238E27FC236}">
                <a16:creationId xmlns:a16="http://schemas.microsoft.com/office/drawing/2014/main" id="{C0F26762-671B-F8C3-BD83-63BA6FA406F4}"/>
              </a:ext>
            </a:extLst>
          </p:cNvPr>
          <p:cNvSpPr>
            <a:spLocks noGrp="1"/>
          </p:cNvSpPr>
          <p:nvPr>
            <p:ph type="body" sz="quarter" idx="10"/>
          </p:nvPr>
        </p:nvSpPr>
        <p:spPr>
          <a:xfrm>
            <a:off x="889967" y="501886"/>
            <a:ext cx="6364459" cy="411030"/>
          </a:xfrm>
        </p:spPr>
        <p:txBody>
          <a:bodyPr>
            <a:noAutofit/>
          </a:bodyPr>
          <a:lstStyle/>
          <a:p>
            <a:r>
              <a:rPr lang="ru-RU" sz="1700" dirty="0">
                <a:solidFill>
                  <a:schemeClr val="accent5"/>
                </a:solidFill>
              </a:rPr>
              <a:t>ЮРИДИЧЕСКИЕ ВЛАДЕЛЬЦЫ И КОРПОРАТИВНАЯ СТРУКТУРА</a:t>
            </a:r>
          </a:p>
        </p:txBody>
      </p:sp>
      <p:sp>
        <p:nvSpPr>
          <p:cNvPr id="4" name="TextBox 3">
            <a:extLst>
              <a:ext uri="{FF2B5EF4-FFF2-40B4-BE49-F238E27FC236}">
                <a16:creationId xmlns:a16="http://schemas.microsoft.com/office/drawing/2014/main" id="{79151F32-E83E-AD88-F7E7-5A612C63A778}"/>
              </a:ext>
            </a:extLst>
          </p:cNvPr>
          <p:cNvSpPr txBox="1"/>
          <p:nvPr/>
        </p:nvSpPr>
        <p:spPr>
          <a:xfrm>
            <a:off x="6096000" y="4816395"/>
            <a:ext cx="5791200" cy="1902398"/>
          </a:xfrm>
          <a:prstGeom prst="rect">
            <a:avLst/>
          </a:prstGeom>
          <a:solidFill>
            <a:schemeClr val="accent5"/>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ru-RU" sz="2000" dirty="0">
                <a:solidFill>
                  <a:srgbClr val="FFFFFF"/>
                </a:solidFill>
              </a:rPr>
              <a:t>Распространяется на юрлица, подающие заявку или имеющие долю участия в лицензии или контракте на разведку или добычу нефти, газа или других полезных ископаемых </a:t>
            </a:r>
          </a:p>
        </p:txBody>
      </p:sp>
      <p:pic>
        <p:nvPicPr>
          <p:cNvPr id="7" name="Graphic 6" descr="Mortgage outline">
            <a:extLst>
              <a:ext uri="{FF2B5EF4-FFF2-40B4-BE49-F238E27FC236}">
                <a16:creationId xmlns:a16="http://schemas.microsoft.com/office/drawing/2014/main" id="{5E2AF045-88DB-1BE5-EAC1-B67F70B6B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Tree>
    <p:extLst>
      <p:ext uri="{BB962C8B-B14F-4D97-AF65-F5344CB8AC3E}">
        <p14:creationId xmlns:p14="http://schemas.microsoft.com/office/powerpoint/2010/main" val="61516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20882-021C-F99D-22FF-2ACBDDA68095}"/>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1761C81-2B8B-B1F2-10E9-546DA83C3CAC}"/>
              </a:ext>
            </a:extLst>
          </p:cNvPr>
          <p:cNvCxnSpPr>
            <a:cxnSpLocks/>
          </p:cNvCxnSpPr>
          <p:nvPr/>
        </p:nvCxnSpPr>
        <p:spPr>
          <a:xfrm>
            <a:off x="2897223" y="3184990"/>
            <a:ext cx="223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4F3B1E-E4EA-9B88-CE55-43CD96B6475A}"/>
              </a:ext>
            </a:extLst>
          </p:cNvPr>
          <p:cNvSpPr txBox="1"/>
          <p:nvPr/>
        </p:nvSpPr>
        <p:spPr>
          <a:xfrm>
            <a:off x="923830" y="2686534"/>
            <a:ext cx="5416196" cy="3539430"/>
          </a:xfrm>
          <a:prstGeom prst="rect">
            <a:avLst/>
          </a:prstGeom>
          <a:noFill/>
        </p:spPr>
        <p:txBody>
          <a:bodyPr wrap="square">
            <a:spAutoFit/>
          </a:bodyPr>
          <a:lstStyle/>
          <a:p>
            <a:r>
              <a:rPr lang="ru-RU" sz="3200" dirty="0">
                <a:solidFill>
                  <a:srgbClr val="002157"/>
                </a:solidFill>
              </a:rPr>
              <a:t>Компании поощряются к раскрытию информации</a:t>
            </a:r>
            <a:r>
              <a:rPr lang="nb-NO" sz="3200" dirty="0">
                <a:solidFill>
                  <a:srgbClr val="002157"/>
                </a:solidFill>
              </a:rPr>
              <a:t> </a:t>
            </a:r>
            <a:r>
              <a:rPr lang="ru-RU" sz="3200" dirty="0">
                <a:solidFill>
                  <a:srgbClr val="002157"/>
                </a:solidFill>
              </a:rPr>
              <a:t>о своей </a:t>
            </a:r>
            <a:r>
              <a:rPr lang="ru-RU" sz="3200" b="1" dirty="0">
                <a:solidFill>
                  <a:schemeClr val="accent5"/>
                </a:solidFill>
              </a:rPr>
              <a:t>корпоративной структуре</a:t>
            </a:r>
            <a:r>
              <a:rPr lang="ru-RU" sz="3200" dirty="0">
                <a:solidFill>
                  <a:srgbClr val="002157"/>
                </a:solidFill>
              </a:rPr>
              <a:t>, включая </a:t>
            </a:r>
            <a:r>
              <a:rPr lang="ru-RU" sz="3200" b="1" dirty="0">
                <a:solidFill>
                  <a:schemeClr val="accent5"/>
                </a:solidFill>
              </a:rPr>
              <a:t>полную цепочку юридических лиц</a:t>
            </a:r>
            <a:r>
              <a:rPr lang="ru-RU" sz="3200" dirty="0">
                <a:solidFill>
                  <a:srgbClr val="002157"/>
                </a:solidFill>
              </a:rPr>
              <a:t>,</a:t>
            </a:r>
            <a:r>
              <a:rPr lang="ru-RU" sz="3200" dirty="0"/>
              <a:t> </a:t>
            </a:r>
            <a:r>
              <a:rPr lang="ru-RU" sz="3200" dirty="0">
                <a:solidFill>
                  <a:srgbClr val="002157"/>
                </a:solidFill>
              </a:rPr>
              <a:t>которая ведет к</a:t>
            </a:r>
            <a:r>
              <a:rPr lang="nb-NO" sz="3200" dirty="0">
                <a:solidFill>
                  <a:srgbClr val="002157"/>
                </a:solidFill>
              </a:rPr>
              <a:t> </a:t>
            </a:r>
            <a:r>
              <a:rPr lang="ru-RU" sz="3200" dirty="0">
                <a:solidFill>
                  <a:srgbClr val="002157"/>
                </a:solidFill>
              </a:rPr>
              <a:t>бенефициарному владельцу. </a:t>
            </a:r>
          </a:p>
        </p:txBody>
      </p:sp>
      <p:sp>
        <p:nvSpPr>
          <p:cNvPr id="10" name="Rectangle 9">
            <a:extLst>
              <a:ext uri="{FF2B5EF4-FFF2-40B4-BE49-F238E27FC236}">
                <a16:creationId xmlns:a16="http://schemas.microsoft.com/office/drawing/2014/main" id="{BCBB794D-1311-2B61-AE5E-9E326BAD08DF}"/>
              </a:ext>
            </a:extLst>
          </p:cNvPr>
          <p:cNvSpPr/>
          <p:nvPr/>
        </p:nvSpPr>
        <p:spPr>
          <a:xfrm>
            <a:off x="0" y="152093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9BAEDF64-F6F4-975E-D67F-9D7CCF5485FA}"/>
              </a:ext>
            </a:extLst>
          </p:cNvPr>
          <p:cNvSpPr txBox="1"/>
          <p:nvPr/>
        </p:nvSpPr>
        <p:spPr>
          <a:xfrm>
            <a:off x="923831" y="1613572"/>
            <a:ext cx="3940269" cy="523220"/>
          </a:xfrm>
          <a:prstGeom prst="rect">
            <a:avLst/>
          </a:prstGeom>
          <a:noFill/>
        </p:spPr>
        <p:txBody>
          <a:bodyPr wrap="square" rtlCol="0">
            <a:spAutoFit/>
          </a:bodyPr>
          <a:lstStyle/>
          <a:p>
            <a:r>
              <a:rPr lang="ru-RU" sz="2800" dirty="0">
                <a:solidFill>
                  <a:srgbClr val="FFFFFF"/>
                </a:solidFill>
                <a:latin typeface="Franklin Gothic Medium" panose="020B0603020102020204" pitchFamily="34" charset="0"/>
              </a:rPr>
              <a:t>Требование 2.5(</a:t>
            </a:r>
            <a:r>
              <a:rPr lang="ru-RU" sz="2800" dirty="0" err="1">
                <a:solidFill>
                  <a:srgbClr val="FFFFFF"/>
                </a:solidFill>
                <a:latin typeface="Franklin Gothic Medium" panose="020B0603020102020204" pitchFamily="34" charset="0"/>
              </a:rPr>
              <a:t>g</a:t>
            </a:r>
            <a:r>
              <a:rPr lang="ru-RU" sz="2800" dirty="0">
                <a:solidFill>
                  <a:srgbClr val="FFFFFF"/>
                </a:solidFill>
                <a:latin typeface="Franklin Gothic Medium" panose="020B0603020102020204" pitchFamily="34" charset="0"/>
              </a:rPr>
              <a:t>) </a:t>
            </a:r>
          </a:p>
        </p:txBody>
      </p:sp>
      <p:pic>
        <p:nvPicPr>
          <p:cNvPr id="5" name="Picture 4" descr="A group of pins connected to string&#10;&#10;Description automatically generated">
            <a:extLst>
              <a:ext uri="{FF2B5EF4-FFF2-40B4-BE49-F238E27FC236}">
                <a16:creationId xmlns:a16="http://schemas.microsoft.com/office/drawing/2014/main" id="{6B224200-8E2B-805A-1FD0-AB50331B4E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6" name="Rectangle 5">
            <a:extLst>
              <a:ext uri="{FF2B5EF4-FFF2-40B4-BE49-F238E27FC236}">
                <a16:creationId xmlns:a16="http://schemas.microsoft.com/office/drawing/2014/main" id="{CF5DB249-3337-167D-471C-47A0A8A45552}"/>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extBox 6">
            <a:extLst>
              <a:ext uri="{FF2B5EF4-FFF2-40B4-BE49-F238E27FC236}">
                <a16:creationId xmlns:a16="http://schemas.microsoft.com/office/drawing/2014/main" id="{7D89B039-E5BD-DC04-3DAB-EE80C7D32000}"/>
              </a:ext>
            </a:extLst>
          </p:cNvPr>
          <p:cNvSpPr txBox="1"/>
          <p:nvPr/>
        </p:nvSpPr>
        <p:spPr>
          <a:xfrm>
            <a:off x="6096000" y="4816395"/>
            <a:ext cx="5791200" cy="1902398"/>
          </a:xfrm>
          <a:prstGeom prst="rect">
            <a:avLst/>
          </a:prstGeom>
          <a:solidFill>
            <a:schemeClr val="accent5"/>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ru-RU" sz="2000" dirty="0">
                <a:solidFill>
                  <a:srgbClr val="FFFFFF"/>
                </a:solidFill>
              </a:rPr>
              <a:t>Распространяется на юрлица, подающие заявку или имеющие долю участия в лицензии или контракте на разведку или добычу нефти, газа или других полезных ископаемых </a:t>
            </a:r>
          </a:p>
        </p:txBody>
      </p:sp>
      <p:pic>
        <p:nvPicPr>
          <p:cNvPr id="19" name="Graphic 18" descr="Mortgage outline">
            <a:extLst>
              <a:ext uri="{FF2B5EF4-FFF2-40B4-BE49-F238E27FC236}">
                <a16:creationId xmlns:a16="http://schemas.microsoft.com/office/drawing/2014/main" id="{440B79EC-51CF-CA8F-BACD-6BDDA92030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13" name="Text Placeholder 3">
            <a:extLst>
              <a:ext uri="{FF2B5EF4-FFF2-40B4-BE49-F238E27FC236}">
                <a16:creationId xmlns:a16="http://schemas.microsoft.com/office/drawing/2014/main" id="{CDC5752F-47C3-7B35-A8DF-FA3C2F76FBBB}"/>
              </a:ext>
            </a:extLst>
          </p:cNvPr>
          <p:cNvSpPr>
            <a:spLocks noGrp="1"/>
          </p:cNvSpPr>
          <p:nvPr>
            <p:ph type="body" sz="quarter" idx="10"/>
          </p:nvPr>
        </p:nvSpPr>
        <p:spPr>
          <a:xfrm>
            <a:off x="889967" y="501886"/>
            <a:ext cx="6364459" cy="411030"/>
          </a:xfrm>
        </p:spPr>
        <p:txBody>
          <a:bodyPr>
            <a:noAutofit/>
          </a:bodyPr>
          <a:lstStyle/>
          <a:p>
            <a:r>
              <a:rPr lang="ru-RU" sz="1700" dirty="0">
                <a:solidFill>
                  <a:schemeClr val="accent5"/>
                </a:solidFill>
              </a:rPr>
              <a:t>ЮРИДИЧЕСКИЕ ВЛАДЕЛЬЦЫ И КОРПОРАТИВНАЯ СТРУКТУРА</a:t>
            </a:r>
          </a:p>
        </p:txBody>
      </p:sp>
    </p:spTree>
    <p:extLst>
      <p:ext uri="{BB962C8B-B14F-4D97-AF65-F5344CB8AC3E}">
        <p14:creationId xmlns:p14="http://schemas.microsoft.com/office/powerpoint/2010/main" val="3279179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492E-9911-CA8A-BFFD-9635F9A674BD}"/>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68433394-1BDB-CD53-D6B6-259242090885}"/>
              </a:ext>
            </a:extLst>
          </p:cNvPr>
          <p:cNvSpPr>
            <a:spLocks noGrp="1"/>
          </p:cNvSpPr>
          <p:nvPr>
            <p:ph idx="1"/>
          </p:nvPr>
        </p:nvSpPr>
        <p:spPr>
          <a:xfrm>
            <a:off x="642813" y="2019792"/>
            <a:ext cx="5704648" cy="4504994"/>
          </a:xfrm>
        </p:spPr>
        <p:txBody>
          <a:bodyPr>
            <a:normAutofit lnSpcReduction="10000"/>
          </a:bodyPr>
          <a:lstStyle/>
          <a:p>
            <a:pPr>
              <a:buClr>
                <a:srgbClr val="002157"/>
              </a:buClr>
            </a:pPr>
            <a:r>
              <a:rPr lang="ru-RU" sz="3000" b="1" dirty="0">
                <a:solidFill>
                  <a:srgbClr val="0090BF"/>
                </a:solidFill>
              </a:rPr>
              <a:t>Недостаточно</a:t>
            </a:r>
            <a:r>
              <a:rPr lang="ru-RU" sz="3000" dirty="0"/>
              <a:t> знать личность конечного бенефициарного владельца, чтобы оценить полную </a:t>
            </a:r>
            <a:r>
              <a:rPr lang="ru-RU" sz="3000" b="1" dirty="0">
                <a:solidFill>
                  <a:srgbClr val="0090BF"/>
                </a:solidFill>
              </a:rPr>
              <a:t>структуру владения </a:t>
            </a:r>
            <a:r>
              <a:rPr lang="ru-RU" sz="3000" dirty="0"/>
              <a:t>компанией. </a:t>
            </a:r>
          </a:p>
          <a:p>
            <a:r>
              <a:rPr lang="ru-RU" sz="3000" dirty="0"/>
              <a:t>Знание юридических владельцев и корпоративной структуры может помочь получить </a:t>
            </a:r>
            <a:r>
              <a:rPr lang="ru-RU" sz="3000" b="1" dirty="0">
                <a:solidFill>
                  <a:srgbClr val="0090BF"/>
                </a:solidFill>
              </a:rPr>
              <a:t>полное представление о цепочке владения компанией.</a:t>
            </a:r>
          </a:p>
          <a:p>
            <a:endParaRPr lang="en-NO" dirty="0"/>
          </a:p>
        </p:txBody>
      </p:sp>
      <p:pic>
        <p:nvPicPr>
          <p:cNvPr id="6" name="Picture 5" descr="A group of pins connected to string&#10;&#10;Description automatically generated">
            <a:extLst>
              <a:ext uri="{FF2B5EF4-FFF2-40B4-BE49-F238E27FC236}">
                <a16:creationId xmlns:a16="http://schemas.microsoft.com/office/drawing/2014/main" id="{01F2CE50-691D-A8E6-B423-10C2788ED4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7" name="Rectangle 6">
            <a:extLst>
              <a:ext uri="{FF2B5EF4-FFF2-40B4-BE49-F238E27FC236}">
                <a16:creationId xmlns:a16="http://schemas.microsoft.com/office/drawing/2014/main" id="{CCBCD5BF-BDAF-9A0B-DAD9-856FFD702B5C}"/>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 Placeholder 3">
            <a:extLst>
              <a:ext uri="{FF2B5EF4-FFF2-40B4-BE49-F238E27FC236}">
                <a16:creationId xmlns:a16="http://schemas.microsoft.com/office/drawing/2014/main" id="{AAFEFC57-C374-FB74-1268-F0E947AD85C9}"/>
              </a:ext>
            </a:extLst>
          </p:cNvPr>
          <p:cNvSpPr>
            <a:spLocks noGrp="1"/>
          </p:cNvSpPr>
          <p:nvPr>
            <p:ph type="body" sz="quarter" idx="10"/>
          </p:nvPr>
        </p:nvSpPr>
        <p:spPr>
          <a:xfrm>
            <a:off x="889967" y="501886"/>
            <a:ext cx="6364459" cy="411030"/>
          </a:xfrm>
        </p:spPr>
        <p:txBody>
          <a:bodyPr>
            <a:noAutofit/>
          </a:bodyPr>
          <a:lstStyle/>
          <a:p>
            <a:r>
              <a:rPr lang="ru-RU" sz="1700" dirty="0">
                <a:solidFill>
                  <a:schemeClr val="accent5"/>
                </a:solidFill>
              </a:rPr>
              <a:t>ЮРИДИЧЕСКИЕ ВЛАДЕЛЬЦЫ И КОРПОРАТИВНАЯ СТРУКТУРА</a:t>
            </a:r>
          </a:p>
        </p:txBody>
      </p:sp>
    </p:spTree>
    <p:extLst>
      <p:ext uri="{BB962C8B-B14F-4D97-AF65-F5344CB8AC3E}">
        <p14:creationId xmlns:p14="http://schemas.microsoft.com/office/powerpoint/2010/main" val="391292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large scale&#10;&#10;Description automatically generated">
            <a:extLst>
              <a:ext uri="{FF2B5EF4-FFF2-40B4-BE49-F238E27FC236}">
                <a16:creationId xmlns:a16="http://schemas.microsoft.com/office/drawing/2014/main" id="{9E3EEFA1-001E-40A6-520E-672C440B99B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2" name="Text Placeholder 1">
            <a:extLst>
              <a:ext uri="{FF2B5EF4-FFF2-40B4-BE49-F238E27FC236}">
                <a16:creationId xmlns:a16="http://schemas.microsoft.com/office/drawing/2014/main" id="{22E55EAD-38F4-391C-13E8-2D918E3A763C}"/>
              </a:ext>
            </a:extLst>
          </p:cNvPr>
          <p:cNvSpPr>
            <a:spLocks noGrp="1"/>
          </p:cNvSpPr>
          <p:nvPr>
            <p:ph type="body" sz="quarter" idx="11"/>
          </p:nvPr>
        </p:nvSpPr>
        <p:spPr>
          <a:xfrm>
            <a:off x="1003243" y="2988755"/>
            <a:ext cx="5330397" cy="2223079"/>
          </a:xfrm>
        </p:spPr>
        <p:txBody>
          <a:bodyPr>
            <a:normAutofit fontScale="85000" lnSpcReduction="10000"/>
          </a:bodyPr>
          <a:lstStyle/>
          <a:p>
            <a:pPr>
              <a:lnSpc>
                <a:spcPct val="109000"/>
              </a:lnSpc>
            </a:pPr>
            <a:r>
              <a:rPr lang="ru-RU" dirty="0"/>
              <a:t>Реестр лицензий, заявки на получение лицензий</a:t>
            </a:r>
            <a:br>
              <a:rPr lang="ru-RU" dirty="0"/>
            </a:br>
            <a:r>
              <a:rPr lang="ru-RU" dirty="0"/>
              <a:t>и бенефициарные владельцы</a:t>
            </a:r>
          </a:p>
        </p:txBody>
      </p:sp>
      <p:sp>
        <p:nvSpPr>
          <p:cNvPr id="10" name="Rectangle 9">
            <a:extLst>
              <a:ext uri="{FF2B5EF4-FFF2-40B4-BE49-F238E27FC236}">
                <a16:creationId xmlns:a16="http://schemas.microsoft.com/office/drawing/2014/main" id="{37BC3D5C-3B69-087B-2A59-E0F328E06589}"/>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ext Placeholder 2">
            <a:extLst>
              <a:ext uri="{FF2B5EF4-FFF2-40B4-BE49-F238E27FC236}">
                <a16:creationId xmlns:a16="http://schemas.microsoft.com/office/drawing/2014/main" id="{7AA91210-04AB-E2D9-FE9E-737C66E37F1B}"/>
              </a:ext>
            </a:extLst>
          </p:cNvPr>
          <p:cNvSpPr txBox="1">
            <a:spLocks/>
          </p:cNvSpPr>
          <p:nvPr/>
        </p:nvSpPr>
        <p:spPr>
          <a:xfrm>
            <a:off x="-210199" y="2033070"/>
            <a:ext cx="3478924"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sz="2400" dirty="0"/>
              <a:t>КЛЮЧЕВОЙ АСПЕКТ</a:t>
            </a:r>
          </a:p>
        </p:txBody>
      </p:sp>
    </p:spTree>
    <p:extLst>
      <p:ext uri="{BB962C8B-B14F-4D97-AF65-F5344CB8AC3E}">
        <p14:creationId xmlns:p14="http://schemas.microsoft.com/office/powerpoint/2010/main" val="810445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A59E-2500-D369-4255-4697C8872F4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552AF52-245A-AFE4-9C5E-3021B5C830C9}"/>
              </a:ext>
            </a:extLst>
          </p:cNvPr>
          <p:cNvCxnSpPr>
            <a:cxnSpLocks/>
          </p:cNvCxnSpPr>
          <p:nvPr/>
        </p:nvCxnSpPr>
        <p:spPr>
          <a:xfrm>
            <a:off x="1019523" y="4566874"/>
            <a:ext cx="1296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F886ED1-E855-86D0-A762-64AF8B95F198}"/>
              </a:ext>
            </a:extLst>
          </p:cNvPr>
          <p:cNvSpPr txBox="1"/>
          <p:nvPr/>
        </p:nvSpPr>
        <p:spPr>
          <a:xfrm>
            <a:off x="936531" y="2836223"/>
            <a:ext cx="5032469" cy="3539430"/>
          </a:xfrm>
          <a:prstGeom prst="rect">
            <a:avLst/>
          </a:prstGeom>
          <a:noFill/>
        </p:spPr>
        <p:txBody>
          <a:bodyPr wrap="square">
            <a:spAutoFit/>
          </a:bodyPr>
          <a:lstStyle/>
          <a:p>
            <a:r>
              <a:rPr lang="ru-RU" sz="2800" dirty="0">
                <a:solidFill>
                  <a:srgbClr val="002157"/>
                </a:solidFill>
              </a:rPr>
              <a:t>В случае если лицензии предоставляются на условиях тендера, правительство обязано раскрывать список участников, включая </a:t>
            </a:r>
            <a:r>
              <a:rPr lang="ru-RU" sz="2800" b="1" dirty="0">
                <a:solidFill>
                  <a:srgbClr val="6D5339"/>
                </a:solidFill>
              </a:rPr>
              <a:t>их бенефициарных владельцев</a:t>
            </a:r>
            <a:br>
              <a:rPr lang="ru-RU" sz="2800" b="1" dirty="0">
                <a:solidFill>
                  <a:srgbClr val="002157"/>
                </a:solidFill>
              </a:rPr>
            </a:br>
            <a:r>
              <a:rPr lang="ru-RU" sz="2800" dirty="0">
                <a:solidFill>
                  <a:srgbClr val="002157"/>
                </a:solidFill>
              </a:rPr>
              <a:t>в соответствии с требованием 2.5 и критерии тендера. </a:t>
            </a:r>
          </a:p>
        </p:txBody>
      </p:sp>
      <p:sp>
        <p:nvSpPr>
          <p:cNvPr id="4" name="Text Placeholder 3">
            <a:extLst>
              <a:ext uri="{FF2B5EF4-FFF2-40B4-BE49-F238E27FC236}">
                <a16:creationId xmlns:a16="http://schemas.microsoft.com/office/drawing/2014/main" id="{851CED8E-2FFB-635B-B028-3A206DFAFD1D}"/>
              </a:ext>
            </a:extLst>
          </p:cNvPr>
          <p:cNvSpPr>
            <a:spLocks noGrp="1"/>
          </p:cNvSpPr>
          <p:nvPr>
            <p:ph type="body" sz="quarter" idx="10"/>
          </p:nvPr>
        </p:nvSpPr>
        <p:spPr/>
        <p:txBody>
          <a:bodyPr/>
          <a:lstStyle/>
          <a:p>
            <a:r>
              <a:rPr lang="ru-RU">
                <a:solidFill>
                  <a:srgbClr val="6D5339"/>
                </a:solidFill>
              </a:rPr>
              <a:t>РЕЕСТР ЛИЦЕНЗИЙ, ЗАЯВКИ И БВ</a:t>
            </a:r>
          </a:p>
        </p:txBody>
      </p:sp>
      <p:sp>
        <p:nvSpPr>
          <p:cNvPr id="15" name="Rectangle 14">
            <a:extLst>
              <a:ext uri="{FF2B5EF4-FFF2-40B4-BE49-F238E27FC236}">
                <a16:creationId xmlns:a16="http://schemas.microsoft.com/office/drawing/2014/main" id="{7A4C7458-0DE9-CF6F-7D20-6E5C25D953C5}"/>
              </a:ext>
            </a:extLst>
          </p:cNvPr>
          <p:cNvSpPr/>
          <p:nvPr/>
        </p:nvSpPr>
        <p:spPr>
          <a:xfrm>
            <a:off x="0" y="1642169"/>
            <a:ext cx="4343400" cy="708485"/>
          </a:xfrm>
          <a:prstGeom prst="rect">
            <a:avLst/>
          </a:prstGeom>
          <a:solidFill>
            <a:srgbClr val="6D53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8F6050C-6BE1-302B-F1A1-C7E868FFA47C}"/>
              </a:ext>
            </a:extLst>
          </p:cNvPr>
          <p:cNvSpPr txBox="1"/>
          <p:nvPr/>
        </p:nvSpPr>
        <p:spPr>
          <a:xfrm>
            <a:off x="936531" y="1734802"/>
            <a:ext cx="3940269" cy="523220"/>
          </a:xfrm>
          <a:prstGeom prst="rect">
            <a:avLst/>
          </a:prstGeom>
          <a:noFill/>
        </p:spPr>
        <p:txBody>
          <a:bodyPr wrap="square" rtlCol="0">
            <a:spAutoFit/>
          </a:bodyPr>
          <a:lstStyle/>
          <a:p>
            <a:r>
              <a:rPr lang="ru-RU" sz="2800" dirty="0">
                <a:solidFill>
                  <a:srgbClr val="FFFFFF"/>
                </a:solidFill>
                <a:latin typeface="Franklin Gothic Medium" panose="020B0603020102020204" pitchFamily="34" charset="0"/>
              </a:rPr>
              <a:t>Требование 2.2(</a:t>
            </a:r>
            <a:r>
              <a:rPr lang="ru-RU" sz="2800" dirty="0" err="1">
                <a:solidFill>
                  <a:srgbClr val="FFFFFF"/>
                </a:solidFill>
                <a:latin typeface="Franklin Gothic Medium" panose="020B0603020102020204" pitchFamily="34" charset="0"/>
              </a:rPr>
              <a:t>c</a:t>
            </a:r>
            <a:r>
              <a:rPr lang="ru-RU" sz="2800" dirty="0">
                <a:solidFill>
                  <a:srgbClr val="FFFFFF"/>
                </a:solidFill>
                <a:latin typeface="Franklin Gothic Medium" panose="020B0603020102020204" pitchFamily="34" charset="0"/>
              </a:rPr>
              <a:t>) </a:t>
            </a:r>
          </a:p>
        </p:txBody>
      </p:sp>
      <p:pic>
        <p:nvPicPr>
          <p:cNvPr id="6" name="Picture 5" descr="A map of a large scale&#10;&#10;Description automatically generated">
            <a:extLst>
              <a:ext uri="{FF2B5EF4-FFF2-40B4-BE49-F238E27FC236}">
                <a16:creationId xmlns:a16="http://schemas.microsoft.com/office/drawing/2014/main" id="{B3F1E3A7-234E-17DF-2B9D-383CCDC2828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8" name="Rectangle 7">
            <a:extLst>
              <a:ext uri="{FF2B5EF4-FFF2-40B4-BE49-F238E27FC236}">
                <a16:creationId xmlns:a16="http://schemas.microsoft.com/office/drawing/2014/main" id="{6863AFBF-26CB-D9F6-81E5-E213136C0FC8}"/>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55145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4727839" y="3080625"/>
            <a:ext cx="162941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ru-RU">
                <a:solidFill>
                  <a:srgbClr val="6D5339"/>
                </a:solidFill>
              </a:rPr>
              <a:t>РЕЕСТР ЛИЦЕНЗИЙ, ЗАЯВКИ И БВ</a:t>
            </a:r>
          </a:p>
        </p:txBody>
      </p:sp>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6D53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ru-RU" sz="2800">
                <a:solidFill>
                  <a:srgbClr val="FFFFFF"/>
                </a:solidFill>
                <a:latin typeface="Franklin Gothic Medium" panose="020B0603020102020204" pitchFamily="34" charset="0"/>
              </a:rPr>
              <a:t>Требование 2.3(d) </a:t>
            </a:r>
          </a:p>
        </p:txBody>
      </p:sp>
      <p:pic>
        <p:nvPicPr>
          <p:cNvPr id="6" name="Picture 5" descr="A map of a large scale&#10;&#10;Description automatically generated">
            <a:extLst>
              <a:ext uri="{FF2B5EF4-FFF2-40B4-BE49-F238E27FC236}">
                <a16:creationId xmlns:a16="http://schemas.microsoft.com/office/drawing/2014/main" id="{54BD436F-EF11-C5C6-DE82-D0DCF1EA8F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8" name="Rectangle 7">
            <a:extLst>
              <a:ext uri="{FF2B5EF4-FFF2-40B4-BE49-F238E27FC236}">
                <a16:creationId xmlns:a16="http://schemas.microsoft.com/office/drawing/2014/main" id="{F62378A8-8BB0-F3C7-DD4B-7444AAB44C1C}"/>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4" name="TextBox 13">
            <a:extLst>
              <a:ext uri="{FF2B5EF4-FFF2-40B4-BE49-F238E27FC236}">
                <a16:creationId xmlns:a16="http://schemas.microsoft.com/office/drawing/2014/main" id="{2077DBBE-1310-B9CF-5271-08CC502AD3BF}"/>
              </a:ext>
            </a:extLst>
          </p:cNvPr>
          <p:cNvSpPr txBox="1"/>
          <p:nvPr/>
        </p:nvSpPr>
        <p:spPr>
          <a:xfrm>
            <a:off x="936531" y="2685754"/>
            <a:ext cx="5588255" cy="3785652"/>
          </a:xfrm>
          <a:prstGeom prst="rect">
            <a:avLst/>
          </a:prstGeom>
          <a:noFill/>
        </p:spPr>
        <p:txBody>
          <a:bodyPr wrap="square">
            <a:spAutoFit/>
          </a:bodyPr>
          <a:lstStyle/>
          <a:p>
            <a:r>
              <a:rPr lang="ru-RU" sz="2400" dirty="0">
                <a:solidFill>
                  <a:srgbClr val="002157"/>
                </a:solidFill>
              </a:rPr>
              <a:t>Внедряющие ИПДО страны поощряются к тому, чтобы </a:t>
            </a:r>
            <a:r>
              <a:rPr lang="ru-RU" sz="2400" b="1" dirty="0">
                <a:solidFill>
                  <a:schemeClr val="accent2"/>
                </a:solidFill>
              </a:rPr>
              <a:t>увязать общедоступные реестры лицензий</a:t>
            </a:r>
            <a:r>
              <a:rPr lang="nb-NO" sz="2400" b="1" dirty="0">
                <a:solidFill>
                  <a:schemeClr val="accent2"/>
                </a:solidFill>
              </a:rPr>
              <a:t> </a:t>
            </a:r>
            <a:r>
              <a:rPr lang="ru-RU" sz="2400" dirty="0">
                <a:solidFill>
                  <a:srgbClr val="002157"/>
                </a:solidFill>
              </a:rPr>
              <a:t>с другими государственными платформами, где раскрывается или содержится информация в соответствии с требованием 2.5</a:t>
            </a:r>
          </a:p>
          <a:p>
            <a:r>
              <a:rPr lang="ru-RU" sz="2400" dirty="0">
                <a:solidFill>
                  <a:srgbClr val="002157"/>
                </a:solidFill>
              </a:rPr>
              <a:t>о юридических и бенефициарных владельцах нефтегазовых и горнодобывающих компаний.</a:t>
            </a:r>
          </a:p>
        </p:txBody>
      </p:sp>
    </p:spTree>
    <p:extLst>
      <p:ext uri="{BB962C8B-B14F-4D97-AF65-F5344CB8AC3E}">
        <p14:creationId xmlns:p14="http://schemas.microsoft.com/office/powerpoint/2010/main" val="323487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ru-RU" dirty="0"/>
              <a:t>Почему прозрачность бенефициарного владения важна?</a:t>
            </a:r>
            <a:br>
              <a:rPr lang="ru-RU" dirty="0"/>
            </a:br>
            <a:endParaRPr lang="ru-RU" dirty="0"/>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772831"/>
            <a:ext cx="8557458" cy="3581400"/>
          </a:xfrm>
        </p:spPr>
        <p:txBody>
          <a:bodyPr vert="horz" lIns="91440" tIns="45720" rIns="91440" bIns="45720" rtlCol="0" anchor="t">
            <a:normAutofit/>
          </a:bodyPr>
          <a:lstStyle/>
          <a:p>
            <a:pPr marL="383540" indent="-383540"/>
            <a:r>
              <a:rPr lang="ru-RU" sz="3200" dirty="0"/>
              <a:t>Анонимные компании могут содействовать </a:t>
            </a:r>
            <a:r>
              <a:rPr lang="ru-RU" sz="3200" b="1" dirty="0">
                <a:solidFill>
                  <a:srgbClr val="0090BF"/>
                </a:solidFill>
              </a:rPr>
              <a:t>отмыванию денег </a:t>
            </a:r>
            <a:r>
              <a:rPr lang="ru-RU" sz="3200" dirty="0"/>
              <a:t>и </a:t>
            </a:r>
            <a:r>
              <a:rPr lang="ru-RU" sz="3200" b="1" dirty="0">
                <a:solidFill>
                  <a:srgbClr val="0090BF"/>
                </a:solidFill>
              </a:rPr>
              <a:t>коррупции </a:t>
            </a:r>
          </a:p>
          <a:p>
            <a:pPr marL="383540" indent="-383540"/>
            <a:r>
              <a:rPr lang="ru-RU" sz="3200" dirty="0"/>
              <a:t>Информация о конечных владельцах</a:t>
            </a:r>
            <a:br>
              <a:rPr lang="ru-RU" sz="3200" dirty="0"/>
            </a:br>
            <a:r>
              <a:rPr lang="ru-RU" sz="3200" dirty="0"/>
              <a:t>и лицах, контролирующих добывающие компании, играет ключевую роль</a:t>
            </a:r>
            <a:br>
              <a:rPr lang="ru-RU" sz="3200" dirty="0"/>
            </a:br>
            <a:r>
              <a:rPr lang="ru-RU" sz="3200" dirty="0"/>
              <a:t>в устранении </a:t>
            </a:r>
            <a:r>
              <a:rPr lang="ru-RU" sz="3200" b="1" dirty="0">
                <a:solidFill>
                  <a:srgbClr val="0090BF"/>
                </a:solidFill>
              </a:rPr>
              <a:t>коррупционных рисков</a:t>
            </a:r>
            <a:br>
              <a:rPr lang="ru-RU" sz="3200" b="1" dirty="0">
                <a:solidFill>
                  <a:srgbClr val="0090BF"/>
                </a:solidFill>
              </a:rPr>
            </a:br>
            <a:r>
              <a:rPr lang="ru-RU" sz="3200" dirty="0"/>
              <a:t>и </a:t>
            </a:r>
            <a:r>
              <a:rPr lang="ru-RU" sz="3200" b="1" dirty="0">
                <a:solidFill>
                  <a:srgbClr val="0090BF"/>
                </a:solidFill>
              </a:rPr>
              <a:t>конфликта интересов</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2463605" cy="369332"/>
          </a:xfrm>
          <a:prstGeom prst="rect">
            <a:avLst/>
          </a:prstGeom>
          <a:noFill/>
        </p:spPr>
        <p:txBody>
          <a:bodyPr wrap="square" lIns="180000" rtlCol="0">
            <a:spAutoFit/>
          </a:bodyPr>
          <a:lstStyle/>
          <a:p>
            <a:r>
              <a:rPr lang="ru-RU" dirty="0">
                <a:solidFill>
                  <a:schemeClr val="bg2"/>
                </a:solidFill>
                <a:latin typeface="Franklin Gothic Medium" panose="020B0603020102020204" pitchFamily="34" charset="0"/>
              </a:rPr>
              <a:t>ДЛЯ РАЗМЫШЛЕНИЯ</a:t>
            </a:r>
          </a:p>
        </p:txBody>
      </p:sp>
    </p:spTree>
    <p:extLst>
      <p:ext uri="{BB962C8B-B14F-4D97-AF65-F5344CB8AC3E}">
        <p14:creationId xmlns:p14="http://schemas.microsoft.com/office/powerpoint/2010/main" val="250393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45C2-7191-FD1B-EA17-552B268879AD}"/>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3ED309B5-F274-37E3-60DE-1A9A88D26FC5}"/>
              </a:ext>
            </a:extLst>
          </p:cNvPr>
          <p:cNvSpPr>
            <a:spLocks noGrp="1"/>
          </p:cNvSpPr>
          <p:nvPr>
            <p:ph idx="1"/>
          </p:nvPr>
        </p:nvSpPr>
        <p:spPr>
          <a:xfrm>
            <a:off x="642813" y="2019791"/>
            <a:ext cx="5704648" cy="4838208"/>
          </a:xfrm>
        </p:spPr>
        <p:txBody>
          <a:bodyPr>
            <a:normAutofit fontScale="85000" lnSpcReduction="10000"/>
          </a:bodyPr>
          <a:lstStyle/>
          <a:p>
            <a:r>
              <a:rPr lang="ru-RU" dirty="0"/>
              <a:t>В Стандарте ИПДО 2023 укрепляются параллели между информацией</a:t>
            </a:r>
            <a:r>
              <a:rPr lang="nb-NO" dirty="0"/>
              <a:t> </a:t>
            </a:r>
            <a:r>
              <a:rPr lang="ru-RU" dirty="0"/>
              <a:t>о лицензиях и бенефициарных владельцах, </a:t>
            </a:r>
            <a:r>
              <a:rPr lang="ru-RU" b="1" dirty="0">
                <a:solidFill>
                  <a:srgbClr val="6D5339"/>
                </a:solidFill>
                <a:latin typeface="+mn-lt"/>
              </a:rPr>
              <a:t>чтобы гарантировать выдачу лицензий прозрачным</a:t>
            </a:r>
            <a:br>
              <a:rPr lang="ru-RU" b="1" dirty="0">
                <a:solidFill>
                  <a:srgbClr val="6D5339"/>
                </a:solidFill>
                <a:latin typeface="+mn-lt"/>
              </a:rPr>
            </a:br>
            <a:r>
              <a:rPr lang="ru-RU" b="1" dirty="0">
                <a:solidFill>
                  <a:srgbClr val="6D5339"/>
                </a:solidFill>
                <a:latin typeface="+mn-lt"/>
              </a:rPr>
              <a:t>и подотчетным субъектам</a:t>
            </a:r>
            <a:r>
              <a:rPr lang="ru-RU" dirty="0"/>
              <a:t>.</a:t>
            </a:r>
            <a:r>
              <a:rPr lang="ru-RU" b="1" dirty="0">
                <a:solidFill>
                  <a:srgbClr val="6D5339"/>
                </a:solidFill>
                <a:latin typeface="+mn-lt"/>
              </a:rPr>
              <a:t> </a:t>
            </a:r>
          </a:p>
          <a:p>
            <a:r>
              <a:rPr lang="ru-RU" dirty="0"/>
              <a:t>Эти параллели могут помочь регулирующим органам проанализировать, </a:t>
            </a:r>
            <a:r>
              <a:rPr lang="ru-RU" b="1" dirty="0">
                <a:solidFill>
                  <a:srgbClr val="6D5339"/>
                </a:solidFill>
                <a:latin typeface="+mn-lt"/>
              </a:rPr>
              <a:t>кто стоит за юридическими лицами, которые подают заявки, являются держателями лицензий или переуступают их</a:t>
            </a:r>
            <a:r>
              <a:rPr lang="ru-RU" dirty="0"/>
              <a:t>. Он служит методом проверки благонадежности.</a:t>
            </a:r>
          </a:p>
        </p:txBody>
      </p:sp>
      <p:sp>
        <p:nvSpPr>
          <p:cNvPr id="4" name="Text Placeholder 3">
            <a:extLst>
              <a:ext uri="{FF2B5EF4-FFF2-40B4-BE49-F238E27FC236}">
                <a16:creationId xmlns:a16="http://schemas.microsoft.com/office/drawing/2014/main" id="{D74ED2F3-BB51-3311-2694-BC70B87939BB}"/>
              </a:ext>
            </a:extLst>
          </p:cNvPr>
          <p:cNvSpPr>
            <a:spLocks noGrp="1"/>
          </p:cNvSpPr>
          <p:nvPr>
            <p:ph type="body" sz="quarter" idx="10"/>
          </p:nvPr>
        </p:nvSpPr>
        <p:spPr/>
        <p:txBody>
          <a:bodyPr/>
          <a:lstStyle/>
          <a:p>
            <a:r>
              <a:rPr lang="ru-RU">
                <a:solidFill>
                  <a:srgbClr val="6D5339"/>
                </a:solidFill>
              </a:rPr>
              <a:t>РЕЕСТР ЛИЦЕНЗИЙ, ЗАЯВКИ И БВ</a:t>
            </a:r>
          </a:p>
          <a:p>
            <a:endParaRPr lang="en-NO"/>
          </a:p>
        </p:txBody>
      </p:sp>
      <p:pic>
        <p:nvPicPr>
          <p:cNvPr id="6" name="Picture 5" descr="A map of a large scale&#10;&#10;Description automatically generated">
            <a:extLst>
              <a:ext uri="{FF2B5EF4-FFF2-40B4-BE49-F238E27FC236}">
                <a16:creationId xmlns:a16="http://schemas.microsoft.com/office/drawing/2014/main" id="{50730607-79FE-7A64-6B99-D4C417A94EF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7" name="Rectangle 6">
            <a:extLst>
              <a:ext uri="{FF2B5EF4-FFF2-40B4-BE49-F238E27FC236}">
                <a16:creationId xmlns:a16="http://schemas.microsoft.com/office/drawing/2014/main" id="{482591A6-8D5F-4862-AB85-DFAD44558199}"/>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73307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5DE82D-D1B0-A595-0F59-1FA0FA096C23}"/>
              </a:ext>
            </a:extLst>
          </p:cNvPr>
          <p:cNvSpPr>
            <a:spLocks noGrp="1"/>
          </p:cNvSpPr>
          <p:nvPr>
            <p:ph type="body" sz="quarter" idx="11"/>
          </p:nvPr>
        </p:nvSpPr>
        <p:spPr/>
        <p:txBody>
          <a:bodyPr vert="horz" lIns="91440" tIns="45720" rIns="91440" bIns="45720" rtlCol="0" anchor="t">
            <a:normAutofit/>
          </a:bodyPr>
          <a:lstStyle/>
          <a:p>
            <a:r>
              <a:rPr lang="ru-RU"/>
              <a:t>УГАНДА </a:t>
            </a:r>
          </a:p>
        </p:txBody>
      </p:sp>
      <p:sp>
        <p:nvSpPr>
          <p:cNvPr id="4" name="Text Placeholder 3">
            <a:extLst>
              <a:ext uri="{FF2B5EF4-FFF2-40B4-BE49-F238E27FC236}">
                <a16:creationId xmlns:a16="http://schemas.microsoft.com/office/drawing/2014/main" id="{BFF9B1BD-C454-837C-6EA9-95937BD3ACB9}"/>
              </a:ext>
            </a:extLst>
          </p:cNvPr>
          <p:cNvSpPr>
            <a:spLocks noGrp="1"/>
          </p:cNvSpPr>
          <p:nvPr>
            <p:ph type="body" sz="quarter" idx="12"/>
          </p:nvPr>
        </p:nvSpPr>
        <p:spPr>
          <a:xfrm>
            <a:off x="1029220" y="3755796"/>
            <a:ext cx="5867526" cy="914400"/>
          </a:xfrm>
        </p:spPr>
        <p:txBody>
          <a:bodyPr vert="horz" lIns="91440" tIns="45720" rIns="91440" bIns="45720" rtlCol="0" anchor="t">
            <a:noAutofit/>
          </a:bodyPr>
          <a:lstStyle/>
          <a:p>
            <a:pPr marL="383540" indent="-383540"/>
            <a:r>
              <a:rPr lang="ru-RU" sz="2600" dirty="0"/>
              <a:t>Раскрытие информации </a:t>
            </a:r>
            <a:br>
              <a:rPr lang="ru-RU" sz="2600" dirty="0"/>
            </a:br>
            <a:r>
              <a:rPr lang="ru-RU" sz="2600" dirty="0"/>
              <a:t>о юридических владельцах </a:t>
            </a:r>
            <a:r>
              <a:rPr lang="ru-RU" sz="2600" b="1" dirty="0">
                <a:solidFill>
                  <a:srgbClr val="6D5339"/>
                </a:solidFill>
              </a:rPr>
              <a:t>компаний, подающих заявки</a:t>
            </a:r>
            <a:r>
              <a:rPr lang="ru-RU" sz="2600" dirty="0"/>
              <a:t> на участие в раунде выдачи лицензий на разработку</a:t>
            </a:r>
            <a:br>
              <a:rPr lang="ru-RU" sz="2600" dirty="0"/>
            </a:br>
            <a:r>
              <a:rPr lang="ru-RU" sz="2600" dirty="0"/>
              <a:t>месторождения</a:t>
            </a:r>
          </a:p>
        </p:txBody>
      </p:sp>
      <p:sp>
        <p:nvSpPr>
          <p:cNvPr id="5" name="Text Placeholder 4">
            <a:extLst>
              <a:ext uri="{FF2B5EF4-FFF2-40B4-BE49-F238E27FC236}">
                <a16:creationId xmlns:a16="http://schemas.microsoft.com/office/drawing/2014/main" id="{ED591BE3-E3F3-0B20-BD3A-00119B50D45A}"/>
              </a:ext>
            </a:extLst>
          </p:cNvPr>
          <p:cNvSpPr>
            <a:spLocks noGrp="1"/>
          </p:cNvSpPr>
          <p:nvPr>
            <p:ph type="body" sz="quarter" idx="13"/>
          </p:nvPr>
        </p:nvSpPr>
        <p:spPr/>
        <p:txBody>
          <a:bodyPr/>
          <a:lstStyle/>
          <a:p>
            <a:r>
              <a:rPr lang="ru-RU">
                <a:solidFill>
                  <a:srgbClr val="6D5339"/>
                </a:solidFill>
              </a:rPr>
              <a:t>РЕЕСТР ЛИЦЕНЗИЙ, ЗАЯВКИ И БВ</a:t>
            </a:r>
          </a:p>
          <a:p>
            <a:endParaRPr lang="en-NO"/>
          </a:p>
        </p:txBody>
      </p:sp>
      <p:pic>
        <p:nvPicPr>
          <p:cNvPr id="7" name="Picture 6" descr="A red outline of a state&#10;&#10;Description automatically generated">
            <a:extLst>
              <a:ext uri="{FF2B5EF4-FFF2-40B4-BE49-F238E27FC236}">
                <a16:creationId xmlns:a16="http://schemas.microsoft.com/office/drawing/2014/main" id="{0BC0AC00-65EA-23D9-6C77-D5ADF6E0C137}"/>
              </a:ext>
            </a:extLst>
          </p:cNvPr>
          <p:cNvPicPr>
            <a:picLocks noChangeAspect="1"/>
          </p:cNvPicPr>
          <p:nvPr/>
        </p:nvPicPr>
        <p:blipFill>
          <a:blip r:embed="rId3" cstate="print">
            <a:alphaModFix amt="48000"/>
            <a:extLst>
              <a:ext uri="{28A0092B-C50C-407E-A947-70E740481C1C}">
                <a14:useLocalDpi xmlns:a14="http://schemas.microsoft.com/office/drawing/2010/main"/>
              </a:ext>
            </a:extLst>
          </a:blip>
          <a:stretch>
            <a:fillRect/>
          </a:stretch>
        </p:blipFill>
        <p:spPr>
          <a:xfrm>
            <a:off x="8026099" y="430492"/>
            <a:ext cx="3782504" cy="3782504"/>
          </a:xfrm>
          <a:prstGeom prst="rect">
            <a:avLst/>
          </a:prstGeom>
        </p:spPr>
      </p:pic>
      <p:pic>
        <p:nvPicPr>
          <p:cNvPr id="9" name="Picture 8" descr="A white text with black text&#10;&#10;Description automatically generated">
            <a:extLst>
              <a:ext uri="{FF2B5EF4-FFF2-40B4-BE49-F238E27FC236}">
                <a16:creationId xmlns:a16="http://schemas.microsoft.com/office/drawing/2014/main" id="{A2B0FAAB-0491-9F1E-53C5-B1A85D575207}"/>
              </a:ext>
            </a:extLst>
          </p:cNvPr>
          <p:cNvPicPr>
            <a:picLocks noChangeAspect="1"/>
          </p:cNvPicPr>
          <p:nvPr/>
        </p:nvPicPr>
        <p:blipFill>
          <a:blip r:embed="rId4"/>
          <a:stretch>
            <a:fillRect/>
          </a:stretch>
        </p:blipFill>
        <p:spPr>
          <a:xfrm>
            <a:off x="6573684" y="3904246"/>
            <a:ext cx="5028404" cy="1416140"/>
          </a:xfrm>
          <a:prstGeom prst="rect">
            <a:avLst/>
          </a:prstGeom>
          <a:effectLst>
            <a:outerShdw blurRad="50800" dist="38100" dir="2700000" algn="tl" rotWithShape="0">
              <a:prstClr val="black">
                <a:alpha val="40000"/>
              </a:prstClr>
            </a:outerShdw>
          </a:effectLst>
        </p:spPr>
      </p:pic>
      <p:pic>
        <p:nvPicPr>
          <p:cNvPr id="11" name="Picture 10" descr="A blue rectangular with white text&#10;&#10;Description automatically generated">
            <a:extLst>
              <a:ext uri="{FF2B5EF4-FFF2-40B4-BE49-F238E27FC236}">
                <a16:creationId xmlns:a16="http://schemas.microsoft.com/office/drawing/2014/main" id="{F51B2501-DC18-B95A-9BB4-F1094CC4B2B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711485" y="5320386"/>
            <a:ext cx="6890603" cy="750892"/>
          </a:xfrm>
          <a:prstGeom prst="rect">
            <a:avLst/>
          </a:prstGeom>
          <a:effectLst>
            <a:outerShdw blurRad="50800" dist="38100" dir="2700000" algn="tl" rotWithShape="0">
              <a:prstClr val="black">
                <a:alpha val="40000"/>
              </a:prstClr>
            </a:outerShdw>
          </a:effectLst>
        </p:spPr>
      </p:pic>
      <p:sp>
        <p:nvSpPr>
          <p:cNvPr id="10" name="Text Placeholder 1">
            <a:extLst>
              <a:ext uri="{FF2B5EF4-FFF2-40B4-BE49-F238E27FC236}">
                <a16:creationId xmlns:a16="http://schemas.microsoft.com/office/drawing/2014/main" id="{516E1044-4E4D-0C4D-466B-17DC52D30E10}"/>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826574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329425-C238-557E-792F-5497DBD5AF66}"/>
              </a:ext>
            </a:extLst>
          </p:cNvPr>
          <p:cNvSpPr>
            <a:spLocks noGrp="1"/>
          </p:cNvSpPr>
          <p:nvPr>
            <p:ph type="body" sz="quarter" idx="11"/>
          </p:nvPr>
        </p:nvSpPr>
        <p:spPr>
          <a:xfrm>
            <a:off x="1003243" y="3050747"/>
            <a:ext cx="5330397" cy="2223079"/>
          </a:xfrm>
        </p:spPr>
        <p:txBody>
          <a:bodyPr>
            <a:normAutofit fontScale="92500"/>
          </a:bodyPr>
          <a:lstStyle/>
          <a:p>
            <a:r>
              <a:rPr lang="ru-RU" dirty="0"/>
              <a:t>Политика и практика компаний в отношении бенефициарных владельцев</a:t>
            </a:r>
          </a:p>
        </p:txBody>
      </p:sp>
      <p:pic>
        <p:nvPicPr>
          <p:cNvPr id="17" name="Picture Placeholder 16" descr="Close up of checklist">
            <a:extLst>
              <a:ext uri="{FF2B5EF4-FFF2-40B4-BE49-F238E27FC236}">
                <a16:creationId xmlns:a16="http://schemas.microsoft.com/office/drawing/2014/main" id="{54FDF9A6-78F9-7955-CAD8-F7DDF735F66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6861603" y="0"/>
            <a:ext cx="5330397" cy="6857999"/>
          </a:xfrm>
        </p:spPr>
      </p:pic>
      <p:pic>
        <p:nvPicPr>
          <p:cNvPr id="18" name="Picture 17">
            <a:extLst>
              <a:ext uri="{FF2B5EF4-FFF2-40B4-BE49-F238E27FC236}">
                <a16:creationId xmlns:a16="http://schemas.microsoft.com/office/drawing/2014/main" id="{267D96C9-1CA3-48FE-14A5-9FE7319D039E}"/>
              </a:ext>
            </a:extLst>
          </p:cNvPr>
          <p:cNvPicPr>
            <a:picLocks noChangeAspect="1"/>
          </p:cNvPicPr>
          <p:nvPr/>
        </p:nvPicPr>
        <p:blipFill>
          <a:blip r:embed="rId4"/>
          <a:stretch>
            <a:fillRect/>
          </a:stretch>
        </p:blipFill>
        <p:spPr>
          <a:xfrm>
            <a:off x="6861603" y="0"/>
            <a:ext cx="5303521" cy="6858000"/>
          </a:xfrm>
          <a:prstGeom prst="rect">
            <a:avLst/>
          </a:prstGeom>
        </p:spPr>
      </p:pic>
      <p:sp>
        <p:nvSpPr>
          <p:cNvPr id="6" name="Text Placeholder 2">
            <a:extLst>
              <a:ext uri="{FF2B5EF4-FFF2-40B4-BE49-F238E27FC236}">
                <a16:creationId xmlns:a16="http://schemas.microsoft.com/office/drawing/2014/main" id="{CC1A5391-4E19-96BB-5E7F-D183F82BC654}"/>
              </a:ext>
            </a:extLst>
          </p:cNvPr>
          <p:cNvSpPr txBox="1">
            <a:spLocks/>
          </p:cNvSpPr>
          <p:nvPr/>
        </p:nvSpPr>
        <p:spPr>
          <a:xfrm>
            <a:off x="-210199" y="2033070"/>
            <a:ext cx="3478924"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sz="2400" dirty="0"/>
              <a:t>КЛЮЧЕВОЙ АСПЕКТ</a:t>
            </a:r>
          </a:p>
        </p:txBody>
      </p:sp>
    </p:spTree>
    <p:extLst>
      <p:ext uri="{BB962C8B-B14F-4D97-AF65-F5344CB8AC3E}">
        <p14:creationId xmlns:p14="http://schemas.microsoft.com/office/powerpoint/2010/main" val="3544963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1E96C44-8912-2E05-E076-AEA72E68CF3D}"/>
              </a:ext>
            </a:extLst>
          </p:cNvPr>
          <p:cNvCxnSpPr>
            <a:cxnSpLocks/>
          </p:cNvCxnSpPr>
          <p:nvPr/>
        </p:nvCxnSpPr>
        <p:spPr>
          <a:xfrm>
            <a:off x="1050889" y="5623769"/>
            <a:ext cx="1404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1023990" y="3057862"/>
            <a:ext cx="144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ru-RU"/>
              <a:t>ПОЛИТИКА И ПРАКТИКА КОМПАНИЙ </a:t>
            </a:r>
          </a:p>
        </p:txBody>
      </p:sp>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ru-RU" sz="2800" dirty="0">
                <a:solidFill>
                  <a:srgbClr val="FFFFFF"/>
                </a:solidFill>
                <a:latin typeface="Franklin Gothic Medium" panose="020B0603020102020204" pitchFamily="34" charset="0"/>
              </a:rPr>
              <a:t>Требование 1.2(</a:t>
            </a:r>
            <a:r>
              <a:rPr lang="ru-RU" sz="2800" dirty="0" err="1">
                <a:solidFill>
                  <a:srgbClr val="FFFFFF"/>
                </a:solidFill>
                <a:latin typeface="Franklin Gothic Medium" panose="020B0603020102020204" pitchFamily="34" charset="0"/>
              </a:rPr>
              <a:t>b</a:t>
            </a:r>
            <a:r>
              <a:rPr lang="ru-RU" sz="2800" dirty="0">
                <a:solidFill>
                  <a:srgbClr val="FFFFFF"/>
                </a:solidFill>
                <a:latin typeface="Franklin Gothic Medium" panose="020B0603020102020204" pitchFamily="34" charset="0"/>
              </a:rPr>
              <a:t>) </a:t>
            </a:r>
          </a:p>
        </p:txBody>
      </p:sp>
      <p:sp>
        <p:nvSpPr>
          <p:cNvPr id="14" name="TextBox 13">
            <a:extLst>
              <a:ext uri="{FF2B5EF4-FFF2-40B4-BE49-F238E27FC236}">
                <a16:creationId xmlns:a16="http://schemas.microsoft.com/office/drawing/2014/main" id="{2077DBBE-1310-B9CF-5271-08CC502AD3BF}"/>
              </a:ext>
            </a:extLst>
          </p:cNvPr>
          <p:cNvSpPr txBox="1"/>
          <p:nvPr/>
        </p:nvSpPr>
        <p:spPr>
          <a:xfrm>
            <a:off x="936531" y="2665879"/>
            <a:ext cx="5903830" cy="3785652"/>
          </a:xfrm>
          <a:prstGeom prst="rect">
            <a:avLst/>
          </a:prstGeom>
          <a:noFill/>
        </p:spPr>
        <p:txBody>
          <a:bodyPr wrap="square">
            <a:spAutoFit/>
          </a:bodyPr>
          <a:lstStyle/>
          <a:p>
            <a:r>
              <a:rPr lang="ru-RU" sz="2400" dirty="0">
                <a:solidFill>
                  <a:srgbClr val="002157"/>
                </a:solidFill>
              </a:rPr>
              <a:t>Ожидается, что отчитывающиеся компании и ГП опубликуют </a:t>
            </a:r>
            <a:r>
              <a:rPr lang="ru-RU" sz="2400" dirty="0"/>
              <a:t>свою </a:t>
            </a:r>
            <a:r>
              <a:rPr lang="ru-RU" sz="2400" b="1" dirty="0">
                <a:solidFill>
                  <a:srgbClr val="89AA2E"/>
                </a:solidFill>
              </a:rPr>
              <a:t>политику в области противодействия коррупции</a:t>
            </a:r>
            <a:r>
              <a:rPr lang="ru-RU" sz="2400" dirty="0"/>
              <a:t>,</a:t>
            </a:r>
            <a:br>
              <a:rPr lang="ru-RU" sz="2400" dirty="0">
                <a:solidFill>
                  <a:srgbClr val="002157"/>
                </a:solidFill>
              </a:rPr>
            </a:br>
            <a:r>
              <a:rPr lang="ru-RU" sz="2400" dirty="0">
                <a:solidFill>
                  <a:srgbClr val="002157"/>
                </a:solidFill>
              </a:rPr>
              <a:t>в том числе об использовании ими информации о бенефициарных владельцах. </a:t>
            </a:r>
          </a:p>
          <a:p>
            <a:endParaRPr lang="en-US" sz="2400" dirty="0">
              <a:solidFill>
                <a:srgbClr val="002157"/>
              </a:solidFill>
            </a:endParaRPr>
          </a:p>
          <a:p>
            <a:r>
              <a:rPr lang="ru-RU" sz="2400" dirty="0">
                <a:solidFill>
                  <a:srgbClr val="002157"/>
                </a:solidFill>
              </a:rPr>
              <a:t>Ожидается, что компании, представленные в МГЗС, будут применять строгие процедуры </a:t>
            </a:r>
            <a:r>
              <a:rPr lang="ru-RU" sz="2400" b="1" dirty="0">
                <a:solidFill>
                  <a:srgbClr val="89AA2E"/>
                </a:solidFill>
              </a:rPr>
              <a:t>должной осмотрительности</a:t>
            </a:r>
            <a:r>
              <a:rPr lang="ru-RU" sz="2400" dirty="0"/>
              <a:t>.</a:t>
            </a:r>
          </a:p>
        </p:txBody>
      </p:sp>
      <p:sp>
        <p:nvSpPr>
          <p:cNvPr id="5" name="Rectangle 4">
            <a:extLst>
              <a:ext uri="{FF2B5EF4-FFF2-40B4-BE49-F238E27FC236}">
                <a16:creationId xmlns:a16="http://schemas.microsoft.com/office/drawing/2014/main" id="{C003FA20-8AD5-F4BC-9355-C089D6204CDC}"/>
              </a:ext>
            </a:extLst>
          </p:cNvPr>
          <p:cNvSpPr/>
          <p:nvPr/>
        </p:nvSpPr>
        <p:spPr>
          <a:xfrm>
            <a:off x="6861603"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Picture Placeholder 11">
            <a:extLst>
              <a:ext uri="{FF2B5EF4-FFF2-40B4-BE49-F238E27FC236}">
                <a16:creationId xmlns:a16="http://schemas.microsoft.com/office/drawing/2014/main" id="{4ECF5C00-07B2-5E82-43BF-999CD606A796}"/>
              </a:ext>
            </a:extLst>
          </p:cNvPr>
          <p:cNvSpPr>
            <a:spLocks noGrp="1"/>
          </p:cNvSpPr>
          <p:nvPr>
            <p:ph type="pic" sz="quarter" idx="14"/>
          </p:nvPr>
        </p:nvSpPr>
        <p:spPr>
          <a:xfrm>
            <a:off x="6883400" y="0"/>
            <a:ext cx="5308600" cy="6857999"/>
          </a:xfrm>
        </p:spPr>
        <p:txBody>
          <a:bodyPr/>
          <a:lstStyle/>
          <a:p>
            <a:endParaRPr lang="en-NO"/>
          </a:p>
        </p:txBody>
      </p:sp>
      <p:pic>
        <p:nvPicPr>
          <p:cNvPr id="7" name="Picture Placeholder 16" descr="Close up of checklist">
            <a:extLst>
              <a:ext uri="{FF2B5EF4-FFF2-40B4-BE49-F238E27FC236}">
                <a16:creationId xmlns:a16="http://schemas.microsoft.com/office/drawing/2014/main" id="{5178C6C2-D205-EEC8-85D3-FD87F905982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850704" y="1"/>
            <a:ext cx="5330397" cy="6857999"/>
          </a:xfrm>
          <a:prstGeom prst="rect">
            <a:avLst/>
          </a:prstGeom>
          <a:solidFill>
            <a:srgbClr val="FFFFFF"/>
          </a:solidFill>
        </p:spPr>
      </p:pic>
      <p:pic>
        <p:nvPicPr>
          <p:cNvPr id="9" name="Picture 8">
            <a:extLst>
              <a:ext uri="{FF2B5EF4-FFF2-40B4-BE49-F238E27FC236}">
                <a16:creationId xmlns:a16="http://schemas.microsoft.com/office/drawing/2014/main" id="{C5671BF5-EF7B-6F9C-460D-36704A1445F7}"/>
              </a:ext>
            </a:extLst>
          </p:cNvPr>
          <p:cNvPicPr>
            <a:picLocks noChangeAspect="1"/>
          </p:cNvPicPr>
          <p:nvPr/>
        </p:nvPicPr>
        <p:blipFill>
          <a:blip r:embed="rId4"/>
          <a:stretch>
            <a:fillRect/>
          </a:stretch>
        </p:blipFill>
        <p:spPr>
          <a:xfrm>
            <a:off x="6855821" y="0"/>
            <a:ext cx="5303521" cy="6858000"/>
          </a:xfrm>
          <a:prstGeom prst="rect">
            <a:avLst/>
          </a:prstGeom>
        </p:spPr>
      </p:pic>
    </p:spTree>
    <p:extLst>
      <p:ext uri="{BB962C8B-B14F-4D97-AF65-F5344CB8AC3E}">
        <p14:creationId xmlns:p14="http://schemas.microsoft.com/office/powerpoint/2010/main" val="4166379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85DF-AF8E-35AC-FFC4-B0F88E6FCEB7}"/>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157CD698-D26B-6689-0E46-0E9B2B38AF6E}"/>
              </a:ext>
            </a:extLst>
          </p:cNvPr>
          <p:cNvSpPr>
            <a:spLocks noGrp="1"/>
          </p:cNvSpPr>
          <p:nvPr>
            <p:ph idx="1"/>
          </p:nvPr>
        </p:nvSpPr>
        <p:spPr>
          <a:xfrm>
            <a:off x="642813" y="2019791"/>
            <a:ext cx="5704648" cy="4597140"/>
          </a:xfrm>
        </p:spPr>
        <p:txBody>
          <a:bodyPr>
            <a:normAutofit fontScale="92500" lnSpcReduction="10000"/>
          </a:bodyPr>
          <a:lstStyle/>
          <a:p>
            <a:pPr marL="383540" indent="-383540"/>
            <a:r>
              <a:rPr lang="ru-RU" sz="3200" dirty="0"/>
              <a:t>Обеспечение </a:t>
            </a:r>
            <a:r>
              <a:rPr lang="ru-RU" sz="3200" b="1" dirty="0">
                <a:solidFill>
                  <a:srgbClr val="89AA2E"/>
                </a:solidFill>
              </a:rPr>
              <a:t>равных условий</a:t>
            </a:r>
          </a:p>
          <a:p>
            <a:pPr marL="383540" indent="-383540"/>
            <a:r>
              <a:rPr lang="ru-RU" sz="3200" dirty="0"/>
              <a:t>Формализация антикоррупционной политики и подтверждение использования информации</a:t>
            </a:r>
            <a:br>
              <a:rPr lang="ru-RU" sz="3200" dirty="0"/>
            </a:br>
            <a:r>
              <a:rPr lang="ru-RU" sz="3200" dirty="0"/>
              <a:t>о БВ в процедурах </a:t>
            </a:r>
            <a:r>
              <a:rPr lang="ru-RU" sz="3200" b="1" dirty="0">
                <a:solidFill>
                  <a:srgbClr val="89AA2E"/>
                </a:solidFill>
              </a:rPr>
              <a:t>должной осмотрительности </a:t>
            </a:r>
          </a:p>
          <a:p>
            <a:pPr marL="383540" indent="-383540"/>
            <a:r>
              <a:rPr lang="ru-RU" sz="3200" dirty="0"/>
              <a:t>Соблюдение </a:t>
            </a:r>
            <a:r>
              <a:rPr lang="ru-RU" sz="3200" b="1" dirty="0">
                <a:solidFill>
                  <a:srgbClr val="89AA2E"/>
                </a:solidFill>
              </a:rPr>
              <a:t>требований</a:t>
            </a:r>
            <a:br>
              <a:rPr lang="ru-RU" sz="3200" b="1" dirty="0">
                <a:solidFill>
                  <a:srgbClr val="89AA2E"/>
                </a:solidFill>
              </a:rPr>
            </a:br>
            <a:r>
              <a:rPr lang="ru-RU" sz="3200" b="1" dirty="0">
                <a:solidFill>
                  <a:srgbClr val="89AA2E"/>
                </a:solidFill>
              </a:rPr>
              <a:t>к поддерживающим ИПДО компаниям</a:t>
            </a:r>
          </a:p>
          <a:p>
            <a:endParaRPr lang="en-GB" sz="1400" b="1" dirty="0">
              <a:solidFill>
                <a:srgbClr val="89AA2E"/>
              </a:solidFill>
            </a:endParaRP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ru-RU"/>
              <a:t>ПОЛИТИКА И ПРАКТИКА КОМПАНИЙ </a:t>
            </a:r>
          </a:p>
        </p:txBody>
      </p:sp>
      <p:sp>
        <p:nvSpPr>
          <p:cNvPr id="5" name="Rectangle 4">
            <a:extLst>
              <a:ext uri="{FF2B5EF4-FFF2-40B4-BE49-F238E27FC236}">
                <a16:creationId xmlns:a16="http://schemas.microsoft.com/office/drawing/2014/main" id="{2C20D67A-5B04-1E3F-E31A-88416117B6F9}"/>
              </a:ext>
            </a:extLst>
          </p:cNvPr>
          <p:cNvSpPr/>
          <p:nvPr/>
        </p:nvSpPr>
        <p:spPr>
          <a:xfrm>
            <a:off x="6861603"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Picture Placeholder 11">
            <a:extLst>
              <a:ext uri="{FF2B5EF4-FFF2-40B4-BE49-F238E27FC236}">
                <a16:creationId xmlns:a16="http://schemas.microsoft.com/office/drawing/2014/main" id="{8F66D8EB-33D8-A927-0FB9-9EDC50F26C02}"/>
              </a:ext>
            </a:extLst>
          </p:cNvPr>
          <p:cNvSpPr>
            <a:spLocks noGrp="1"/>
          </p:cNvSpPr>
          <p:nvPr>
            <p:ph type="pic" sz="quarter" idx="14"/>
          </p:nvPr>
        </p:nvSpPr>
        <p:spPr/>
        <p:txBody>
          <a:bodyPr/>
          <a:lstStyle/>
          <a:p>
            <a:endParaRPr lang="en-NO"/>
          </a:p>
        </p:txBody>
      </p:sp>
      <p:pic>
        <p:nvPicPr>
          <p:cNvPr id="13" name="Picture Placeholder 16" descr="Close up of checklist">
            <a:extLst>
              <a:ext uri="{FF2B5EF4-FFF2-40B4-BE49-F238E27FC236}">
                <a16:creationId xmlns:a16="http://schemas.microsoft.com/office/drawing/2014/main" id="{E6D2AF28-87D6-FD17-B1E5-77910E993C8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850704" y="1"/>
            <a:ext cx="5330397" cy="6857999"/>
          </a:xfrm>
          <a:prstGeom prst="rect">
            <a:avLst/>
          </a:prstGeom>
          <a:solidFill>
            <a:srgbClr val="FFFFFF"/>
          </a:solidFill>
        </p:spPr>
      </p:pic>
      <p:pic>
        <p:nvPicPr>
          <p:cNvPr id="14" name="Picture 13">
            <a:extLst>
              <a:ext uri="{FF2B5EF4-FFF2-40B4-BE49-F238E27FC236}">
                <a16:creationId xmlns:a16="http://schemas.microsoft.com/office/drawing/2014/main" id="{092C3324-F66A-64F1-650D-033408F158F4}"/>
              </a:ext>
            </a:extLst>
          </p:cNvPr>
          <p:cNvPicPr>
            <a:picLocks noChangeAspect="1"/>
          </p:cNvPicPr>
          <p:nvPr/>
        </p:nvPicPr>
        <p:blipFill>
          <a:blip r:embed="rId4"/>
          <a:stretch>
            <a:fillRect/>
          </a:stretch>
        </p:blipFill>
        <p:spPr>
          <a:xfrm>
            <a:off x="6855821" y="0"/>
            <a:ext cx="5303521" cy="6858000"/>
          </a:xfrm>
          <a:prstGeom prst="rect">
            <a:avLst/>
          </a:prstGeom>
        </p:spPr>
      </p:pic>
    </p:spTree>
    <p:extLst>
      <p:ext uri="{BB962C8B-B14F-4D97-AF65-F5344CB8AC3E}">
        <p14:creationId xmlns:p14="http://schemas.microsoft.com/office/powerpoint/2010/main" val="1750260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7754-7531-0639-934E-A22F0573CB7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BB50BB9-5255-E5C3-B032-FFF47EDDD5B0}"/>
              </a:ext>
            </a:extLst>
          </p:cNvPr>
          <p:cNvSpPr>
            <a:spLocks noGrp="1"/>
          </p:cNvSpPr>
          <p:nvPr>
            <p:ph type="body" sz="quarter" idx="11"/>
          </p:nvPr>
        </p:nvSpPr>
        <p:spPr/>
        <p:txBody>
          <a:bodyPr/>
          <a:lstStyle/>
          <a:p>
            <a:r>
              <a:rPr lang="ru-RU" dirty="0" err="1"/>
              <a:t>Auxico</a:t>
            </a:r>
            <a:r>
              <a:rPr lang="ru-RU" dirty="0"/>
              <a:t> Resources, Канада</a:t>
            </a:r>
          </a:p>
        </p:txBody>
      </p:sp>
      <p:sp>
        <p:nvSpPr>
          <p:cNvPr id="4" name="Text Placeholder 3">
            <a:extLst>
              <a:ext uri="{FF2B5EF4-FFF2-40B4-BE49-F238E27FC236}">
                <a16:creationId xmlns:a16="http://schemas.microsoft.com/office/drawing/2014/main" id="{891ABF4D-B198-5E64-09B8-50ABEBC964CB}"/>
              </a:ext>
            </a:extLst>
          </p:cNvPr>
          <p:cNvSpPr>
            <a:spLocks noGrp="1"/>
          </p:cNvSpPr>
          <p:nvPr>
            <p:ph type="body" sz="quarter" idx="12"/>
          </p:nvPr>
        </p:nvSpPr>
        <p:spPr>
          <a:xfrm>
            <a:off x="1003244" y="3755795"/>
            <a:ext cx="9752580" cy="2764175"/>
          </a:xfrm>
        </p:spPr>
        <p:txBody>
          <a:bodyPr/>
          <a:lstStyle/>
          <a:p>
            <a:pPr marL="0" indent="0">
              <a:buNone/>
            </a:pPr>
            <a:r>
              <a:rPr lang="ru-RU" sz="2200" dirty="0">
                <a:solidFill>
                  <a:srgbClr val="002157"/>
                </a:solidFill>
                <a:latin typeface="Franklin Gothic Book"/>
                <a:ea typeface="Calibri"/>
                <a:cs typeface="Calibri"/>
                <a:hlinkClick r:id="rId3"/>
              </a:rPr>
              <a:t>Политика противодействия коррупции и взяточничеству</a:t>
            </a:r>
            <a:r>
              <a:rPr lang="ru-RU" sz="2200" dirty="0">
                <a:solidFill>
                  <a:srgbClr val="002157"/>
                </a:solidFill>
                <a:latin typeface="Franklin Gothic Book"/>
                <a:ea typeface="Calibri"/>
                <a:cs typeface="Calibri"/>
              </a:rPr>
              <a:t> предусматривает </a:t>
            </a:r>
            <a:r>
              <a:rPr lang="ru-RU" sz="2200" b="1" dirty="0">
                <a:solidFill>
                  <a:srgbClr val="89AA2E"/>
                </a:solidFill>
                <a:latin typeface="Franklin Gothic Book"/>
                <a:ea typeface="Calibri"/>
                <a:cs typeface="Calibri"/>
              </a:rPr>
              <a:t>положения о должной осмотрительности </a:t>
            </a:r>
            <a:r>
              <a:rPr lang="ru-RU" sz="2200" dirty="0">
                <a:solidFill>
                  <a:srgbClr val="002157"/>
                </a:solidFill>
                <a:latin typeface="Franklin Gothic Book"/>
                <a:ea typeface="Calibri"/>
                <a:cs typeface="Calibri"/>
              </a:rPr>
              <a:t>и описывает </a:t>
            </a:r>
            <a:r>
              <a:rPr lang="ru-RU" sz="2200" b="1" dirty="0">
                <a:solidFill>
                  <a:srgbClr val="89AA2E"/>
                </a:solidFill>
                <a:latin typeface="Franklin Gothic Book"/>
                <a:ea typeface="Calibri"/>
                <a:cs typeface="Calibri"/>
              </a:rPr>
              <a:t>индикаторы риска</a:t>
            </a:r>
            <a:r>
              <a:rPr lang="ru-RU" sz="2200" dirty="0">
                <a:solidFill>
                  <a:srgbClr val="002157"/>
                </a:solidFill>
                <a:latin typeface="Franklin Gothic Book"/>
                <a:ea typeface="Calibri"/>
                <a:cs typeface="Calibri"/>
              </a:rPr>
              <a:t>:</a:t>
            </a:r>
          </a:p>
          <a:p>
            <a:pPr marL="343408" indent="-342900">
              <a:buFont typeface="Wingdings" pitchFamily="2" charset="2"/>
              <a:buChar char="§"/>
            </a:pPr>
            <a:r>
              <a:rPr lang="ru-RU" sz="1800" i="1" dirty="0">
                <a:solidFill>
                  <a:srgbClr val="002157"/>
                </a:solidFill>
                <a:latin typeface="Franklin Gothic Book"/>
                <a:ea typeface="Calibri"/>
                <a:cs typeface="Calibri"/>
              </a:rPr>
              <a:t>Фиктивные компании и организации, принадлежащие государственным должностным лицам или контролируемые ими, их родственниками или партнерами</a:t>
            </a:r>
          </a:p>
          <a:p>
            <a:pPr marL="343408" indent="-342900">
              <a:buFont typeface="Wingdings" pitchFamily="2" charset="2"/>
              <a:buChar char="§"/>
            </a:pPr>
            <a:r>
              <a:rPr lang="ru-RU" sz="1800" i="1" dirty="0">
                <a:solidFill>
                  <a:srgbClr val="002157"/>
                </a:solidFill>
                <a:latin typeface="Franklin Gothic Book"/>
                <a:ea typeface="Calibri"/>
                <a:cs typeface="Calibri"/>
              </a:rPr>
              <a:t>Нежелание или отказ раскрывать информацию о владельцах</a:t>
            </a:r>
          </a:p>
          <a:p>
            <a:pPr marL="343408" indent="-342900">
              <a:buFont typeface="Wingdings" pitchFamily="2" charset="2"/>
              <a:buChar char="§"/>
            </a:pPr>
            <a:r>
              <a:rPr lang="ru-RU" sz="1800" i="1" dirty="0">
                <a:solidFill>
                  <a:srgbClr val="002157"/>
                </a:solidFill>
                <a:latin typeface="Franklin Gothic Book"/>
                <a:ea typeface="Calibri"/>
                <a:cs typeface="Calibri"/>
              </a:rPr>
              <a:t>Требование от третьей стороны о неразглашение личности</a:t>
            </a:r>
          </a:p>
        </p:txBody>
      </p:sp>
      <p:sp>
        <p:nvSpPr>
          <p:cNvPr id="5" name="Text Placeholder 4">
            <a:extLst>
              <a:ext uri="{FF2B5EF4-FFF2-40B4-BE49-F238E27FC236}">
                <a16:creationId xmlns:a16="http://schemas.microsoft.com/office/drawing/2014/main" id="{EE779D90-ACC4-D57D-179C-790BC11CDBAF}"/>
              </a:ext>
            </a:extLst>
          </p:cNvPr>
          <p:cNvSpPr>
            <a:spLocks noGrp="1"/>
          </p:cNvSpPr>
          <p:nvPr>
            <p:ph type="body" sz="quarter" idx="13"/>
          </p:nvPr>
        </p:nvSpPr>
        <p:spPr/>
        <p:txBody>
          <a:bodyPr/>
          <a:lstStyle/>
          <a:p>
            <a:r>
              <a:rPr lang="ru-RU"/>
              <a:t>ПОЛИТИКА И ПРАКТИКА КОМПАНИЙ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862DAC35-E5ED-4403-678C-D7CEFE787071}"/>
              </a:ext>
            </a:extLst>
          </p:cNvPr>
          <p:cNvPicPr>
            <a:picLocks noChangeAspect="1"/>
          </p:cNvPicPr>
          <p:nvPr/>
        </p:nvPicPr>
        <p:blipFill>
          <a:blip r:embed="rId4" cstate="print">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C20ECE8F-E629-25C5-5EF6-9D330F5B225E}"/>
              </a:ext>
            </a:extLst>
          </p:cNvPr>
          <p:cNvSpPr txBox="1"/>
          <p:nvPr/>
        </p:nvSpPr>
        <p:spPr>
          <a:xfrm>
            <a:off x="6583680" y="6411466"/>
            <a:ext cx="5224923" cy="276999"/>
          </a:xfrm>
          <a:prstGeom prst="rect">
            <a:avLst/>
          </a:prstGeom>
          <a:noFill/>
        </p:spPr>
        <p:txBody>
          <a:bodyPr wrap="square" rtlCol="0">
            <a:spAutoFit/>
          </a:bodyPr>
          <a:lstStyle/>
          <a:p>
            <a:pPr algn="r"/>
            <a:r>
              <a:rPr lang="ru-RU" sz="1200">
                <a:solidFill>
                  <a:srgbClr val="797979"/>
                </a:solidFill>
              </a:rPr>
              <a:t>ИСТОЧНИК: AUXICO RESOURCES CANADA INC., НОРМАТИВНЫЕ ДОКУМЕНТЫ</a:t>
            </a:r>
          </a:p>
        </p:txBody>
      </p:sp>
      <p:sp>
        <p:nvSpPr>
          <p:cNvPr id="10" name="Text Placeholder 1">
            <a:extLst>
              <a:ext uri="{FF2B5EF4-FFF2-40B4-BE49-F238E27FC236}">
                <a16:creationId xmlns:a16="http://schemas.microsoft.com/office/drawing/2014/main" id="{BB31AB14-A812-6A17-9F96-86B251B66FB4}"/>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255726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2D7C49-9A43-3C0A-B0E2-2CB621F3C0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95DF543-AF6F-3AE4-8FE6-C3B9707270A0}"/>
              </a:ext>
            </a:extLst>
          </p:cNvPr>
          <p:cNvSpPr>
            <a:spLocks noGrp="1"/>
          </p:cNvSpPr>
          <p:nvPr>
            <p:ph type="body" sz="quarter" idx="11"/>
          </p:nvPr>
        </p:nvSpPr>
        <p:spPr/>
        <p:txBody>
          <a:bodyPr/>
          <a:lstStyle/>
          <a:p>
            <a:r>
              <a:rPr lang="ru-RU"/>
              <a:t>BHP</a:t>
            </a:r>
          </a:p>
        </p:txBody>
      </p:sp>
      <p:sp>
        <p:nvSpPr>
          <p:cNvPr id="4" name="Text Placeholder 3">
            <a:extLst>
              <a:ext uri="{FF2B5EF4-FFF2-40B4-BE49-F238E27FC236}">
                <a16:creationId xmlns:a16="http://schemas.microsoft.com/office/drawing/2014/main" id="{71A39929-8150-1A18-38E6-E7DCBE023DDB}"/>
              </a:ext>
            </a:extLst>
          </p:cNvPr>
          <p:cNvSpPr>
            <a:spLocks noGrp="1"/>
          </p:cNvSpPr>
          <p:nvPr>
            <p:ph type="body" sz="quarter" idx="12"/>
          </p:nvPr>
        </p:nvSpPr>
        <p:spPr>
          <a:xfrm>
            <a:off x="1003243" y="3755796"/>
            <a:ext cx="5260397" cy="2190150"/>
          </a:xfrm>
        </p:spPr>
        <p:txBody>
          <a:bodyPr vert="horz" lIns="91440" tIns="45720" rIns="91440" bIns="45720" rtlCol="0" anchor="t">
            <a:noAutofit/>
          </a:bodyPr>
          <a:lstStyle/>
          <a:p>
            <a:pPr marL="383540" indent="-383540"/>
            <a:r>
              <a:rPr lang="ru-RU" dirty="0"/>
              <a:t>Кодекс деловой этики содержит руководящие указания о запросе информации о бенефициарных владельцах в целях управления коррупционными рисками</a:t>
            </a:r>
          </a:p>
        </p:txBody>
      </p:sp>
      <p:sp>
        <p:nvSpPr>
          <p:cNvPr id="5" name="Text Placeholder 4">
            <a:extLst>
              <a:ext uri="{FF2B5EF4-FFF2-40B4-BE49-F238E27FC236}">
                <a16:creationId xmlns:a16="http://schemas.microsoft.com/office/drawing/2014/main" id="{31B3C1CE-9ADD-04E6-0633-60574E83839E}"/>
              </a:ext>
            </a:extLst>
          </p:cNvPr>
          <p:cNvSpPr>
            <a:spLocks noGrp="1"/>
          </p:cNvSpPr>
          <p:nvPr>
            <p:ph type="body" sz="quarter" idx="13"/>
          </p:nvPr>
        </p:nvSpPr>
        <p:spPr/>
        <p:txBody>
          <a:bodyPr/>
          <a:lstStyle/>
          <a:p>
            <a:r>
              <a:rPr lang="ru-RU"/>
              <a:t>ПОЛИТИКА И ПРАКТИКА КОМПАНИЙ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EAA838F5-A58C-736C-E41C-FBB9CD5AEEE7}"/>
              </a:ext>
            </a:extLst>
          </p:cNvPr>
          <p:cNvPicPr>
            <a:picLocks noChangeAspect="1"/>
          </p:cNvPicPr>
          <p:nvPr/>
        </p:nvPicPr>
        <p:blipFill>
          <a:blip r:embed="rId3" cstate="print">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BFCACAB7-AFFD-8CF6-36A7-2079C6FCAA02}"/>
              </a:ext>
            </a:extLst>
          </p:cNvPr>
          <p:cNvSpPr txBox="1"/>
          <p:nvPr/>
        </p:nvSpPr>
        <p:spPr>
          <a:xfrm>
            <a:off x="6583680" y="6411466"/>
            <a:ext cx="5224923" cy="276999"/>
          </a:xfrm>
          <a:prstGeom prst="rect">
            <a:avLst/>
          </a:prstGeom>
          <a:noFill/>
        </p:spPr>
        <p:txBody>
          <a:bodyPr wrap="square" rtlCol="0">
            <a:spAutoFit/>
          </a:bodyPr>
          <a:lstStyle/>
          <a:p>
            <a:pPr algn="r"/>
            <a:r>
              <a:rPr lang="ru-RU" sz="1200">
                <a:solidFill>
                  <a:srgbClr val="797979"/>
                </a:solidFill>
              </a:rPr>
              <a:t>ИСТОЧНИК: BHP, OUR CODE (КОДЕКС ДЕЛОВОЙ ЭТИКИ)</a:t>
            </a:r>
          </a:p>
        </p:txBody>
      </p:sp>
      <p:pic>
        <p:nvPicPr>
          <p:cNvPr id="8" name="Picture 7" descr="A purple rectangle with white border&#10;&#10;Description automatically generated">
            <a:extLst>
              <a:ext uri="{FF2B5EF4-FFF2-40B4-BE49-F238E27FC236}">
                <a16:creationId xmlns:a16="http://schemas.microsoft.com/office/drawing/2014/main" id="{AA3F6BA6-0489-F276-61D1-6874824C6FE6}"/>
              </a:ext>
            </a:extLst>
          </p:cNvPr>
          <p:cNvPicPr>
            <a:picLocks noChangeAspect="1"/>
          </p:cNvPicPr>
          <p:nvPr/>
        </p:nvPicPr>
        <p:blipFill>
          <a:blip r:embed="rId4"/>
          <a:stretch>
            <a:fillRect/>
          </a:stretch>
        </p:blipFill>
        <p:spPr>
          <a:xfrm>
            <a:off x="6583680" y="3328840"/>
            <a:ext cx="4724400" cy="723900"/>
          </a:xfrm>
          <a:prstGeom prst="rect">
            <a:avLst/>
          </a:prstGeom>
          <a:effectLst>
            <a:outerShdw blurRad="50800" dist="38100" dir="2700000" algn="tl" rotWithShape="0">
              <a:prstClr val="black">
                <a:alpha val="40000"/>
              </a:prstClr>
            </a:outerShdw>
          </a:effectLst>
        </p:spPr>
      </p:pic>
      <p:pic>
        <p:nvPicPr>
          <p:cNvPr id="9" name="Picture 8" descr="A black and yellow text&#10;&#10;Description automatically generated">
            <a:extLst>
              <a:ext uri="{FF2B5EF4-FFF2-40B4-BE49-F238E27FC236}">
                <a16:creationId xmlns:a16="http://schemas.microsoft.com/office/drawing/2014/main" id="{D771BA51-B89E-A0B1-90A8-D6D5F90487C6}"/>
              </a:ext>
            </a:extLst>
          </p:cNvPr>
          <p:cNvPicPr>
            <a:picLocks noChangeAspect="1"/>
          </p:cNvPicPr>
          <p:nvPr/>
        </p:nvPicPr>
        <p:blipFill>
          <a:blip r:embed="rId5"/>
          <a:stretch>
            <a:fillRect/>
          </a:stretch>
        </p:blipFill>
        <p:spPr>
          <a:xfrm>
            <a:off x="6583679" y="3958329"/>
            <a:ext cx="4724399" cy="602904"/>
          </a:xfrm>
          <a:prstGeom prst="rect">
            <a:avLst/>
          </a:prstGeom>
          <a:effectLst>
            <a:outerShdw blurRad="50800" dist="38100" dir="2700000" algn="tl" rotWithShape="0">
              <a:prstClr val="black">
                <a:alpha val="40000"/>
              </a:prstClr>
            </a:outerShdw>
          </a:effectLst>
        </p:spPr>
      </p:pic>
      <p:pic>
        <p:nvPicPr>
          <p:cNvPr id="10" name="Picture 9" descr="A black text on a white background&#10;&#10;Description automatically generated">
            <a:extLst>
              <a:ext uri="{FF2B5EF4-FFF2-40B4-BE49-F238E27FC236}">
                <a16:creationId xmlns:a16="http://schemas.microsoft.com/office/drawing/2014/main" id="{61572F9B-3B52-8599-1162-E70B4D61348D}"/>
              </a:ext>
            </a:extLst>
          </p:cNvPr>
          <p:cNvPicPr>
            <a:picLocks noChangeAspect="1"/>
          </p:cNvPicPr>
          <p:nvPr/>
        </p:nvPicPr>
        <p:blipFill>
          <a:blip r:embed="rId6"/>
          <a:stretch>
            <a:fillRect/>
          </a:stretch>
        </p:blipFill>
        <p:spPr>
          <a:xfrm>
            <a:off x="6583680" y="4484047"/>
            <a:ext cx="4724398" cy="829963"/>
          </a:xfrm>
          <a:prstGeom prst="rect">
            <a:avLst/>
          </a:prstGeom>
          <a:effectLst>
            <a:outerShdw blurRad="50800" dist="38100" dir="2700000" algn="tl" rotWithShape="0">
              <a:prstClr val="black">
                <a:alpha val="40000"/>
              </a:prstClr>
            </a:outerShdw>
          </a:effectLst>
        </p:spPr>
      </p:pic>
      <p:sp>
        <p:nvSpPr>
          <p:cNvPr id="13" name="Text Placeholder 1">
            <a:extLst>
              <a:ext uri="{FF2B5EF4-FFF2-40B4-BE49-F238E27FC236}">
                <a16:creationId xmlns:a16="http://schemas.microsoft.com/office/drawing/2014/main" id="{B11A449D-1354-773A-F390-8A3FAD1EED8B}"/>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235945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418802-B7E2-A323-A66D-5A5B6A7DDA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9CC3E94-2E6E-1371-8F54-7D4AED70E5A5}"/>
              </a:ext>
            </a:extLst>
          </p:cNvPr>
          <p:cNvSpPr>
            <a:spLocks noGrp="1"/>
          </p:cNvSpPr>
          <p:nvPr>
            <p:ph type="body" sz="quarter" idx="11"/>
          </p:nvPr>
        </p:nvSpPr>
        <p:spPr/>
        <p:txBody>
          <a:bodyPr/>
          <a:lstStyle/>
          <a:p>
            <a:r>
              <a:rPr lang="ru-RU"/>
              <a:t>Africa Oil Corp.</a:t>
            </a:r>
          </a:p>
        </p:txBody>
      </p:sp>
      <p:sp>
        <p:nvSpPr>
          <p:cNvPr id="4" name="Text Placeholder 3">
            <a:extLst>
              <a:ext uri="{FF2B5EF4-FFF2-40B4-BE49-F238E27FC236}">
                <a16:creationId xmlns:a16="http://schemas.microsoft.com/office/drawing/2014/main" id="{B570E9FB-0208-4A49-69C5-44EFF26D498A}"/>
              </a:ext>
            </a:extLst>
          </p:cNvPr>
          <p:cNvSpPr>
            <a:spLocks noGrp="1"/>
          </p:cNvSpPr>
          <p:nvPr>
            <p:ph type="body" sz="quarter" idx="12"/>
          </p:nvPr>
        </p:nvSpPr>
        <p:spPr>
          <a:xfrm>
            <a:off x="1022781" y="3755796"/>
            <a:ext cx="6350253" cy="1637323"/>
          </a:xfrm>
        </p:spPr>
        <p:txBody>
          <a:bodyPr vert="horz" lIns="91440" tIns="45720" rIns="91440" bIns="45720" rtlCol="0" anchor="t">
            <a:noAutofit/>
          </a:bodyPr>
          <a:lstStyle/>
          <a:p>
            <a:pPr marL="383540" indent="-383540"/>
            <a:r>
              <a:rPr lang="ru-RU" dirty="0"/>
              <a:t>Политика Africa Oil Corp. о применении процедур должной осмотрительности</a:t>
            </a:r>
            <a:br>
              <a:rPr lang="ru-RU" dirty="0"/>
            </a:br>
            <a:r>
              <a:rPr lang="ru-RU" dirty="0"/>
              <a:t>в отношении поставщиков содержит требование о заполнении поставщиками</a:t>
            </a:r>
            <a:br>
              <a:rPr lang="ru-RU" dirty="0"/>
            </a:br>
            <a:r>
              <a:rPr lang="ru-RU" dirty="0"/>
              <a:t>и подрядчиками анкеты с информацией</a:t>
            </a:r>
            <a:br>
              <a:rPr lang="ru-RU" dirty="0"/>
            </a:br>
            <a:r>
              <a:rPr lang="ru-RU"/>
              <a:t>о БВ, </a:t>
            </a:r>
            <a:r>
              <a:rPr lang="ru-RU" dirty="0"/>
              <a:t>чья доля превышает 25%, и ПДЛ</a:t>
            </a:r>
          </a:p>
        </p:txBody>
      </p:sp>
      <p:sp>
        <p:nvSpPr>
          <p:cNvPr id="5" name="Text Placeholder 4">
            <a:extLst>
              <a:ext uri="{FF2B5EF4-FFF2-40B4-BE49-F238E27FC236}">
                <a16:creationId xmlns:a16="http://schemas.microsoft.com/office/drawing/2014/main" id="{60F05C57-21C2-63BA-F59B-63809D6359E3}"/>
              </a:ext>
            </a:extLst>
          </p:cNvPr>
          <p:cNvSpPr>
            <a:spLocks noGrp="1"/>
          </p:cNvSpPr>
          <p:nvPr>
            <p:ph type="body" sz="quarter" idx="13"/>
          </p:nvPr>
        </p:nvSpPr>
        <p:spPr/>
        <p:txBody>
          <a:bodyPr/>
          <a:lstStyle/>
          <a:p>
            <a:r>
              <a:rPr lang="ru-RU"/>
              <a:t>ПОЛИТИКА И ПРАКТИКА КОМПАНИЙ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96B1572C-DCC9-3A63-E97B-FAA623516481}"/>
              </a:ext>
            </a:extLst>
          </p:cNvPr>
          <p:cNvPicPr>
            <a:picLocks noChangeAspect="1"/>
          </p:cNvPicPr>
          <p:nvPr/>
        </p:nvPicPr>
        <p:blipFill>
          <a:blip r:embed="rId3" cstate="print">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8936130F-485E-4B11-54B5-F1DB1C9B6016}"/>
              </a:ext>
            </a:extLst>
          </p:cNvPr>
          <p:cNvSpPr txBox="1"/>
          <p:nvPr/>
        </p:nvSpPr>
        <p:spPr>
          <a:xfrm>
            <a:off x="6583680" y="6411466"/>
            <a:ext cx="5224923" cy="276999"/>
          </a:xfrm>
          <a:prstGeom prst="rect">
            <a:avLst/>
          </a:prstGeom>
          <a:noFill/>
        </p:spPr>
        <p:txBody>
          <a:bodyPr wrap="square" rtlCol="0">
            <a:spAutoFit/>
          </a:bodyPr>
          <a:lstStyle/>
          <a:p>
            <a:pPr algn="r"/>
            <a:r>
              <a:rPr lang="ru-RU" sz="1200">
                <a:solidFill>
                  <a:srgbClr val="797979"/>
                </a:solidFill>
              </a:rPr>
              <a:t>ИСТОЧНИК: AFRICA OIL CORP., </a:t>
            </a:r>
            <a:r>
              <a:rPr lang="ru-RU" sz="1200">
                <a:hlinkClick r:id="rId4"/>
              </a:rPr>
              <a:t>ОТЧЕТ ОБ УСТОЙЧИВОМ РАЗВИТИИ ЗА 2022 ГОД</a:t>
            </a:r>
          </a:p>
        </p:txBody>
      </p:sp>
      <p:pic>
        <p:nvPicPr>
          <p:cNvPr id="11" name="Picture 10" descr="A close up of a text&#10;&#10;Description automatically generated">
            <a:extLst>
              <a:ext uri="{FF2B5EF4-FFF2-40B4-BE49-F238E27FC236}">
                <a16:creationId xmlns:a16="http://schemas.microsoft.com/office/drawing/2014/main" id="{CC309AFB-16CF-8265-3BE3-4CF775C322CC}"/>
              </a:ext>
            </a:extLst>
          </p:cNvPr>
          <p:cNvPicPr>
            <a:picLocks noChangeAspect="1"/>
          </p:cNvPicPr>
          <p:nvPr/>
        </p:nvPicPr>
        <p:blipFill>
          <a:blip r:embed="rId5"/>
          <a:stretch>
            <a:fillRect/>
          </a:stretch>
        </p:blipFill>
        <p:spPr>
          <a:xfrm>
            <a:off x="6142283" y="1263214"/>
            <a:ext cx="4281313" cy="2264861"/>
          </a:xfrm>
          <a:prstGeom prst="rect">
            <a:avLst/>
          </a:prstGeom>
          <a:effectLst>
            <a:outerShdw blurRad="50800" dist="38100" dir="2700000" algn="tl" rotWithShape="0">
              <a:prstClr val="black">
                <a:alpha val="40000"/>
              </a:prstClr>
            </a:outerShdw>
          </a:effectLst>
        </p:spPr>
      </p:pic>
      <p:pic>
        <p:nvPicPr>
          <p:cNvPr id="12" name="Picture 11" descr="A white text on a white background&#10;&#10;Description automatically generated">
            <a:extLst>
              <a:ext uri="{FF2B5EF4-FFF2-40B4-BE49-F238E27FC236}">
                <a16:creationId xmlns:a16="http://schemas.microsoft.com/office/drawing/2014/main" id="{F307ED7A-D5B3-6A23-8457-CC25482085FF}"/>
              </a:ext>
            </a:extLst>
          </p:cNvPr>
          <p:cNvPicPr>
            <a:picLocks noChangeAspect="1"/>
          </p:cNvPicPr>
          <p:nvPr/>
        </p:nvPicPr>
        <p:blipFill>
          <a:blip r:embed="rId6"/>
          <a:stretch>
            <a:fillRect/>
          </a:stretch>
        </p:blipFill>
        <p:spPr>
          <a:xfrm>
            <a:off x="8001658" y="3308466"/>
            <a:ext cx="3362346" cy="2635924"/>
          </a:xfrm>
          <a:prstGeom prst="rect">
            <a:avLst/>
          </a:prstGeom>
          <a:effectLst>
            <a:outerShdw blurRad="50800" dist="38100" dir="2700000" algn="tl" rotWithShape="0">
              <a:prstClr val="black">
                <a:alpha val="40000"/>
              </a:prstClr>
            </a:outerShdw>
          </a:effectLst>
        </p:spPr>
      </p:pic>
      <p:sp>
        <p:nvSpPr>
          <p:cNvPr id="10" name="Text Placeholder 1">
            <a:extLst>
              <a:ext uri="{FF2B5EF4-FFF2-40B4-BE49-F238E27FC236}">
                <a16:creationId xmlns:a16="http://schemas.microsoft.com/office/drawing/2014/main" id="{B5600E54-39AF-B6E7-AB2A-5E5BEE0347B4}"/>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2670337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0EADA-0AD5-9ABA-1920-163828770C5D}"/>
              </a:ext>
            </a:extLst>
          </p:cNvPr>
          <p:cNvSpPr>
            <a:spLocks noGrp="1"/>
          </p:cNvSpPr>
          <p:nvPr>
            <p:ph type="body" sz="quarter" idx="11"/>
          </p:nvPr>
        </p:nvSpPr>
        <p:spPr>
          <a:xfrm>
            <a:off x="1003243" y="2871772"/>
            <a:ext cx="5723234" cy="2223079"/>
          </a:xfrm>
        </p:spPr>
        <p:txBody>
          <a:bodyPr>
            <a:normAutofit lnSpcReduction="10000"/>
          </a:bodyPr>
          <a:lstStyle/>
          <a:p>
            <a:r>
              <a:rPr lang="ru-RU" dirty="0"/>
              <a:t>Достоверность</a:t>
            </a:r>
            <a:br>
              <a:rPr lang="ru-RU" dirty="0"/>
            </a:br>
            <a:r>
              <a:rPr lang="ru-RU" dirty="0"/>
              <a:t>и полнота данных</a:t>
            </a:r>
            <a:br>
              <a:rPr lang="ru-RU" dirty="0"/>
            </a:br>
            <a:r>
              <a:rPr lang="ru-RU" dirty="0"/>
              <a:t>о владельцах публичных компаний</a:t>
            </a:r>
          </a:p>
          <a:p>
            <a:endParaRPr lang="en-GB" dirty="0"/>
          </a:p>
        </p:txBody>
      </p:sp>
      <p:sp>
        <p:nvSpPr>
          <p:cNvPr id="4" name="Picture Placeholder 3">
            <a:extLst>
              <a:ext uri="{FF2B5EF4-FFF2-40B4-BE49-F238E27FC236}">
                <a16:creationId xmlns:a16="http://schemas.microsoft.com/office/drawing/2014/main" id="{9FCC5A9F-A870-FB7A-AD7C-4C7995BFFF75}"/>
              </a:ext>
            </a:extLst>
          </p:cNvPr>
          <p:cNvSpPr>
            <a:spLocks noGrp="1"/>
          </p:cNvSpPr>
          <p:nvPr>
            <p:ph type="pic" sz="quarter" idx="14"/>
          </p:nvPr>
        </p:nvSpPr>
        <p:spPr/>
        <p:txBody>
          <a:bodyPr/>
          <a:lstStyle/>
          <a:p>
            <a:endParaRPr lang="en-NO"/>
          </a:p>
        </p:txBody>
      </p:sp>
      <p:pic>
        <p:nvPicPr>
          <p:cNvPr id="5" name="Picture 4" descr="A close-up of a computer screen&#10;&#10;Description automatically generated">
            <a:extLst>
              <a:ext uri="{FF2B5EF4-FFF2-40B4-BE49-F238E27FC236}">
                <a16:creationId xmlns:a16="http://schemas.microsoft.com/office/drawing/2014/main" id="{52FD9CDE-605B-8223-A40F-5C1DD5CBD48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6" name="Rectangle 5">
            <a:extLst>
              <a:ext uri="{FF2B5EF4-FFF2-40B4-BE49-F238E27FC236}">
                <a16:creationId xmlns:a16="http://schemas.microsoft.com/office/drawing/2014/main" id="{C8BF1ED0-FA2F-B944-015E-5B40B43DCAAF}"/>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 Placeholder 2">
            <a:extLst>
              <a:ext uri="{FF2B5EF4-FFF2-40B4-BE49-F238E27FC236}">
                <a16:creationId xmlns:a16="http://schemas.microsoft.com/office/drawing/2014/main" id="{47E99B26-0B51-9BC2-B85C-BEBD079ED87D}"/>
              </a:ext>
            </a:extLst>
          </p:cNvPr>
          <p:cNvSpPr txBox="1">
            <a:spLocks/>
          </p:cNvSpPr>
          <p:nvPr/>
        </p:nvSpPr>
        <p:spPr>
          <a:xfrm>
            <a:off x="-210199" y="2033070"/>
            <a:ext cx="3478924"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sz="2400" dirty="0"/>
              <a:t>КЛЮЧЕВОЙ АСПЕКТ</a:t>
            </a:r>
          </a:p>
        </p:txBody>
      </p:sp>
    </p:spTree>
    <p:extLst>
      <p:ext uri="{BB962C8B-B14F-4D97-AF65-F5344CB8AC3E}">
        <p14:creationId xmlns:p14="http://schemas.microsoft.com/office/powerpoint/2010/main" val="216838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F701-1438-409A-AADC-5E9779C9434E}"/>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3354378-969A-9728-3F3E-48874BDA202A}"/>
              </a:ext>
            </a:extLst>
          </p:cNvPr>
          <p:cNvCxnSpPr>
            <a:cxnSpLocks/>
          </p:cNvCxnSpPr>
          <p:nvPr/>
        </p:nvCxnSpPr>
        <p:spPr>
          <a:xfrm>
            <a:off x="3002315" y="4126446"/>
            <a:ext cx="126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5DB418F-5BDD-C318-667A-AA49A4647E88}"/>
              </a:ext>
            </a:extLst>
          </p:cNvPr>
          <p:cNvSpPr txBox="1"/>
          <p:nvPr/>
        </p:nvSpPr>
        <p:spPr>
          <a:xfrm>
            <a:off x="936530" y="2535279"/>
            <a:ext cx="5946869" cy="4093428"/>
          </a:xfrm>
          <a:prstGeom prst="rect">
            <a:avLst/>
          </a:prstGeom>
          <a:noFill/>
        </p:spPr>
        <p:txBody>
          <a:bodyPr wrap="square">
            <a:spAutoFit/>
          </a:bodyPr>
          <a:lstStyle/>
          <a:p>
            <a:r>
              <a:rPr lang="ru-RU" sz="2600" dirty="0">
                <a:solidFill>
                  <a:srgbClr val="002157"/>
                </a:solidFill>
              </a:rPr>
              <a:t>Зарегистрированные на фондовой бирже компании, включая полностью подконтрольные дочерние предприятия, обязаны раскрывать название фондовой биржи, где они зарегистрированы, и предоставлять </a:t>
            </a:r>
            <a:r>
              <a:rPr lang="ru-RU" sz="2600" b="1" dirty="0">
                <a:solidFill>
                  <a:schemeClr val="accent6"/>
                </a:solidFill>
              </a:rPr>
              <a:t>ссылку на поданные ими биржевые документы</a:t>
            </a:r>
            <a:r>
              <a:rPr lang="ru-RU" sz="2600" dirty="0">
                <a:solidFill>
                  <a:srgbClr val="002157"/>
                </a:solidFill>
              </a:rPr>
              <a:t>, чтобы упростить доступ общественности к информации об их бенефициарных владельцах. </a:t>
            </a:r>
          </a:p>
        </p:txBody>
      </p:sp>
      <p:sp>
        <p:nvSpPr>
          <p:cNvPr id="4" name="Text Placeholder 3">
            <a:extLst>
              <a:ext uri="{FF2B5EF4-FFF2-40B4-BE49-F238E27FC236}">
                <a16:creationId xmlns:a16="http://schemas.microsoft.com/office/drawing/2014/main" id="{D4C010D5-A71D-6491-F24F-B7D9C02FC752}"/>
              </a:ext>
            </a:extLst>
          </p:cNvPr>
          <p:cNvSpPr>
            <a:spLocks noGrp="1"/>
          </p:cNvSpPr>
          <p:nvPr>
            <p:ph type="body" sz="quarter" idx="10"/>
          </p:nvPr>
        </p:nvSpPr>
        <p:spPr>
          <a:xfrm>
            <a:off x="889967" y="501886"/>
            <a:ext cx="5993433" cy="411030"/>
          </a:xfrm>
        </p:spPr>
        <p:txBody>
          <a:bodyPr>
            <a:normAutofit/>
          </a:bodyPr>
          <a:lstStyle/>
          <a:p>
            <a:r>
              <a:rPr lang="ru-RU" dirty="0">
                <a:solidFill>
                  <a:schemeClr val="accent6"/>
                </a:solidFill>
                <a:latin typeface="Franklin Gothic Medium" panose="020B0603020102020204" pitchFamily="34" charset="0"/>
              </a:rPr>
              <a:t>ДАННЫЕ О ВЛАДЕЛЬЦАХ ПУБЛИЧНЫХ КОМПАНИЙ</a:t>
            </a:r>
          </a:p>
        </p:txBody>
      </p:sp>
      <p:sp>
        <p:nvSpPr>
          <p:cNvPr id="12" name="Rectangle 11">
            <a:extLst>
              <a:ext uri="{FF2B5EF4-FFF2-40B4-BE49-F238E27FC236}">
                <a16:creationId xmlns:a16="http://schemas.microsoft.com/office/drawing/2014/main" id="{67AE6EB4-79FF-B482-D289-6BFC0517C054}"/>
              </a:ext>
            </a:extLst>
          </p:cNvPr>
          <p:cNvSpPr/>
          <p:nvPr/>
        </p:nvSpPr>
        <p:spPr>
          <a:xfrm>
            <a:off x="0" y="1388169"/>
            <a:ext cx="47752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37698CC7-870A-F9CB-7FFC-73C33852E263}"/>
              </a:ext>
            </a:extLst>
          </p:cNvPr>
          <p:cNvSpPr txBox="1"/>
          <p:nvPr/>
        </p:nvSpPr>
        <p:spPr>
          <a:xfrm>
            <a:off x="923831" y="1480802"/>
            <a:ext cx="3940269" cy="523220"/>
          </a:xfrm>
          <a:prstGeom prst="rect">
            <a:avLst/>
          </a:prstGeom>
          <a:noFill/>
        </p:spPr>
        <p:txBody>
          <a:bodyPr wrap="square" rtlCol="0">
            <a:spAutoFit/>
          </a:bodyPr>
          <a:lstStyle/>
          <a:p>
            <a:r>
              <a:rPr lang="ru-RU" sz="2800" dirty="0">
                <a:solidFill>
                  <a:srgbClr val="FFFFFF"/>
                </a:solidFill>
                <a:latin typeface="Franklin Gothic Medium" panose="020B0603020102020204" pitchFamily="34" charset="0"/>
              </a:rPr>
              <a:t>Требование 2.5(</a:t>
            </a:r>
            <a:r>
              <a:rPr lang="ru-RU" sz="2800" dirty="0" err="1">
                <a:solidFill>
                  <a:srgbClr val="FFFFFF"/>
                </a:solidFill>
                <a:latin typeface="Franklin Gothic Medium" panose="020B0603020102020204" pitchFamily="34" charset="0"/>
              </a:rPr>
              <a:t>f</a:t>
            </a:r>
            <a:r>
              <a:rPr lang="ru-RU" sz="2800" dirty="0">
                <a:solidFill>
                  <a:srgbClr val="FFFFFF"/>
                </a:solidFill>
                <a:latin typeface="Franklin Gothic Medium" panose="020B0603020102020204" pitchFamily="34" charset="0"/>
              </a:rPr>
              <a:t>)(</a:t>
            </a:r>
            <a:r>
              <a:rPr lang="ru-RU" sz="2800" dirty="0" err="1">
                <a:solidFill>
                  <a:srgbClr val="FFFFFF"/>
                </a:solidFill>
                <a:latin typeface="Franklin Gothic Medium" panose="020B0603020102020204" pitchFamily="34" charset="0"/>
              </a:rPr>
              <a:t>iii</a:t>
            </a:r>
            <a:r>
              <a:rPr lang="ru-RU" sz="2800" dirty="0">
                <a:solidFill>
                  <a:srgbClr val="FFFFFF"/>
                </a:solidFill>
                <a:latin typeface="Franklin Gothic Medium" panose="020B0603020102020204" pitchFamily="34" charset="0"/>
              </a:rPr>
              <a:t>) </a:t>
            </a:r>
          </a:p>
        </p:txBody>
      </p:sp>
      <p:pic>
        <p:nvPicPr>
          <p:cNvPr id="16" name="Picture 15" descr="A close-up of a computer screen&#10;&#10;Description automatically generated">
            <a:extLst>
              <a:ext uri="{FF2B5EF4-FFF2-40B4-BE49-F238E27FC236}">
                <a16:creationId xmlns:a16="http://schemas.microsoft.com/office/drawing/2014/main" id="{E9259806-30CC-7DEA-140A-AC75271E32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17" name="Rectangle 16">
            <a:extLst>
              <a:ext uri="{FF2B5EF4-FFF2-40B4-BE49-F238E27FC236}">
                <a16:creationId xmlns:a16="http://schemas.microsoft.com/office/drawing/2014/main" id="{74C1B532-1357-A466-A6A4-89705EF2C635}"/>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989818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7EB7-422C-31E2-2D7B-3E9E4F429578}"/>
            </a:ext>
          </a:extLst>
        </p:cNvPr>
        <p:cNvGrpSpPr/>
        <p:nvPr/>
      </p:nvGrpSpPr>
      <p:grpSpPr>
        <a:xfrm>
          <a:off x="0" y="0"/>
          <a:ext cx="0" cy="0"/>
          <a:chOff x="0" y="0"/>
          <a:chExt cx="0" cy="0"/>
        </a:xfrm>
      </p:grpSpPr>
      <p:pic>
        <p:nvPicPr>
          <p:cNvPr id="5" name="Graphic 4" descr="Court outline">
            <a:extLst>
              <a:ext uri="{FF2B5EF4-FFF2-40B4-BE49-F238E27FC236}">
                <a16:creationId xmlns:a16="http://schemas.microsoft.com/office/drawing/2014/main" id="{2A667E00-63DE-FDC4-9ABA-B0432CC228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71866" y="1197980"/>
            <a:ext cx="5660020" cy="5660020"/>
          </a:xfrm>
          <a:prstGeom prst="rect">
            <a:avLst/>
          </a:prstGeom>
        </p:spPr>
      </p:pic>
      <p:sp>
        <p:nvSpPr>
          <p:cNvPr id="2" name="Title 1">
            <a:extLst>
              <a:ext uri="{FF2B5EF4-FFF2-40B4-BE49-F238E27FC236}">
                <a16:creationId xmlns:a16="http://schemas.microsoft.com/office/drawing/2014/main" id="{4B6C21C3-8BB4-4DE8-511F-185350BF548C}"/>
              </a:ext>
            </a:extLst>
          </p:cNvPr>
          <p:cNvSpPr>
            <a:spLocks noGrp="1"/>
          </p:cNvSpPr>
          <p:nvPr>
            <p:ph type="title"/>
          </p:nvPr>
        </p:nvSpPr>
        <p:spPr>
          <a:xfrm>
            <a:off x="642812" y="1311543"/>
            <a:ext cx="10905753" cy="671660"/>
          </a:xfrm>
        </p:spPr>
        <p:txBody>
          <a:bodyPr/>
          <a:lstStyle/>
          <a:p>
            <a:r>
              <a:rPr lang="ru-RU"/>
              <a:t>Для правительств и граждан</a:t>
            </a:r>
          </a:p>
        </p:txBody>
      </p:sp>
      <p:sp>
        <p:nvSpPr>
          <p:cNvPr id="3" name="Content Placeholder 2">
            <a:extLst>
              <a:ext uri="{FF2B5EF4-FFF2-40B4-BE49-F238E27FC236}">
                <a16:creationId xmlns:a16="http://schemas.microsoft.com/office/drawing/2014/main" id="{BC32B66C-27D2-1751-E5F3-CE72F55B97F7}"/>
              </a:ext>
            </a:extLst>
          </p:cNvPr>
          <p:cNvSpPr>
            <a:spLocks noGrp="1"/>
          </p:cNvSpPr>
          <p:nvPr>
            <p:ph idx="1"/>
          </p:nvPr>
        </p:nvSpPr>
        <p:spPr>
          <a:xfrm>
            <a:off x="642813" y="2253976"/>
            <a:ext cx="9837618" cy="4100255"/>
          </a:xfrm>
        </p:spPr>
        <p:txBody>
          <a:bodyPr>
            <a:normAutofit lnSpcReduction="10000"/>
          </a:bodyPr>
          <a:lstStyle/>
          <a:p>
            <a:r>
              <a:rPr lang="ru-RU" dirty="0"/>
              <a:t>Эффективный </a:t>
            </a:r>
            <a:r>
              <a:rPr lang="ru-RU" b="1" dirty="0">
                <a:solidFill>
                  <a:srgbClr val="0090BF"/>
                </a:solidFill>
              </a:rPr>
              <a:t>возврат украденных активов </a:t>
            </a:r>
          </a:p>
          <a:p>
            <a:r>
              <a:rPr lang="ru-RU" dirty="0"/>
              <a:t>Поддержание </a:t>
            </a:r>
            <a:r>
              <a:rPr lang="ru-RU" b="1" dirty="0">
                <a:solidFill>
                  <a:srgbClr val="0090BF"/>
                </a:solidFill>
              </a:rPr>
              <a:t>надежности системы выдачи лицензий</a:t>
            </a:r>
            <a:br>
              <a:rPr lang="ru-RU" b="1" dirty="0">
                <a:solidFill>
                  <a:srgbClr val="0090BF"/>
                </a:solidFill>
              </a:rPr>
            </a:br>
            <a:r>
              <a:rPr lang="ru-RU" b="1" dirty="0">
                <a:solidFill>
                  <a:srgbClr val="0090BF"/>
                </a:solidFill>
              </a:rPr>
              <a:t>в горнодобывающем секторе </a:t>
            </a:r>
            <a:r>
              <a:rPr lang="ru-RU" dirty="0"/>
              <a:t>путем предотвращения коррупции, обусловленной политическими связями</a:t>
            </a:r>
          </a:p>
          <a:p>
            <a:r>
              <a:rPr lang="ru-RU" dirty="0"/>
              <a:t>Обеспечение </a:t>
            </a:r>
            <a:r>
              <a:rPr lang="ru-RU" b="1" dirty="0">
                <a:solidFill>
                  <a:srgbClr val="0090BF"/>
                </a:solidFill>
              </a:rPr>
              <a:t>благонадежности государственных закупок </a:t>
            </a:r>
            <a:r>
              <a:rPr lang="ru-RU" dirty="0"/>
              <a:t>за счет выявления случаев конфликта интересов</a:t>
            </a:r>
          </a:p>
          <a:p>
            <a:r>
              <a:rPr lang="ru-RU" dirty="0"/>
              <a:t>Мониторинг </a:t>
            </a:r>
            <a:r>
              <a:rPr lang="ru-RU" b="1" dirty="0">
                <a:solidFill>
                  <a:srgbClr val="0090BF"/>
                </a:solidFill>
              </a:rPr>
              <a:t>участия местного бизнеса </a:t>
            </a:r>
            <a:r>
              <a:rPr lang="ru-RU" dirty="0"/>
              <a:t>в поставках полезных ископаемых</a:t>
            </a:r>
          </a:p>
          <a:p>
            <a:r>
              <a:rPr lang="ru-RU" dirty="0"/>
              <a:t>Улучшение </a:t>
            </a:r>
            <a:r>
              <a:rPr lang="ru-RU" b="1" dirty="0">
                <a:solidFill>
                  <a:srgbClr val="0090BF"/>
                </a:solidFill>
              </a:rPr>
              <a:t>инвестиционного климата</a:t>
            </a:r>
          </a:p>
        </p:txBody>
      </p:sp>
      <p:sp>
        <p:nvSpPr>
          <p:cNvPr id="4" name="TextBox 3">
            <a:extLst>
              <a:ext uri="{FF2B5EF4-FFF2-40B4-BE49-F238E27FC236}">
                <a16:creationId xmlns:a16="http://schemas.microsoft.com/office/drawing/2014/main" id="{0DAB0155-2BBF-316F-1324-B4D15475E8FD}"/>
              </a:ext>
            </a:extLst>
          </p:cNvPr>
          <p:cNvSpPr txBox="1"/>
          <p:nvPr/>
        </p:nvSpPr>
        <p:spPr>
          <a:xfrm>
            <a:off x="800100" y="489787"/>
            <a:ext cx="3392072" cy="369332"/>
          </a:xfrm>
          <a:prstGeom prst="rect">
            <a:avLst/>
          </a:prstGeom>
          <a:noFill/>
        </p:spPr>
        <p:txBody>
          <a:bodyPr wrap="square" lIns="180000" rtlCol="0">
            <a:spAutoFit/>
          </a:bodyPr>
          <a:lstStyle/>
          <a:p>
            <a:r>
              <a:rPr lang="ru-RU" dirty="0">
                <a:solidFill>
                  <a:schemeClr val="bg2"/>
                </a:solidFill>
                <a:latin typeface="Franklin Gothic Medium" panose="020B0603020102020204" pitchFamily="34" charset="0"/>
              </a:rPr>
              <a:t>ДЛЯ РАЗМЫШЛЕНИЯ</a:t>
            </a:r>
          </a:p>
        </p:txBody>
      </p:sp>
    </p:spTree>
    <p:extLst>
      <p:ext uri="{BB962C8B-B14F-4D97-AF65-F5344CB8AC3E}">
        <p14:creationId xmlns:p14="http://schemas.microsoft.com/office/powerpoint/2010/main" val="3451715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864F-71AD-71FD-114F-9765173A011A}"/>
            </a:ext>
          </a:extLst>
        </p:cNvPr>
        <p:cNvGrpSpPr/>
        <p:nvPr/>
      </p:nvGrpSpPr>
      <p:grpSpPr>
        <a:xfrm>
          <a:off x="0" y="0"/>
          <a:ext cx="0" cy="0"/>
          <a:chOff x="0" y="0"/>
          <a:chExt cx="0" cy="0"/>
        </a:xfrm>
      </p:grpSpPr>
      <p:pic>
        <p:nvPicPr>
          <p:cNvPr id="9" name="Picture 8" descr="A close-up of a computer screen&#10;&#10;Description automatically generated">
            <a:extLst>
              <a:ext uri="{FF2B5EF4-FFF2-40B4-BE49-F238E27FC236}">
                <a16:creationId xmlns:a16="http://schemas.microsoft.com/office/drawing/2014/main" id="{563747BA-B19E-B3B9-27BD-0D757110F51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cxnSp>
        <p:nvCxnSpPr>
          <p:cNvPr id="3" name="Straight Connector 2">
            <a:extLst>
              <a:ext uri="{FF2B5EF4-FFF2-40B4-BE49-F238E27FC236}">
                <a16:creationId xmlns:a16="http://schemas.microsoft.com/office/drawing/2014/main" id="{1804B756-831A-321A-C7A7-505386DFACD1}"/>
              </a:ext>
            </a:extLst>
          </p:cNvPr>
          <p:cNvCxnSpPr>
            <a:cxnSpLocks/>
          </p:cNvCxnSpPr>
          <p:nvPr/>
        </p:nvCxnSpPr>
        <p:spPr>
          <a:xfrm>
            <a:off x="1012328" y="3852198"/>
            <a:ext cx="187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622B017-72AD-1B53-50C6-326C91C41356}"/>
              </a:ext>
            </a:extLst>
          </p:cNvPr>
          <p:cNvSpPr txBox="1"/>
          <p:nvPr/>
        </p:nvSpPr>
        <p:spPr>
          <a:xfrm>
            <a:off x="936531" y="2535279"/>
            <a:ext cx="4583120" cy="3108543"/>
          </a:xfrm>
          <a:prstGeom prst="rect">
            <a:avLst/>
          </a:prstGeom>
          <a:noFill/>
        </p:spPr>
        <p:txBody>
          <a:bodyPr wrap="square">
            <a:spAutoFit/>
          </a:bodyPr>
          <a:lstStyle/>
          <a:p>
            <a:r>
              <a:rPr lang="ru-RU" sz="2800" dirty="0">
                <a:solidFill>
                  <a:srgbClr val="002157"/>
                </a:solidFill>
              </a:rPr>
              <a:t>Многосторонняя группа заинтересованных сторон поощряется к проверке </a:t>
            </a:r>
            <a:r>
              <a:rPr lang="ru-RU" sz="2800" b="1" dirty="0">
                <a:solidFill>
                  <a:schemeClr val="accent6"/>
                </a:solidFill>
              </a:rPr>
              <a:t>полноты и надежности</a:t>
            </a:r>
            <a:r>
              <a:rPr lang="ru-RU" sz="2800" dirty="0"/>
              <a:t> </a:t>
            </a:r>
            <a:r>
              <a:rPr lang="ru-RU" sz="2800" dirty="0">
                <a:solidFill>
                  <a:srgbClr val="002157"/>
                </a:solidFill>
              </a:rPr>
              <a:t>информации о владельцах, раскрываемой в биржевых документах.</a:t>
            </a:r>
          </a:p>
        </p:txBody>
      </p:sp>
      <p:sp>
        <p:nvSpPr>
          <p:cNvPr id="4" name="Text Placeholder 3">
            <a:extLst>
              <a:ext uri="{FF2B5EF4-FFF2-40B4-BE49-F238E27FC236}">
                <a16:creationId xmlns:a16="http://schemas.microsoft.com/office/drawing/2014/main" id="{E85F695E-FA68-396F-0131-178BF22BEA5B}"/>
              </a:ext>
            </a:extLst>
          </p:cNvPr>
          <p:cNvSpPr>
            <a:spLocks noGrp="1"/>
          </p:cNvSpPr>
          <p:nvPr>
            <p:ph type="body" sz="quarter" idx="10"/>
          </p:nvPr>
        </p:nvSpPr>
        <p:spPr>
          <a:xfrm>
            <a:off x="889967" y="501886"/>
            <a:ext cx="5993433" cy="411030"/>
          </a:xfrm>
        </p:spPr>
        <p:txBody>
          <a:bodyPr>
            <a:normAutofit/>
          </a:bodyPr>
          <a:lstStyle/>
          <a:p>
            <a:r>
              <a:rPr lang="ru-RU" dirty="0">
                <a:solidFill>
                  <a:schemeClr val="accent6"/>
                </a:solidFill>
                <a:latin typeface="Franklin Gothic Medium" panose="020B0603020102020204" pitchFamily="34" charset="0"/>
              </a:rPr>
              <a:t>ДАННЫЕ О ВЛАДЕЛЬЦАХ ПУБЛИЧНЫХ КОМПАНИЙ</a:t>
            </a:r>
          </a:p>
        </p:txBody>
      </p:sp>
      <p:sp>
        <p:nvSpPr>
          <p:cNvPr id="12" name="Rectangle 11">
            <a:extLst>
              <a:ext uri="{FF2B5EF4-FFF2-40B4-BE49-F238E27FC236}">
                <a16:creationId xmlns:a16="http://schemas.microsoft.com/office/drawing/2014/main" id="{78CFC63D-2A13-8939-4E42-C1D8B9BCCD19}"/>
              </a:ext>
            </a:extLst>
          </p:cNvPr>
          <p:cNvSpPr/>
          <p:nvPr/>
        </p:nvSpPr>
        <p:spPr>
          <a:xfrm>
            <a:off x="0" y="1388169"/>
            <a:ext cx="47752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60718EE5-E6A5-CDDD-F09D-1F6761946357}"/>
              </a:ext>
            </a:extLst>
          </p:cNvPr>
          <p:cNvSpPr txBox="1"/>
          <p:nvPr/>
        </p:nvSpPr>
        <p:spPr>
          <a:xfrm>
            <a:off x="923831" y="1480802"/>
            <a:ext cx="3940269" cy="523220"/>
          </a:xfrm>
          <a:prstGeom prst="rect">
            <a:avLst/>
          </a:prstGeom>
          <a:noFill/>
        </p:spPr>
        <p:txBody>
          <a:bodyPr wrap="square" rtlCol="0">
            <a:spAutoFit/>
          </a:bodyPr>
          <a:lstStyle/>
          <a:p>
            <a:r>
              <a:rPr lang="ru-RU" sz="2800">
                <a:solidFill>
                  <a:srgbClr val="FFFFFF"/>
                </a:solidFill>
                <a:latin typeface="Franklin Gothic Medium" panose="020B0603020102020204" pitchFamily="34" charset="0"/>
              </a:rPr>
              <a:t>Требование 2.5(f)(iii) </a:t>
            </a:r>
          </a:p>
        </p:txBody>
      </p:sp>
      <p:sp>
        <p:nvSpPr>
          <p:cNvPr id="2" name="Rectangle 1">
            <a:extLst>
              <a:ext uri="{FF2B5EF4-FFF2-40B4-BE49-F238E27FC236}">
                <a16:creationId xmlns:a16="http://schemas.microsoft.com/office/drawing/2014/main" id="{9FC62D27-AEA4-45DD-D515-EE93550861AF}"/>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007093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ADE9-96D9-1FE7-B0A9-A9E3F60A7FA8}"/>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1AE70F51-868B-1E19-91A8-37D314571C55}"/>
              </a:ext>
            </a:extLst>
          </p:cNvPr>
          <p:cNvSpPr>
            <a:spLocks noGrp="1"/>
          </p:cNvSpPr>
          <p:nvPr>
            <p:ph idx="1"/>
          </p:nvPr>
        </p:nvSpPr>
        <p:spPr>
          <a:xfrm>
            <a:off x="642813" y="2019791"/>
            <a:ext cx="5704648" cy="4721972"/>
          </a:xfrm>
        </p:spPr>
        <p:txBody>
          <a:bodyPr>
            <a:normAutofit fontScale="85000" lnSpcReduction="10000"/>
          </a:bodyPr>
          <a:lstStyle/>
          <a:p>
            <a:pPr marL="383540" indent="-383540"/>
            <a:r>
              <a:rPr lang="ru-RU" sz="3200" dirty="0"/>
              <a:t>Важное значение </a:t>
            </a:r>
            <a:r>
              <a:rPr lang="ru-RU" sz="3200" dirty="0">
                <a:solidFill>
                  <a:srgbClr val="002157"/>
                </a:solidFill>
              </a:rPr>
              <a:t>биржевых документов с точки зрения </a:t>
            </a:r>
            <a:r>
              <a:rPr lang="ru-RU" sz="3200" b="1" dirty="0">
                <a:solidFill>
                  <a:schemeClr val="accent6"/>
                </a:solidFill>
              </a:rPr>
              <a:t>благонадежности финансовых рынков</a:t>
            </a:r>
          </a:p>
          <a:p>
            <a:pPr marL="383540" indent="-383540"/>
            <a:r>
              <a:rPr lang="ru-RU" sz="3200" dirty="0">
                <a:solidFill>
                  <a:srgbClr val="002157"/>
                </a:solidFill>
              </a:rPr>
              <a:t>Укрепление </a:t>
            </a:r>
            <a:r>
              <a:rPr lang="ru-RU" sz="3200" b="1" dirty="0">
                <a:solidFill>
                  <a:schemeClr val="accent6"/>
                </a:solidFill>
              </a:rPr>
              <a:t>доверия инвесторов </a:t>
            </a:r>
            <a:r>
              <a:rPr lang="ru-RU" sz="3200" dirty="0">
                <a:solidFill>
                  <a:srgbClr val="002157"/>
                </a:solidFill>
              </a:rPr>
              <a:t>и справедливое и эффективное распределение капитала</a:t>
            </a:r>
          </a:p>
          <a:p>
            <a:pPr marL="383540" indent="-383540"/>
            <a:r>
              <a:rPr lang="ru-RU" sz="3200" dirty="0">
                <a:solidFill>
                  <a:srgbClr val="002157"/>
                </a:solidFill>
              </a:rPr>
              <a:t>Всестороннее раскрытие информации помогает </a:t>
            </a:r>
            <a:r>
              <a:rPr lang="ru-RU" sz="3200" b="1" dirty="0">
                <a:solidFill>
                  <a:schemeClr val="accent6"/>
                </a:solidFill>
              </a:rPr>
              <a:t>предотвратить финансовые потери </a:t>
            </a:r>
            <a:r>
              <a:rPr lang="ru-RU" sz="3200" dirty="0">
                <a:solidFill>
                  <a:srgbClr val="002157"/>
                </a:solidFill>
              </a:rPr>
              <a:t>и обеспечить </a:t>
            </a:r>
            <a:r>
              <a:rPr lang="ru-RU" sz="3200" b="1" dirty="0">
                <a:solidFill>
                  <a:schemeClr val="accent6"/>
                </a:solidFill>
              </a:rPr>
              <a:t>равные условия</a:t>
            </a:r>
          </a:p>
          <a:p>
            <a:endParaRPr lang="en-GB" sz="3600" b="1" dirty="0">
              <a:solidFill>
                <a:srgbClr val="0090BF"/>
              </a:solidFill>
            </a:endParaRPr>
          </a:p>
        </p:txBody>
      </p:sp>
      <p:sp>
        <p:nvSpPr>
          <p:cNvPr id="4" name="Text Placeholder 3">
            <a:extLst>
              <a:ext uri="{FF2B5EF4-FFF2-40B4-BE49-F238E27FC236}">
                <a16:creationId xmlns:a16="http://schemas.microsoft.com/office/drawing/2014/main" id="{F9F5D7C3-80A9-3645-A6F9-D18FB6DDB708}"/>
              </a:ext>
            </a:extLst>
          </p:cNvPr>
          <p:cNvSpPr>
            <a:spLocks noGrp="1"/>
          </p:cNvSpPr>
          <p:nvPr>
            <p:ph type="body" sz="quarter" idx="10"/>
          </p:nvPr>
        </p:nvSpPr>
        <p:spPr>
          <a:xfrm>
            <a:off x="889967" y="501886"/>
            <a:ext cx="6175851" cy="411030"/>
          </a:xfrm>
        </p:spPr>
        <p:txBody>
          <a:bodyPr>
            <a:normAutofit/>
          </a:bodyPr>
          <a:lstStyle/>
          <a:p>
            <a:r>
              <a:rPr lang="ru-RU" dirty="0">
                <a:solidFill>
                  <a:schemeClr val="accent6"/>
                </a:solidFill>
                <a:latin typeface="Franklin Gothic Medium" panose="020B0603020102020204" pitchFamily="34" charset="0"/>
              </a:rPr>
              <a:t>ДАННЫЕ О ВЛАДЕЛЬЦАХ </a:t>
            </a:r>
            <a:r>
              <a:rPr lang="ru-RU" dirty="0">
                <a:solidFill>
                  <a:schemeClr val="accent6"/>
                </a:solidFill>
              </a:rPr>
              <a:t>ПУБЛИЧНЫХ </a:t>
            </a:r>
            <a:r>
              <a:rPr lang="ru-RU" dirty="0">
                <a:solidFill>
                  <a:schemeClr val="accent6"/>
                </a:solidFill>
                <a:latin typeface="Franklin Gothic Medium" panose="020B0603020102020204" pitchFamily="34" charset="0"/>
              </a:rPr>
              <a:t>КОМПАНИЙ</a:t>
            </a:r>
          </a:p>
        </p:txBody>
      </p:sp>
      <p:sp>
        <p:nvSpPr>
          <p:cNvPr id="8" name="Picture Placeholder 7">
            <a:extLst>
              <a:ext uri="{FF2B5EF4-FFF2-40B4-BE49-F238E27FC236}">
                <a16:creationId xmlns:a16="http://schemas.microsoft.com/office/drawing/2014/main" id="{0BF3583C-3C43-B9E4-0528-8F206F4D35A7}"/>
              </a:ext>
            </a:extLst>
          </p:cNvPr>
          <p:cNvSpPr>
            <a:spLocks noGrp="1"/>
          </p:cNvSpPr>
          <p:nvPr>
            <p:ph type="pic" sz="quarter" idx="14"/>
          </p:nvPr>
        </p:nvSpPr>
        <p:spPr/>
        <p:txBody>
          <a:bodyPr/>
          <a:lstStyle/>
          <a:p>
            <a:endParaRPr lang="en-NO"/>
          </a:p>
        </p:txBody>
      </p:sp>
      <p:pic>
        <p:nvPicPr>
          <p:cNvPr id="9" name="Picture 8" descr="A close-up of a computer screen&#10;&#10;Description automatically generated">
            <a:extLst>
              <a:ext uri="{FF2B5EF4-FFF2-40B4-BE49-F238E27FC236}">
                <a16:creationId xmlns:a16="http://schemas.microsoft.com/office/drawing/2014/main" id="{DC79DC62-8A32-D74C-00CA-01FC2FE8F1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10" name="Rectangle 9">
            <a:extLst>
              <a:ext uri="{FF2B5EF4-FFF2-40B4-BE49-F238E27FC236}">
                <a16:creationId xmlns:a16="http://schemas.microsoft.com/office/drawing/2014/main" id="{707F8A04-D6DD-4F5D-C4A5-53D8F2CA60B2}"/>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532592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01BAF1-33F5-C28F-AE4E-3B92936F45DC}"/>
              </a:ext>
            </a:extLst>
          </p:cNvPr>
          <p:cNvSpPr>
            <a:spLocks noGrp="1"/>
          </p:cNvSpPr>
          <p:nvPr>
            <p:ph type="body" sz="quarter" idx="11"/>
          </p:nvPr>
        </p:nvSpPr>
        <p:spPr/>
        <p:txBody>
          <a:bodyPr/>
          <a:lstStyle/>
          <a:p>
            <a:r>
              <a:rPr lang="ru-RU"/>
              <a:t>BHP</a:t>
            </a:r>
          </a:p>
        </p:txBody>
      </p:sp>
      <p:sp>
        <p:nvSpPr>
          <p:cNvPr id="4" name="Text Placeholder 3">
            <a:extLst>
              <a:ext uri="{FF2B5EF4-FFF2-40B4-BE49-F238E27FC236}">
                <a16:creationId xmlns:a16="http://schemas.microsoft.com/office/drawing/2014/main" id="{AEF31FD5-5AEF-5FF5-1EA4-28946A24B245}"/>
              </a:ext>
            </a:extLst>
          </p:cNvPr>
          <p:cNvSpPr>
            <a:spLocks noGrp="1"/>
          </p:cNvSpPr>
          <p:nvPr>
            <p:ph type="body" sz="quarter" idx="12"/>
          </p:nvPr>
        </p:nvSpPr>
        <p:spPr>
          <a:xfrm>
            <a:off x="1003243" y="3755796"/>
            <a:ext cx="5464059" cy="2190150"/>
          </a:xfrm>
        </p:spPr>
        <p:txBody>
          <a:bodyPr/>
          <a:lstStyle/>
          <a:p>
            <a:r>
              <a:rPr kumimoji="0" lang="ru-RU" sz="2800" b="0" i="0" u="none" strike="noStrike" cap="none" normalizeH="0" baseline="0" noProof="0" dirty="0">
                <a:ln>
                  <a:noFill/>
                </a:ln>
                <a:solidFill>
                  <a:srgbClr val="002060"/>
                </a:solidFill>
                <a:effectLst/>
                <a:uLnTx/>
                <a:uFillTx/>
                <a:latin typeface="Franklin Gothic Book" panose="020B0503020102020204"/>
                <a:ea typeface="+mn-ea"/>
                <a:cs typeface="+mn-cs"/>
              </a:rPr>
              <a:t>Публикует информацию на своем веб-сайте, где каждой из четырех </a:t>
            </a:r>
            <a:r>
              <a:rPr kumimoji="0" lang="ru-RU" sz="2800" b="1" i="0" u="none" strike="noStrike" cap="none" normalizeH="0" baseline="0" noProof="0" dirty="0">
                <a:ln>
                  <a:noFill/>
                </a:ln>
                <a:solidFill>
                  <a:schemeClr val="accent6"/>
                </a:solidFill>
                <a:effectLst/>
                <a:uLnTx/>
                <a:uFillTx/>
                <a:latin typeface="Franklin Gothic Book" panose="020B0503020102020204"/>
                <a:ea typeface="+mn-ea"/>
                <a:cs typeface="+mn-cs"/>
              </a:rPr>
              <a:t>фондовых котировок </a:t>
            </a:r>
            <a:r>
              <a:rPr lang="ru-RU" sz="2800" dirty="0">
                <a:latin typeface="Franklin Gothic Book" panose="020B0503020102020204"/>
                <a:ea typeface="+mn-ea"/>
                <a:cs typeface="+mn-cs"/>
              </a:rPr>
              <a:t>посвящен специальный раздел</a:t>
            </a:r>
          </a:p>
          <a:p>
            <a:pPr marL="0" indent="0">
              <a:buNone/>
            </a:pPr>
            <a:endParaRPr lang="en-NO" sz="2800"/>
          </a:p>
        </p:txBody>
      </p:sp>
      <p:sp>
        <p:nvSpPr>
          <p:cNvPr id="5" name="Text Placeholder 4">
            <a:extLst>
              <a:ext uri="{FF2B5EF4-FFF2-40B4-BE49-F238E27FC236}">
                <a16:creationId xmlns:a16="http://schemas.microsoft.com/office/drawing/2014/main" id="{ABC5CA9C-EC9D-FCFB-1D21-3960334EDCF9}"/>
              </a:ext>
            </a:extLst>
          </p:cNvPr>
          <p:cNvSpPr>
            <a:spLocks noGrp="1"/>
          </p:cNvSpPr>
          <p:nvPr>
            <p:ph type="body" sz="quarter" idx="13"/>
          </p:nvPr>
        </p:nvSpPr>
        <p:spPr>
          <a:xfrm>
            <a:off x="889967" y="501886"/>
            <a:ext cx="6292229" cy="411030"/>
          </a:xfrm>
        </p:spPr>
        <p:txBody>
          <a:bodyPr>
            <a:normAutofit/>
          </a:bodyPr>
          <a:lstStyle/>
          <a:p>
            <a:r>
              <a:rPr lang="ru-RU" dirty="0">
                <a:solidFill>
                  <a:schemeClr val="accent6"/>
                </a:solidFill>
                <a:latin typeface="Franklin Gothic Medium" panose="020B0603020102020204" pitchFamily="34" charset="0"/>
              </a:rPr>
              <a:t>ДАННЫЕ О ВЛАДЕЛЬЦАХ ПУБЛИЧНЫХ КОМПАНИЙ</a:t>
            </a:r>
          </a:p>
          <a:p>
            <a:endParaRPr lang="en-NO"/>
          </a:p>
        </p:txBody>
      </p:sp>
      <p:pic>
        <p:nvPicPr>
          <p:cNvPr id="6" name="Picture 5" descr="A white text on a black background&#10;&#10;Description automatically generated">
            <a:extLst>
              <a:ext uri="{FF2B5EF4-FFF2-40B4-BE49-F238E27FC236}">
                <a16:creationId xmlns:a16="http://schemas.microsoft.com/office/drawing/2014/main" id="{BDAAB3EF-F28F-017B-DBF6-5772E86C3F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83432" y="3429000"/>
            <a:ext cx="5052796" cy="183411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9D166CB-ED39-7A46-CF33-1754190FA5CB}"/>
              </a:ext>
            </a:extLst>
          </p:cNvPr>
          <p:cNvSpPr txBox="1"/>
          <p:nvPr/>
        </p:nvSpPr>
        <p:spPr>
          <a:xfrm>
            <a:off x="6583680" y="6411466"/>
            <a:ext cx="5224923" cy="276999"/>
          </a:xfrm>
          <a:prstGeom prst="rect">
            <a:avLst/>
          </a:prstGeom>
          <a:noFill/>
        </p:spPr>
        <p:txBody>
          <a:bodyPr wrap="square" rtlCol="0">
            <a:spAutoFit/>
          </a:bodyPr>
          <a:lstStyle/>
          <a:p>
            <a:pPr algn="r"/>
            <a:r>
              <a:rPr lang="ru-RU" sz="1200">
                <a:solidFill>
                  <a:srgbClr val="797979"/>
                </a:solidFill>
              </a:rPr>
              <a:t>ИСТОЧНИК: ГОДОВОЙ ОТЧЕТ BHP за 2023 год</a:t>
            </a:r>
          </a:p>
        </p:txBody>
      </p:sp>
      <p:sp>
        <p:nvSpPr>
          <p:cNvPr id="10" name="Text Placeholder 1">
            <a:extLst>
              <a:ext uri="{FF2B5EF4-FFF2-40B4-BE49-F238E27FC236}">
                <a16:creationId xmlns:a16="http://schemas.microsoft.com/office/drawing/2014/main" id="{35C27D4E-1E98-7CD7-E737-1457E4EC76AA}"/>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474821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478A59-E53F-9A62-60B9-09D740399B06}"/>
              </a:ext>
            </a:extLst>
          </p:cNvPr>
          <p:cNvSpPr>
            <a:spLocks noGrp="1"/>
          </p:cNvSpPr>
          <p:nvPr>
            <p:ph type="body" sz="quarter" idx="10"/>
          </p:nvPr>
        </p:nvSpPr>
        <p:spPr/>
        <p:txBody>
          <a:bodyPr/>
          <a:lstStyle/>
          <a:p>
            <a:r>
              <a:rPr lang="ru-RU"/>
              <a:t>ИНСТРУМЕНТ</a:t>
            </a:r>
          </a:p>
        </p:txBody>
      </p:sp>
      <p:sp>
        <p:nvSpPr>
          <p:cNvPr id="3" name="Text Placeholder 2">
            <a:extLst>
              <a:ext uri="{FF2B5EF4-FFF2-40B4-BE49-F238E27FC236}">
                <a16:creationId xmlns:a16="http://schemas.microsoft.com/office/drawing/2014/main" id="{CD558E3B-7EBE-6A50-2475-BE569DEE1371}"/>
              </a:ext>
            </a:extLst>
          </p:cNvPr>
          <p:cNvSpPr>
            <a:spLocks noGrp="1"/>
          </p:cNvSpPr>
          <p:nvPr>
            <p:ph type="body" sz="quarter" idx="11"/>
          </p:nvPr>
        </p:nvSpPr>
        <p:spPr>
          <a:xfrm>
            <a:off x="1003243" y="2722495"/>
            <a:ext cx="10617950" cy="915460"/>
          </a:xfrm>
        </p:spPr>
        <p:txBody>
          <a:bodyPr>
            <a:normAutofit fontScale="92500"/>
          </a:bodyPr>
          <a:lstStyle/>
          <a:p>
            <a:r>
              <a:rPr lang="ru-RU" dirty="0"/>
              <a:t>Этапы проверки полноты/надежности данных</a:t>
            </a:r>
          </a:p>
        </p:txBody>
      </p:sp>
      <p:sp>
        <p:nvSpPr>
          <p:cNvPr id="4" name="Text Placeholder 3">
            <a:extLst>
              <a:ext uri="{FF2B5EF4-FFF2-40B4-BE49-F238E27FC236}">
                <a16:creationId xmlns:a16="http://schemas.microsoft.com/office/drawing/2014/main" id="{8CBA342D-D3D8-BCDD-DC6E-3E389D9243BA}"/>
              </a:ext>
            </a:extLst>
          </p:cNvPr>
          <p:cNvSpPr>
            <a:spLocks noGrp="1"/>
          </p:cNvSpPr>
          <p:nvPr>
            <p:ph type="body" sz="quarter" idx="12"/>
          </p:nvPr>
        </p:nvSpPr>
        <p:spPr>
          <a:xfrm>
            <a:off x="1026103" y="3319158"/>
            <a:ext cx="10782500" cy="2190150"/>
          </a:xfrm>
        </p:spPr>
        <p:txBody>
          <a:bodyPr/>
          <a:lstStyle/>
          <a:p>
            <a:pPr marL="0" indent="0">
              <a:buNone/>
            </a:pPr>
            <a:r>
              <a:rPr lang="ru-RU" sz="1600" dirty="0"/>
              <a:t>При оценке положений о долях владения и контроля в требованиях биржи к раскрытию информации компаниями уделите особое внимание следующим аспектам:</a:t>
            </a:r>
          </a:p>
          <a:p>
            <a:r>
              <a:rPr lang="ru-RU" sz="1600" dirty="0"/>
              <a:t>своевременное уведомление о </a:t>
            </a:r>
            <a:r>
              <a:rPr lang="ru-RU" sz="1600" b="1" dirty="0"/>
              <a:t>приобретении и отчуждении существенного пакета голосующих ценных бумаг</a:t>
            </a:r>
            <a:r>
              <a:rPr lang="ru-RU" sz="1600" dirty="0"/>
              <a:t>;</a:t>
            </a:r>
          </a:p>
          <a:p>
            <a:r>
              <a:rPr lang="ru-RU" sz="1600" dirty="0"/>
              <a:t>уведомления об </a:t>
            </a:r>
            <a:r>
              <a:rPr lang="ru-RU" sz="1600" b="1" dirty="0"/>
              <a:t>агрегированных активах и долях</a:t>
            </a:r>
            <a:r>
              <a:rPr lang="ru-RU" sz="1600" dirty="0"/>
              <a:t>, используемых совместно по договору;</a:t>
            </a:r>
          </a:p>
          <a:p>
            <a:r>
              <a:rPr lang="ru-RU" sz="1600" dirty="0"/>
              <a:t>уведомления о </a:t>
            </a:r>
            <a:r>
              <a:rPr lang="ru-RU" sz="1600" b="1" dirty="0"/>
              <a:t>соглашениях о передаче прав владения и контроля посредством финансовых инструментов</a:t>
            </a:r>
            <a:r>
              <a:rPr lang="ru-RU" sz="1600" dirty="0"/>
              <a:t>, которые действуют аналогично владению акциями или голосующими ценными бумагами;</a:t>
            </a:r>
          </a:p>
          <a:p>
            <a:r>
              <a:rPr lang="ru-RU" sz="1600" dirty="0"/>
              <a:t>уведомления с информацией о </a:t>
            </a:r>
            <a:r>
              <a:rPr lang="ru-RU" sz="1600" b="1" dirty="0"/>
              <a:t>способах осуществления прав крупных акционеров или держателей голосующих ценных бумаг</a:t>
            </a:r>
            <a:r>
              <a:rPr lang="ru-RU" sz="1600" dirty="0"/>
              <a:t> (т. е. цепочка владения);</a:t>
            </a:r>
          </a:p>
          <a:p>
            <a:r>
              <a:rPr lang="ru-RU" sz="1600" dirty="0"/>
              <a:t>уведомления о</a:t>
            </a:r>
            <a:r>
              <a:rPr lang="ru-RU" sz="1600" b="1" dirty="0"/>
              <a:t> долях участия, принадлежащих должностным лицам компании</a:t>
            </a:r>
            <a:r>
              <a:rPr lang="ru-RU" sz="1600" dirty="0"/>
              <a:t>.</a:t>
            </a:r>
          </a:p>
        </p:txBody>
      </p:sp>
      <p:sp>
        <p:nvSpPr>
          <p:cNvPr id="5" name="Text Placeholder 4">
            <a:extLst>
              <a:ext uri="{FF2B5EF4-FFF2-40B4-BE49-F238E27FC236}">
                <a16:creationId xmlns:a16="http://schemas.microsoft.com/office/drawing/2014/main" id="{BCF21D9B-251C-D80D-C386-727586460671}"/>
              </a:ext>
            </a:extLst>
          </p:cNvPr>
          <p:cNvSpPr>
            <a:spLocks noGrp="1"/>
          </p:cNvSpPr>
          <p:nvPr>
            <p:ph type="body" sz="quarter" idx="13"/>
          </p:nvPr>
        </p:nvSpPr>
        <p:spPr>
          <a:xfrm>
            <a:off x="889967" y="501886"/>
            <a:ext cx="5909844" cy="411030"/>
          </a:xfrm>
        </p:spPr>
        <p:txBody>
          <a:bodyPr>
            <a:normAutofit/>
          </a:bodyPr>
          <a:lstStyle/>
          <a:p>
            <a:r>
              <a:rPr lang="ru-RU" dirty="0">
                <a:solidFill>
                  <a:schemeClr val="accent6"/>
                </a:solidFill>
                <a:latin typeface="Franklin Gothic Medium" panose="020B0603020102020204" pitchFamily="34" charset="0"/>
              </a:rPr>
              <a:t>ДАННЫЕ О ВЛАДЕЛЬЦАХ ПУБЛИЧНЫХ КОМПАНИЙ</a:t>
            </a:r>
          </a:p>
          <a:p>
            <a:endParaRPr lang="en-NO" dirty="0"/>
          </a:p>
        </p:txBody>
      </p:sp>
      <p:sp>
        <p:nvSpPr>
          <p:cNvPr id="6" name="TextBox 5">
            <a:extLst>
              <a:ext uri="{FF2B5EF4-FFF2-40B4-BE49-F238E27FC236}">
                <a16:creationId xmlns:a16="http://schemas.microsoft.com/office/drawing/2014/main" id="{183F517F-1E00-BFFF-1402-1AD806704A07}"/>
              </a:ext>
            </a:extLst>
          </p:cNvPr>
          <p:cNvSpPr txBox="1"/>
          <p:nvPr/>
        </p:nvSpPr>
        <p:spPr>
          <a:xfrm>
            <a:off x="6583680" y="6411466"/>
            <a:ext cx="5224923" cy="276999"/>
          </a:xfrm>
          <a:prstGeom prst="rect">
            <a:avLst/>
          </a:prstGeom>
          <a:noFill/>
        </p:spPr>
        <p:txBody>
          <a:bodyPr wrap="square" rtlCol="0">
            <a:spAutoFit/>
          </a:bodyPr>
          <a:lstStyle/>
          <a:p>
            <a:pPr algn="r"/>
            <a:r>
              <a:rPr lang="ru-RU" sz="1200">
                <a:solidFill>
                  <a:srgbClr val="797979"/>
                </a:solidFill>
              </a:rPr>
              <a:t>ИСТОЧНИК: Open Ownership, 2020</a:t>
            </a:r>
          </a:p>
        </p:txBody>
      </p:sp>
    </p:spTree>
    <p:extLst>
      <p:ext uri="{BB962C8B-B14F-4D97-AF65-F5344CB8AC3E}">
        <p14:creationId xmlns:p14="http://schemas.microsoft.com/office/powerpoint/2010/main" val="302857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A680F-28A2-0A74-4643-3977C1D043A4}"/>
              </a:ext>
            </a:extLst>
          </p:cNvPr>
          <p:cNvPicPr>
            <a:picLocks noChangeAspect="1"/>
          </p:cNvPicPr>
          <p:nvPr/>
        </p:nvPicPr>
        <p:blipFill>
          <a:blip r:embed="rId3"/>
          <a:stretch>
            <a:fillRect/>
          </a:stretch>
        </p:blipFill>
        <p:spPr>
          <a:xfrm>
            <a:off x="6883400" y="0"/>
            <a:ext cx="5308600" cy="6858000"/>
          </a:xfrm>
          <a:prstGeom prst="rect">
            <a:avLst/>
          </a:prstGeom>
        </p:spPr>
      </p:pic>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dirty="0"/>
              <a:t>Резюме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1866658"/>
            <a:ext cx="5704648" cy="4497386"/>
          </a:xfrm>
        </p:spPr>
        <p:txBody>
          <a:bodyPr>
            <a:normAutofit fontScale="92500" lnSpcReduction="20000"/>
          </a:bodyPr>
          <a:lstStyle/>
          <a:p>
            <a:pPr marL="0" indent="0">
              <a:buNone/>
            </a:pPr>
            <a:r>
              <a:rPr lang="ru-RU" sz="2400" b="1" dirty="0">
                <a:solidFill>
                  <a:srgbClr val="002157"/>
                </a:solidFill>
              </a:rPr>
              <a:t>Требование 1.2</a:t>
            </a:r>
            <a:r>
              <a:rPr lang="ru-RU" sz="2400" dirty="0">
                <a:solidFill>
                  <a:srgbClr val="002157"/>
                </a:solidFill>
              </a:rPr>
              <a:t>.</a:t>
            </a:r>
            <a:r>
              <a:rPr lang="ru-RU" sz="2400" dirty="0"/>
              <a:t>	</a:t>
            </a:r>
          </a:p>
          <a:p>
            <a:pPr marL="457708" indent="-457200">
              <a:buFont typeface="Wingdings" pitchFamily="2" charset="2"/>
              <a:buChar char="§"/>
            </a:pPr>
            <a:r>
              <a:rPr lang="ru-RU" sz="2400" i="0" dirty="0">
                <a:solidFill>
                  <a:srgbClr val="002157"/>
                </a:solidFill>
              </a:rPr>
              <a:t>Компаниям и ГП опубликовать </a:t>
            </a:r>
            <a:r>
              <a:rPr lang="ru-RU" sz="2400" b="1" i="0" dirty="0">
                <a:solidFill>
                  <a:srgbClr val="0090BF"/>
                </a:solidFill>
              </a:rPr>
              <a:t>политику в области противодействия коррупции</a:t>
            </a:r>
            <a:r>
              <a:rPr lang="ru-RU" sz="2400" i="0" dirty="0"/>
              <a:t>,</a:t>
            </a:r>
            <a:r>
              <a:rPr lang="ru-RU" sz="2400" i="0" dirty="0">
                <a:solidFill>
                  <a:srgbClr val="002157"/>
                </a:solidFill>
              </a:rPr>
              <a:t> в том числе об использовании ими информации о бенефициарных владельцах (ожидаемое)</a:t>
            </a:r>
          </a:p>
          <a:p>
            <a:pPr marL="508" indent="0">
              <a:buNone/>
            </a:pPr>
            <a:r>
              <a:rPr lang="ru-RU" sz="2400" b="1" dirty="0">
                <a:solidFill>
                  <a:srgbClr val="002157"/>
                </a:solidFill>
              </a:rPr>
              <a:t>Требования 2.2 и 2.3</a:t>
            </a:r>
            <a:r>
              <a:rPr lang="ru-RU" sz="2400" dirty="0">
                <a:solidFill>
                  <a:srgbClr val="002157"/>
                </a:solidFill>
              </a:rPr>
              <a:t>.</a:t>
            </a:r>
          </a:p>
          <a:p>
            <a:pPr marL="457708" indent="-457200">
              <a:buFont typeface="Wingdings" pitchFamily="2" charset="2"/>
              <a:buChar char="§"/>
            </a:pPr>
            <a:r>
              <a:rPr lang="ru-RU" sz="2400" i="0" dirty="0">
                <a:solidFill>
                  <a:srgbClr val="002157"/>
                </a:solidFill>
              </a:rPr>
              <a:t>Правительствам раскрывать сведения</a:t>
            </a:r>
            <a:br>
              <a:rPr lang="ru-RU" sz="2400" i="0" dirty="0">
                <a:solidFill>
                  <a:srgbClr val="002157"/>
                </a:solidFill>
              </a:rPr>
            </a:br>
            <a:r>
              <a:rPr lang="ru-RU" sz="2400" i="0" dirty="0">
                <a:solidFill>
                  <a:srgbClr val="002157"/>
                </a:solidFill>
              </a:rPr>
              <a:t>о </a:t>
            </a:r>
            <a:r>
              <a:rPr lang="ru-RU" sz="2400" b="1" i="0" dirty="0">
                <a:solidFill>
                  <a:srgbClr val="0090BF"/>
                </a:solidFill>
              </a:rPr>
              <a:t>бенефициарных владельцах компаний-заявителей</a:t>
            </a:r>
            <a:r>
              <a:rPr lang="ru-RU" sz="2400" i="0" dirty="0">
                <a:solidFill>
                  <a:srgbClr val="002157"/>
                </a:solidFill>
              </a:rPr>
              <a:t> (обязательное)</a:t>
            </a:r>
          </a:p>
          <a:p>
            <a:pPr marL="457708" indent="-457200">
              <a:buFont typeface="Wingdings" pitchFamily="2" charset="2"/>
              <a:buChar char="§"/>
            </a:pPr>
            <a:r>
              <a:rPr lang="ru-RU" sz="2400" dirty="0"/>
              <a:t>Увязать </a:t>
            </a:r>
            <a:r>
              <a:rPr lang="ru-RU" sz="2400" b="1" i="0" dirty="0">
                <a:solidFill>
                  <a:srgbClr val="0090BF"/>
                </a:solidFill>
              </a:rPr>
              <a:t>общедоступные реестры лицензий </a:t>
            </a:r>
            <a:r>
              <a:rPr lang="ru-RU" sz="2400" i="0" dirty="0">
                <a:solidFill>
                  <a:srgbClr val="002157"/>
                </a:solidFill>
              </a:rPr>
              <a:t>с другими государственными платформами, в том числе содержащими данные бенефициарных и юридических владельцев (обязательное)  </a:t>
            </a:r>
          </a:p>
        </p:txBody>
      </p:sp>
      <p:pic>
        <p:nvPicPr>
          <p:cNvPr id="6" name="Picture 5">
            <a:extLst>
              <a:ext uri="{FF2B5EF4-FFF2-40B4-BE49-F238E27FC236}">
                <a16:creationId xmlns:a16="http://schemas.microsoft.com/office/drawing/2014/main" id="{6F374C03-F167-92D4-FDA4-CE0582077133}"/>
              </a:ext>
            </a:extLst>
          </p:cNvPr>
          <p:cNvPicPr>
            <a:picLocks noChangeAspect="1"/>
          </p:cNvPicPr>
          <p:nvPr/>
        </p:nvPicPr>
        <p:blipFill>
          <a:blip r:embed="rId4"/>
          <a:stretch>
            <a:fillRect/>
          </a:stretch>
        </p:blipFill>
        <p:spPr>
          <a:xfrm>
            <a:off x="6883400" y="0"/>
            <a:ext cx="5308600" cy="6858000"/>
          </a:xfrm>
          <a:prstGeom prst="rect">
            <a:avLst/>
          </a:prstGeom>
        </p:spPr>
      </p:pic>
    </p:spTree>
    <p:extLst>
      <p:ext uri="{BB962C8B-B14F-4D97-AF65-F5344CB8AC3E}">
        <p14:creationId xmlns:p14="http://schemas.microsoft.com/office/powerpoint/2010/main" val="3054926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4BD85-B15E-7D62-B3DB-02AE658135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5EE941-A335-BEDC-4ED8-CE1D04C87891}"/>
              </a:ext>
            </a:extLst>
          </p:cNvPr>
          <p:cNvPicPr>
            <a:picLocks noChangeAspect="1"/>
          </p:cNvPicPr>
          <p:nvPr/>
        </p:nvPicPr>
        <p:blipFill>
          <a:blip r:embed="rId3"/>
          <a:stretch>
            <a:fillRect/>
          </a:stretch>
        </p:blipFill>
        <p:spPr>
          <a:xfrm>
            <a:off x="6883400" y="0"/>
            <a:ext cx="5308600" cy="6858000"/>
          </a:xfrm>
          <a:prstGeom prst="rect">
            <a:avLst/>
          </a:prstGeom>
        </p:spPr>
      </p:pic>
      <p:sp>
        <p:nvSpPr>
          <p:cNvPr id="2" name="Title 1">
            <a:extLst>
              <a:ext uri="{FF2B5EF4-FFF2-40B4-BE49-F238E27FC236}">
                <a16:creationId xmlns:a16="http://schemas.microsoft.com/office/drawing/2014/main" id="{F1705E06-CDC4-D91E-0ABF-03037794BFB9}"/>
              </a:ext>
            </a:extLst>
          </p:cNvPr>
          <p:cNvSpPr>
            <a:spLocks noGrp="1"/>
          </p:cNvSpPr>
          <p:nvPr>
            <p:ph type="title"/>
          </p:nvPr>
        </p:nvSpPr>
        <p:spPr/>
        <p:txBody>
          <a:bodyPr/>
          <a:lstStyle/>
          <a:p>
            <a:r>
              <a:rPr lang="ru-RU" dirty="0"/>
              <a:t>Резюме</a:t>
            </a:r>
          </a:p>
        </p:txBody>
      </p:sp>
      <p:sp>
        <p:nvSpPr>
          <p:cNvPr id="3" name="Content Placeholder 2">
            <a:extLst>
              <a:ext uri="{FF2B5EF4-FFF2-40B4-BE49-F238E27FC236}">
                <a16:creationId xmlns:a16="http://schemas.microsoft.com/office/drawing/2014/main" id="{FFB0C96B-FE27-2450-66DE-66E6B6E9DA8A}"/>
              </a:ext>
            </a:extLst>
          </p:cNvPr>
          <p:cNvSpPr>
            <a:spLocks noGrp="1"/>
          </p:cNvSpPr>
          <p:nvPr>
            <p:ph idx="1"/>
          </p:nvPr>
        </p:nvSpPr>
        <p:spPr>
          <a:xfrm>
            <a:off x="642812" y="1866658"/>
            <a:ext cx="5704648" cy="4497386"/>
          </a:xfrm>
        </p:spPr>
        <p:txBody>
          <a:bodyPr>
            <a:normAutofit fontScale="85000" lnSpcReduction="20000"/>
          </a:bodyPr>
          <a:lstStyle/>
          <a:p>
            <a:pPr marL="0" indent="0">
              <a:buNone/>
            </a:pPr>
            <a:r>
              <a:rPr lang="ru-RU" sz="2400" b="1" dirty="0">
                <a:solidFill>
                  <a:srgbClr val="002157"/>
                </a:solidFill>
              </a:rPr>
              <a:t>Требования 2.5 и 2.6</a:t>
            </a:r>
            <a:r>
              <a:rPr lang="ru-RU" sz="2400" dirty="0">
                <a:solidFill>
                  <a:srgbClr val="002157"/>
                </a:solidFill>
              </a:rPr>
              <a:t>.</a:t>
            </a:r>
            <a:r>
              <a:rPr lang="ru-RU" sz="2400" dirty="0"/>
              <a:t>	</a:t>
            </a:r>
          </a:p>
          <a:p>
            <a:pPr marL="457708" indent="-457200">
              <a:buClr>
                <a:srgbClr val="002157"/>
              </a:buClr>
              <a:buFont typeface="Wingdings" pitchFamily="2" charset="2"/>
              <a:buChar char="§"/>
            </a:pPr>
            <a:r>
              <a:rPr lang="ru-RU" sz="2400" dirty="0"/>
              <a:t>Пороговое значение доли владения </a:t>
            </a:r>
            <a:r>
              <a:rPr lang="ru-RU" sz="2400" b="1" i="0" dirty="0">
                <a:solidFill>
                  <a:srgbClr val="0090BF"/>
                </a:solidFill>
              </a:rPr>
              <a:t>≤ 10% </a:t>
            </a:r>
            <a:r>
              <a:rPr lang="ru-RU" sz="2400" i="0" dirty="0">
                <a:solidFill>
                  <a:srgbClr val="002157"/>
                </a:solidFill>
              </a:rPr>
              <a:t>(поощряемое)</a:t>
            </a:r>
          </a:p>
          <a:p>
            <a:pPr marL="457708" indent="-457200">
              <a:buFont typeface="Wingdings" pitchFamily="2" charset="2"/>
              <a:buChar char="§"/>
            </a:pPr>
            <a:r>
              <a:rPr lang="ru-RU" sz="2400" i="0" dirty="0"/>
              <a:t>Включать в отчетность информацию о </a:t>
            </a:r>
            <a:r>
              <a:rPr lang="ru-RU" sz="2400" b="1" i="0" dirty="0">
                <a:solidFill>
                  <a:srgbClr val="0090BF"/>
                </a:solidFill>
              </a:rPr>
              <a:t>ПДЛ,</a:t>
            </a:r>
            <a:r>
              <a:rPr lang="ru-RU" sz="2400" i="0" dirty="0">
                <a:solidFill>
                  <a:srgbClr val="002157"/>
                </a:solidFill>
              </a:rPr>
              <a:t> которые являются бенефициарными владельцами, независимо от размера доли (обязательное)</a:t>
            </a:r>
          </a:p>
          <a:p>
            <a:pPr marL="457708" indent="-457200">
              <a:buFont typeface="Wingdings" pitchFamily="2" charset="2"/>
              <a:buChar char="§"/>
            </a:pPr>
            <a:r>
              <a:rPr lang="ru-RU" sz="2400" i="0" dirty="0">
                <a:solidFill>
                  <a:srgbClr val="002157"/>
                </a:solidFill>
              </a:rPr>
              <a:t>Проверка полноты и надежности данных</a:t>
            </a:r>
            <a:br>
              <a:rPr lang="ru-RU" sz="2400" i="0" dirty="0">
                <a:solidFill>
                  <a:srgbClr val="002157"/>
                </a:solidFill>
              </a:rPr>
            </a:br>
            <a:r>
              <a:rPr lang="ru-RU" sz="2400" i="0" dirty="0">
                <a:solidFill>
                  <a:srgbClr val="002157"/>
                </a:solidFill>
              </a:rPr>
              <a:t>в </a:t>
            </a:r>
            <a:r>
              <a:rPr lang="ru-RU" sz="2400" b="1" i="0" dirty="0">
                <a:solidFill>
                  <a:srgbClr val="0090BF"/>
                </a:solidFill>
              </a:rPr>
              <a:t>биржевых документах </a:t>
            </a:r>
            <a:r>
              <a:rPr lang="ru-RU" sz="2400" i="0" dirty="0">
                <a:solidFill>
                  <a:srgbClr val="002157"/>
                </a:solidFill>
              </a:rPr>
              <a:t>(поощряемое)</a:t>
            </a:r>
          </a:p>
          <a:p>
            <a:pPr marL="457708" indent="-457200">
              <a:buClr>
                <a:srgbClr val="002157"/>
              </a:buClr>
              <a:buFont typeface="Wingdings" pitchFamily="2" charset="2"/>
              <a:buChar char="§"/>
            </a:pPr>
            <a:r>
              <a:rPr lang="ru-RU" sz="2400" b="1" i="0" dirty="0">
                <a:solidFill>
                  <a:srgbClr val="0090BF"/>
                </a:solidFill>
              </a:rPr>
              <a:t>Государственным предприятиям</a:t>
            </a:r>
            <a:r>
              <a:rPr lang="ru-RU" sz="2400" i="0" dirty="0">
                <a:solidFill>
                  <a:srgbClr val="002157"/>
                </a:solidFill>
              </a:rPr>
              <a:t> сообщать</a:t>
            </a:r>
            <a:br>
              <a:rPr lang="ru-RU" sz="2400" i="0" dirty="0">
                <a:solidFill>
                  <a:srgbClr val="002157"/>
                </a:solidFill>
              </a:rPr>
            </a:br>
            <a:r>
              <a:rPr lang="ru-RU" sz="2400" i="0" dirty="0">
                <a:solidFill>
                  <a:srgbClr val="002157"/>
                </a:solidFill>
              </a:rPr>
              <a:t>о владельцах и контрольных пакетах (обязательное), а </a:t>
            </a:r>
            <a:r>
              <a:rPr lang="ru-RU" sz="2400" i="0" dirty="0"/>
              <a:t>также </a:t>
            </a:r>
            <a:r>
              <a:rPr lang="ru-RU" sz="2400" i="0" dirty="0">
                <a:solidFill>
                  <a:srgbClr val="002157"/>
                </a:solidFill>
              </a:rPr>
              <a:t>о бенефициарных владельцах </a:t>
            </a:r>
            <a:r>
              <a:rPr lang="ru-RU" sz="2400" b="1" i="0" dirty="0">
                <a:solidFill>
                  <a:srgbClr val="0090BF"/>
                </a:solidFill>
              </a:rPr>
              <a:t>поставщиков</a:t>
            </a:r>
            <a:r>
              <a:rPr lang="ru-RU" sz="2400" i="0" dirty="0">
                <a:solidFill>
                  <a:srgbClr val="002157"/>
                </a:solidFill>
              </a:rPr>
              <a:t> (поощряемое)</a:t>
            </a:r>
          </a:p>
          <a:p>
            <a:pPr marL="457708" indent="-457200">
              <a:buFont typeface="Wingdings" pitchFamily="2" charset="2"/>
              <a:buChar char="§"/>
            </a:pPr>
            <a:r>
              <a:rPr lang="ru-RU" sz="2400" i="0" dirty="0">
                <a:solidFill>
                  <a:srgbClr val="002157"/>
                </a:solidFill>
              </a:rPr>
              <a:t>Раскрывать информацию о </a:t>
            </a:r>
            <a:r>
              <a:rPr lang="ru-RU" sz="2400" b="1" i="0" dirty="0">
                <a:solidFill>
                  <a:srgbClr val="0090BF"/>
                </a:solidFill>
              </a:rPr>
              <a:t>юридических владельцах </a:t>
            </a:r>
            <a:r>
              <a:rPr lang="ru-RU" sz="2400" i="0" dirty="0">
                <a:solidFill>
                  <a:srgbClr val="002157"/>
                </a:solidFill>
              </a:rPr>
              <a:t>(обязательно) и полной </a:t>
            </a:r>
            <a:r>
              <a:rPr lang="ru-RU" sz="2400" b="1" i="0" dirty="0">
                <a:solidFill>
                  <a:srgbClr val="0090BF"/>
                </a:solidFill>
              </a:rPr>
              <a:t>цепочке владения </a:t>
            </a:r>
            <a:r>
              <a:rPr lang="ru-RU" sz="2400" i="0" dirty="0">
                <a:solidFill>
                  <a:srgbClr val="002157"/>
                </a:solidFill>
              </a:rPr>
              <a:t>(поощряемое)</a:t>
            </a:r>
          </a:p>
        </p:txBody>
      </p:sp>
      <p:pic>
        <p:nvPicPr>
          <p:cNvPr id="6" name="Picture 5">
            <a:extLst>
              <a:ext uri="{FF2B5EF4-FFF2-40B4-BE49-F238E27FC236}">
                <a16:creationId xmlns:a16="http://schemas.microsoft.com/office/drawing/2014/main" id="{9EE5C53D-B324-FC65-0ACB-D3252C606284}"/>
              </a:ext>
            </a:extLst>
          </p:cNvPr>
          <p:cNvPicPr>
            <a:picLocks noChangeAspect="1"/>
          </p:cNvPicPr>
          <p:nvPr/>
        </p:nvPicPr>
        <p:blipFill>
          <a:blip r:embed="rId4"/>
          <a:stretch>
            <a:fillRect/>
          </a:stretch>
        </p:blipFill>
        <p:spPr>
          <a:xfrm>
            <a:off x="6883400" y="0"/>
            <a:ext cx="5308600" cy="6858000"/>
          </a:xfrm>
          <a:prstGeom prst="rect">
            <a:avLst/>
          </a:prstGeom>
        </p:spPr>
      </p:pic>
    </p:spTree>
    <p:extLst>
      <p:ext uri="{BB962C8B-B14F-4D97-AF65-F5344CB8AC3E}">
        <p14:creationId xmlns:p14="http://schemas.microsoft.com/office/powerpoint/2010/main" val="4133946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6E7F-2EA2-FAE7-0D76-10C043B89A12}"/>
              </a:ext>
            </a:extLst>
          </p:cNvPr>
          <p:cNvSpPr>
            <a:spLocks noGrp="1"/>
          </p:cNvSpPr>
          <p:nvPr>
            <p:ph type="title"/>
          </p:nvPr>
        </p:nvSpPr>
        <p:spPr/>
        <p:txBody>
          <a:bodyPr/>
          <a:lstStyle/>
          <a:p>
            <a:r>
              <a:rPr lang="ru-RU"/>
              <a:t>Дополнительные ресурсы</a:t>
            </a:r>
          </a:p>
        </p:txBody>
      </p:sp>
      <p:sp>
        <p:nvSpPr>
          <p:cNvPr id="3" name="Content Placeholder 2">
            <a:extLst>
              <a:ext uri="{FF2B5EF4-FFF2-40B4-BE49-F238E27FC236}">
                <a16:creationId xmlns:a16="http://schemas.microsoft.com/office/drawing/2014/main" id="{BC69C872-2173-6DF3-69F6-B853E4F3D8E7}"/>
              </a:ext>
            </a:extLst>
          </p:cNvPr>
          <p:cNvSpPr>
            <a:spLocks noGrp="1"/>
          </p:cNvSpPr>
          <p:nvPr>
            <p:ph idx="1"/>
          </p:nvPr>
        </p:nvSpPr>
        <p:spPr>
          <a:xfrm>
            <a:off x="642812" y="2019792"/>
            <a:ext cx="11344141" cy="4514012"/>
          </a:xfrm>
        </p:spPr>
        <p:txBody>
          <a:bodyPr>
            <a:normAutofit fontScale="62500" lnSpcReduction="20000"/>
          </a:bodyPr>
          <a:lstStyle/>
          <a:p>
            <a:r>
              <a:rPr lang="ru-RU" b="1" dirty="0">
                <a:hlinkClick r:id="rId3"/>
              </a:rPr>
              <a:t>Методическое руководство о надзоре за раскрытием сведений о бенефициарных владельцах со стороны МГЗС</a:t>
            </a:r>
            <a:r>
              <a:rPr lang="ru-RU" dirty="0"/>
              <a:t> (будет обновлено в 2024 году)</a:t>
            </a:r>
          </a:p>
          <a:p>
            <a:r>
              <a:rPr lang="ru-RU" b="1" dirty="0">
                <a:hlinkClick r:id="rId4"/>
              </a:rPr>
              <a:t>Типовая форма декларации бенефициарных владельцев</a:t>
            </a:r>
          </a:p>
          <a:p>
            <a:r>
              <a:rPr lang="ru-RU" b="1" dirty="0"/>
              <a:t>Связь с энергетическим переходом и антикоррупционными мерами: </a:t>
            </a:r>
            <a:r>
              <a:rPr lang="ru-RU" dirty="0">
                <a:hlinkClick r:id="rId5"/>
              </a:rPr>
              <a:t>Shining a light on company ownership</a:t>
            </a:r>
            <a:r>
              <a:rPr lang="ru-RU" dirty="0"/>
              <a:t> («Разоблачая владельцев компаний») (</a:t>
            </a:r>
            <a:r>
              <a:rPr lang="ru-RU" dirty="0" err="1"/>
              <a:t>Opening</a:t>
            </a:r>
            <a:r>
              <a:rPr lang="ru-RU" dirty="0"/>
              <a:t> </a:t>
            </a:r>
            <a:r>
              <a:rPr lang="ru-RU" dirty="0" err="1"/>
              <a:t>Extractives</a:t>
            </a:r>
            <a:r>
              <a:rPr lang="ru-RU" dirty="0"/>
              <a:t>, 2022); </a:t>
            </a:r>
            <a:r>
              <a:rPr lang="ru-RU" dirty="0">
                <a:hlinkClick r:id="rId6"/>
              </a:rPr>
              <a:t>Who benefits?</a:t>
            </a:r>
            <a:r>
              <a:rPr lang="ru-RU" dirty="0"/>
              <a:t> («Кому это выгодно?») (</a:t>
            </a:r>
            <a:r>
              <a:rPr lang="ru-RU" dirty="0" err="1"/>
              <a:t>Opening</a:t>
            </a:r>
            <a:r>
              <a:rPr lang="ru-RU" dirty="0"/>
              <a:t> </a:t>
            </a:r>
            <a:r>
              <a:rPr lang="ru-RU" dirty="0" err="1"/>
              <a:t>Extractives</a:t>
            </a:r>
            <a:r>
              <a:rPr lang="ru-RU" dirty="0"/>
              <a:t>, 2022)</a:t>
            </a:r>
          </a:p>
          <a:p>
            <a:r>
              <a:rPr lang="ru-RU" b="1" dirty="0"/>
              <a:t>Пороговые значения: </a:t>
            </a:r>
            <a:r>
              <a:rPr lang="ru-RU" dirty="0">
                <a:hlinkClick r:id="rId7"/>
              </a:rPr>
              <a:t>Beneficial ownership in law: Definitions and thresholds</a:t>
            </a:r>
            <a:r>
              <a:rPr lang="ru-RU" dirty="0"/>
              <a:t> («Бенефициарное владение в законодательстве: определения и пороговые значения») (Open </a:t>
            </a:r>
            <a:r>
              <a:rPr lang="ru-RU" dirty="0" err="1"/>
              <a:t>Ownership</a:t>
            </a:r>
            <a:r>
              <a:rPr lang="ru-RU" dirty="0"/>
              <a:t>, 2019)</a:t>
            </a:r>
          </a:p>
          <a:p>
            <a:r>
              <a:rPr lang="ru-RU" b="1" dirty="0"/>
              <a:t>ГП: </a:t>
            </a:r>
            <a:r>
              <a:rPr lang="ru-RU" dirty="0">
                <a:hlinkClick r:id="rId8"/>
              </a:rPr>
              <a:t>Ownership and control of SOEs</a:t>
            </a:r>
            <a:r>
              <a:rPr lang="ru-RU" dirty="0"/>
              <a:t> («Владение государственными предприятиями и и контроль над ними») (</a:t>
            </a:r>
            <a:r>
              <a:rPr lang="ru-RU" dirty="0" err="1"/>
              <a:t>Opening</a:t>
            </a:r>
            <a:r>
              <a:rPr lang="ru-RU" dirty="0"/>
              <a:t> </a:t>
            </a:r>
            <a:r>
              <a:rPr lang="ru-RU" dirty="0" err="1"/>
              <a:t>Extractives</a:t>
            </a:r>
            <a:r>
              <a:rPr lang="ru-RU" dirty="0"/>
              <a:t>, 2023)</a:t>
            </a:r>
          </a:p>
          <a:p>
            <a:r>
              <a:rPr lang="ru-RU" b="1" dirty="0"/>
              <a:t>Лицензии: </a:t>
            </a:r>
            <a:r>
              <a:rPr lang="ru-RU" dirty="0">
                <a:hlinkClick r:id="rId9"/>
              </a:rPr>
              <a:t>License to Drill</a:t>
            </a:r>
            <a:r>
              <a:rPr lang="ru-RU" dirty="0"/>
              <a:t> («Лицензия на добычу нефти») (Всемирный банк); </a:t>
            </a:r>
            <a:r>
              <a:rPr lang="ru-RU" dirty="0">
                <a:hlinkClick r:id="rId10"/>
              </a:rPr>
              <a:t>инструмент MACRA </a:t>
            </a:r>
            <a:r>
              <a:rPr lang="ru-RU" dirty="0"/>
              <a:t>(Transparency International); </a:t>
            </a:r>
            <a:r>
              <a:rPr lang="ru-RU" dirty="0">
                <a:hlinkClick r:id="rId11"/>
              </a:rPr>
              <a:t>Corruption Risks in the Award of Licenses</a:t>
            </a:r>
            <a:r>
              <a:rPr lang="ru-RU" dirty="0"/>
              <a:t> («Коррупционные риски при выдаче лицензий») (NRGI)</a:t>
            </a:r>
          </a:p>
          <a:p>
            <a:r>
              <a:rPr lang="ru-RU" b="1" dirty="0"/>
              <a:t>Компании: </a:t>
            </a:r>
            <a:r>
              <a:rPr lang="ru-RU" dirty="0">
                <a:hlinkClick r:id="rId12"/>
              </a:rPr>
              <a:t>Заявление компаний об обеспечении прозрачности бенефициарного владения</a:t>
            </a:r>
            <a:r>
              <a:rPr lang="ru-RU" dirty="0"/>
              <a:t> (2021); </a:t>
            </a:r>
            <a:r>
              <a:rPr lang="ru-RU" dirty="0">
                <a:hlinkClick r:id="rId13"/>
              </a:rPr>
              <a:t>Требования к поддерживающим ИПДО компаниям</a:t>
            </a:r>
            <a:r>
              <a:rPr lang="ru-RU" dirty="0"/>
              <a:t> (2022); </a:t>
            </a:r>
            <a:r>
              <a:rPr lang="ru-RU" dirty="0">
                <a:hlinkClick r:id="rId14"/>
              </a:rPr>
              <a:t>Beneficial ownership and listed companies</a:t>
            </a:r>
            <a:r>
              <a:rPr lang="ru-RU" dirty="0"/>
              <a:t> («Бенефициарное владение и зарегистрированные на бирже компании») (Open </a:t>
            </a:r>
            <a:r>
              <a:rPr lang="ru-RU" dirty="0" err="1"/>
              <a:t>Ownership</a:t>
            </a:r>
            <a:r>
              <a:rPr lang="ru-RU" dirty="0"/>
              <a:t>, 2020)</a:t>
            </a:r>
          </a:p>
        </p:txBody>
      </p:sp>
    </p:spTree>
    <p:extLst>
      <p:ext uri="{BB962C8B-B14F-4D97-AF65-F5344CB8AC3E}">
        <p14:creationId xmlns:p14="http://schemas.microsoft.com/office/powerpoint/2010/main" val="1513216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540471"/>
            <a:ext cx="3944686" cy="1409657"/>
          </a:xfrm>
        </p:spPr>
        <p:txBody>
          <a:bodyPr/>
          <a:lstStyle/>
          <a:p>
            <a:r>
              <a:rPr lang="ru-RU" dirty="0"/>
              <a:t>Ознакомьтесь </a:t>
            </a:r>
            <a:br>
              <a:rPr lang="ru-RU" dirty="0"/>
            </a:br>
            <a:r>
              <a:rPr lang="ru-RU" dirty="0"/>
              <a:t>с руководством на странице </a:t>
            </a:r>
            <a:r>
              <a:rPr lang="ru-RU" dirty="0">
                <a:hlinkClick r:id="rId3"/>
              </a:rPr>
              <a:t>eiti.org/guide</a:t>
            </a:r>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1298691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2" y="2830745"/>
            <a:ext cx="10905753" cy="1196510"/>
          </a:xfrm>
        </p:spPr>
        <p:txBody>
          <a:bodyPr/>
          <a:lstStyle/>
          <a:p>
            <a:r>
              <a:rPr lang="ru-RU" sz="5400"/>
              <a:t>Вопросы?</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1828888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a:xfrm>
            <a:off x="632924" y="4379861"/>
            <a:ext cx="10220877" cy="744996"/>
          </a:xfrm>
        </p:spPr>
        <p:txBody>
          <a:bodyPr/>
          <a:lstStyle/>
          <a:p>
            <a:r>
              <a:rPr lang="ru-RU" dirty="0"/>
              <a:t>Благодарим за внимание!</a:t>
            </a:r>
            <a:endParaRPr lang="nb-NO" dirty="0"/>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ru-RU" sz="1100" b="1" i="0" baseline="0">
                <a:solidFill>
                  <a:srgbClr val="FFFFFF"/>
                </a:solidFill>
                <a:latin typeface="Franklin Gothic Demi" panose="020B0603020102020204" pitchFamily="34" charset="0"/>
                <a:ea typeface="ＭＳ Ｐゴシック" charset="0"/>
                <a:cs typeface="ＭＳ Ｐゴシック" charset="0"/>
              </a:rPr>
              <a:t>ЭЛ. ПОЧТА</a:t>
            </a:r>
            <a:r>
              <a:rPr lang="ru-RU" sz="1400" b="1" i="0">
                <a:solidFill>
                  <a:srgbClr val="FFFFFF"/>
                </a:solidFill>
                <a:latin typeface="Franklin Gothic Demi" panose="020B0603020102020204" pitchFamily="34" charset="0"/>
                <a:ea typeface="ＭＳ Ｐゴシック" charset="0"/>
                <a:cs typeface="ＭＳ Ｐゴシック" charset="0"/>
              </a:rPr>
              <a:t> </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secretariat@eiti.org </a:t>
            </a:r>
            <a:r>
              <a:rPr lang="ru-RU" sz="1100" b="1" i="0" baseline="0">
                <a:solidFill>
                  <a:srgbClr val="FFFFFF"/>
                </a:solidFill>
                <a:latin typeface="Franklin Gothic Demi" panose="020B0603020102020204" pitchFamily="34" charset="0"/>
                <a:ea typeface="ＭＳ Ｐゴシック" charset="0"/>
                <a:cs typeface="ＭＳ Ｐゴシック" charset="0"/>
              </a:rPr>
              <a:t>ТЕЛ.</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ru-RU" sz="1100" b="1" i="0" baseline="0">
                <a:solidFill>
                  <a:srgbClr val="FFFFFF"/>
                </a:solidFill>
              </a:rPr>
              <a:t>АДРЕС</a:t>
            </a:r>
            <a:r>
              <a:rPr lang="ru-RU" sz="1100" i="0" baseline="0">
                <a:solidFill>
                  <a:srgbClr val="FFFFFF"/>
                </a:solidFill>
              </a:rPr>
              <a:t> </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EITI International Secretariat, Rådhusgata 26, 0151 Oslo, Norway</a:t>
            </a:r>
          </a:p>
        </p:txBody>
      </p:sp>
    </p:spTree>
    <p:extLst>
      <p:ext uri="{BB962C8B-B14F-4D97-AF65-F5344CB8AC3E}">
        <p14:creationId xmlns:p14="http://schemas.microsoft.com/office/powerpoint/2010/main" val="321043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0765-192E-AC19-84F1-4A9C5FBC55EB}"/>
            </a:ext>
          </a:extLst>
        </p:cNvPr>
        <p:cNvGrpSpPr/>
        <p:nvPr/>
      </p:nvGrpSpPr>
      <p:grpSpPr>
        <a:xfrm>
          <a:off x="0" y="0"/>
          <a:ext cx="0" cy="0"/>
          <a:chOff x="0" y="0"/>
          <a:chExt cx="0" cy="0"/>
        </a:xfrm>
      </p:grpSpPr>
      <p:pic>
        <p:nvPicPr>
          <p:cNvPr id="5" name="Graphic 4" descr="Factory outline">
            <a:extLst>
              <a:ext uri="{FF2B5EF4-FFF2-40B4-BE49-F238E27FC236}">
                <a16:creationId xmlns:a16="http://schemas.microsoft.com/office/drawing/2014/main" id="{CB90D384-4EAE-B739-BF5E-28F3C14A81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190362" y="1000897"/>
            <a:ext cx="6001638" cy="6001638"/>
          </a:xfrm>
          <a:prstGeom prst="rect">
            <a:avLst/>
          </a:prstGeom>
        </p:spPr>
      </p:pic>
      <p:sp>
        <p:nvSpPr>
          <p:cNvPr id="2" name="Title 1">
            <a:extLst>
              <a:ext uri="{FF2B5EF4-FFF2-40B4-BE49-F238E27FC236}">
                <a16:creationId xmlns:a16="http://schemas.microsoft.com/office/drawing/2014/main" id="{60AF45B7-A4E7-C4C0-7566-1B74E8EBB171}"/>
              </a:ext>
            </a:extLst>
          </p:cNvPr>
          <p:cNvSpPr>
            <a:spLocks noGrp="1"/>
          </p:cNvSpPr>
          <p:nvPr>
            <p:ph type="title"/>
          </p:nvPr>
        </p:nvSpPr>
        <p:spPr>
          <a:xfrm>
            <a:off x="642812" y="1311543"/>
            <a:ext cx="10905753" cy="671660"/>
          </a:xfrm>
        </p:spPr>
        <p:txBody>
          <a:bodyPr/>
          <a:lstStyle/>
          <a:p>
            <a:r>
              <a:rPr lang="ru-RU" dirty="0"/>
              <a:t>Для компаний</a:t>
            </a:r>
          </a:p>
        </p:txBody>
      </p:sp>
      <p:sp>
        <p:nvSpPr>
          <p:cNvPr id="3" name="Content Placeholder 2">
            <a:extLst>
              <a:ext uri="{FF2B5EF4-FFF2-40B4-BE49-F238E27FC236}">
                <a16:creationId xmlns:a16="http://schemas.microsoft.com/office/drawing/2014/main" id="{EA9A244E-03D0-88D5-A0BA-85B978BEE82B}"/>
              </a:ext>
            </a:extLst>
          </p:cNvPr>
          <p:cNvSpPr>
            <a:spLocks noGrp="1"/>
          </p:cNvSpPr>
          <p:nvPr>
            <p:ph idx="1"/>
          </p:nvPr>
        </p:nvSpPr>
        <p:spPr>
          <a:xfrm>
            <a:off x="642813" y="2253976"/>
            <a:ext cx="10062701" cy="4100255"/>
          </a:xfrm>
        </p:spPr>
        <p:txBody>
          <a:bodyPr>
            <a:normAutofit fontScale="92500" lnSpcReduction="10000"/>
          </a:bodyPr>
          <a:lstStyle/>
          <a:p>
            <a:r>
              <a:rPr lang="ru-RU" sz="3200" dirty="0"/>
              <a:t>Создание </a:t>
            </a:r>
            <a:r>
              <a:rPr lang="ru-RU" sz="3200" b="1" dirty="0">
                <a:solidFill>
                  <a:srgbClr val="0090BF"/>
                </a:solidFill>
              </a:rPr>
              <a:t>честного и справедливого </a:t>
            </a:r>
            <a:r>
              <a:rPr lang="ru-RU" sz="3200" dirty="0"/>
              <a:t>операционного</a:t>
            </a:r>
            <a:br>
              <a:rPr lang="ru-RU" sz="3200" dirty="0"/>
            </a:br>
            <a:r>
              <a:rPr lang="ru-RU" sz="3200" dirty="0"/>
              <a:t>и инвестиционного климата </a:t>
            </a:r>
          </a:p>
          <a:p>
            <a:r>
              <a:rPr lang="ru-RU" sz="3200" dirty="0"/>
              <a:t>Укрепление </a:t>
            </a:r>
            <a:r>
              <a:rPr lang="ru-RU" sz="3200" b="1" dirty="0">
                <a:solidFill>
                  <a:srgbClr val="0090BF"/>
                </a:solidFill>
              </a:rPr>
              <a:t>социальной лицензии компаний на ведение деятельности </a:t>
            </a:r>
          </a:p>
          <a:p>
            <a:r>
              <a:rPr lang="ru-RU" sz="3200" dirty="0"/>
              <a:t>Содействие </a:t>
            </a:r>
            <a:r>
              <a:rPr lang="ru-RU" sz="3200" b="1" dirty="0">
                <a:solidFill>
                  <a:srgbClr val="0090BF"/>
                </a:solidFill>
              </a:rPr>
              <a:t>комплексной проверке благонадежности </a:t>
            </a:r>
            <a:r>
              <a:rPr lang="ru-RU" sz="3200" dirty="0"/>
              <a:t>поставщиков и деловых партнеров (должная осмотрительность) </a:t>
            </a:r>
          </a:p>
          <a:p>
            <a:r>
              <a:rPr lang="ru-RU" sz="3200" dirty="0"/>
              <a:t>Укрепление и защита </a:t>
            </a:r>
            <a:r>
              <a:rPr lang="ru-RU" sz="3200" b="1" dirty="0">
                <a:solidFill>
                  <a:srgbClr val="0090BF"/>
                </a:solidFill>
              </a:rPr>
              <a:t>репутации</a:t>
            </a:r>
            <a:r>
              <a:rPr lang="ru-RU" sz="3200" dirty="0"/>
              <a:t> за счет соблюдения принципов прозрачности ведения бизнеса</a:t>
            </a:r>
          </a:p>
          <a:p>
            <a:endParaRPr lang="en-GB" sz="3200" dirty="0"/>
          </a:p>
        </p:txBody>
      </p:sp>
      <p:sp>
        <p:nvSpPr>
          <p:cNvPr id="4" name="TextBox 3">
            <a:extLst>
              <a:ext uri="{FF2B5EF4-FFF2-40B4-BE49-F238E27FC236}">
                <a16:creationId xmlns:a16="http://schemas.microsoft.com/office/drawing/2014/main" id="{7FF7776B-C2EA-C817-83D7-DFB4112B1E32}"/>
              </a:ext>
            </a:extLst>
          </p:cNvPr>
          <p:cNvSpPr txBox="1"/>
          <p:nvPr/>
        </p:nvSpPr>
        <p:spPr>
          <a:xfrm>
            <a:off x="800100" y="489787"/>
            <a:ext cx="3701562" cy="369332"/>
          </a:xfrm>
          <a:prstGeom prst="rect">
            <a:avLst/>
          </a:prstGeom>
          <a:noFill/>
        </p:spPr>
        <p:txBody>
          <a:bodyPr wrap="square" lIns="180000" rtlCol="0">
            <a:spAutoFit/>
          </a:bodyPr>
          <a:lstStyle/>
          <a:p>
            <a:r>
              <a:rPr lang="ru-RU" dirty="0">
                <a:solidFill>
                  <a:schemeClr val="bg2"/>
                </a:solidFill>
                <a:latin typeface="Franklin Gothic Medium" panose="020B0603020102020204" pitchFamily="34" charset="0"/>
              </a:rPr>
              <a:t>ДЛЯ РАЗМЫШЛЕНИЯ</a:t>
            </a:r>
          </a:p>
        </p:txBody>
      </p:sp>
    </p:spTree>
    <p:extLst>
      <p:ext uri="{BB962C8B-B14F-4D97-AF65-F5344CB8AC3E}">
        <p14:creationId xmlns:p14="http://schemas.microsoft.com/office/powerpoint/2010/main" val="8585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1829-55A5-EF55-6895-159D7E62487B}"/>
              </a:ext>
            </a:extLst>
          </p:cNvPr>
          <p:cNvSpPr>
            <a:spLocks noGrp="1"/>
          </p:cNvSpPr>
          <p:nvPr>
            <p:ph type="title"/>
          </p:nvPr>
        </p:nvSpPr>
        <p:spPr/>
        <p:txBody>
          <a:bodyPr/>
          <a:lstStyle/>
          <a:p>
            <a:r>
              <a:rPr lang="ru-RU"/>
              <a:t>Стандарт ИПДО 2023</a:t>
            </a:r>
          </a:p>
        </p:txBody>
      </p:sp>
      <p:sp>
        <p:nvSpPr>
          <p:cNvPr id="3" name="Content Placeholder 2">
            <a:extLst>
              <a:ext uri="{FF2B5EF4-FFF2-40B4-BE49-F238E27FC236}">
                <a16:creationId xmlns:a16="http://schemas.microsoft.com/office/drawing/2014/main" id="{FB768708-16C5-871D-4A2C-388DF970DA1A}"/>
              </a:ext>
            </a:extLst>
          </p:cNvPr>
          <p:cNvSpPr>
            <a:spLocks noGrp="1"/>
          </p:cNvSpPr>
          <p:nvPr>
            <p:ph idx="1"/>
          </p:nvPr>
        </p:nvSpPr>
        <p:spPr>
          <a:xfrm>
            <a:off x="642813" y="2019792"/>
            <a:ext cx="5704648" cy="4554628"/>
          </a:xfrm>
        </p:spPr>
        <p:txBody>
          <a:bodyPr>
            <a:normAutofit/>
          </a:bodyPr>
          <a:lstStyle/>
          <a:p>
            <a:pPr marL="0" indent="0">
              <a:buNone/>
            </a:pPr>
            <a:r>
              <a:rPr lang="ru-RU" sz="3200" dirty="0"/>
              <a:t>Новые положения: </a:t>
            </a:r>
          </a:p>
          <a:p>
            <a:pPr>
              <a:buFont typeface="Wingdings" pitchFamily="2" charset="2"/>
              <a:buChar char="§"/>
            </a:pPr>
            <a:r>
              <a:rPr lang="ru-RU" sz="3200" dirty="0"/>
              <a:t>Расширение возможностей стран и компаний по </a:t>
            </a:r>
            <a:r>
              <a:rPr lang="ru-RU" sz="3200" b="1" dirty="0">
                <a:solidFill>
                  <a:srgbClr val="0090BF"/>
                </a:solidFill>
              </a:rPr>
              <a:t>выявлению и устранению коррупционных рисков</a:t>
            </a:r>
          </a:p>
          <a:p>
            <a:pPr>
              <a:buFont typeface="Wingdings" pitchFamily="2" charset="2"/>
              <a:buChar char="§"/>
            </a:pPr>
            <a:r>
              <a:rPr lang="ru-RU" sz="3200" dirty="0"/>
              <a:t>Более строгие положения</a:t>
            </a:r>
            <a:br>
              <a:rPr lang="ru-RU" sz="3200" dirty="0"/>
            </a:br>
            <a:r>
              <a:rPr lang="ru-RU" sz="3200" dirty="0"/>
              <a:t>о </a:t>
            </a:r>
            <a:r>
              <a:rPr lang="ru-RU" sz="3200" b="1" dirty="0">
                <a:solidFill>
                  <a:srgbClr val="0090BF"/>
                </a:solidFill>
              </a:rPr>
              <a:t>раскрытии информации</a:t>
            </a:r>
            <a:br>
              <a:rPr lang="ru-RU" sz="3200" b="1" dirty="0">
                <a:solidFill>
                  <a:srgbClr val="0090BF"/>
                </a:solidFill>
              </a:rPr>
            </a:br>
            <a:r>
              <a:rPr lang="ru-RU" sz="3200" b="1" dirty="0">
                <a:solidFill>
                  <a:srgbClr val="0090BF"/>
                </a:solidFill>
              </a:rPr>
              <a:t>о бенефициарных владельцах</a:t>
            </a:r>
            <a:r>
              <a:rPr lang="ru-RU" sz="3200" dirty="0"/>
              <a:t> </a:t>
            </a:r>
          </a:p>
        </p:txBody>
      </p:sp>
      <p:pic>
        <p:nvPicPr>
          <p:cNvPr id="6" name="Picture Placeholder 5">
            <a:extLst>
              <a:ext uri="{FF2B5EF4-FFF2-40B4-BE49-F238E27FC236}">
                <a16:creationId xmlns:a16="http://schemas.microsoft.com/office/drawing/2014/main" id="{B9FC7050-589F-A45E-4FAC-0BE8A012663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prstGeom prst="rect">
            <a:avLst/>
          </a:prstGeom>
        </p:spPr>
      </p:pic>
      <p:pic>
        <p:nvPicPr>
          <p:cNvPr id="7" name="Picture 6">
            <a:extLst>
              <a:ext uri="{FF2B5EF4-FFF2-40B4-BE49-F238E27FC236}">
                <a16:creationId xmlns:a16="http://schemas.microsoft.com/office/drawing/2014/main" id="{38372715-49AF-205D-60BB-E4F6C4C972D8}"/>
              </a:ext>
            </a:extLst>
          </p:cNvPr>
          <p:cNvPicPr>
            <a:picLocks noChangeAspect="1"/>
          </p:cNvPicPr>
          <p:nvPr/>
        </p:nvPicPr>
        <p:blipFill>
          <a:blip r:embed="rId4"/>
          <a:stretch>
            <a:fillRect/>
          </a:stretch>
        </p:blipFill>
        <p:spPr>
          <a:xfrm>
            <a:off x="6883400" y="0"/>
            <a:ext cx="5309917" cy="6858000"/>
          </a:xfrm>
          <a:prstGeom prst="rect">
            <a:avLst/>
          </a:prstGeom>
        </p:spPr>
      </p:pic>
    </p:spTree>
    <p:extLst>
      <p:ext uri="{BB962C8B-B14F-4D97-AF65-F5344CB8AC3E}">
        <p14:creationId xmlns:p14="http://schemas.microsoft.com/office/powerpoint/2010/main" val="168057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EFC4-8BDF-19A6-6075-A60F3537EF56}"/>
              </a:ext>
            </a:extLst>
          </p:cNvPr>
          <p:cNvSpPr>
            <a:spLocks noGrp="1"/>
          </p:cNvSpPr>
          <p:nvPr>
            <p:ph type="title"/>
          </p:nvPr>
        </p:nvSpPr>
        <p:spPr/>
        <p:txBody>
          <a:bodyPr/>
          <a:lstStyle/>
          <a:p>
            <a:r>
              <a:rPr lang="ru-RU" sz="3600" dirty="0"/>
              <a:t>Прозрачность БВ в цепочке создания стоимости</a:t>
            </a:r>
          </a:p>
        </p:txBody>
      </p:sp>
      <p:pic>
        <p:nvPicPr>
          <p:cNvPr id="5" name="Picture 4">
            <a:extLst>
              <a:ext uri="{FF2B5EF4-FFF2-40B4-BE49-F238E27FC236}">
                <a16:creationId xmlns:a16="http://schemas.microsoft.com/office/drawing/2014/main" id="{AB6A0838-8814-A57A-7990-5369138EE9C0}"/>
              </a:ext>
            </a:extLst>
          </p:cNvPr>
          <p:cNvPicPr>
            <a:picLocks noChangeAspect="1"/>
          </p:cNvPicPr>
          <p:nvPr/>
        </p:nvPicPr>
        <p:blipFill>
          <a:blip r:embed="rId3"/>
          <a:stretch>
            <a:fillRect/>
          </a:stretch>
        </p:blipFill>
        <p:spPr>
          <a:xfrm>
            <a:off x="1236654" y="2581530"/>
            <a:ext cx="9718692" cy="960569"/>
          </a:xfrm>
          <a:prstGeom prst="rect">
            <a:avLst/>
          </a:prstGeom>
        </p:spPr>
      </p:pic>
      <p:sp>
        <p:nvSpPr>
          <p:cNvPr id="6" name="Rectangle 5">
            <a:extLst>
              <a:ext uri="{FF2B5EF4-FFF2-40B4-BE49-F238E27FC236}">
                <a16:creationId xmlns:a16="http://schemas.microsoft.com/office/drawing/2014/main" id="{483B7C86-8EB8-D03D-A106-98A5A3CDBC74}"/>
              </a:ext>
            </a:extLst>
          </p:cNvPr>
          <p:cNvSpPr/>
          <p:nvPr/>
        </p:nvSpPr>
        <p:spPr>
          <a:xfrm>
            <a:off x="2452062" y="2176623"/>
            <a:ext cx="7377351" cy="1997445"/>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solidFill>
                <a:srgbClr val="165B89"/>
              </a:solidFill>
              <a:latin typeface="Franklin Gothic Book" panose="020B0503020102020204"/>
            </a:endParaRPr>
          </a:p>
        </p:txBody>
      </p:sp>
      <p:sp>
        <p:nvSpPr>
          <p:cNvPr id="8" name="TextBox 7">
            <a:extLst>
              <a:ext uri="{FF2B5EF4-FFF2-40B4-BE49-F238E27FC236}">
                <a16:creationId xmlns:a16="http://schemas.microsoft.com/office/drawing/2014/main" id="{0B2F468F-E7A7-FDC1-414B-0C270470DC34}"/>
              </a:ext>
            </a:extLst>
          </p:cNvPr>
          <p:cNvSpPr txBox="1"/>
          <p:nvPr/>
        </p:nvSpPr>
        <p:spPr>
          <a:xfrm>
            <a:off x="2558817" y="3571744"/>
            <a:ext cx="1023582" cy="461665"/>
          </a:xfrm>
          <a:prstGeom prst="rect">
            <a:avLst/>
          </a:prstGeom>
          <a:noFill/>
        </p:spPr>
        <p:txBody>
          <a:bodyPr wrap="square" rtlCol="0">
            <a:spAutoFit/>
          </a:bodyPr>
          <a:lstStyle/>
          <a:p>
            <a:pPr algn="ctr"/>
            <a:r>
              <a:rPr lang="ru-RU" sz="1200" b="1">
                <a:solidFill>
                  <a:srgbClr val="002157"/>
                </a:solidFill>
                <a:latin typeface="Franklin Gothic Book" panose="020B0503020102020204"/>
              </a:rPr>
              <a:t>Контракты и лицензии</a:t>
            </a:r>
          </a:p>
        </p:txBody>
      </p:sp>
      <p:sp>
        <p:nvSpPr>
          <p:cNvPr id="9" name="TextBox 8">
            <a:extLst>
              <a:ext uri="{FF2B5EF4-FFF2-40B4-BE49-F238E27FC236}">
                <a16:creationId xmlns:a16="http://schemas.microsoft.com/office/drawing/2014/main" id="{183D7921-0E8E-B8EA-0294-011024FC31D9}"/>
              </a:ext>
            </a:extLst>
          </p:cNvPr>
          <p:cNvSpPr txBox="1"/>
          <p:nvPr/>
        </p:nvSpPr>
        <p:spPr>
          <a:xfrm>
            <a:off x="3866401" y="3571744"/>
            <a:ext cx="1118859" cy="276999"/>
          </a:xfrm>
          <a:prstGeom prst="rect">
            <a:avLst/>
          </a:prstGeom>
          <a:noFill/>
        </p:spPr>
        <p:txBody>
          <a:bodyPr wrap="square" rtlCol="0">
            <a:spAutoFit/>
          </a:bodyPr>
          <a:lstStyle/>
          <a:p>
            <a:pPr algn="ctr"/>
            <a:r>
              <a:rPr lang="ru-RU" sz="1200" b="1">
                <a:solidFill>
                  <a:srgbClr val="002157"/>
                </a:solidFill>
                <a:latin typeface="Franklin Gothic Book" panose="020B0503020102020204"/>
              </a:rPr>
              <a:t>Добыча</a:t>
            </a:r>
          </a:p>
        </p:txBody>
      </p:sp>
      <p:sp>
        <p:nvSpPr>
          <p:cNvPr id="10" name="TextBox 9">
            <a:extLst>
              <a:ext uri="{FF2B5EF4-FFF2-40B4-BE49-F238E27FC236}">
                <a16:creationId xmlns:a16="http://schemas.microsoft.com/office/drawing/2014/main" id="{AB03E45B-4E26-E141-5B82-765152E06486}"/>
              </a:ext>
            </a:extLst>
          </p:cNvPr>
          <p:cNvSpPr txBox="1"/>
          <p:nvPr/>
        </p:nvSpPr>
        <p:spPr>
          <a:xfrm>
            <a:off x="5418331" y="3571744"/>
            <a:ext cx="1023582" cy="461665"/>
          </a:xfrm>
          <a:prstGeom prst="rect">
            <a:avLst/>
          </a:prstGeom>
          <a:noFill/>
        </p:spPr>
        <p:txBody>
          <a:bodyPr wrap="square" rtlCol="0">
            <a:spAutoFit/>
          </a:bodyPr>
          <a:lstStyle/>
          <a:p>
            <a:pPr algn="ctr"/>
            <a:r>
              <a:rPr lang="ru-RU" sz="1200" b="1">
                <a:solidFill>
                  <a:srgbClr val="002157"/>
                </a:solidFill>
                <a:latin typeface="Franklin Gothic Book" panose="020B0503020102020204"/>
              </a:rPr>
              <a:t>Сбор доходов</a:t>
            </a:r>
          </a:p>
        </p:txBody>
      </p:sp>
      <p:sp>
        <p:nvSpPr>
          <p:cNvPr id="11" name="TextBox 10">
            <a:extLst>
              <a:ext uri="{FF2B5EF4-FFF2-40B4-BE49-F238E27FC236}">
                <a16:creationId xmlns:a16="http://schemas.microsoft.com/office/drawing/2014/main" id="{7FE11B39-0DA9-7547-D161-7F657F11BC42}"/>
              </a:ext>
            </a:extLst>
          </p:cNvPr>
          <p:cNvSpPr txBox="1"/>
          <p:nvPr/>
        </p:nvSpPr>
        <p:spPr>
          <a:xfrm>
            <a:off x="6713303" y="3571744"/>
            <a:ext cx="1193547" cy="461665"/>
          </a:xfrm>
          <a:prstGeom prst="rect">
            <a:avLst/>
          </a:prstGeom>
          <a:noFill/>
        </p:spPr>
        <p:txBody>
          <a:bodyPr wrap="square" rtlCol="0">
            <a:spAutoFit/>
          </a:bodyPr>
          <a:lstStyle/>
          <a:p>
            <a:pPr algn="ctr"/>
            <a:r>
              <a:rPr lang="ru-RU" sz="1200" b="1" dirty="0" err="1">
                <a:solidFill>
                  <a:srgbClr val="002157"/>
                </a:solidFill>
                <a:latin typeface="Franklin Gothic Book" panose="020B0503020102020204"/>
              </a:rPr>
              <a:t>Распреде-ление</a:t>
            </a:r>
            <a:r>
              <a:rPr lang="ru-RU" sz="1200" b="1" dirty="0">
                <a:solidFill>
                  <a:srgbClr val="002157"/>
                </a:solidFill>
                <a:latin typeface="Franklin Gothic Book" panose="020B0503020102020204"/>
              </a:rPr>
              <a:t> доходов</a:t>
            </a:r>
          </a:p>
        </p:txBody>
      </p:sp>
      <p:sp>
        <p:nvSpPr>
          <p:cNvPr id="12" name="TextBox 11">
            <a:extLst>
              <a:ext uri="{FF2B5EF4-FFF2-40B4-BE49-F238E27FC236}">
                <a16:creationId xmlns:a16="http://schemas.microsoft.com/office/drawing/2014/main" id="{A5FD625F-5D19-5F04-7799-7372BA5D4071}"/>
              </a:ext>
            </a:extLst>
          </p:cNvPr>
          <p:cNvSpPr txBox="1"/>
          <p:nvPr/>
        </p:nvSpPr>
        <p:spPr>
          <a:xfrm>
            <a:off x="8104603" y="3571744"/>
            <a:ext cx="1724810" cy="646331"/>
          </a:xfrm>
          <a:prstGeom prst="rect">
            <a:avLst/>
          </a:prstGeom>
          <a:noFill/>
        </p:spPr>
        <p:txBody>
          <a:bodyPr wrap="square" rtlCol="0">
            <a:spAutoFit/>
          </a:bodyPr>
          <a:lstStyle/>
          <a:p>
            <a:pPr algn="ctr"/>
            <a:r>
              <a:rPr lang="ru-RU" sz="1200" b="1">
                <a:solidFill>
                  <a:srgbClr val="002157"/>
                </a:solidFill>
                <a:latin typeface="Franklin Gothic Book" panose="020B0503020102020204"/>
              </a:rPr>
              <a:t>Затраты на социально-экономические нужды</a:t>
            </a:r>
          </a:p>
        </p:txBody>
      </p:sp>
      <p:sp>
        <p:nvSpPr>
          <p:cNvPr id="13" name="TextBox 12">
            <a:extLst>
              <a:ext uri="{FF2B5EF4-FFF2-40B4-BE49-F238E27FC236}">
                <a16:creationId xmlns:a16="http://schemas.microsoft.com/office/drawing/2014/main" id="{7012504D-FAE0-2F94-E924-A1870EF6063E}"/>
              </a:ext>
            </a:extLst>
          </p:cNvPr>
          <p:cNvSpPr txBox="1"/>
          <p:nvPr/>
        </p:nvSpPr>
        <p:spPr>
          <a:xfrm>
            <a:off x="10105258" y="3571744"/>
            <a:ext cx="1023582" cy="646331"/>
          </a:xfrm>
          <a:prstGeom prst="rect">
            <a:avLst/>
          </a:prstGeom>
          <a:noFill/>
        </p:spPr>
        <p:txBody>
          <a:bodyPr wrap="square" rtlCol="0">
            <a:spAutoFit/>
          </a:bodyPr>
          <a:lstStyle/>
          <a:p>
            <a:pPr algn="ctr"/>
            <a:r>
              <a:rPr lang="ru-RU" sz="1200" b="1" dirty="0">
                <a:solidFill>
                  <a:srgbClr val="002157"/>
                </a:solidFill>
                <a:latin typeface="Franklin Gothic Book" panose="020B0503020102020204"/>
              </a:rPr>
              <a:t>Выгоды для обществен-</a:t>
            </a:r>
            <a:r>
              <a:rPr lang="ru-RU" sz="1200" b="1" dirty="0" err="1">
                <a:solidFill>
                  <a:srgbClr val="002157"/>
                </a:solidFill>
                <a:latin typeface="Franklin Gothic Book" panose="020B0503020102020204"/>
              </a:rPr>
              <a:t>ности</a:t>
            </a:r>
            <a:endParaRPr lang="ru-RU" sz="1200" b="1" dirty="0">
              <a:solidFill>
                <a:srgbClr val="002157"/>
              </a:solidFill>
              <a:latin typeface="Franklin Gothic Book" panose="020B0503020102020204"/>
            </a:endParaRPr>
          </a:p>
        </p:txBody>
      </p:sp>
      <p:cxnSp>
        <p:nvCxnSpPr>
          <p:cNvPr id="14" name="Elbow Connector 13">
            <a:extLst>
              <a:ext uri="{FF2B5EF4-FFF2-40B4-BE49-F238E27FC236}">
                <a16:creationId xmlns:a16="http://schemas.microsoft.com/office/drawing/2014/main" id="{3AC90ECF-C04F-FB42-CBB2-083BCDB17EA8}"/>
              </a:ext>
            </a:extLst>
          </p:cNvPr>
          <p:cNvCxnSpPr>
            <a:cxnSpLocks/>
            <a:stCxn id="8" idx="2"/>
            <a:endCxn id="15" idx="0"/>
          </p:cNvCxnSpPr>
          <p:nvPr/>
        </p:nvCxnSpPr>
        <p:spPr>
          <a:xfrm rot="5400000">
            <a:off x="1908977" y="3672728"/>
            <a:ext cx="800951" cy="1522312"/>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4A405A-3BFD-DC91-B1FB-1FFADB94A330}"/>
              </a:ext>
            </a:extLst>
          </p:cNvPr>
          <p:cNvSpPr txBox="1"/>
          <p:nvPr/>
        </p:nvSpPr>
        <p:spPr>
          <a:xfrm>
            <a:off x="531801" y="4834360"/>
            <a:ext cx="2032989" cy="1600438"/>
          </a:xfrm>
          <a:prstGeom prst="rect">
            <a:avLst/>
          </a:prstGeom>
          <a:noFill/>
        </p:spPr>
        <p:txBody>
          <a:bodyPr wrap="square" lIns="91440" tIns="45720" rIns="91440" bIns="45720" rtlCol="0" anchor="t">
            <a:spAutoFit/>
          </a:bodyPr>
          <a:lstStyle/>
          <a:p>
            <a:pPr algn="ctr"/>
            <a:r>
              <a:rPr lang="ru-RU" sz="1400" dirty="0">
                <a:solidFill>
                  <a:srgbClr val="002157"/>
                </a:solidFill>
                <a:latin typeface="Franklin Gothic Book" panose="020B0503020102020204"/>
              </a:rPr>
              <a:t>Описание </a:t>
            </a:r>
            <a:r>
              <a:rPr lang="ru-RU" sz="1400" b="1" dirty="0">
                <a:solidFill>
                  <a:srgbClr val="0090BF"/>
                </a:solidFill>
                <a:latin typeface="Franklin Gothic Book" panose="020B0503020102020204"/>
              </a:rPr>
              <a:t>антикоррупционных механизмов</a:t>
            </a:r>
            <a:br>
              <a:rPr lang="ru-RU" sz="1400" b="1" dirty="0">
                <a:solidFill>
                  <a:srgbClr val="0090BF"/>
                </a:solidFill>
                <a:latin typeface="Franklin Gothic Book" panose="020B0503020102020204"/>
              </a:rPr>
            </a:br>
            <a:r>
              <a:rPr lang="ru-RU" sz="1400" dirty="0">
                <a:solidFill>
                  <a:srgbClr val="002157"/>
                </a:solidFill>
                <a:latin typeface="Franklin Gothic Book" panose="020B0503020102020204"/>
              </a:rPr>
              <a:t>в процессах предоставления</a:t>
            </a:r>
            <a:br>
              <a:rPr lang="ru-RU" sz="1400" dirty="0">
                <a:solidFill>
                  <a:srgbClr val="002157"/>
                </a:solidFill>
                <a:latin typeface="Franklin Gothic Book" panose="020B0503020102020204"/>
              </a:rPr>
            </a:br>
            <a:r>
              <a:rPr lang="ru-RU" sz="1400" dirty="0">
                <a:solidFill>
                  <a:srgbClr val="002157"/>
                </a:solidFill>
                <a:latin typeface="Franklin Gothic Book" panose="020B0503020102020204"/>
              </a:rPr>
              <a:t>и переуступки лицензий/контрактов</a:t>
            </a:r>
          </a:p>
        </p:txBody>
      </p:sp>
      <p:sp>
        <p:nvSpPr>
          <p:cNvPr id="16" name="TextBox 15">
            <a:extLst>
              <a:ext uri="{FF2B5EF4-FFF2-40B4-BE49-F238E27FC236}">
                <a16:creationId xmlns:a16="http://schemas.microsoft.com/office/drawing/2014/main" id="{530579FA-3E6C-C471-9CFB-5DABCE81CFD4}"/>
              </a:ext>
            </a:extLst>
          </p:cNvPr>
          <p:cNvSpPr txBox="1"/>
          <p:nvPr/>
        </p:nvSpPr>
        <p:spPr>
          <a:xfrm>
            <a:off x="2724624" y="4834360"/>
            <a:ext cx="2387456" cy="1600438"/>
          </a:xfrm>
          <a:prstGeom prst="rect">
            <a:avLst/>
          </a:prstGeom>
          <a:noFill/>
        </p:spPr>
        <p:txBody>
          <a:bodyPr wrap="square" lIns="91440" tIns="45720" rIns="91440" bIns="45720" rtlCol="0" anchor="t">
            <a:spAutoFit/>
          </a:bodyPr>
          <a:lstStyle/>
          <a:p>
            <a:pPr algn="ctr"/>
            <a:r>
              <a:rPr lang="ru-RU" sz="1400" dirty="0">
                <a:solidFill>
                  <a:srgbClr val="002157"/>
                </a:solidFill>
                <a:latin typeface="Franklin Gothic Book" panose="020B0503020102020204"/>
              </a:rPr>
              <a:t>Усиление </a:t>
            </a:r>
            <a:r>
              <a:rPr lang="ru-RU" sz="1400" b="1" dirty="0">
                <a:solidFill>
                  <a:srgbClr val="0090BF"/>
                </a:solidFill>
                <a:latin typeface="Franklin Gothic Book" panose="020B0503020102020204"/>
              </a:rPr>
              <a:t>государственного надзора </a:t>
            </a:r>
            <a:r>
              <a:rPr lang="ru-RU" sz="1400" dirty="0">
                <a:solidFill>
                  <a:srgbClr val="002157"/>
                </a:solidFill>
                <a:latin typeface="Franklin Gothic Book" panose="020B0503020102020204"/>
              </a:rPr>
              <a:t>за операторами/проектами </a:t>
            </a:r>
          </a:p>
          <a:p>
            <a:pPr algn="ctr"/>
            <a:endParaRPr lang="en-GB" sz="1400" dirty="0">
              <a:solidFill>
                <a:srgbClr val="002157"/>
              </a:solidFill>
              <a:latin typeface="Franklin Gothic Book" panose="020B0503020102020204"/>
            </a:endParaRPr>
          </a:p>
          <a:p>
            <a:pPr algn="ctr"/>
            <a:r>
              <a:rPr lang="ru-RU" sz="1400" dirty="0">
                <a:solidFill>
                  <a:srgbClr val="002157"/>
                </a:solidFill>
                <a:latin typeface="Franklin Gothic Book" panose="020B0503020102020204"/>
              </a:rPr>
              <a:t>Снижение коррупционных рисков на этапе </a:t>
            </a:r>
            <a:r>
              <a:rPr lang="ru-RU" sz="1400" b="1" dirty="0">
                <a:solidFill>
                  <a:srgbClr val="0090BF"/>
                </a:solidFill>
                <a:latin typeface="Franklin Gothic Book" panose="020B0503020102020204"/>
              </a:rPr>
              <a:t>закупок</a:t>
            </a:r>
            <a:br>
              <a:rPr lang="ru-RU" sz="1400" b="1" dirty="0">
                <a:solidFill>
                  <a:srgbClr val="0090BF"/>
                </a:solidFill>
                <a:latin typeface="Franklin Gothic Book" panose="020B0503020102020204"/>
              </a:rPr>
            </a:br>
            <a:r>
              <a:rPr lang="ru-RU" sz="1400" b="1" dirty="0">
                <a:solidFill>
                  <a:srgbClr val="0090BF"/>
                </a:solidFill>
                <a:latin typeface="Franklin Gothic Book" panose="020B0503020102020204"/>
              </a:rPr>
              <a:t>в цепочке поставок</a:t>
            </a:r>
          </a:p>
        </p:txBody>
      </p:sp>
      <p:sp>
        <p:nvSpPr>
          <p:cNvPr id="17" name="TextBox 16">
            <a:extLst>
              <a:ext uri="{FF2B5EF4-FFF2-40B4-BE49-F238E27FC236}">
                <a16:creationId xmlns:a16="http://schemas.microsoft.com/office/drawing/2014/main" id="{7089AB79-99B8-D1BE-5280-E4AF18CFF7A3}"/>
              </a:ext>
            </a:extLst>
          </p:cNvPr>
          <p:cNvSpPr txBox="1"/>
          <p:nvPr/>
        </p:nvSpPr>
        <p:spPr>
          <a:xfrm>
            <a:off x="5091640" y="4834360"/>
            <a:ext cx="1854825" cy="1815882"/>
          </a:xfrm>
          <a:prstGeom prst="rect">
            <a:avLst/>
          </a:prstGeom>
          <a:noFill/>
        </p:spPr>
        <p:txBody>
          <a:bodyPr wrap="square" lIns="91440" tIns="45720" rIns="91440" bIns="45720" rtlCol="0" anchor="t">
            <a:spAutoFit/>
          </a:bodyPr>
          <a:lstStyle/>
          <a:p>
            <a:pPr algn="ctr"/>
            <a:r>
              <a:rPr lang="ru-RU" sz="1400" dirty="0">
                <a:solidFill>
                  <a:srgbClr val="002157"/>
                </a:solidFill>
                <a:latin typeface="Franklin Gothic Book" panose="020B0503020102020204"/>
              </a:rPr>
              <a:t>Содействие разоблачению </a:t>
            </a:r>
            <a:r>
              <a:rPr lang="ru-RU" sz="1400" b="1" dirty="0">
                <a:solidFill>
                  <a:srgbClr val="0090BF"/>
                </a:solidFill>
                <a:latin typeface="Franklin Gothic Book" panose="020B0503020102020204"/>
              </a:rPr>
              <a:t>фиктивных компаний</a:t>
            </a:r>
            <a:r>
              <a:rPr lang="ru-RU" sz="1400" dirty="0">
                <a:solidFill>
                  <a:srgbClr val="002157"/>
                </a:solidFill>
                <a:latin typeface="Franklin Gothic Book" panose="020B0503020102020204"/>
              </a:rPr>
              <a:t> и </a:t>
            </a:r>
            <a:r>
              <a:rPr lang="ru-RU" sz="1400" b="1" dirty="0">
                <a:solidFill>
                  <a:srgbClr val="0090BF"/>
                </a:solidFill>
                <a:latin typeface="Franklin Gothic Book" panose="020B0503020102020204"/>
              </a:rPr>
              <a:t>схем</a:t>
            </a:r>
            <a:r>
              <a:rPr lang="ru-RU" sz="1400" dirty="0">
                <a:solidFill>
                  <a:srgbClr val="002157"/>
                </a:solidFill>
                <a:latin typeface="Franklin Gothic Book" panose="020B0503020102020204"/>
              </a:rPr>
              <a:t>, используемых для уклонения от уплаты налогов/отмывания денег</a:t>
            </a:r>
          </a:p>
        </p:txBody>
      </p:sp>
      <p:sp>
        <p:nvSpPr>
          <p:cNvPr id="18" name="TextBox 17">
            <a:extLst>
              <a:ext uri="{FF2B5EF4-FFF2-40B4-BE49-F238E27FC236}">
                <a16:creationId xmlns:a16="http://schemas.microsoft.com/office/drawing/2014/main" id="{41AD01A0-50B2-CD15-A130-6D3FBD039D66}"/>
              </a:ext>
            </a:extLst>
          </p:cNvPr>
          <p:cNvSpPr txBox="1"/>
          <p:nvPr/>
        </p:nvSpPr>
        <p:spPr>
          <a:xfrm>
            <a:off x="6990276" y="4834360"/>
            <a:ext cx="2031743" cy="1600438"/>
          </a:xfrm>
          <a:prstGeom prst="rect">
            <a:avLst/>
          </a:prstGeom>
          <a:noFill/>
        </p:spPr>
        <p:txBody>
          <a:bodyPr wrap="square" lIns="91440" tIns="45720" rIns="91440" bIns="45720" rtlCol="0" anchor="t">
            <a:spAutoFit/>
          </a:bodyPr>
          <a:lstStyle/>
          <a:p>
            <a:pPr algn="ctr"/>
            <a:r>
              <a:rPr lang="ru-RU" sz="1400" dirty="0">
                <a:solidFill>
                  <a:srgbClr val="002157"/>
                </a:solidFill>
                <a:latin typeface="+mj-lt"/>
              </a:rPr>
              <a:t>Устранение</a:t>
            </a:r>
            <a:r>
              <a:rPr lang="ru-RU" sz="1400" b="0" i="0" dirty="0">
                <a:solidFill>
                  <a:srgbClr val="002157"/>
                </a:solidFill>
                <a:effectLst/>
                <a:latin typeface="+mj-lt"/>
              </a:rPr>
              <a:t> </a:t>
            </a:r>
            <a:r>
              <a:rPr lang="ru-RU" sz="1400" b="1" i="0" dirty="0">
                <a:solidFill>
                  <a:srgbClr val="0090BF"/>
                </a:solidFill>
                <a:effectLst/>
                <a:latin typeface="+mj-lt"/>
              </a:rPr>
              <a:t>конфликта интересов</a:t>
            </a:r>
            <a:r>
              <a:rPr lang="ru-RU" sz="1400" b="0" i="0" dirty="0">
                <a:solidFill>
                  <a:srgbClr val="002157"/>
                </a:solidFill>
                <a:effectLst/>
                <a:latin typeface="+mj-lt"/>
              </a:rPr>
              <a:t> при управлении доходами </a:t>
            </a:r>
          </a:p>
          <a:p>
            <a:pPr algn="ctr"/>
            <a:endParaRPr lang="en-US" sz="1400" dirty="0">
              <a:solidFill>
                <a:srgbClr val="002157"/>
              </a:solidFill>
              <a:latin typeface="+mj-lt"/>
            </a:endParaRPr>
          </a:p>
          <a:p>
            <a:pPr algn="ctr"/>
            <a:r>
              <a:rPr lang="ru-RU" sz="1400" b="0" i="0" dirty="0">
                <a:solidFill>
                  <a:srgbClr val="002157"/>
                </a:solidFill>
                <a:effectLst/>
                <a:latin typeface="+mj-lt"/>
              </a:rPr>
              <a:t>Выявление </a:t>
            </a:r>
            <a:r>
              <a:rPr lang="ru-RU" sz="1400" b="1" dirty="0">
                <a:solidFill>
                  <a:srgbClr val="0090BF"/>
                </a:solidFill>
                <a:effectLst/>
                <a:latin typeface="+mj-lt"/>
              </a:rPr>
              <a:t>утечки</a:t>
            </a:r>
            <a:r>
              <a:rPr lang="ru-RU" sz="1400" b="1" i="1" dirty="0">
                <a:solidFill>
                  <a:srgbClr val="0090BF"/>
                </a:solidFill>
                <a:effectLst/>
                <a:latin typeface="+mj-lt"/>
              </a:rPr>
              <a:t> </a:t>
            </a:r>
            <a:r>
              <a:rPr lang="ru-RU" sz="1400" b="1" dirty="0">
                <a:solidFill>
                  <a:srgbClr val="0090BF"/>
                </a:solidFill>
                <a:effectLst/>
                <a:latin typeface="+mj-lt"/>
              </a:rPr>
              <a:t>доходов </a:t>
            </a:r>
            <a:r>
              <a:rPr lang="ru-RU" sz="1400" b="0" i="0" dirty="0">
                <a:solidFill>
                  <a:srgbClr val="002157"/>
                </a:solidFill>
                <a:effectLst/>
                <a:latin typeface="+mj-lt"/>
              </a:rPr>
              <a:t>через фиктивные компании</a:t>
            </a:r>
          </a:p>
        </p:txBody>
      </p:sp>
      <p:sp>
        <p:nvSpPr>
          <p:cNvPr id="19" name="TextBox 18">
            <a:extLst>
              <a:ext uri="{FF2B5EF4-FFF2-40B4-BE49-F238E27FC236}">
                <a16:creationId xmlns:a16="http://schemas.microsoft.com/office/drawing/2014/main" id="{32A5829E-A274-AEC0-E4D0-C0452353C056}"/>
              </a:ext>
            </a:extLst>
          </p:cNvPr>
          <p:cNvSpPr txBox="1"/>
          <p:nvPr/>
        </p:nvSpPr>
        <p:spPr>
          <a:xfrm>
            <a:off x="9022019" y="4834360"/>
            <a:ext cx="2396258" cy="1600438"/>
          </a:xfrm>
          <a:prstGeom prst="rect">
            <a:avLst/>
          </a:prstGeom>
          <a:noFill/>
        </p:spPr>
        <p:txBody>
          <a:bodyPr wrap="square" lIns="91440" tIns="45720" rIns="91440" bIns="45720" rtlCol="0" anchor="t">
            <a:spAutoFit/>
          </a:bodyPr>
          <a:lstStyle/>
          <a:p>
            <a:pPr algn="ctr"/>
            <a:r>
              <a:rPr lang="ru-RU" sz="1400" dirty="0">
                <a:solidFill>
                  <a:srgbClr val="002157"/>
                </a:solidFill>
                <a:latin typeface="Franklin Gothic Book" panose="020B0503020102020204"/>
              </a:rPr>
              <a:t>Выявление </a:t>
            </a:r>
            <a:r>
              <a:rPr lang="ru-RU" sz="1400" b="1" dirty="0">
                <a:solidFill>
                  <a:srgbClr val="0090BF"/>
                </a:solidFill>
                <a:latin typeface="Franklin Gothic Book" panose="020B0503020102020204"/>
              </a:rPr>
              <a:t>конфликта интересов </a:t>
            </a:r>
            <a:r>
              <a:rPr lang="ru-RU" sz="1400" dirty="0">
                <a:solidFill>
                  <a:srgbClr val="002157"/>
                </a:solidFill>
                <a:latin typeface="Franklin Gothic Book" panose="020B0503020102020204"/>
              </a:rPr>
              <a:t>в процессах закупки </a:t>
            </a:r>
          </a:p>
          <a:p>
            <a:pPr algn="ctr"/>
            <a:endParaRPr lang="en-GB" sz="1400" dirty="0">
              <a:solidFill>
                <a:srgbClr val="002157"/>
              </a:solidFill>
              <a:latin typeface="Franklin Gothic Book" panose="020B0503020102020204"/>
            </a:endParaRPr>
          </a:p>
          <a:p>
            <a:pPr algn="ctr"/>
            <a:r>
              <a:rPr lang="ru-RU" sz="1400" dirty="0">
                <a:solidFill>
                  <a:srgbClr val="002157"/>
                </a:solidFill>
                <a:latin typeface="Franklin Gothic Book" panose="020B0503020102020204"/>
              </a:rPr>
              <a:t>Повышение </a:t>
            </a:r>
            <a:r>
              <a:rPr lang="ru-RU" sz="1400" b="1" dirty="0">
                <a:solidFill>
                  <a:srgbClr val="0090BF"/>
                </a:solidFill>
                <a:latin typeface="Franklin Gothic Book" panose="020B0503020102020204"/>
              </a:rPr>
              <a:t>репутации и доверия </a:t>
            </a:r>
            <a:r>
              <a:rPr lang="ru-RU" sz="1400" dirty="0">
                <a:solidFill>
                  <a:srgbClr val="002157"/>
                </a:solidFill>
                <a:latin typeface="Franklin Gothic Book" panose="020B0503020102020204"/>
              </a:rPr>
              <a:t>инвесторов к общественным проектам </a:t>
            </a:r>
          </a:p>
        </p:txBody>
      </p:sp>
      <p:cxnSp>
        <p:nvCxnSpPr>
          <p:cNvPr id="20" name="Elbow Connector 19">
            <a:extLst>
              <a:ext uri="{FF2B5EF4-FFF2-40B4-BE49-F238E27FC236}">
                <a16:creationId xmlns:a16="http://schemas.microsoft.com/office/drawing/2014/main" id="{F0E927EF-A961-FC78-9F03-080F78168034}"/>
              </a:ext>
            </a:extLst>
          </p:cNvPr>
          <p:cNvCxnSpPr>
            <a:cxnSpLocks/>
            <a:stCxn id="9" idx="2"/>
            <a:endCxn id="16" idx="0"/>
          </p:cNvCxnSpPr>
          <p:nvPr/>
        </p:nvCxnSpPr>
        <p:spPr>
          <a:xfrm rot="5400000">
            <a:off x="3679284" y="4087812"/>
            <a:ext cx="985617" cy="507479"/>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73494EAF-096A-D082-3DB0-4BBD5ED417B9}"/>
              </a:ext>
            </a:extLst>
          </p:cNvPr>
          <p:cNvCxnSpPr>
            <a:cxnSpLocks/>
            <a:stCxn id="11" idx="2"/>
            <a:endCxn id="18" idx="0"/>
          </p:cNvCxnSpPr>
          <p:nvPr/>
        </p:nvCxnSpPr>
        <p:spPr>
          <a:xfrm rot="16200000" flipH="1">
            <a:off x="7257637" y="4085848"/>
            <a:ext cx="800951" cy="696071"/>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0FE9FC3D-5438-9E4F-5EA3-9B422BA9FED3}"/>
              </a:ext>
            </a:extLst>
          </p:cNvPr>
          <p:cNvCxnSpPr>
            <a:cxnSpLocks/>
            <a:stCxn id="12" idx="2"/>
            <a:endCxn id="19" idx="0"/>
          </p:cNvCxnSpPr>
          <p:nvPr/>
        </p:nvCxnSpPr>
        <p:spPr>
          <a:xfrm rot="16200000" flipH="1">
            <a:off x="9285436" y="3899647"/>
            <a:ext cx="616285" cy="1253140"/>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4F125B0-BA92-7F4B-3436-C17AC06E2F4B}"/>
              </a:ext>
            </a:extLst>
          </p:cNvPr>
          <p:cNvSpPr txBox="1"/>
          <p:nvPr/>
        </p:nvSpPr>
        <p:spPr>
          <a:xfrm>
            <a:off x="5062184" y="2015174"/>
            <a:ext cx="2067632" cy="300082"/>
          </a:xfrm>
          <a:prstGeom prst="rect">
            <a:avLst/>
          </a:prstGeom>
          <a:solidFill>
            <a:srgbClr val="FFFFFF"/>
          </a:solidFill>
          <a:ln>
            <a:solidFill>
              <a:srgbClr val="FFFFFF"/>
            </a:solidFill>
          </a:ln>
        </p:spPr>
        <p:txBody>
          <a:bodyPr wrap="square" rtlCol="0">
            <a:spAutoFit/>
          </a:bodyPr>
          <a:lstStyle/>
          <a:p>
            <a:pPr algn="ctr"/>
            <a:r>
              <a:rPr lang="ru-RU" sz="1350" b="1">
                <a:solidFill>
                  <a:srgbClr val="0090BF"/>
                </a:solidFill>
                <a:latin typeface="Franklin Gothic Book" panose="020B0503020102020204"/>
              </a:rPr>
              <a:t>Охват Стандарта ИПДО</a:t>
            </a:r>
          </a:p>
        </p:txBody>
      </p:sp>
      <p:sp>
        <p:nvSpPr>
          <p:cNvPr id="34" name="TextBox 33">
            <a:extLst>
              <a:ext uri="{FF2B5EF4-FFF2-40B4-BE49-F238E27FC236}">
                <a16:creationId xmlns:a16="http://schemas.microsoft.com/office/drawing/2014/main" id="{4103C8F9-7BCF-B6A2-107E-0F66403DAFAB}"/>
              </a:ext>
            </a:extLst>
          </p:cNvPr>
          <p:cNvSpPr txBox="1"/>
          <p:nvPr/>
        </p:nvSpPr>
        <p:spPr>
          <a:xfrm>
            <a:off x="1104610" y="3571744"/>
            <a:ext cx="1023582" cy="461665"/>
          </a:xfrm>
          <a:prstGeom prst="rect">
            <a:avLst/>
          </a:prstGeom>
          <a:noFill/>
        </p:spPr>
        <p:txBody>
          <a:bodyPr wrap="square" rtlCol="0">
            <a:spAutoFit/>
          </a:bodyPr>
          <a:lstStyle/>
          <a:p>
            <a:pPr algn="ctr"/>
            <a:r>
              <a:rPr lang="ru-RU" sz="1200" b="1" dirty="0">
                <a:solidFill>
                  <a:srgbClr val="002157"/>
                </a:solidFill>
                <a:latin typeface="Franklin Gothic Book" panose="020B0503020102020204"/>
              </a:rPr>
              <a:t>Природные ресурсы</a:t>
            </a:r>
          </a:p>
        </p:txBody>
      </p:sp>
      <p:cxnSp>
        <p:nvCxnSpPr>
          <p:cNvPr id="61" name="Straight Connector 60">
            <a:extLst>
              <a:ext uri="{FF2B5EF4-FFF2-40B4-BE49-F238E27FC236}">
                <a16:creationId xmlns:a16="http://schemas.microsoft.com/office/drawing/2014/main" id="{2A180F78-36CF-DA01-1CBE-B6279EB05F89}"/>
              </a:ext>
            </a:extLst>
          </p:cNvPr>
          <p:cNvCxnSpPr>
            <a:cxnSpLocks/>
            <a:stCxn id="10" idx="2"/>
          </p:cNvCxnSpPr>
          <p:nvPr/>
        </p:nvCxnSpPr>
        <p:spPr>
          <a:xfrm>
            <a:off x="5930122" y="4033409"/>
            <a:ext cx="0" cy="690991"/>
          </a:xfrm>
          <a:prstGeom prst="line">
            <a:avLst/>
          </a:prstGeom>
          <a:ln w="38100">
            <a:solidFill>
              <a:srgbClr val="0021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657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16216"/>
            <a:ext cx="6777555" cy="2223079"/>
          </a:xfrm>
        </p:spPr>
        <p:txBody>
          <a:bodyPr>
            <a:normAutofit lnSpcReduction="10000"/>
          </a:bodyPr>
          <a:lstStyle/>
          <a:p>
            <a:r>
              <a:rPr lang="ru-RU" dirty="0"/>
              <a:t>Основные поправки</a:t>
            </a:r>
            <a:br>
              <a:rPr lang="ru-RU" dirty="0"/>
            </a:br>
            <a:r>
              <a:rPr lang="ru-RU" dirty="0"/>
              <a:t>к положениям</a:t>
            </a:r>
            <a:br>
              <a:rPr lang="ru-RU" dirty="0"/>
            </a:br>
            <a:r>
              <a:rPr lang="ru-RU" dirty="0"/>
              <a:t>о прозрачности бенефициарного владения</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299" y="2038729"/>
            <a:ext cx="3235381" cy="438254"/>
          </a:xfrm>
        </p:spPr>
        <p:txBody>
          <a:bodyPr/>
          <a:lstStyle/>
          <a:p>
            <a:r>
              <a:rPr lang="ru-RU" sz="2200" dirty="0"/>
              <a:t>СТАНДАРТ ИПДО 2023</a:t>
            </a:r>
          </a:p>
        </p:txBody>
      </p:sp>
      <p:pic>
        <p:nvPicPr>
          <p:cNvPr id="3" name="Picture 2">
            <a:extLst>
              <a:ext uri="{FF2B5EF4-FFF2-40B4-BE49-F238E27FC236}">
                <a16:creationId xmlns:a16="http://schemas.microsoft.com/office/drawing/2014/main" id="{0AD4F992-2CD2-E877-80F9-250E93D19EBA}"/>
              </a:ext>
            </a:extLst>
          </p:cNvPr>
          <p:cNvPicPr>
            <a:picLocks noChangeAspect="1"/>
          </p:cNvPicPr>
          <p:nvPr/>
        </p:nvPicPr>
        <p:blipFill>
          <a:blip r:embed="rId2"/>
          <a:stretch>
            <a:fillRect/>
          </a:stretch>
        </p:blipFill>
        <p:spPr>
          <a:xfrm>
            <a:off x="7780798" y="1400927"/>
            <a:ext cx="3407959" cy="4804064"/>
          </a:xfrm>
          <a:prstGeom prst="rect">
            <a:avLst/>
          </a:prstGeom>
        </p:spPr>
      </p:pic>
    </p:spTree>
    <p:extLst>
      <p:ext uri="{BB962C8B-B14F-4D97-AF65-F5344CB8AC3E}">
        <p14:creationId xmlns:p14="http://schemas.microsoft.com/office/powerpoint/2010/main" val="3881553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A2ECD-E842-1CBF-B40A-A27257133DF6}"/>
            </a:ext>
          </a:extLst>
        </p:cNvPr>
        <p:cNvGrpSpPr/>
        <p:nvPr/>
      </p:nvGrpSpPr>
      <p:grpSpPr>
        <a:xfrm>
          <a:off x="0" y="0"/>
          <a:ext cx="0" cy="0"/>
          <a:chOff x="0" y="0"/>
          <a:chExt cx="0" cy="0"/>
        </a:xfrm>
      </p:grpSpPr>
      <p:pic>
        <p:nvPicPr>
          <p:cNvPr id="37" name="Picture 36" descr="A close-up of a computer screen&#10;&#10;Description automatically generated">
            <a:extLst>
              <a:ext uri="{FF2B5EF4-FFF2-40B4-BE49-F238E27FC236}">
                <a16:creationId xmlns:a16="http://schemas.microsoft.com/office/drawing/2014/main" id="{05D409F7-0F10-DD5D-F7D2-C1B9F6F50B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26068" y="4207966"/>
            <a:ext cx="2384779" cy="1620002"/>
          </a:xfrm>
          <a:prstGeom prst="rect">
            <a:avLst/>
          </a:prstGeom>
        </p:spPr>
      </p:pic>
      <p:pic>
        <p:nvPicPr>
          <p:cNvPr id="27" name="Picture 26" descr="A group of pins connected to string&#10;&#10;Description automatically generated">
            <a:extLst>
              <a:ext uri="{FF2B5EF4-FFF2-40B4-BE49-F238E27FC236}">
                <a16:creationId xmlns:a16="http://schemas.microsoft.com/office/drawing/2014/main" id="{EDFDF5AB-7806-A312-A881-2BF2DEFD14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7600"/>
          <a:stretch/>
        </p:blipFill>
        <p:spPr>
          <a:xfrm>
            <a:off x="790683" y="4207969"/>
            <a:ext cx="2804508" cy="1620001"/>
          </a:xfrm>
          <a:prstGeom prst="rect">
            <a:avLst/>
          </a:prstGeom>
        </p:spPr>
      </p:pic>
      <p:pic>
        <p:nvPicPr>
          <p:cNvPr id="33" name="Picture 32" descr="A map of a large scale&#10;&#10;Description automatically generated">
            <a:extLst>
              <a:ext uri="{FF2B5EF4-FFF2-40B4-BE49-F238E27FC236}">
                <a16:creationId xmlns:a16="http://schemas.microsoft.com/office/drawing/2014/main" id="{0B175EC3-FF57-8994-E340-B3317F75DD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36388" y="4207967"/>
            <a:ext cx="2384779" cy="1620001"/>
          </a:xfrm>
          <a:prstGeom prst="rect">
            <a:avLst/>
          </a:prstGeom>
        </p:spPr>
      </p:pic>
      <p:pic>
        <p:nvPicPr>
          <p:cNvPr id="31" name="Picture 30" descr="An oil rig in the ocean&#10;&#10;Description automatically generated">
            <a:extLst>
              <a:ext uri="{FF2B5EF4-FFF2-40B4-BE49-F238E27FC236}">
                <a16:creationId xmlns:a16="http://schemas.microsoft.com/office/drawing/2014/main" id="{453EF5BA-AC65-39F0-9F3F-38C2D6A1CF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36536" y="2377542"/>
            <a:ext cx="3376042" cy="1619997"/>
          </a:xfrm>
          <a:prstGeom prst="rect">
            <a:avLst/>
          </a:prstGeom>
        </p:spPr>
      </p:pic>
      <p:pic>
        <p:nvPicPr>
          <p:cNvPr id="29" name="Picture 28" descr="A person in a suit with his arms crossed&#10;&#10;Description automatically generated">
            <a:extLst>
              <a:ext uri="{FF2B5EF4-FFF2-40B4-BE49-F238E27FC236}">
                <a16:creationId xmlns:a16="http://schemas.microsoft.com/office/drawing/2014/main" id="{DD006125-4B18-AC83-331C-EEC5004561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03788" y="2377541"/>
            <a:ext cx="3376042" cy="1619997"/>
          </a:xfrm>
          <a:prstGeom prst="rect">
            <a:avLst/>
          </a:prstGeom>
        </p:spPr>
      </p:pic>
      <p:pic>
        <p:nvPicPr>
          <p:cNvPr id="24" name="Picture 23" descr="A blue and white circle with a pie chart&#10;&#10;Description automatically generated">
            <a:extLst>
              <a:ext uri="{FF2B5EF4-FFF2-40B4-BE49-F238E27FC236}">
                <a16:creationId xmlns:a16="http://schemas.microsoft.com/office/drawing/2014/main" id="{1DC2689F-DEA5-06DF-DB1B-9D33A1D526E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9109" y="2377541"/>
            <a:ext cx="3376044" cy="1619997"/>
          </a:xfrm>
          <a:prstGeom prst="rect">
            <a:avLst/>
          </a:prstGeom>
        </p:spPr>
      </p:pic>
      <p:sp>
        <p:nvSpPr>
          <p:cNvPr id="2" name="Title 1">
            <a:extLst>
              <a:ext uri="{FF2B5EF4-FFF2-40B4-BE49-F238E27FC236}">
                <a16:creationId xmlns:a16="http://schemas.microsoft.com/office/drawing/2014/main" id="{75193C0D-A07E-77A5-289D-02ACF7B63C01}"/>
              </a:ext>
            </a:extLst>
          </p:cNvPr>
          <p:cNvSpPr>
            <a:spLocks noGrp="1"/>
          </p:cNvSpPr>
          <p:nvPr>
            <p:ph type="title"/>
          </p:nvPr>
        </p:nvSpPr>
        <p:spPr>
          <a:xfrm>
            <a:off x="642812" y="1295357"/>
            <a:ext cx="10905753" cy="671660"/>
          </a:xfrm>
        </p:spPr>
        <p:txBody>
          <a:bodyPr/>
          <a:lstStyle/>
          <a:p>
            <a:r>
              <a:rPr lang="ru-RU"/>
              <a:t>Ключевые аспекты</a:t>
            </a:r>
          </a:p>
        </p:txBody>
      </p:sp>
      <p:pic>
        <p:nvPicPr>
          <p:cNvPr id="12" name="Picture 11" descr="Close up of checklist">
            <a:extLst>
              <a:ext uri="{FF2B5EF4-FFF2-40B4-BE49-F238E27FC236}">
                <a16:creationId xmlns:a16="http://schemas.microsoft.com/office/drawing/2014/main" id="{9E82BAD3-0BA2-BF2E-2C3B-75EC0553AAE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283823" y="4207967"/>
            <a:ext cx="2384780" cy="1620002"/>
          </a:xfrm>
          <a:prstGeom prst="rect">
            <a:avLst/>
          </a:prstGeom>
        </p:spPr>
      </p:pic>
      <p:sp>
        <p:nvSpPr>
          <p:cNvPr id="4" name="Rectangle 3">
            <a:extLst>
              <a:ext uri="{FF2B5EF4-FFF2-40B4-BE49-F238E27FC236}">
                <a16:creationId xmlns:a16="http://schemas.microsoft.com/office/drawing/2014/main" id="{5823B31A-CBD8-2D12-9E14-3CCB744E9CD9}"/>
              </a:ext>
            </a:extLst>
          </p:cNvPr>
          <p:cNvSpPr/>
          <p:nvPr/>
        </p:nvSpPr>
        <p:spPr>
          <a:xfrm>
            <a:off x="790683" y="2377539"/>
            <a:ext cx="3375728" cy="1620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ПОРОГОВЫЕ ЗНАЧЕНИЯ ОТЧЕТНОСТИ</a:t>
            </a:r>
          </a:p>
        </p:txBody>
      </p:sp>
      <p:sp>
        <p:nvSpPr>
          <p:cNvPr id="10" name="Rectangle 9">
            <a:extLst>
              <a:ext uri="{FF2B5EF4-FFF2-40B4-BE49-F238E27FC236}">
                <a16:creationId xmlns:a16="http://schemas.microsoft.com/office/drawing/2014/main" id="{7738C233-1D3C-2232-AE4A-BCECAAB93D7E}"/>
              </a:ext>
            </a:extLst>
          </p:cNvPr>
          <p:cNvSpPr/>
          <p:nvPr/>
        </p:nvSpPr>
        <p:spPr>
          <a:xfrm>
            <a:off x="8036536" y="2377539"/>
            <a:ext cx="3376041" cy="1620000"/>
          </a:xfrm>
          <a:prstGeom prst="rect">
            <a:avLst/>
          </a:prstGeom>
          <a:solidFill>
            <a:schemeClr val="accent4">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ГОСУДАРСТВЕННЫЕ ПРЕДПРИЯТИЯ</a:t>
            </a:r>
          </a:p>
        </p:txBody>
      </p:sp>
      <p:sp>
        <p:nvSpPr>
          <p:cNvPr id="7" name="Rectangle 6">
            <a:extLst>
              <a:ext uri="{FF2B5EF4-FFF2-40B4-BE49-F238E27FC236}">
                <a16:creationId xmlns:a16="http://schemas.microsoft.com/office/drawing/2014/main" id="{E171141E-AB26-7088-40CC-2BA97D669BDC}"/>
              </a:ext>
            </a:extLst>
          </p:cNvPr>
          <p:cNvSpPr/>
          <p:nvPr/>
        </p:nvSpPr>
        <p:spPr>
          <a:xfrm>
            <a:off x="4407979" y="2377539"/>
            <a:ext cx="3371851" cy="162000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ПУБЛИЧНЫЕ ДОЛЖНОСТНЫЕ ЛИЦА</a:t>
            </a:r>
          </a:p>
        </p:txBody>
      </p:sp>
      <p:sp>
        <p:nvSpPr>
          <p:cNvPr id="13" name="Rectangle 12">
            <a:extLst>
              <a:ext uri="{FF2B5EF4-FFF2-40B4-BE49-F238E27FC236}">
                <a16:creationId xmlns:a16="http://schemas.microsoft.com/office/drawing/2014/main" id="{44B80353-2ACB-5BEE-E98E-4AF4C035B89E}"/>
              </a:ext>
            </a:extLst>
          </p:cNvPr>
          <p:cNvSpPr/>
          <p:nvPr/>
        </p:nvSpPr>
        <p:spPr>
          <a:xfrm>
            <a:off x="790683" y="4207971"/>
            <a:ext cx="2384779" cy="1620000"/>
          </a:xfrm>
          <a:prstGeom prst="rect">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FFFFFF"/>
                </a:solidFill>
              </a:rPr>
              <a:t>ЮРИДИЧЕСКОЕ ВЛАДЕНИЕИ КОРПОРАТИВНАЯ СТРУКТУРА</a:t>
            </a:r>
          </a:p>
        </p:txBody>
      </p:sp>
      <p:sp>
        <p:nvSpPr>
          <p:cNvPr id="14" name="Rectangle 13">
            <a:extLst>
              <a:ext uri="{FF2B5EF4-FFF2-40B4-BE49-F238E27FC236}">
                <a16:creationId xmlns:a16="http://schemas.microsoft.com/office/drawing/2014/main" id="{DF1E76FC-24A1-3B41-B36D-D1A9B016DDB6}"/>
              </a:ext>
            </a:extLst>
          </p:cNvPr>
          <p:cNvSpPr/>
          <p:nvPr/>
        </p:nvSpPr>
        <p:spPr>
          <a:xfrm>
            <a:off x="6282093" y="4207968"/>
            <a:ext cx="2384779" cy="1620000"/>
          </a:xfrm>
          <a:prstGeom prst="rect">
            <a:avLst/>
          </a:prstGeom>
          <a:solidFill>
            <a:srgbClr val="89AA2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FFFFFF"/>
                </a:solidFill>
              </a:rPr>
              <a:t>ПОЛИТИКА</a:t>
            </a:r>
            <a:br>
              <a:rPr lang="ru-RU" sz="2000" b="1" dirty="0">
                <a:solidFill>
                  <a:srgbClr val="FFFFFF"/>
                </a:solidFill>
              </a:rPr>
            </a:br>
            <a:r>
              <a:rPr lang="ru-RU" sz="2000" b="1" dirty="0">
                <a:solidFill>
                  <a:srgbClr val="FFFFFF"/>
                </a:solidFill>
              </a:rPr>
              <a:t>И ПРАКТИКА КОМПАНИЙ</a:t>
            </a:r>
          </a:p>
        </p:txBody>
      </p:sp>
      <p:sp>
        <p:nvSpPr>
          <p:cNvPr id="20" name="Rectangle 19">
            <a:extLst>
              <a:ext uri="{FF2B5EF4-FFF2-40B4-BE49-F238E27FC236}">
                <a16:creationId xmlns:a16="http://schemas.microsoft.com/office/drawing/2014/main" id="{6C837AF9-ACE6-B0E8-1A24-3600D39AFA9B}"/>
              </a:ext>
            </a:extLst>
          </p:cNvPr>
          <p:cNvSpPr/>
          <p:nvPr/>
        </p:nvSpPr>
        <p:spPr>
          <a:xfrm>
            <a:off x="3536388" y="4207968"/>
            <a:ext cx="2384779" cy="1620000"/>
          </a:xfrm>
          <a:prstGeom prst="rect">
            <a:avLst/>
          </a:pr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FFFFFF"/>
                </a:solidFill>
              </a:rPr>
              <a:t>ВЫДАЧА ЛИЦЕНЗИЙ</a:t>
            </a:r>
          </a:p>
        </p:txBody>
      </p:sp>
      <p:sp>
        <p:nvSpPr>
          <p:cNvPr id="35" name="Rectangle 34">
            <a:extLst>
              <a:ext uri="{FF2B5EF4-FFF2-40B4-BE49-F238E27FC236}">
                <a16:creationId xmlns:a16="http://schemas.microsoft.com/office/drawing/2014/main" id="{A1E6BCB7-EC96-40AC-0423-2C39ABC5CE65}"/>
              </a:ext>
            </a:extLst>
          </p:cNvPr>
          <p:cNvSpPr/>
          <p:nvPr/>
        </p:nvSpPr>
        <p:spPr>
          <a:xfrm>
            <a:off x="9027799" y="4207968"/>
            <a:ext cx="2384779" cy="1620000"/>
          </a:xfrm>
          <a:prstGeom prst="rect">
            <a:avLst/>
          </a:prstGeom>
          <a:solidFill>
            <a:schemeClr val="accent6">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FFFFFF"/>
                </a:solidFill>
              </a:rPr>
              <a:t>ПОЛНОТА</a:t>
            </a:r>
            <a:br>
              <a:rPr lang="ru-RU" sz="1600" b="1" dirty="0">
                <a:solidFill>
                  <a:srgbClr val="FFFFFF"/>
                </a:solidFill>
              </a:rPr>
            </a:br>
            <a:r>
              <a:rPr lang="ru-RU" sz="2000" b="1" dirty="0">
                <a:solidFill>
                  <a:srgbClr val="FFFFFF"/>
                </a:solidFill>
              </a:rPr>
              <a:t>И НАДЕЖНОСТЬ</a:t>
            </a:r>
          </a:p>
        </p:txBody>
      </p:sp>
    </p:spTree>
    <p:extLst>
      <p:ext uri="{BB962C8B-B14F-4D97-AF65-F5344CB8AC3E}">
        <p14:creationId xmlns:p14="http://schemas.microsoft.com/office/powerpoint/2010/main" val="2606698059"/>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2.xml><?xml version="1.0" encoding="utf-8"?>
<ds:datastoreItem xmlns:ds="http://schemas.openxmlformats.org/officeDocument/2006/customXml" ds:itemID="{52BB9246-1D15-49BF-90DE-50031989DE62}">
  <ds:schemaRefs>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elements/1.1/"/>
    <ds:schemaRef ds:uri="http://purl.org/dc/terms/"/>
    <ds:schemaRef ds:uri="http://purl.org/dc/dcmitype/"/>
    <ds:schemaRef ds:uri="ec4d7596-7f32-41a8-9a95-4275d9a1ea6b"/>
    <ds:schemaRef ds:uri="d9eb0d81-beec-4074-bc6f-8be11319408c"/>
  </ds:schemaRefs>
</ds:datastoreItem>
</file>

<file path=customXml/itemProps3.xml><?xml version="1.0" encoding="utf-8"?>
<ds:datastoreItem xmlns:ds="http://schemas.openxmlformats.org/officeDocument/2006/customXml" ds:itemID="{79991AA7-5D83-49D9-B71B-02C68CA7F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EITItheme1</Template>
  <TotalTime>317</TotalTime>
  <Words>5926</Words>
  <Application>Microsoft Macintosh PowerPoint</Application>
  <PresentationFormat>Widescreen</PresentationFormat>
  <Paragraphs>448</Paragraphs>
  <Slides>49</Slides>
  <Notes>46</Notes>
  <HiddenSlides>2</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49</vt:i4>
      </vt:variant>
    </vt:vector>
  </HeadingPairs>
  <TitlesOfParts>
    <vt:vector size="64" baseType="lpstr">
      <vt:lpstr>Arial</vt:lpstr>
      <vt:lpstr>Arimo</vt:lpstr>
      <vt:lpstr>Calibri</vt:lpstr>
      <vt:lpstr>Courier New</vt:lpstr>
      <vt:lpstr>Franklin Gothic Book</vt:lpstr>
      <vt:lpstr>Franklin Gothic Demi</vt:lpstr>
      <vt:lpstr>Franklin Gothic Medium</vt:lpstr>
      <vt:lpstr>Helvetica</vt:lpstr>
      <vt:lpstr>Metropolis</vt:lpstr>
      <vt:lpstr>PlayfairDisplay</vt:lpstr>
      <vt:lpstr>Segoe UI</vt:lpstr>
      <vt:lpstr>Söhne</vt:lpstr>
      <vt:lpstr>Wingdings</vt:lpstr>
      <vt:lpstr>EITItheme1</vt:lpstr>
      <vt:lpstr>EITItheme1</vt:lpstr>
      <vt:lpstr>PowerPoint Presentation</vt:lpstr>
      <vt:lpstr>Почему прозрачность бенефициарного владения важна? </vt:lpstr>
      <vt:lpstr>Почему прозрачность бенефициарного владения важна? </vt:lpstr>
      <vt:lpstr>Для правительств и граждан</vt:lpstr>
      <vt:lpstr>Для компаний</vt:lpstr>
      <vt:lpstr>Стандарт ИПДО 2023</vt:lpstr>
      <vt:lpstr>Прозрачность БВ в цепочке создания стоимости</vt:lpstr>
      <vt:lpstr>PowerPoint Presentation</vt:lpstr>
      <vt:lpstr>Ключевые аспекты</vt:lpstr>
      <vt:lpstr>PowerPoint Presentation</vt:lpstr>
      <vt:lpstr>PowerPoint Presentation</vt:lpstr>
      <vt:lpstr>Обоснование</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Резюме</vt:lpstr>
      <vt:lpstr>Резюме</vt:lpstr>
      <vt:lpstr>Дополнительные ресурсы</vt:lpstr>
      <vt:lpstr>Ознакомьтесь  с руководством на странице eiti.org/guide</vt:lpstr>
      <vt:lpstr>Вопросы?</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 Pilliard</dc:creator>
  <cp:lastModifiedBy>Leila Pilliard</cp:lastModifiedBy>
  <cp:revision>50</cp:revision>
  <cp:lastPrinted>2023-06-23T10:13:05Z</cp:lastPrinted>
  <dcterms:created xsi:type="dcterms:W3CDTF">2020-01-10T14:54:35Z</dcterms:created>
  <dcterms:modified xsi:type="dcterms:W3CDTF">2024-06-04T11:18:26Z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