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9"/>
  </p:notesMasterIdLst>
  <p:handoutMasterIdLst>
    <p:handoutMasterId r:id="rId50"/>
  </p:handoutMasterIdLst>
  <p:sldIdLst>
    <p:sldId id="1903" r:id="rId5"/>
    <p:sldId id="1902" r:id="rId6"/>
    <p:sldId id="1934" r:id="rId7"/>
    <p:sldId id="1936" r:id="rId8"/>
    <p:sldId id="1942" r:id="rId9"/>
    <p:sldId id="1940" r:id="rId10"/>
    <p:sldId id="1939" r:id="rId11"/>
    <p:sldId id="1944" r:id="rId12"/>
    <p:sldId id="1997" r:id="rId13"/>
    <p:sldId id="1946" r:id="rId14"/>
    <p:sldId id="1998" r:id="rId15"/>
    <p:sldId id="1948" r:id="rId16"/>
    <p:sldId id="1977" r:id="rId17"/>
    <p:sldId id="1972" r:id="rId18"/>
    <p:sldId id="1966" r:id="rId19"/>
    <p:sldId id="1978" r:id="rId20"/>
    <p:sldId id="1968" r:id="rId21"/>
    <p:sldId id="1969" r:id="rId22"/>
    <p:sldId id="1970" r:id="rId23"/>
    <p:sldId id="1971" r:id="rId24"/>
    <p:sldId id="1973" r:id="rId25"/>
    <p:sldId id="1974" r:id="rId26"/>
    <p:sldId id="1975" r:id="rId27"/>
    <p:sldId id="1979" r:id="rId28"/>
    <p:sldId id="1980" r:id="rId29"/>
    <p:sldId id="1981" r:id="rId30"/>
    <p:sldId id="1984" r:id="rId31"/>
    <p:sldId id="1988" r:id="rId32"/>
    <p:sldId id="1963" r:id="rId33"/>
    <p:sldId id="1982" r:id="rId34"/>
    <p:sldId id="1983" r:id="rId35"/>
    <p:sldId id="1985" r:id="rId36"/>
    <p:sldId id="1986" r:id="rId37"/>
    <p:sldId id="1990" r:id="rId38"/>
    <p:sldId id="1989" r:id="rId39"/>
    <p:sldId id="1991" r:id="rId40"/>
    <p:sldId id="1992" r:id="rId41"/>
    <p:sldId id="1993" r:id="rId42"/>
    <p:sldId id="1994" r:id="rId43"/>
    <p:sldId id="1995" r:id="rId44"/>
    <p:sldId id="1996" r:id="rId45"/>
    <p:sldId id="1932" r:id="rId46"/>
    <p:sldId id="1868" r:id="rId47"/>
    <p:sldId id="289" r:id="rId48"/>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43220-D39C-2832-D875-EDD48B5ED051}" name="Leila Pilliard" initials="LP" userId="S::LPilliard@eiti.org::22dc6cf7-23f1-4fb6-bfda-23a269820100" providerId="AD"/>
  <p188:author id="{1BC7106B-A6FB-322B-CC1E-B9BCDB3632D4}" name="Christina Berger" initials="CB" userId="S::CBerger@eiti.org::e886b5bb-a43f-4742-956f-cfabc91a56dd" providerId="AD"/>
  <p188:author id="{63EE70CC-A9DD-3A63-F4E6-F3774B36758D}" name="Christina Berger" initials="CB" userId="S::cberger@eiti.org::e886b5bb-a43f-4742-956f-cfabc91a56dd" providerId="AD"/>
  <p188:author id="{57315ACE-87CD-A4F6-7279-C3A8273BB71E}" name="Leila Pilliard" initials="LP" userId="S::lpilliard@eiti.org::22dc6cf7-23f1-4fb6-bfda-23a2698201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57"/>
    <a:srgbClr val="0090BD"/>
    <a:srgbClr val="0090BF"/>
    <a:srgbClr val="89AA2E"/>
    <a:srgbClr val="FFFFFF"/>
    <a:srgbClr val="EBEBEB"/>
    <a:srgbClr val="929292"/>
    <a:srgbClr val="00C3F0"/>
    <a:srgbClr val="797979"/>
    <a:srgbClr val="2C8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6"/>
  </p:normalViewPr>
  <p:slideViewPr>
    <p:cSldViewPr snapToGrid="0">
      <p:cViewPr varScale="1">
        <p:scale>
          <a:sx n="115" d="100"/>
          <a:sy n="115" d="100"/>
        </p:scale>
        <p:origin x="712"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7F45FF-B50E-BC64-5543-B4EE6A6D8E0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3940EF-6D6E-C37C-8B43-21B2611B042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C7FF2F-92CD-9644-8092-FB04B2C2819D}" type="datetimeFigureOut">
              <a:rPr lang="en-US" smtClean="0"/>
              <a:t>6/4/24</a:t>
            </a:fld>
            <a:endParaRPr lang="en-US"/>
          </a:p>
        </p:txBody>
      </p:sp>
      <p:sp>
        <p:nvSpPr>
          <p:cNvPr id="4" name="Footer Placeholder 3">
            <a:extLst>
              <a:ext uri="{FF2B5EF4-FFF2-40B4-BE49-F238E27FC236}">
                <a16:creationId xmlns:a16="http://schemas.microsoft.com/office/drawing/2014/main" id="{58317E65-1532-701D-E7BA-F153DAC53A9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52C5C3-9E4F-363F-6FDF-0741E74AA881}"/>
              </a:ext>
            </a:extLst>
          </p:cNvPr>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3C9B0C6-90D5-4E4D-9246-DF4C2877315D}" type="slidenum">
              <a:rPr lang="en-US" smtClean="0"/>
              <a:t>‹#›</a:t>
            </a:fld>
            <a:endParaRPr lang="en-US"/>
          </a:p>
        </p:txBody>
      </p:sp>
    </p:spTree>
    <p:extLst>
      <p:ext uri="{BB962C8B-B14F-4D97-AF65-F5344CB8AC3E}">
        <p14:creationId xmlns:p14="http://schemas.microsoft.com/office/powerpoint/2010/main" val="259424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audience to respond to this questions and summarise their replies.</a:t>
            </a:r>
            <a:endParaRPr lang="nb-NO"/>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368521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103281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lphaLcParenR" startAt="3"/>
            </a:pPr>
            <a:r>
              <a:rPr lang="en-GB" sz="2800"/>
              <a:t>The multi-stakeholder group is encouraged to consider how to measure progress of the activities on a running basis, including an evaluation of whether their activities for the previous year contributed to improved governance of the extractive sector. </a:t>
            </a:r>
          </a:p>
          <a:p>
            <a:pPr marL="457200" indent="-457200">
              <a:buFont typeface="+mj-lt"/>
              <a:buAutoNum type="alphaLcParenR" startAt="3"/>
            </a:pPr>
            <a:r>
              <a:rPr lang="en-GB" sz="2800"/>
              <a:t>Where relevant, the multi-stakeholder group is encouraged to provide a narrative of whether it has considered publicly known corruption cases in the sector that are of national relevance for the year in review, and to document its discussion, response and recommendations.</a:t>
            </a: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369122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263438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O" sz="2000" dirty="0"/>
              <a:t>Work planning is an important step to ensure EITI implementation is meaningful and has impact in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O" sz="2000" dirty="0"/>
              <a:t>Broadly, it involves: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NO" sz="2000" dirty="0"/>
              <a:t>Identifying national &amp; sectoral priorities related to extractives governance issues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NO" sz="2000" b="0" dirty="0">
                <a:solidFill>
                  <a:srgbClr val="002157"/>
                </a:solidFill>
              </a:rPr>
              <a:t>Setting objectives for EITI implementation that contribute to achieving national priorities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NO" sz="2000" b="0" dirty="0">
                <a:solidFill>
                  <a:srgbClr val="002157"/>
                </a:solidFill>
              </a:rPr>
              <a:t>Planning activities to achieve the MSG’s objectives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endParaRPr lang="en-NO" sz="2000" b="0" dirty="0">
              <a:solidFill>
                <a:srgbClr val="002157"/>
              </a:solidFill>
            </a:endParaRP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endParaRPr lang="en-NO" sz="2000" dirty="0"/>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145969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marR="0" lvl="0" indent="-383540" algn="l" defTabSz="914400" rtl="0" eaLnBrk="1" fontAlgn="auto" latinLnBrk="0" hangingPunct="1">
              <a:lnSpc>
                <a:spcPct val="100000"/>
              </a:lnSpc>
              <a:spcBef>
                <a:spcPts val="0"/>
              </a:spcBef>
              <a:spcAft>
                <a:spcPts val="0"/>
              </a:spcAft>
              <a:buClrTx/>
              <a:buSzTx/>
              <a:buFontTx/>
              <a:buNone/>
              <a:tabLst/>
              <a:defRPr/>
            </a:pPr>
            <a:r>
              <a:rPr lang="en-NO" dirty="0"/>
              <a:t>We can further break this down into six actionable steps that the MSG can take to build a robust work plan and review its work plan to support impactful EITI implementation.</a:t>
            </a: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7248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77390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err="1">
                <a:sym typeface="Wingdings" panose="05000000000000000000" pitchFamily="2" charset="2"/>
              </a:rPr>
              <a:t>Results</a:t>
            </a:r>
            <a:r>
              <a:rPr lang="nb-NO">
                <a:sym typeface="Wingdings" panose="05000000000000000000" pitchFamily="2" charset="2"/>
              </a:rPr>
              <a:t> and </a:t>
            </a:r>
            <a:r>
              <a:rPr lang="nb-NO" err="1">
                <a:sym typeface="Wingdings" panose="05000000000000000000" pitchFamily="2" charset="2"/>
              </a:rPr>
              <a:t>issue-oriented</a:t>
            </a:r>
            <a:r>
              <a:rPr lang="nb-NO">
                <a:sym typeface="Wingdings" panose="05000000000000000000" pitchFamily="2" charset="2"/>
              </a:rPr>
              <a:t> </a:t>
            </a:r>
            <a:r>
              <a:rPr lang="nb-NO" err="1">
                <a:sym typeface="Wingdings" panose="05000000000000000000" pitchFamily="2" charset="2"/>
              </a:rPr>
              <a:t>work</a:t>
            </a:r>
            <a:r>
              <a:rPr lang="nb-NO">
                <a:sym typeface="Wingdings" panose="05000000000000000000" pitchFamily="2" charset="2"/>
              </a:rPr>
              <a:t> plans </a:t>
            </a:r>
            <a:r>
              <a:rPr lang="nb-NO" err="1">
                <a:sym typeface="Wingdings" panose="05000000000000000000" pitchFamily="2" charset="2"/>
              </a:rPr>
              <a:t>will</a:t>
            </a:r>
            <a:r>
              <a:rPr lang="nb-NO">
                <a:sym typeface="Wingdings" panose="05000000000000000000" pitchFamily="2" charset="2"/>
              </a:rPr>
              <a:t> re-</a:t>
            </a:r>
            <a:r>
              <a:rPr lang="nb-NO" err="1">
                <a:sym typeface="Wingdings" panose="05000000000000000000" pitchFamily="2" charset="2"/>
              </a:rPr>
              <a:t>engage</a:t>
            </a:r>
            <a:r>
              <a:rPr lang="nb-NO">
                <a:sym typeface="Wingdings" panose="05000000000000000000" pitchFamily="2" charset="2"/>
              </a:rPr>
              <a:t> and </a:t>
            </a:r>
            <a:r>
              <a:rPr lang="nb-NO" err="1">
                <a:sym typeface="Wingdings" panose="05000000000000000000" pitchFamily="2" charset="2"/>
              </a:rPr>
              <a:t>strengthen</a:t>
            </a:r>
            <a:r>
              <a:rPr lang="nb-NO">
                <a:sym typeface="Wingdings" panose="05000000000000000000" pitchFamily="2" charset="2"/>
              </a:rPr>
              <a:t> stakeholder </a:t>
            </a:r>
            <a:r>
              <a:rPr lang="nb-NO" err="1">
                <a:sym typeface="Wingdings" panose="05000000000000000000" pitchFamily="2" charset="2"/>
              </a:rPr>
              <a:t>engagement</a:t>
            </a:r>
            <a:r>
              <a:rPr lang="nb-NO">
                <a:sym typeface="Wingdings" panose="05000000000000000000" pitchFamily="2" charset="2"/>
              </a:rPr>
              <a:t> and </a:t>
            </a:r>
            <a:r>
              <a:rPr lang="nb-NO" err="1">
                <a:sym typeface="Wingdings" panose="05000000000000000000" pitchFamily="2" charset="2"/>
              </a:rPr>
              <a:t>actively</a:t>
            </a:r>
            <a:r>
              <a:rPr lang="nb-NO">
                <a:sym typeface="Wingdings" panose="05000000000000000000" pitchFamily="2" charset="2"/>
              </a:rPr>
              <a:t> </a:t>
            </a:r>
            <a:r>
              <a:rPr lang="nb-NO" err="1">
                <a:sym typeface="Wingdings" panose="05000000000000000000" pitchFamily="2" charset="2"/>
              </a:rPr>
              <a:t>contribute</a:t>
            </a:r>
            <a:r>
              <a:rPr lang="nb-NO">
                <a:sym typeface="Wingdings" panose="05000000000000000000" pitchFamily="2" charset="2"/>
              </a:rPr>
              <a:t> to </a:t>
            </a:r>
            <a:r>
              <a:rPr lang="nb-NO" err="1">
                <a:sym typeface="Wingdings" panose="05000000000000000000" pitchFamily="2" charset="2"/>
              </a:rPr>
              <a:t>public</a:t>
            </a:r>
            <a:r>
              <a:rPr lang="nb-NO">
                <a:sym typeface="Wingdings" panose="05000000000000000000" pitchFamily="2" charset="2"/>
              </a:rPr>
              <a:t> </a:t>
            </a:r>
            <a:r>
              <a:rPr lang="nb-NO" err="1">
                <a:sym typeface="Wingdings" panose="05000000000000000000" pitchFamily="2" charset="2"/>
              </a:rPr>
              <a:t>debate</a:t>
            </a:r>
            <a:r>
              <a:rPr lang="nb-NO">
                <a:sym typeface="Wingdings" panose="05000000000000000000" pitchFamily="2" charset="2"/>
              </a:rPr>
              <a:t> </a:t>
            </a:r>
            <a:r>
              <a:rPr lang="nb-NO" err="1">
                <a:sym typeface="Wingdings" panose="05000000000000000000" pitchFamily="2" charset="2"/>
              </a:rPr>
              <a:t>issues</a:t>
            </a: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97252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81870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309928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a:t>Start </a:t>
            </a:r>
            <a:r>
              <a:rPr lang="nb-NO" sz="1200" err="1"/>
              <a:t>with</a:t>
            </a:r>
            <a:r>
              <a:rPr lang="nb-NO" sz="1200"/>
              <a:t> </a:t>
            </a:r>
            <a:r>
              <a:rPr lang="nb-NO" sz="1200" err="1"/>
              <a:t>what</a:t>
            </a:r>
            <a:r>
              <a:rPr lang="nb-NO" sz="1200"/>
              <a:t> </a:t>
            </a:r>
            <a:r>
              <a:rPr lang="nb-NO" sz="1200" err="1"/>
              <a:t>the</a:t>
            </a:r>
            <a:r>
              <a:rPr lang="nb-NO" sz="1200"/>
              <a:t> </a:t>
            </a:r>
            <a:r>
              <a:rPr lang="nb-NO" sz="1200" err="1"/>
              <a:t>main</a:t>
            </a:r>
            <a:r>
              <a:rPr lang="nb-NO" sz="1200"/>
              <a:t> goals and </a:t>
            </a:r>
            <a:r>
              <a:rPr lang="nb-NO" sz="1200" err="1"/>
              <a:t>objectives</a:t>
            </a:r>
            <a:r>
              <a:rPr lang="nb-NO" sz="1200"/>
              <a:t>.</a:t>
            </a:r>
          </a:p>
          <a:p>
            <a:r>
              <a:rPr lang="nb-NO" sz="1200" err="1"/>
              <a:t>Identify</a:t>
            </a:r>
            <a:r>
              <a:rPr lang="nb-NO" sz="1200"/>
              <a:t> </a:t>
            </a:r>
            <a:r>
              <a:rPr lang="nb-NO" sz="1200" err="1"/>
              <a:t>what</a:t>
            </a:r>
            <a:r>
              <a:rPr lang="nb-NO" sz="1200" b="1"/>
              <a:t> </a:t>
            </a:r>
            <a:r>
              <a:rPr lang="nb-NO" sz="1200" b="1" err="1"/>
              <a:t>the</a:t>
            </a:r>
            <a:r>
              <a:rPr lang="nb-NO" sz="1200" b="1"/>
              <a:t> </a:t>
            </a:r>
            <a:r>
              <a:rPr lang="nb-NO" sz="1200" b="1" err="1"/>
              <a:t>challenges</a:t>
            </a:r>
            <a:r>
              <a:rPr lang="nb-NO" sz="1200" b="1"/>
              <a:t> </a:t>
            </a:r>
            <a:r>
              <a:rPr lang="nb-NO" sz="1200" err="1"/>
              <a:t>of</a:t>
            </a:r>
            <a:r>
              <a:rPr lang="nb-NO" sz="1200"/>
              <a:t> </a:t>
            </a:r>
            <a:r>
              <a:rPr lang="nb-NO" sz="1200" err="1"/>
              <a:t>natural</a:t>
            </a:r>
            <a:r>
              <a:rPr lang="nb-NO" sz="1200"/>
              <a:t> </a:t>
            </a:r>
            <a:r>
              <a:rPr lang="nb-NO" sz="1200" err="1"/>
              <a:t>resource</a:t>
            </a:r>
            <a:r>
              <a:rPr lang="nb-NO" sz="1200"/>
              <a:t> </a:t>
            </a:r>
            <a:r>
              <a:rPr lang="nb-NO" sz="1200" err="1"/>
              <a:t>governance</a:t>
            </a:r>
            <a:r>
              <a:rPr lang="nb-NO" sz="1200"/>
              <a:t> </a:t>
            </a:r>
            <a:r>
              <a:rPr lang="nb-NO" sz="1200" err="1"/>
              <a:t>are</a:t>
            </a:r>
            <a:r>
              <a:rPr lang="nb-NO" sz="1200"/>
              <a:t>, from </a:t>
            </a:r>
            <a:r>
              <a:rPr lang="nb-NO" sz="1200" err="1"/>
              <a:t>the</a:t>
            </a:r>
            <a:r>
              <a:rPr lang="nb-NO" sz="1200"/>
              <a:t> </a:t>
            </a:r>
            <a:r>
              <a:rPr lang="nb-NO" sz="1200" err="1"/>
              <a:t>perspective</a:t>
            </a:r>
            <a:r>
              <a:rPr lang="nb-NO" sz="1200"/>
              <a:t> </a:t>
            </a:r>
            <a:r>
              <a:rPr lang="nb-NO" sz="1200" err="1"/>
              <a:t>of</a:t>
            </a:r>
            <a:r>
              <a:rPr lang="nb-NO" sz="1200"/>
              <a:t> </a:t>
            </a:r>
            <a:r>
              <a:rPr lang="nb-NO" sz="1200" err="1"/>
              <a:t>government</a:t>
            </a:r>
            <a:r>
              <a:rPr lang="nb-NO" sz="1200"/>
              <a:t>, </a:t>
            </a:r>
            <a:r>
              <a:rPr lang="nb-NO" sz="1200" err="1"/>
              <a:t>civil</a:t>
            </a:r>
            <a:r>
              <a:rPr lang="nb-NO" sz="1200"/>
              <a:t> </a:t>
            </a:r>
            <a:r>
              <a:rPr lang="nb-NO" sz="1200" err="1"/>
              <a:t>society</a:t>
            </a:r>
            <a:r>
              <a:rPr lang="nb-NO" sz="1200"/>
              <a:t> and </a:t>
            </a:r>
            <a:r>
              <a:rPr lang="nb-NO" sz="1200" err="1"/>
              <a:t>industry</a:t>
            </a:r>
            <a:r>
              <a:rPr lang="nb-NO" sz="1200"/>
              <a:t>.</a:t>
            </a:r>
          </a:p>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70566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Work plans should answer: Why do we implement the EITI in our country? </a:t>
            </a:r>
          </a:p>
          <a:p>
            <a:pPr marL="171450" indent="-171450">
              <a:buFont typeface="Arial" panose="020B0604020202020204" pitchFamily="34" charset="0"/>
              <a:buChar char="•"/>
            </a:pPr>
            <a:r>
              <a:rPr lang="en-GB"/>
              <a:t>Then, they should answer how to reach those goals</a:t>
            </a:r>
          </a:p>
          <a:p>
            <a:pPr marL="628650" lvl="1" indent="-171450">
              <a:buFont typeface="Arial" panose="020B0604020202020204" pitchFamily="34" charset="0"/>
              <a:buChar char="•"/>
            </a:pPr>
            <a:r>
              <a:rPr lang="en-GB"/>
              <a:t>What do we want to accomplish and how? </a:t>
            </a:r>
          </a:p>
          <a:p>
            <a:pPr marL="628650" lvl="1" indent="-171450">
              <a:buFont typeface="Arial" panose="020B0604020202020204" pitchFamily="34" charset="0"/>
              <a:buChar char="•"/>
            </a:pPr>
            <a:r>
              <a:rPr lang="en-GB"/>
              <a:t>What resources do we have?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Who is responsible/accountable?</a:t>
            </a:r>
          </a:p>
          <a:p>
            <a:pPr marL="628650" lvl="1" indent="-171450">
              <a:buFont typeface="Arial" panose="020B0604020202020204" pitchFamily="34" charset="0"/>
              <a:buChar char="•"/>
            </a:pPr>
            <a:r>
              <a:rPr lang="en-GB"/>
              <a:t>What are we missing? Why? </a:t>
            </a:r>
          </a:p>
          <a:p>
            <a:pPr marL="171450" indent="-171450">
              <a:buFont typeface="Arial" panose="020B0604020202020204" pitchFamily="34" charset="0"/>
              <a:buChar char="•"/>
            </a:pPr>
            <a:r>
              <a:rPr lang="en-GB"/>
              <a:t>Work plans must also have room to </a:t>
            </a:r>
            <a:r>
              <a:rPr lang="en-GB" b="1"/>
              <a:t>monitor and evaluate </a:t>
            </a:r>
            <a:r>
              <a:rPr lang="en-GB"/>
              <a:t>progress along the way. Activities can be adjusted according to the </a:t>
            </a:r>
            <a:r>
              <a:rPr lang="en-GB" b="1" i="0"/>
              <a:t>priorities</a:t>
            </a:r>
            <a:r>
              <a:rPr lang="en-GB" i="1"/>
              <a:t> </a:t>
            </a:r>
            <a:r>
              <a:rPr lang="en-GB"/>
              <a:t>defined by the MSG. </a:t>
            </a:r>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265794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320457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280717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A</a:t>
            </a: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956138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25</a:t>
            </a:fld>
            <a:endParaRPr lang="nb-NO"/>
          </a:p>
        </p:txBody>
      </p:sp>
    </p:spTree>
    <p:extLst>
      <p:ext uri="{BB962C8B-B14F-4D97-AF65-F5344CB8AC3E}">
        <p14:creationId xmlns:p14="http://schemas.microsoft.com/office/powerpoint/2010/main" val="4225751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0" i="0" u="none" strike="noStrike">
                <a:solidFill>
                  <a:srgbClr val="132856"/>
                </a:solidFill>
                <a:effectLst/>
                <a:latin typeface="Franklin Gothic Book" panose="020B0503020102020204" pitchFamily="34" charset="0"/>
              </a:rPr>
              <a:t>Requirement 1.5 states that activities should be </a:t>
            </a:r>
            <a:r>
              <a:rPr lang="en-US" sz="1400" b="1" i="0" u="none" strike="noStrike">
                <a:solidFill>
                  <a:srgbClr val="132856"/>
                </a:solidFill>
                <a:effectLst/>
                <a:latin typeface="Franklin Gothic Book" panose="020B0503020102020204" pitchFamily="34" charset="0"/>
              </a:rPr>
              <a:t>measurable </a:t>
            </a:r>
            <a:r>
              <a:rPr lang="en-US" sz="1400" b="0" i="0" u="none" strike="noStrike">
                <a:solidFill>
                  <a:srgbClr val="132856"/>
                </a:solidFill>
                <a:effectLst/>
                <a:latin typeface="Franklin Gothic Book" panose="020B0503020102020204" pitchFamily="34" charset="0"/>
              </a:rPr>
              <a:t>and</a:t>
            </a:r>
            <a:r>
              <a:rPr lang="en-US" sz="1400" b="1" i="0" u="none" strike="noStrike">
                <a:solidFill>
                  <a:srgbClr val="132856"/>
                </a:solidFill>
                <a:effectLst/>
                <a:latin typeface="Franklin Gothic Book" panose="020B0503020102020204" pitchFamily="34" charset="0"/>
              </a:rPr>
              <a:t> time-bound </a:t>
            </a:r>
            <a:r>
              <a:rPr lang="en-US" sz="1400" b="0" i="0" u="none" strike="noStrike">
                <a:solidFill>
                  <a:srgbClr val="132856"/>
                </a:solidFill>
                <a:effectLst/>
                <a:latin typeface="Franklin Gothic Book" panose="020B0503020102020204" pitchFamily="34" charset="0"/>
              </a:rPr>
              <a:t>to achieve the agreed objectives and recommendations from Validation and reporting. </a:t>
            </a:r>
          </a:p>
          <a:p>
            <a:pPr algn="l" rtl="0" fontAlgn="base"/>
            <a:endParaRPr lang="en-US" sz="1400" b="1" i="0" u="none" strike="noStrike">
              <a:solidFill>
                <a:srgbClr val="132856"/>
              </a:solidFill>
              <a:effectLst/>
              <a:latin typeface="Franklin Gothic Book" panose="020B0503020102020204" pitchFamily="34" charset="0"/>
            </a:endParaRPr>
          </a:p>
          <a:p>
            <a:pPr algn="l" rtl="0" fontAlgn="base"/>
            <a:endParaRPr lang="en-US" sz="1400" b="1" i="0" u="none" strike="noStrike">
              <a:solidFill>
                <a:srgbClr val="132856"/>
              </a:solidFill>
              <a:effectLst/>
              <a:latin typeface="Franklin Gothic Book" panose="020B0503020102020204" pitchFamily="34" charset="0"/>
            </a:endParaRPr>
          </a:p>
          <a:p>
            <a:pPr algn="l" rtl="0" fontAlgn="base"/>
            <a:r>
              <a:rPr lang="en-US" sz="1400" b="1" i="0" u="none" strike="noStrike">
                <a:solidFill>
                  <a:srgbClr val="132856"/>
                </a:solidFill>
                <a:effectLst/>
                <a:latin typeface="Franklin Gothic Book" panose="020B0503020102020204" pitchFamily="34" charset="0"/>
              </a:rPr>
              <a:t>Specific</a:t>
            </a:r>
            <a:r>
              <a:rPr lang="en-US" sz="2000" b="1">
                <a:solidFill>
                  <a:srgbClr val="132856"/>
                </a:solidFill>
                <a:latin typeface="Franklin Gothic Book" panose="020B0503020102020204" pitchFamily="34" charset="0"/>
              </a:rPr>
              <a:t>: </a:t>
            </a:r>
            <a:r>
              <a:rPr lang="en-US" sz="2000" b="0">
                <a:solidFill>
                  <a:srgbClr val="132856"/>
                </a:solidFill>
                <a:latin typeface="Franklin Gothic Book" panose="020B0503020102020204" pitchFamily="34" charset="0"/>
              </a:rPr>
              <a:t>In order for a goal to be effective, it needs to be specific. A specific goal answers questions like what needs to be accomplished, who’s responsible for it, and what steps need to be taken to achieve it.</a:t>
            </a:r>
          </a:p>
          <a:p>
            <a:pPr algn="l" rtl="0" fontAlgn="base"/>
            <a:r>
              <a:rPr lang="en-US" sz="1400" b="1" i="0" u="none" strike="noStrike">
                <a:solidFill>
                  <a:srgbClr val="132856"/>
                </a:solidFill>
                <a:effectLst/>
                <a:latin typeface="Franklin Gothic Book" panose="020B0503020102020204" pitchFamily="34" charset="0"/>
              </a:rPr>
              <a:t>Measurable: </a:t>
            </a:r>
            <a:r>
              <a:rPr lang="en-US" sz="1400" b="0" i="0" u="none" strike="noStrike">
                <a:solidFill>
                  <a:srgbClr val="132856"/>
                </a:solidFill>
                <a:effectLst/>
                <a:latin typeface="Franklin Gothic Book" panose="020B0503020102020204" pitchFamily="34" charset="0"/>
              </a:rPr>
              <a:t>Quantifying your goals makes it easier to track progress and know when you’ve reached the finish line</a:t>
            </a:r>
            <a:endParaRPr lang="en-US" sz="1400" b="1" i="0" u="none" strike="noStrike">
              <a:solidFill>
                <a:srgbClr val="132856"/>
              </a:solidFill>
              <a:effectLst/>
              <a:latin typeface="Franklin Gothic Book" panose="020B0503020102020204" pitchFamily="34" charset="0"/>
            </a:endParaRPr>
          </a:p>
          <a:p>
            <a:pPr algn="l" rtl="0" fontAlgn="base"/>
            <a:r>
              <a:rPr lang="en-US" sz="1400" b="1" i="0" u="none" strike="noStrike">
                <a:solidFill>
                  <a:srgbClr val="132856"/>
                </a:solidFill>
                <a:effectLst/>
                <a:latin typeface="Franklin Gothic Book" panose="020B0503020102020204" pitchFamily="34" charset="0"/>
              </a:rPr>
              <a:t>Achievable</a:t>
            </a:r>
            <a:r>
              <a:rPr lang="en-US" sz="2000" b="1">
                <a:solidFill>
                  <a:srgbClr val="132856"/>
                </a:solidFill>
                <a:latin typeface="Franklin Gothic Book" panose="020B0503020102020204" pitchFamily="34" charset="0"/>
              </a:rPr>
              <a:t>: </a:t>
            </a:r>
            <a:r>
              <a:rPr lang="en-US" sz="2000" b="0">
                <a:solidFill>
                  <a:srgbClr val="132856"/>
                </a:solidFill>
                <a:latin typeface="Franklin Gothic Book" panose="020B0503020102020204" pitchFamily="34" charset="0"/>
              </a:rPr>
              <a:t>B</a:t>
            </a:r>
            <a:r>
              <a:rPr lang="en-US" sz="2000">
                <a:solidFill>
                  <a:srgbClr val="132856"/>
                </a:solidFill>
                <a:latin typeface="Franklin Gothic Book" panose="020B0503020102020204" pitchFamily="34" charset="0"/>
              </a:rPr>
              <a:t>e ambitious, but be realistic! What can you do with your budget and with your timeline? </a:t>
            </a:r>
            <a:r>
              <a:rPr lang="en-US" sz="1400" b="1" i="0" u="none" strike="noStrike">
                <a:solidFill>
                  <a:srgbClr val="132856"/>
                </a:solidFill>
                <a:effectLst/>
                <a:latin typeface="Franklin Gothic Book" panose="020B0503020102020204" pitchFamily="34" charset="0"/>
              </a:rPr>
              <a:t> </a:t>
            </a:r>
          </a:p>
          <a:p>
            <a:pPr algn="l" rtl="0" fontAlgn="base"/>
            <a:r>
              <a:rPr lang="en-US" sz="1400" b="1" i="0" u="none" strike="noStrike">
                <a:solidFill>
                  <a:srgbClr val="132856"/>
                </a:solidFill>
                <a:effectLst/>
                <a:latin typeface="Franklin Gothic Book" panose="020B0503020102020204" pitchFamily="34" charset="0"/>
              </a:rPr>
              <a:t>Relevant</a:t>
            </a:r>
            <a:r>
              <a:rPr lang="en-US" sz="2000" b="1">
                <a:solidFill>
                  <a:srgbClr val="132856"/>
                </a:solidFill>
                <a:latin typeface="Franklin Gothic Book" panose="020B0503020102020204" pitchFamily="34" charset="0"/>
              </a:rPr>
              <a:t>: </a:t>
            </a:r>
            <a:r>
              <a:rPr lang="en-US" sz="2000" b="0">
                <a:solidFill>
                  <a:srgbClr val="132856"/>
                </a:solidFill>
                <a:latin typeface="Franklin Gothic Book" panose="020B0503020102020204" pitchFamily="34" charset="0"/>
              </a:rPr>
              <a:t>Do</a:t>
            </a:r>
            <a:r>
              <a:rPr lang="en-US" sz="2000">
                <a:solidFill>
                  <a:srgbClr val="132856"/>
                </a:solidFill>
                <a:latin typeface="Franklin Gothic Book" panose="020B0503020102020204" pitchFamily="34" charset="0"/>
              </a:rPr>
              <a:t>es your activity link to the challenges/priorities you have identified? </a:t>
            </a:r>
            <a:r>
              <a:rPr lang="en-US" sz="1400" b="1" i="0" u="none" strike="noStrike">
                <a:solidFill>
                  <a:srgbClr val="132856"/>
                </a:solidFill>
                <a:effectLst/>
                <a:latin typeface="Franklin Gothic Book" panose="020B0503020102020204" pitchFamily="34" charset="0"/>
              </a:rPr>
              <a:t> </a:t>
            </a:r>
          </a:p>
          <a:p>
            <a:pPr algn="l" rtl="0" fontAlgn="base"/>
            <a:r>
              <a:rPr lang="en-US" sz="1400" b="1" i="0" u="none" strike="noStrike">
                <a:solidFill>
                  <a:srgbClr val="132856"/>
                </a:solidFill>
                <a:effectLst/>
                <a:latin typeface="Franklin Gothic Book" panose="020B0503020102020204" pitchFamily="34" charset="0"/>
              </a:rPr>
              <a:t>Time-bound</a:t>
            </a:r>
            <a:r>
              <a:rPr lang="en-US" sz="1400" i="0" u="none" strike="noStrike">
                <a:solidFill>
                  <a:srgbClr val="132856"/>
                </a:solidFill>
                <a:effectLst/>
                <a:latin typeface="Franklin Gothic Book" panose="020B0503020102020204" pitchFamily="34" charset="0"/>
              </a:rPr>
              <a:t>: Each activity should have a timeframe for implementation. The timeframe should consider the deadlines established by the EITI Board for producing EITI Reports, annual activity reports and Validation. In developing the timetable, the MSGs should also consider administrative requirements such as procurement processes and funding. </a:t>
            </a: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26</a:t>
            </a:fld>
            <a:endParaRPr lang="nb-NO"/>
          </a:p>
        </p:txBody>
      </p:sp>
    </p:spTree>
    <p:extLst>
      <p:ext uri="{BB962C8B-B14F-4D97-AF65-F5344CB8AC3E}">
        <p14:creationId xmlns:p14="http://schemas.microsoft.com/office/powerpoint/2010/main" val="597871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Make a choice of what’s important for a given year, and why. You don’t need to cover all recommendations and corrective actions, but explain which ones were chosen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indent="0">
              <a:buNone/>
            </a:pPr>
            <a:r>
              <a:rPr lang="en-GB">
                <a:sym typeface="Wingdings" panose="05000000000000000000" pitchFamily="2" charset="2"/>
              </a:rPr>
              <a:t> Have a </a:t>
            </a:r>
            <a:r>
              <a:rPr lang="en-GB" u="sng">
                <a:sym typeface="Wingdings" panose="05000000000000000000" pitchFamily="2" charset="2"/>
              </a:rPr>
              <a:t>full overview of all recommendations and corrective actions</a:t>
            </a:r>
            <a:r>
              <a:rPr lang="en-GB">
                <a:sym typeface="Wingdings" panose="05000000000000000000" pitchFamily="2" charset="2"/>
              </a:rPr>
              <a:t> from reporting and Validation</a:t>
            </a:r>
          </a:p>
          <a:p>
            <a:pPr marL="0" indent="0">
              <a:buNone/>
            </a:pPr>
            <a:endParaRPr lang="en-GB">
              <a:sym typeface="Wingdings" panose="05000000000000000000" pitchFamily="2" charset="2"/>
            </a:endParaRPr>
          </a:p>
          <a:p>
            <a:pPr>
              <a:buFont typeface="Wingdings" panose="05000000000000000000" pitchFamily="2" charset="2"/>
              <a:buChar char="à"/>
            </a:pPr>
            <a:r>
              <a:rPr lang="en-GB" b="1">
                <a:sym typeface="Wingdings" panose="05000000000000000000" pitchFamily="2" charset="2"/>
              </a:rPr>
              <a:t>Demonstrate prioritisation of which recommendations and requirements on in the upcoming year and which ones are down prioritised. Explain why.</a:t>
            </a:r>
            <a:br>
              <a:rPr lang="en-GB" b="1">
                <a:sym typeface="Wingdings" panose="05000000000000000000" pitchFamily="2" charset="2"/>
              </a:rPr>
            </a:br>
            <a:endParaRPr lang="en-GB">
              <a:sym typeface="Wingdings" panose="05000000000000000000" pitchFamily="2" charset="2"/>
            </a:endParaRPr>
          </a:p>
          <a:p>
            <a:pPr>
              <a:buFont typeface="Wingdings" panose="05000000000000000000" pitchFamily="2" charset="2"/>
              <a:buChar char="à"/>
            </a:pPr>
            <a:r>
              <a:rPr lang="en-GB">
                <a:sym typeface="Wingdings" panose="05000000000000000000" pitchFamily="2" charset="2"/>
              </a:rPr>
              <a:t>Ensure there is regular (not ad-hoc) follow up on the status of all (prioritised and non-prioritised) recommendations and corrective actions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27</a:t>
            </a:fld>
            <a:endParaRPr lang="nb-NO"/>
          </a:p>
        </p:txBody>
      </p:sp>
    </p:spTree>
    <p:extLst>
      <p:ext uri="{BB962C8B-B14F-4D97-AF65-F5344CB8AC3E}">
        <p14:creationId xmlns:p14="http://schemas.microsoft.com/office/powerpoint/2010/main" val="596361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a:t>When work planning, consider the annual disclosure cycle, taking Validation into account. </a:t>
            </a:r>
          </a:p>
        </p:txBody>
      </p:sp>
      <p:sp>
        <p:nvSpPr>
          <p:cNvPr id="4" name="Slide Number Placeholder 3"/>
          <p:cNvSpPr>
            <a:spLocks noGrp="1"/>
          </p:cNvSpPr>
          <p:nvPr>
            <p:ph type="sldNum" sz="quarter" idx="5"/>
          </p:nvPr>
        </p:nvSpPr>
        <p:spPr/>
        <p:txBody>
          <a:bodyPr/>
          <a:lstStyle/>
          <a:p>
            <a:fld id="{AF0F0302-BE9E-8A47-8FBA-EF4A5D6A0C17}" type="slidenum">
              <a:rPr lang="nb-NO" smtClean="0"/>
              <a:t>28</a:t>
            </a:fld>
            <a:endParaRPr lang="nb-NO"/>
          </a:p>
        </p:txBody>
      </p:sp>
    </p:spTree>
    <p:extLst>
      <p:ext uri="{BB962C8B-B14F-4D97-AF65-F5344CB8AC3E}">
        <p14:creationId xmlns:p14="http://schemas.microsoft.com/office/powerpoint/2010/main" val="27813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29</a:t>
            </a:fld>
            <a:endParaRPr lang="nb-NO"/>
          </a:p>
        </p:txBody>
      </p:sp>
    </p:spTree>
    <p:extLst>
      <p:ext uri="{BB962C8B-B14F-4D97-AF65-F5344CB8AC3E}">
        <p14:creationId xmlns:p14="http://schemas.microsoft.com/office/powerpoint/2010/main" val="3460485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30</a:t>
            </a:fld>
            <a:endParaRPr lang="nb-NO"/>
          </a:p>
        </p:txBody>
      </p:sp>
    </p:spTree>
    <p:extLst>
      <p:ext uri="{BB962C8B-B14F-4D97-AF65-F5344CB8AC3E}">
        <p14:creationId xmlns:p14="http://schemas.microsoft.com/office/powerpoint/2010/main" val="3152045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31</a:t>
            </a:fld>
            <a:endParaRPr lang="nb-NO"/>
          </a:p>
        </p:txBody>
      </p:sp>
    </p:spTree>
    <p:extLst>
      <p:ext uri="{BB962C8B-B14F-4D97-AF65-F5344CB8AC3E}">
        <p14:creationId xmlns:p14="http://schemas.microsoft.com/office/powerpoint/2010/main" val="108404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325348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32</a:t>
            </a:fld>
            <a:endParaRPr lang="nb-NO"/>
          </a:p>
        </p:txBody>
      </p:sp>
    </p:spTree>
    <p:extLst>
      <p:ext uri="{BB962C8B-B14F-4D97-AF65-F5344CB8AC3E}">
        <p14:creationId xmlns:p14="http://schemas.microsoft.com/office/powerpoint/2010/main" val="2448462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400" err="1"/>
              <a:t>Use</a:t>
            </a:r>
            <a:r>
              <a:rPr lang="nb-NO" sz="1400"/>
              <a:t> </a:t>
            </a:r>
            <a:r>
              <a:rPr lang="nb-NO" sz="1400" err="1"/>
              <a:t>the</a:t>
            </a:r>
            <a:r>
              <a:rPr lang="nb-NO" sz="1400"/>
              <a:t> </a:t>
            </a:r>
            <a:r>
              <a:rPr lang="nb-NO" sz="1400" err="1"/>
              <a:t>monitoring</a:t>
            </a:r>
            <a:r>
              <a:rPr lang="nb-NO" sz="1400"/>
              <a:t> </a:t>
            </a:r>
            <a:r>
              <a:rPr lang="nb-NO" sz="1400" err="1"/>
              <a:t>tool</a:t>
            </a:r>
            <a:r>
              <a:rPr lang="nb-NO" sz="1400"/>
              <a:t> in </a:t>
            </a:r>
            <a:r>
              <a:rPr lang="nb-NO" sz="1400" err="1"/>
              <a:t>the</a:t>
            </a:r>
            <a:r>
              <a:rPr lang="nb-NO" sz="1400"/>
              <a:t> </a:t>
            </a:r>
            <a:r>
              <a:rPr lang="nb-NO" sz="1400" err="1"/>
              <a:t>work</a:t>
            </a:r>
            <a:r>
              <a:rPr lang="nb-NO" sz="1400"/>
              <a:t> plan to </a:t>
            </a:r>
            <a:r>
              <a:rPr lang="nb-NO" sz="1400" err="1"/>
              <a:t>document</a:t>
            </a:r>
            <a:r>
              <a:rPr lang="nb-NO" sz="1400"/>
              <a:t> progress. This </a:t>
            </a:r>
            <a:r>
              <a:rPr lang="nb-NO" sz="1400" err="1"/>
              <a:t>can</a:t>
            </a:r>
            <a:r>
              <a:rPr lang="nb-NO" sz="1400"/>
              <a:t> be </a:t>
            </a:r>
            <a:r>
              <a:rPr lang="nb-NO" sz="1400" err="1"/>
              <a:t>presented</a:t>
            </a:r>
            <a:r>
              <a:rPr lang="nb-NO" sz="1400"/>
              <a:t> by </a:t>
            </a:r>
            <a:r>
              <a:rPr lang="nb-NO" sz="1400" err="1"/>
              <a:t>the</a:t>
            </a:r>
            <a:r>
              <a:rPr lang="nb-NO" sz="1400"/>
              <a:t> </a:t>
            </a:r>
            <a:r>
              <a:rPr lang="nb-NO" sz="1400" err="1"/>
              <a:t>secretariat</a:t>
            </a:r>
            <a:r>
              <a:rPr lang="nb-NO" sz="1400"/>
              <a:t>. </a:t>
            </a:r>
            <a:r>
              <a:rPr lang="nb-NO" sz="1400" err="1"/>
              <a:t>There</a:t>
            </a:r>
            <a:r>
              <a:rPr lang="nb-NO" sz="1400"/>
              <a:t> </a:t>
            </a:r>
            <a:r>
              <a:rPr lang="nb-NO" sz="1400" err="1"/>
              <a:t>are</a:t>
            </a:r>
            <a:r>
              <a:rPr lang="nb-NO" sz="1400"/>
              <a:t> </a:t>
            </a:r>
            <a:r>
              <a:rPr lang="nb-NO" sz="1400" err="1"/>
              <a:t>some</a:t>
            </a:r>
            <a:r>
              <a:rPr lang="nb-NO" sz="1400"/>
              <a:t> </a:t>
            </a:r>
            <a:r>
              <a:rPr lang="nb-NO" sz="1400" err="1"/>
              <a:t>items</a:t>
            </a:r>
            <a:r>
              <a:rPr lang="nb-NO" sz="1400"/>
              <a:t> </a:t>
            </a:r>
            <a:r>
              <a:rPr lang="nb-NO" sz="1400" err="1"/>
              <a:t>that</a:t>
            </a:r>
            <a:r>
              <a:rPr lang="nb-NO" sz="1400"/>
              <a:t> </a:t>
            </a:r>
            <a:r>
              <a:rPr lang="nb-NO" sz="1400" err="1"/>
              <a:t>are</a:t>
            </a:r>
            <a:r>
              <a:rPr lang="nb-NO" sz="1400"/>
              <a:t> in </a:t>
            </a:r>
            <a:r>
              <a:rPr lang="nb-NO" sz="1400" err="1"/>
              <a:t>the</a:t>
            </a:r>
            <a:r>
              <a:rPr lang="nb-NO" sz="1400"/>
              <a:t> </a:t>
            </a:r>
            <a:r>
              <a:rPr lang="nb-NO" sz="1400" err="1"/>
              <a:t>work</a:t>
            </a:r>
            <a:r>
              <a:rPr lang="nb-NO" sz="1400"/>
              <a:t> plan, and </a:t>
            </a:r>
            <a:r>
              <a:rPr lang="nb-NO" sz="1400" err="1"/>
              <a:t>other</a:t>
            </a:r>
            <a:r>
              <a:rPr lang="nb-NO" sz="1400"/>
              <a:t> </a:t>
            </a:r>
            <a:r>
              <a:rPr lang="nb-NO" sz="1400" err="1"/>
              <a:t>mecahnisms</a:t>
            </a:r>
            <a:r>
              <a:rPr lang="nb-NO" sz="1400"/>
              <a:t> </a:t>
            </a:r>
            <a:r>
              <a:rPr lang="nb-NO" sz="1400" err="1"/>
              <a:t>such</a:t>
            </a:r>
            <a:r>
              <a:rPr lang="nb-NO" sz="1400"/>
              <a:t> as bilateral </a:t>
            </a:r>
            <a:r>
              <a:rPr lang="nb-NO" sz="1400" err="1"/>
              <a:t>follow-ups</a:t>
            </a:r>
            <a:r>
              <a:rPr lang="nb-NO" sz="1400"/>
              <a:t> </a:t>
            </a:r>
            <a:r>
              <a:rPr lang="nb-NO" sz="1400" err="1"/>
              <a:t>which</a:t>
            </a:r>
            <a:r>
              <a:rPr lang="nb-NO" sz="1400"/>
              <a:t> </a:t>
            </a:r>
            <a:r>
              <a:rPr lang="nb-NO" sz="1400" err="1"/>
              <a:t>can</a:t>
            </a:r>
            <a:r>
              <a:rPr lang="nb-NO" sz="1400"/>
              <a:t> be </a:t>
            </a: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33</a:t>
            </a:fld>
            <a:endParaRPr lang="nb-NO"/>
          </a:p>
        </p:txBody>
      </p:sp>
    </p:spTree>
    <p:extLst>
      <p:ext uri="{BB962C8B-B14F-4D97-AF65-F5344CB8AC3E}">
        <p14:creationId xmlns:p14="http://schemas.microsoft.com/office/powerpoint/2010/main" val="2901459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34</a:t>
            </a:fld>
            <a:endParaRPr lang="nb-NO"/>
          </a:p>
        </p:txBody>
      </p:sp>
    </p:spTree>
    <p:extLst>
      <p:ext uri="{BB962C8B-B14F-4D97-AF65-F5344CB8AC3E}">
        <p14:creationId xmlns:p14="http://schemas.microsoft.com/office/powerpoint/2010/main" val="3551071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35</a:t>
            </a:fld>
            <a:endParaRPr lang="nb-NO"/>
          </a:p>
        </p:txBody>
      </p:sp>
    </p:spTree>
    <p:extLst>
      <p:ext uri="{BB962C8B-B14F-4D97-AF65-F5344CB8AC3E}">
        <p14:creationId xmlns:p14="http://schemas.microsoft.com/office/powerpoint/2010/main" val="6353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a:t>Countries must include </a:t>
            </a:r>
            <a:r>
              <a:rPr lang="en-GB" sz="2000" b="0" i="0">
                <a:solidFill>
                  <a:srgbClr val="000000"/>
                </a:solidFill>
                <a:effectLst/>
                <a:latin typeface="Metropolis" pitchFamily="2" charset="77"/>
              </a:rPr>
              <a:t>a report on actual expenses compared to the work plan budget. </a:t>
            </a:r>
          </a:p>
          <a:p>
            <a:pPr marL="0" indent="0">
              <a:buNone/>
            </a:pPr>
            <a:endParaRPr lang="en-GB" sz="2000" b="0" i="0">
              <a:solidFill>
                <a:srgbClr val="000000"/>
              </a:solidFill>
              <a:effectLst/>
              <a:latin typeface="Metropolis" pitchFamily="2" charset="77"/>
            </a:endParaRPr>
          </a:p>
          <a:p>
            <a:pPr marL="0" indent="0">
              <a:buNone/>
            </a:pPr>
            <a:r>
              <a:rPr lang="en-GB" sz="1400"/>
              <a:t>Helps to answer question: what does EITI actually cost?</a:t>
            </a:r>
          </a:p>
        </p:txBody>
      </p:sp>
      <p:sp>
        <p:nvSpPr>
          <p:cNvPr id="4" name="Slide Number Placeholder 3"/>
          <p:cNvSpPr>
            <a:spLocks noGrp="1"/>
          </p:cNvSpPr>
          <p:nvPr>
            <p:ph type="sldNum" sz="quarter" idx="5"/>
          </p:nvPr>
        </p:nvSpPr>
        <p:spPr/>
        <p:txBody>
          <a:bodyPr/>
          <a:lstStyle/>
          <a:p>
            <a:fld id="{AF0F0302-BE9E-8A47-8FBA-EF4A5D6A0C17}" type="slidenum">
              <a:rPr lang="nb-NO" smtClean="0"/>
              <a:t>36</a:t>
            </a:fld>
            <a:endParaRPr lang="nb-NO"/>
          </a:p>
        </p:txBody>
      </p:sp>
    </p:spTree>
    <p:extLst>
      <p:ext uri="{BB962C8B-B14F-4D97-AF65-F5344CB8AC3E}">
        <p14:creationId xmlns:p14="http://schemas.microsoft.com/office/powerpoint/2010/main" val="240863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37</a:t>
            </a:fld>
            <a:endParaRPr lang="nb-NO"/>
          </a:p>
        </p:txBody>
      </p:sp>
    </p:spTree>
    <p:extLst>
      <p:ext uri="{BB962C8B-B14F-4D97-AF65-F5344CB8AC3E}">
        <p14:creationId xmlns:p14="http://schemas.microsoft.com/office/powerpoint/2010/main" val="2043674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38</a:t>
            </a:fld>
            <a:endParaRPr lang="nb-NO"/>
          </a:p>
        </p:txBody>
      </p:sp>
    </p:spTree>
    <p:extLst>
      <p:ext uri="{BB962C8B-B14F-4D97-AF65-F5344CB8AC3E}">
        <p14:creationId xmlns:p14="http://schemas.microsoft.com/office/powerpoint/2010/main" val="304752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This </a:t>
            </a:r>
            <a:r>
              <a:rPr lang="nb-NO" err="1"/>
              <a:t>can</a:t>
            </a:r>
            <a:r>
              <a:rPr lang="nb-NO"/>
              <a:t> be an </a:t>
            </a:r>
            <a:r>
              <a:rPr lang="nb-NO" err="1"/>
              <a:t>annex</a:t>
            </a:r>
            <a:r>
              <a:rPr lang="nb-NO"/>
              <a:t> from </a:t>
            </a:r>
            <a:r>
              <a:rPr lang="nb-NO" err="1"/>
              <a:t>the</a:t>
            </a:r>
            <a:r>
              <a:rPr lang="nb-NO"/>
              <a:t> </a:t>
            </a:r>
            <a:r>
              <a:rPr lang="nb-NO" err="1"/>
              <a:t>work</a:t>
            </a:r>
            <a:r>
              <a:rPr lang="nb-NO"/>
              <a:t> plan </a:t>
            </a: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39</a:t>
            </a:fld>
            <a:endParaRPr lang="nb-NO"/>
          </a:p>
        </p:txBody>
      </p:sp>
    </p:spTree>
    <p:extLst>
      <p:ext uri="{BB962C8B-B14F-4D97-AF65-F5344CB8AC3E}">
        <p14:creationId xmlns:p14="http://schemas.microsoft.com/office/powerpoint/2010/main" val="348991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41</a:t>
            </a:fld>
            <a:endParaRPr lang="nb-NO"/>
          </a:p>
        </p:txBody>
      </p:sp>
    </p:spTree>
    <p:extLst>
      <p:ext uri="{BB962C8B-B14F-4D97-AF65-F5344CB8AC3E}">
        <p14:creationId xmlns:p14="http://schemas.microsoft.com/office/powerpoint/2010/main" val="1589048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0F0302-BE9E-8A47-8FBA-EF4A5D6A0C17}" type="slidenum">
              <a:rPr lang="nb-NO" smtClean="0"/>
              <a:t>42</a:t>
            </a:fld>
            <a:endParaRPr lang="nb-NO"/>
          </a:p>
        </p:txBody>
      </p:sp>
    </p:spTree>
    <p:extLst>
      <p:ext uri="{BB962C8B-B14F-4D97-AF65-F5344CB8AC3E}">
        <p14:creationId xmlns:p14="http://schemas.microsoft.com/office/powerpoint/2010/main" val="349723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Objective of Req 1.5:</a:t>
            </a:r>
            <a:r>
              <a:rPr lang="en-US" sz="1200"/>
              <a:t> To establish a consultative work planning and monitoring cycle that ensures the relevance and accountability of EITI implementation to national stakeholders, helping the EITI to achieve relevant outcomes and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err="1"/>
              <a:t>Reqs</a:t>
            </a:r>
            <a:r>
              <a:rPr lang="en-GB"/>
              <a:t> 1.5 and 7.4 were previously detached processes, meaning that work planning was often happening without closely reflecting on whether objectives in the previous cycle were achieved and what could be improved.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These requirements are now </a:t>
            </a:r>
            <a:r>
              <a:rPr lang="en-GB" b="0"/>
              <a:t>merged</a:t>
            </a:r>
            <a:r>
              <a:rPr lang="en-GB" b="1"/>
              <a:t> </a:t>
            </a:r>
            <a:r>
              <a:rPr lang="en-GB"/>
              <a:t>and simplified to highlight the fundamental synergy between planning and evaluating. </a:t>
            </a:r>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759758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43</a:t>
            </a:fld>
            <a:endParaRPr lang="nb-NO"/>
          </a:p>
        </p:txBody>
      </p:sp>
    </p:spTree>
    <p:extLst>
      <p:ext uri="{BB962C8B-B14F-4D97-AF65-F5344CB8AC3E}">
        <p14:creationId xmlns:p14="http://schemas.microsoft.com/office/powerpoint/2010/main" val="130323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err="1"/>
              <a:t>Work</a:t>
            </a:r>
            <a:r>
              <a:rPr lang="nb-NO"/>
              <a:t> plan to be </a:t>
            </a:r>
            <a:r>
              <a:rPr lang="nb-NO" err="1"/>
              <a:t>updated</a:t>
            </a:r>
            <a:r>
              <a:rPr lang="nb-NO"/>
              <a:t> </a:t>
            </a:r>
            <a:r>
              <a:rPr lang="nb-NO" err="1"/>
              <a:t>annually</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The </a:t>
            </a:r>
            <a:r>
              <a:rPr lang="nb-NO" err="1"/>
              <a:t>review</a:t>
            </a:r>
            <a:r>
              <a:rPr lang="nb-NO"/>
              <a:t> </a:t>
            </a:r>
            <a:r>
              <a:rPr lang="nb-NO" err="1"/>
              <a:t>cycle</a:t>
            </a:r>
            <a:r>
              <a:rPr lang="nb-NO"/>
              <a:t> </a:t>
            </a:r>
            <a:r>
              <a:rPr lang="nb-NO" err="1"/>
              <a:t>should</a:t>
            </a:r>
            <a:r>
              <a:rPr lang="nb-NO"/>
              <a:t> </a:t>
            </a:r>
            <a:r>
              <a:rPr lang="nb-NO" err="1"/>
              <a:t>include</a:t>
            </a:r>
            <a:r>
              <a:rPr lang="nb-NO"/>
              <a:t> a </a:t>
            </a:r>
            <a:r>
              <a:rPr lang="nb-NO" err="1"/>
              <a:t>documentation</a:t>
            </a:r>
            <a:r>
              <a:rPr lang="nb-NO"/>
              <a:t> </a:t>
            </a:r>
            <a:r>
              <a:rPr lang="nb-NO" err="1"/>
              <a:t>step</a:t>
            </a:r>
            <a:endParaRPr lang="nb-NO"/>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425280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326445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Franklin Gothic Book" panose="020B0503020102020204" pitchFamily="34" charset="0"/>
              <a:buNone/>
            </a:pPr>
            <a:r>
              <a:rPr lang="es-MX" sz="1600" b="1"/>
              <a:t>Req. 1.5 EITI 2023 Standard</a:t>
            </a:r>
          </a:p>
          <a:p>
            <a:pPr marL="457200" indent="-457200">
              <a:buFont typeface="+mj-lt"/>
              <a:buAutoNum type="alphaLcParenR"/>
            </a:pPr>
            <a:r>
              <a:rPr lang="en-GB" sz="1600"/>
              <a:t>[…] The work plan must include:</a:t>
            </a:r>
          </a:p>
          <a:p>
            <a:pPr marL="1044702" lvl="1" indent="-514350">
              <a:buFont typeface="+mj-lt"/>
              <a:buAutoNum type="romanLcPeriod"/>
            </a:pPr>
            <a:r>
              <a:rPr lang="en-GB" sz="1600" b="1" i="0"/>
              <a:t>EITI implementation objectives </a:t>
            </a:r>
            <a:r>
              <a:rPr lang="en-GB" sz="1600" i="0"/>
              <a:t>that reflect </a:t>
            </a:r>
            <a:r>
              <a:rPr lang="en-GB" sz="1600" b="1" i="0"/>
              <a:t>national priorities</a:t>
            </a:r>
            <a:r>
              <a:rPr lang="en-GB" sz="1600" i="0"/>
              <a:t>, including issues related to corruption; gender equity; energy transition; revenue collection; artisanal and small-scale mining (where applicable); and other key extractive sector governance issues, as well as consultations with key stakeholders. </a:t>
            </a:r>
          </a:p>
          <a:p>
            <a:pPr marL="1044702" lvl="1" indent="-514350">
              <a:buFont typeface="+mj-lt"/>
              <a:buAutoNum type="romanLcPeriod"/>
            </a:pPr>
            <a:r>
              <a:rPr lang="en-GB" sz="1600" b="1" i="0"/>
              <a:t>Measurable and time-bound activities </a:t>
            </a:r>
            <a:r>
              <a:rPr lang="en-GB" sz="1600" i="0"/>
              <a:t>to achieve the agreed objectives and recommendations from Validation and reporting. </a:t>
            </a:r>
          </a:p>
          <a:p>
            <a:pPr marL="1044702" lvl="1" indent="-514350">
              <a:buFont typeface="+mj-lt"/>
              <a:buAutoNum type="romanLcPeriod"/>
            </a:pPr>
            <a:r>
              <a:rPr lang="en-GB" sz="1600" b="1" i="0"/>
              <a:t>Justification of which EITI Requirements </a:t>
            </a:r>
            <a:r>
              <a:rPr lang="en-GB" sz="1600" i="0"/>
              <a:t>are prioritised, and a description of which activities in the work plan contribute to fulfilling each requirement. </a:t>
            </a:r>
          </a:p>
          <a:p>
            <a:pPr marL="1044702" lvl="1" indent="-514350">
              <a:buFont typeface="+mj-lt"/>
              <a:buAutoNum type="romanLcPeriod"/>
            </a:pPr>
            <a:r>
              <a:rPr lang="en-GB" sz="1600" i="0"/>
              <a:t>A </a:t>
            </a:r>
            <a:r>
              <a:rPr lang="en-GB" sz="1600" b="1" i="0"/>
              <a:t>fully costed budget </a:t>
            </a:r>
            <a:r>
              <a:rPr lang="en-GB" sz="1600" i="0"/>
              <a:t>that identifies sources of funding</a:t>
            </a:r>
          </a:p>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93977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89673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lphaLcParenR" startAt="2"/>
            </a:pPr>
            <a:r>
              <a:rPr lang="en-GB" sz="1600"/>
              <a:t>[…] The progress review must include: </a:t>
            </a:r>
          </a:p>
          <a:p>
            <a:pPr marL="1044702" lvl="1" indent="-514350">
              <a:buFont typeface="+mj-lt"/>
              <a:buAutoNum type="romanLcPeriod"/>
            </a:pPr>
            <a:r>
              <a:rPr lang="en-GB" sz="1600" i="0"/>
              <a:t>Progress and challenges in achieving work plan objectives; changes in those objectives; and how implementation will be adapted to better achieve those objectives. </a:t>
            </a:r>
          </a:p>
          <a:p>
            <a:pPr marL="1044702" lvl="1" indent="-514350">
              <a:buFont typeface="+mj-lt"/>
              <a:buAutoNum type="romanLcPeriod"/>
            </a:pPr>
            <a:r>
              <a:rPr lang="en-GB" sz="1600" i="0"/>
              <a:t>An overview of activities and outcomes achieved through EITI implementation. </a:t>
            </a:r>
          </a:p>
          <a:p>
            <a:pPr marL="1044702" lvl="1" indent="-514350">
              <a:buFont typeface="+mj-lt"/>
              <a:buAutoNum type="romanLcPeriod"/>
            </a:pPr>
            <a:r>
              <a:rPr lang="en-GB" sz="1600" i="0"/>
              <a:t>A description of the mechanisms for stakeholders to provide feedback on EITI implementation, as well as documentation of stakeholder views.</a:t>
            </a:r>
          </a:p>
          <a:p>
            <a:pPr marL="1044702" lvl="1" indent="-514350">
              <a:buFont typeface="+mj-lt"/>
              <a:buAutoNum type="romanLcPeriod"/>
            </a:pPr>
            <a:r>
              <a:rPr lang="en-GB" sz="1600" i="0"/>
              <a:t>Documentation on how the multi-stakeholder group has taken gender considerations and inclusiveness into account. </a:t>
            </a:r>
          </a:p>
          <a:p>
            <a:pPr marL="1044702" lvl="1" indent="-514350">
              <a:buFont typeface="+mj-lt"/>
              <a:buAutoNum type="romanLcPeriod"/>
            </a:pPr>
            <a:r>
              <a:rPr lang="en-GB" sz="1600" i="0"/>
              <a:t>A report on actual expenses compared to the work plan budget.</a:t>
            </a:r>
          </a:p>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3350883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99422B-E2B9-27E3-417C-84BBFAB8C4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Autofit/>
          </a:bodyPr>
          <a:lstStyle>
            <a:lvl1pPr marL="0" indent="0" algn="l">
              <a:lnSpc>
                <a:spcPct val="112000"/>
              </a:lnSpc>
              <a:spcBef>
                <a:spcPts val="0"/>
              </a:spcBef>
              <a:spcAft>
                <a:spcPts val="0"/>
              </a:spcAft>
              <a:buNone/>
              <a:defRPr sz="3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24" name="TextBox 23">
            <a:extLst>
              <a:ext uri="{FF2B5EF4-FFF2-40B4-BE49-F238E27FC236}">
                <a16:creationId xmlns:a16="http://schemas.microsoft.com/office/drawing/2014/main" id="{5955B5D0-FBF1-164D-8B43-EE8BE2276F5F}"/>
              </a:ext>
            </a:extLst>
          </p:cNvPr>
          <p:cNvSpPr txBox="1"/>
          <p:nvPr userDrawn="1"/>
        </p:nvSpPr>
        <p:spPr>
          <a:xfrm>
            <a:off x="5734878" y="5808678"/>
            <a:ext cx="5813687" cy="707886"/>
          </a:xfrm>
          <a:prstGeom prst="rect">
            <a:avLst/>
          </a:prstGeom>
          <a:noFill/>
        </p:spPr>
        <p:txBody>
          <a:bodyPr wrap="square" rtlCol="0">
            <a:spAutoFit/>
          </a:bodyPr>
          <a:lstStyle/>
          <a:p>
            <a:pPr algn="r"/>
            <a:r>
              <a:rPr lang="uk-UA" sz="2000" b="0" i="0" kern="1200" noProof="0" dirty="0" err="1">
                <a:solidFill>
                  <a:srgbClr val="FFFFFF"/>
                </a:solidFill>
                <a:effectLst/>
                <a:latin typeface="+mj-lt"/>
                <a:ea typeface="+mn-ea"/>
                <a:cs typeface="+mn-cs"/>
              </a:rPr>
              <a:t>Общемировой</a:t>
            </a:r>
            <a:r>
              <a:rPr lang="uk-UA" sz="2000" b="0" i="0" kern="1200" noProof="0" dirty="0">
                <a:solidFill>
                  <a:srgbClr val="FFFFFF"/>
                </a:solidFill>
                <a:effectLst/>
                <a:latin typeface="+mj-lt"/>
                <a:ea typeface="+mn-ea"/>
                <a:cs typeface="+mn-cs"/>
              </a:rPr>
              <a:t> стандарт </a:t>
            </a:r>
            <a:r>
              <a:rPr lang="uk-UA" sz="2000" b="0" i="0" kern="1200" noProof="0" dirty="0" err="1">
                <a:solidFill>
                  <a:srgbClr val="FFFFFF"/>
                </a:solidFill>
                <a:effectLst/>
                <a:latin typeface="+mj-lt"/>
                <a:ea typeface="+mn-ea"/>
                <a:cs typeface="+mn-cs"/>
              </a:rPr>
              <a:t>надлежащего</a:t>
            </a:r>
            <a:r>
              <a:rPr lang="uk-UA" sz="2000" b="0" i="0" kern="1200" noProof="0" dirty="0">
                <a:solidFill>
                  <a:srgbClr val="FFFFFF"/>
                </a:solidFill>
                <a:effectLst/>
                <a:latin typeface="+mj-lt"/>
                <a:ea typeface="+mn-ea"/>
                <a:cs typeface="+mn-cs"/>
              </a:rPr>
              <a:t> </a:t>
            </a:r>
            <a:r>
              <a:rPr lang="uk-UA" sz="2000" b="0" i="0" kern="1200" noProof="0" dirty="0" err="1">
                <a:solidFill>
                  <a:srgbClr val="FFFFFF"/>
                </a:solidFill>
                <a:effectLst/>
                <a:latin typeface="+mj-lt"/>
                <a:ea typeface="+mn-ea"/>
                <a:cs typeface="+mn-cs"/>
              </a:rPr>
              <a:t>управления</a:t>
            </a:r>
            <a:endParaRPr lang="uk-UA" sz="2000" b="0" i="0" kern="1200" noProof="0" dirty="0">
              <a:solidFill>
                <a:srgbClr val="FFFFFF"/>
              </a:solidFill>
              <a:effectLst/>
              <a:latin typeface="+mj-lt"/>
              <a:ea typeface="+mn-ea"/>
              <a:cs typeface="+mn-cs"/>
            </a:endParaRPr>
          </a:p>
          <a:p>
            <a:pPr algn="r"/>
            <a:r>
              <a:rPr lang="uk-UA" sz="2000" b="0" i="0" kern="1200" noProof="0" dirty="0" err="1">
                <a:solidFill>
                  <a:srgbClr val="FFFFFF"/>
                </a:solidFill>
                <a:effectLst/>
                <a:latin typeface="+mj-lt"/>
                <a:ea typeface="+mn-ea"/>
                <a:cs typeface="+mn-cs"/>
              </a:rPr>
              <a:t>нефтегазовыми</a:t>
            </a:r>
            <a:r>
              <a:rPr lang="uk-UA" sz="2000" b="0" i="0" kern="1200" noProof="0" dirty="0">
                <a:solidFill>
                  <a:srgbClr val="FFFFFF"/>
                </a:solidFill>
                <a:effectLst/>
                <a:latin typeface="+mj-lt"/>
                <a:ea typeface="+mn-ea"/>
                <a:cs typeface="+mn-cs"/>
              </a:rPr>
              <a:t> </a:t>
            </a:r>
            <a:r>
              <a:rPr lang="uk-UA" sz="2000" b="0" i="0" kern="1200" noProof="0" dirty="0" err="1">
                <a:solidFill>
                  <a:srgbClr val="FFFFFF"/>
                </a:solidFill>
                <a:effectLst/>
                <a:latin typeface="+mj-lt"/>
                <a:ea typeface="+mn-ea"/>
                <a:cs typeface="+mn-cs"/>
              </a:rPr>
              <a:t>и</a:t>
            </a:r>
            <a:r>
              <a:rPr lang="uk-UA" sz="2000" b="0" i="0" kern="1200" noProof="0" dirty="0">
                <a:solidFill>
                  <a:srgbClr val="FFFFFF"/>
                </a:solidFill>
                <a:effectLst/>
                <a:latin typeface="+mj-lt"/>
                <a:ea typeface="+mn-ea"/>
                <a:cs typeface="+mn-cs"/>
              </a:rPr>
              <a:t> </a:t>
            </a:r>
            <a:r>
              <a:rPr lang="uk-UA" sz="2000" b="0" i="0" kern="1200" noProof="0" dirty="0" err="1">
                <a:solidFill>
                  <a:srgbClr val="FFFFFF"/>
                </a:solidFill>
                <a:effectLst/>
                <a:latin typeface="+mj-lt"/>
                <a:ea typeface="+mn-ea"/>
                <a:cs typeface="+mn-cs"/>
              </a:rPr>
              <a:t>минеральными</a:t>
            </a:r>
            <a:r>
              <a:rPr lang="uk-UA" sz="2000" b="0" i="0" kern="1200" noProof="0" dirty="0">
                <a:solidFill>
                  <a:srgbClr val="FFFFFF"/>
                </a:solidFill>
                <a:effectLst/>
                <a:latin typeface="+mj-lt"/>
                <a:ea typeface="+mn-ea"/>
                <a:cs typeface="+mn-cs"/>
              </a:rPr>
              <a:t> ресурсами.</a:t>
            </a:r>
            <a:endParaRPr lang="en-GB" sz="2000" b="0" i="0" noProof="0" dirty="0">
              <a:solidFill>
                <a:srgbClr val="FFFFFF"/>
              </a:solidFill>
              <a:latin typeface="+mj-lt"/>
            </a:endParaRPr>
          </a:p>
        </p:txBody>
      </p:sp>
      <p:sp>
        <p:nvSpPr>
          <p:cNvPr id="26" name="Rectangle 25">
            <a:extLst>
              <a:ext uri="{FF2B5EF4-FFF2-40B4-BE49-F238E27FC236}">
                <a16:creationId xmlns:a16="http://schemas.microsoft.com/office/drawing/2014/main" id="{F2034F08-2E77-80DA-F88B-7E29D02A908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26">
            <a:extLst>
              <a:ext uri="{FF2B5EF4-FFF2-40B4-BE49-F238E27FC236}">
                <a16:creationId xmlns:a16="http://schemas.microsoft.com/office/drawing/2014/main" id="{C4D3322B-25E7-12B3-4115-D3911DCB2E14}"/>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27">
            <a:extLst>
              <a:ext uri="{FF2B5EF4-FFF2-40B4-BE49-F238E27FC236}">
                <a16:creationId xmlns:a16="http://schemas.microsoft.com/office/drawing/2014/main" id="{C3A1D9AF-53FD-A902-F732-559BB70A7A56}"/>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E7F62103-F0E3-F7FE-4CE7-B3AAF1709C6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tart 4">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64098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tart 5">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274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tart 6">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9018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tart 7">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427474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se study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55045F-EFB2-836C-297B-03B00235D5C5}"/>
              </a:ext>
            </a:extLst>
          </p:cNvPr>
          <p:cNvSpPr/>
          <p:nvPr userDrawn="1"/>
        </p:nvSpPr>
        <p:spPr>
          <a:xfrm>
            <a:off x="514350" y="2604654"/>
            <a:ext cx="11780521" cy="3681846"/>
          </a:xfrm>
          <a:prstGeom prst="rect">
            <a:avLst/>
          </a:prstGeom>
          <a:solidFill>
            <a:schemeClr val="tx2">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878537"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855677"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855677"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29897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ase study 2">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CB711-1DC6-98C2-0238-8C8C8AEDB3AE}"/>
              </a:ext>
            </a:extLst>
          </p:cNvPr>
          <p:cNvSpPr/>
          <p:nvPr userDrawn="1"/>
        </p:nvSpPr>
        <p:spPr>
          <a:xfrm>
            <a:off x="525780" y="2604654"/>
            <a:ext cx="11769091"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304616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ase study 2">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CB711-1DC6-98C2-0238-8C8C8AEDB3AE}"/>
              </a:ext>
            </a:extLst>
          </p:cNvPr>
          <p:cNvSpPr/>
          <p:nvPr userDrawn="1"/>
        </p:nvSpPr>
        <p:spPr>
          <a:xfrm>
            <a:off x="525780" y="2604654"/>
            <a:ext cx="11769091"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rgbClr val="009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370893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se study 3">
    <p:bg>
      <p:bgPr>
        <a:solidFill>
          <a:srgbClr val="FFFFFF">
            <a:alpha val="9804"/>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EFD6A-810A-D460-768B-4FED3655FC13}"/>
              </a:ext>
            </a:extLst>
          </p:cNvPr>
          <p:cNvSpPr/>
          <p:nvPr userDrawn="1"/>
        </p:nvSpPr>
        <p:spPr>
          <a:xfrm>
            <a:off x="537211" y="2604654"/>
            <a:ext cx="11647170" cy="3669146"/>
          </a:xfrm>
          <a:prstGeom prst="rect">
            <a:avLst/>
          </a:prstGeom>
          <a:solidFill>
            <a:schemeClr val="accent4">
              <a:alpha val="1517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Text Placeholder 9">
            <a:extLst>
              <a:ext uri="{FF2B5EF4-FFF2-40B4-BE49-F238E27FC236}">
                <a16:creationId xmlns:a16="http://schemas.microsoft.com/office/drawing/2014/main" id="{89ADFD3D-709D-3C6D-B6D2-BF3B4953B9F2}"/>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8D257F25-3877-5299-45E1-AD22AAB375AB}"/>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8B5C1DA5-7D99-5DB2-1C90-19F487373994}"/>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421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ase study 4">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502920" y="2604654"/>
            <a:ext cx="11780521" cy="3669146"/>
          </a:xfrm>
          <a:prstGeom prst="rect">
            <a:avLst/>
          </a:prstGeom>
          <a:solidFill>
            <a:srgbClr val="89AA2E">
              <a:alpha val="1467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0F11A082-619D-EB64-900D-4110F9049C5F}"/>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F3E6DC4F-E4A7-D315-F65A-C09013E6F4DE}"/>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FB0D5938-2FE3-ABA0-EB64-10EFF8B3745E}"/>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4819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tudy 5">
    <p:bg>
      <p:bgPr>
        <a:solidFill>
          <a:srgbClr val="FFFFFF">
            <a:alpha val="9804"/>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31B4A3-51DD-5CA0-57CF-8832F9B29735}"/>
              </a:ext>
            </a:extLst>
          </p:cNvPr>
          <p:cNvSpPr/>
          <p:nvPr userDrawn="1"/>
        </p:nvSpPr>
        <p:spPr>
          <a:xfrm>
            <a:off x="514350" y="2604654"/>
            <a:ext cx="11780521" cy="3669146"/>
          </a:xfrm>
          <a:prstGeom prst="rect">
            <a:avLst/>
          </a:prstGeom>
          <a:solidFill>
            <a:schemeClr val="accent5">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5">
              <a:lumMod val="20000"/>
              <a:lumOff val="80000"/>
              <a:alpha val="8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1040537D-D52B-AA54-B550-D4F09A4C5AB6}"/>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DC8FADFA-F93D-5674-6984-195250B14044}"/>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22BECD1A-DAFB-C907-57C5-9EC9F075A61C}"/>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660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with imag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522868"/>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study 6">
    <p:bg>
      <p:bgPr>
        <a:solidFill>
          <a:srgbClr val="FFFFFF">
            <a:alpha val="9804"/>
          </a:srgb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FE4919-2838-71B8-BE59-65580544328B}"/>
              </a:ext>
            </a:extLst>
          </p:cNvPr>
          <p:cNvSpPr/>
          <p:nvPr userDrawn="1"/>
        </p:nvSpPr>
        <p:spPr>
          <a:xfrm>
            <a:off x="514350" y="2604654"/>
            <a:ext cx="11780521" cy="3669146"/>
          </a:xfrm>
          <a:prstGeom prst="rect">
            <a:avLst/>
          </a:prstGeom>
          <a:solidFill>
            <a:schemeClr val="accent6">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54350EFE-2D2E-E32A-EC0E-69C6F6C8DF44}"/>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ED53A81D-C003-B7B1-2B47-1D0865E514EA}"/>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58537B46-AF6E-8D8D-4D7F-14CB987B5732}"/>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5667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 study 7">
    <p:bg>
      <p:bgPr>
        <a:solidFill>
          <a:srgbClr val="FFFFFF">
            <a:alpha val="9804"/>
          </a:srgb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E26F8C-6ADF-0086-AF2B-E38BC8FF720B}"/>
              </a:ext>
            </a:extLst>
          </p:cNvPr>
          <p:cNvSpPr/>
          <p:nvPr userDrawn="1"/>
        </p:nvSpPr>
        <p:spPr>
          <a:xfrm>
            <a:off x="514350" y="2604654"/>
            <a:ext cx="11780521" cy="3669146"/>
          </a:xfrm>
          <a:prstGeom prst="rect">
            <a:avLst/>
          </a:prstGeom>
          <a:solidFill>
            <a:schemeClr val="accent2">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2">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65B54DAE-75F8-79E8-E5B9-D6D6125AD58E}"/>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F9796605-A787-FD9B-FD93-96BBE483AF55}"/>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3EA8375E-ECC9-FFA9-229C-32B48216CDA2}"/>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269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3 with imag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4" y="5826626"/>
            <a:ext cx="1495766" cy="673730"/>
          </a:xfrm>
          <a:prstGeom prst="rect">
            <a:avLst/>
          </a:prstGeom>
        </p:spPr>
      </p:pic>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335CD5D1-269C-29EA-BB33-602E28FBE814}"/>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end 2">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7230" y="2053643"/>
            <a:ext cx="4277537" cy="2750711"/>
          </a:xfrm>
          <a:prstGeom prst="rect">
            <a:avLst/>
          </a:prstGeom>
        </p:spPr>
      </p:pic>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F649D84C-C42E-611A-A02C-B69D7DC9A0C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61F8CA0F-C57D-C985-6364-5DFE508B600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3143F41-38AC-6213-715D-0F80B3BCCE30}"/>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3FE512E4-01F7-13F0-05BC-3610B5323BA6}"/>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5 with image">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6 with copy">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sp>
        <p:nvSpPr>
          <p:cNvPr id="16" name="Rectangle 15">
            <a:extLst>
              <a:ext uri="{FF2B5EF4-FFF2-40B4-BE49-F238E27FC236}">
                <a16:creationId xmlns:a16="http://schemas.microsoft.com/office/drawing/2014/main" id="{59DE9526-326B-8E6B-E175-A11FFB71DEE7}"/>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ACFCD0E7-E867-15B4-24B3-B86122988525}"/>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A22CBEE6-4B97-EAAC-52A0-4A7750EC87B4}"/>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97A2AB04-D861-FBE7-DD78-C60998C81DF4}"/>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3774689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1">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81575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2">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1"/>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74339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3">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4"/>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52107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end">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7230" y="2053643"/>
            <a:ext cx="4277537" cy="2750711"/>
          </a:xfrm>
          <a:prstGeom prst="rect">
            <a:avLst/>
          </a:prstGeom>
        </p:spPr>
      </p:pic>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391A6720-31D7-7672-04FC-95F40C45D2FC}"/>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C8A88BF7-5E45-2020-5330-1E8AC9E9FB57}"/>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366FDC3E-8F09-2598-05E6-E1922C39FD4F}"/>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9C62BF29-5999-9A4E-73CC-216487436478}"/>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4">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rgbClr val="89AA2E"/>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003516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5">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5"/>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788470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6">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6"/>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59749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7">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90140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two columns">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tart 1">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tart 2">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start 3">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start 4">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taglin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the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a:solidFill>
                  <a:srgbClr val="002157"/>
                </a:solidFill>
                <a:effectLst/>
                <a:latin typeface="+mj-lt"/>
                <a:ea typeface="+mn-ea"/>
                <a:cs typeface="+mn-cs"/>
              </a:rPr>
              <a:t>of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10" name="Rectangle 9">
            <a:extLst>
              <a:ext uri="{FF2B5EF4-FFF2-40B4-BE49-F238E27FC236}">
                <a16:creationId xmlns:a16="http://schemas.microsoft.com/office/drawing/2014/main" id="{A9C50565-75BE-D718-8E20-0B96DB86B4F6}"/>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9D083D6-DD01-CF3B-B361-D73BDF5719E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58830D7E-4B3E-33C7-0FC0-EF796EB0779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7B9B0FA-6321-7F0D-D7BD-27F72A96479D}"/>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start 5">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0" y="-8022"/>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
        <p:nvSpPr>
          <p:cNvPr id="2" name="Rectangle 1">
            <a:extLst>
              <a:ext uri="{FF2B5EF4-FFF2-40B4-BE49-F238E27FC236}">
                <a16:creationId xmlns:a16="http://schemas.microsoft.com/office/drawing/2014/main" id="{9F286762-D87B-F5FC-9E57-C91FFF9683C8}"/>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28504306-8F91-4BB8-A94E-F544B6410CBE}"/>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7A49F172-9B96-C5F2-B8D5-8A46C37A45F2}"/>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80EEC2E8-6C1F-2D92-998E-D1635C24B90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32992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US"/>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3346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ank">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3442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eature">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E9D9B0E8-6908-14E0-0127-363092040268}"/>
              </a:ext>
            </a:extLst>
          </p:cNvPr>
          <p:cNvSpPr/>
          <p:nvPr userDrawn="1"/>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670057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Tree>
    <p:extLst>
      <p:ext uri="{BB962C8B-B14F-4D97-AF65-F5344CB8AC3E}">
        <p14:creationId xmlns:p14="http://schemas.microsoft.com/office/powerpoint/2010/main" val="144890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tart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93561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tart 2">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113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tart 3">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4264258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err="1"/>
              <a:t>Click</a:t>
            </a:r>
            <a:r>
              <a:rPr lang="nb-NO"/>
              <a:t> to </a:t>
            </a:r>
            <a:r>
              <a:rPr lang="nb-NO" err="1"/>
              <a:t>edit</a:t>
            </a:r>
            <a:r>
              <a:rPr lang="nb-NO"/>
              <a:t> </a:t>
            </a:r>
            <a:r>
              <a:rPr lang="nb-NO" err="1"/>
              <a:t>title</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err="1"/>
              <a:t>Click</a:t>
            </a:r>
            <a:r>
              <a:rPr lang="nb-NO"/>
              <a:t> to </a:t>
            </a:r>
            <a:r>
              <a:rPr lang="nb-NO" err="1"/>
              <a:t>edit</a:t>
            </a:r>
            <a:r>
              <a:rPr lang="nb-NO"/>
              <a:t> </a:t>
            </a:r>
            <a:r>
              <a:rPr lang="nb-NO" err="1"/>
              <a:t>text</a:t>
            </a:r>
            <a:r>
              <a:rPr lang="nb-NO"/>
              <a:t>
Second </a:t>
            </a:r>
            <a:r>
              <a:rPr lang="nb-NO" err="1"/>
              <a:t>level</a:t>
            </a:r>
            <a:r>
              <a:rPr lang="nb-NO"/>
              <a:t>
Third </a:t>
            </a:r>
            <a:r>
              <a:rPr lang="nb-NO" err="1"/>
              <a:t>level</a:t>
            </a:r>
            <a:r>
              <a:rPr lang="nb-NO"/>
              <a:t>
</a:t>
            </a:r>
            <a:r>
              <a:rPr lang="nb-NO" err="1"/>
              <a:t>Fourth</a:t>
            </a:r>
            <a:r>
              <a:rPr lang="nb-NO"/>
              <a:t> </a:t>
            </a:r>
            <a:r>
              <a:rPr lang="nb-NO" err="1"/>
              <a:t>level</a:t>
            </a:r>
            <a:r>
              <a:rPr lang="nb-NO"/>
              <a:t> 
Fifth </a:t>
            </a:r>
            <a:r>
              <a:rPr lang="nb-NO" err="1"/>
              <a:t>level</a:t>
            </a: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90" r:id="rId5"/>
    <p:sldLayoutId id="2147483692" r:id="rId6"/>
    <p:sldLayoutId id="2147483693" r:id="rId7"/>
    <p:sldLayoutId id="2147483694" r:id="rId8"/>
    <p:sldLayoutId id="2147483695" r:id="rId9"/>
    <p:sldLayoutId id="2147483696" r:id="rId10"/>
    <p:sldLayoutId id="2147483708" r:id="rId11"/>
    <p:sldLayoutId id="2147483709" r:id="rId12"/>
    <p:sldLayoutId id="2147483710" r:id="rId13"/>
    <p:sldLayoutId id="2147483701" r:id="rId14"/>
    <p:sldLayoutId id="2147483702" r:id="rId15"/>
    <p:sldLayoutId id="2147483715" r:id="rId16"/>
    <p:sldLayoutId id="2147483703" r:id="rId17"/>
    <p:sldLayoutId id="2147483704" r:id="rId18"/>
    <p:sldLayoutId id="2147483705" r:id="rId19"/>
    <p:sldLayoutId id="2147483706" r:id="rId20"/>
    <p:sldLayoutId id="2147483707" r:id="rId21"/>
    <p:sldLayoutId id="2147483680" r:id="rId22"/>
    <p:sldLayoutId id="2147483676" r:id="rId23"/>
    <p:sldLayoutId id="2147483668" r:id="rId24"/>
    <p:sldLayoutId id="2147483650" r:id="rId25"/>
    <p:sldLayoutId id="2147483691" r:id="rId26"/>
    <p:sldLayoutId id="2147483697" r:id="rId27"/>
    <p:sldLayoutId id="2147483698" r:id="rId28"/>
    <p:sldLayoutId id="2147483699" r:id="rId29"/>
    <p:sldLayoutId id="2147483700" r:id="rId30"/>
    <p:sldLayoutId id="2147483711" r:id="rId31"/>
    <p:sldLayoutId id="2147483712" r:id="rId32"/>
    <p:sldLayoutId id="2147483713" r:id="rId33"/>
    <p:sldLayoutId id="2147483688" r:id="rId34"/>
    <p:sldLayoutId id="2147483686" r:id="rId35"/>
    <p:sldLayoutId id="2147483689" r:id="rId36"/>
    <p:sldLayoutId id="2147483683" r:id="rId37"/>
    <p:sldLayoutId id="2147483684" r:id="rId38"/>
    <p:sldLayoutId id="2147483685" r:id="rId39"/>
    <p:sldLayoutId id="2147483687" r:id="rId40"/>
    <p:sldLayoutId id="2147483654" r:id="rId41"/>
    <p:sldLayoutId id="2147483681" r:id="rId42"/>
    <p:sldLayoutId id="2147483682" r:id="rId43"/>
    <p:sldLayoutId id="2147483714" r:id="rId44"/>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35.emf"/><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hyperlink" Target="https://www.itie-guinee.org/rapport-annuel-de-suivi-des-progres-exercice-2022-de-litie-guinee/"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d-eiti.de/mediathek-dokumente/"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hyperlink" Target="https://eiti.org/ru/rukovodstva-i-standratnye-tekhnicheskie-zadaniya"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B2B41-EB9B-6A74-51A3-A47C065092CD}"/>
              </a:ext>
            </a:extLst>
          </p:cNvPr>
          <p:cNvSpPr>
            <a:spLocks noGrp="1"/>
          </p:cNvSpPr>
          <p:nvPr>
            <p:ph type="subTitle" idx="1"/>
          </p:nvPr>
        </p:nvSpPr>
        <p:spPr/>
        <p:txBody>
          <a:bodyPr/>
          <a:lstStyle/>
          <a:p>
            <a:r>
              <a:rPr lang="ru-RU" dirty="0"/>
              <a:t>Планирование работы и мониторинг</a:t>
            </a:r>
          </a:p>
        </p:txBody>
      </p:sp>
      <p:sp>
        <p:nvSpPr>
          <p:cNvPr id="3" name="Text Placeholder 2">
            <a:extLst>
              <a:ext uri="{FF2B5EF4-FFF2-40B4-BE49-F238E27FC236}">
                <a16:creationId xmlns:a16="http://schemas.microsoft.com/office/drawing/2014/main" id="{4A5DEAC7-8E63-2FE8-7CA6-5DFA6B23B06A}"/>
              </a:ext>
            </a:extLst>
          </p:cNvPr>
          <p:cNvSpPr>
            <a:spLocks noGrp="1"/>
          </p:cNvSpPr>
          <p:nvPr>
            <p:ph type="body" sz="quarter" idx="13"/>
          </p:nvPr>
        </p:nvSpPr>
        <p:spPr>
          <a:xfrm>
            <a:off x="643435" y="2564524"/>
            <a:ext cx="11227453" cy="1236974"/>
          </a:xfrm>
        </p:spPr>
        <p:txBody>
          <a:bodyPr>
            <a:normAutofit fontScale="85000" lnSpcReduction="20000"/>
          </a:bodyPr>
          <a:lstStyle/>
          <a:p>
            <a:r>
              <a:rPr lang="ru-RU" dirty="0"/>
              <a:t>Стандарт ИПДО 2023: </a:t>
            </a:r>
            <a:br>
              <a:rPr lang="en-US" dirty="0"/>
            </a:br>
            <a:r>
              <a:rPr lang="ru-RU" dirty="0"/>
              <a:t>основные изменения</a:t>
            </a:r>
          </a:p>
        </p:txBody>
      </p:sp>
    </p:spTree>
    <p:extLst>
      <p:ext uri="{BB962C8B-B14F-4D97-AF65-F5344CB8AC3E}">
        <p14:creationId xmlns:p14="http://schemas.microsoft.com/office/powerpoint/2010/main" val="105991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0DEA-A0C2-11F8-A160-3EE44ADC8225}"/>
              </a:ext>
            </a:extLst>
          </p:cNvPr>
          <p:cNvSpPr>
            <a:spLocks noGrp="1"/>
          </p:cNvSpPr>
          <p:nvPr>
            <p:ph type="title"/>
          </p:nvPr>
        </p:nvSpPr>
        <p:spPr/>
        <p:txBody>
          <a:bodyPr/>
          <a:lstStyle/>
          <a:p>
            <a:r>
              <a:rPr lang="ru-RU" dirty="0"/>
              <a:t>Обзор прогресса должен охватывать:</a:t>
            </a:r>
          </a:p>
        </p:txBody>
      </p:sp>
      <p:pic>
        <p:nvPicPr>
          <p:cNvPr id="9" name="Graphic 8">
            <a:extLst>
              <a:ext uri="{FF2B5EF4-FFF2-40B4-BE49-F238E27FC236}">
                <a16:creationId xmlns:a16="http://schemas.microsoft.com/office/drawing/2014/main" id="{F9869041-6069-7AF8-9120-398EAD930B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7602" y="2453234"/>
            <a:ext cx="1113133" cy="1382984"/>
          </a:xfrm>
          <a:prstGeom prst="rect">
            <a:avLst/>
          </a:prstGeom>
        </p:spPr>
      </p:pic>
      <p:pic>
        <p:nvPicPr>
          <p:cNvPr id="15" name="Graphic 14" descr="Decision chart outline">
            <a:extLst>
              <a:ext uri="{FF2B5EF4-FFF2-40B4-BE49-F238E27FC236}">
                <a16:creationId xmlns:a16="http://schemas.microsoft.com/office/drawing/2014/main" id="{91D5C875-1E1E-6FC6-FEDA-C0B6DEB664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08719" y="2338897"/>
            <a:ext cx="1626380" cy="1626380"/>
          </a:xfrm>
          <a:prstGeom prst="rect">
            <a:avLst/>
          </a:prstGeom>
        </p:spPr>
      </p:pic>
      <p:pic>
        <p:nvPicPr>
          <p:cNvPr id="17" name="Graphic 16" descr="Boardroom outline">
            <a:extLst>
              <a:ext uri="{FF2B5EF4-FFF2-40B4-BE49-F238E27FC236}">
                <a16:creationId xmlns:a16="http://schemas.microsoft.com/office/drawing/2014/main" id="{3D5C9BDB-5321-1F7C-8CF2-D165360CDFB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10205" y="2153606"/>
            <a:ext cx="1853997" cy="1853997"/>
          </a:xfrm>
          <a:prstGeom prst="rect">
            <a:avLst/>
          </a:prstGeom>
        </p:spPr>
      </p:pic>
      <p:sp>
        <p:nvSpPr>
          <p:cNvPr id="20" name="TextBox 19">
            <a:extLst>
              <a:ext uri="{FF2B5EF4-FFF2-40B4-BE49-F238E27FC236}">
                <a16:creationId xmlns:a16="http://schemas.microsoft.com/office/drawing/2014/main" id="{F1E9522C-A518-7C88-27BE-170C2122C3D3}"/>
              </a:ext>
            </a:extLst>
          </p:cNvPr>
          <p:cNvSpPr txBox="1"/>
          <p:nvPr/>
        </p:nvSpPr>
        <p:spPr>
          <a:xfrm>
            <a:off x="57468" y="4110774"/>
            <a:ext cx="2694551" cy="1446550"/>
          </a:xfrm>
          <a:prstGeom prst="rect">
            <a:avLst/>
          </a:prstGeom>
          <a:noFill/>
        </p:spPr>
        <p:txBody>
          <a:bodyPr wrap="square" rtlCol="0">
            <a:spAutoFit/>
          </a:bodyPr>
          <a:lstStyle/>
          <a:p>
            <a:pPr algn="ctr"/>
            <a:r>
              <a:rPr lang="ru-RU" sz="2200" b="1" dirty="0">
                <a:solidFill>
                  <a:srgbClr val="002157"/>
                </a:solidFill>
              </a:rPr>
              <a:t>Прогресс, сложности</a:t>
            </a:r>
            <a:br>
              <a:rPr lang="ru-RU" sz="2200" b="1" dirty="0">
                <a:solidFill>
                  <a:srgbClr val="002157"/>
                </a:solidFill>
              </a:rPr>
            </a:br>
            <a:r>
              <a:rPr lang="ru-RU" sz="2200" b="1" dirty="0">
                <a:solidFill>
                  <a:srgbClr val="002157"/>
                </a:solidFill>
              </a:rPr>
              <a:t>и внесение изменений</a:t>
            </a:r>
          </a:p>
        </p:txBody>
      </p:sp>
      <p:sp>
        <p:nvSpPr>
          <p:cNvPr id="21" name="TextBox 20">
            <a:extLst>
              <a:ext uri="{FF2B5EF4-FFF2-40B4-BE49-F238E27FC236}">
                <a16:creationId xmlns:a16="http://schemas.microsoft.com/office/drawing/2014/main" id="{FB2E1676-F10C-789C-28DB-50DA88FBF9EB}"/>
              </a:ext>
            </a:extLst>
          </p:cNvPr>
          <p:cNvSpPr txBox="1"/>
          <p:nvPr/>
        </p:nvSpPr>
        <p:spPr>
          <a:xfrm>
            <a:off x="2335782" y="4115435"/>
            <a:ext cx="2572255" cy="1107996"/>
          </a:xfrm>
          <a:prstGeom prst="rect">
            <a:avLst/>
          </a:prstGeom>
          <a:noFill/>
        </p:spPr>
        <p:txBody>
          <a:bodyPr wrap="square" rtlCol="0">
            <a:spAutoFit/>
          </a:bodyPr>
          <a:lstStyle/>
          <a:p>
            <a:pPr algn="ctr"/>
            <a:r>
              <a:rPr lang="ru-RU" sz="2200" b="1" dirty="0">
                <a:solidFill>
                  <a:srgbClr val="0090BF"/>
                </a:solidFill>
              </a:rPr>
              <a:t>Обзор мероприятий</a:t>
            </a:r>
            <a:br>
              <a:rPr lang="ru-RU" sz="2200" b="1" dirty="0">
                <a:solidFill>
                  <a:srgbClr val="0090BF"/>
                </a:solidFill>
              </a:rPr>
            </a:br>
            <a:r>
              <a:rPr lang="ru-RU" sz="2200" b="1" dirty="0">
                <a:solidFill>
                  <a:srgbClr val="0090BF"/>
                </a:solidFill>
              </a:rPr>
              <a:t>и результатов</a:t>
            </a:r>
          </a:p>
        </p:txBody>
      </p:sp>
      <p:sp>
        <p:nvSpPr>
          <p:cNvPr id="22" name="TextBox 21">
            <a:extLst>
              <a:ext uri="{FF2B5EF4-FFF2-40B4-BE49-F238E27FC236}">
                <a16:creationId xmlns:a16="http://schemas.microsoft.com/office/drawing/2014/main" id="{CE4965F3-FEEB-22F9-A80D-E150C4527801}"/>
              </a:ext>
            </a:extLst>
          </p:cNvPr>
          <p:cNvSpPr txBox="1"/>
          <p:nvPr/>
        </p:nvSpPr>
        <p:spPr>
          <a:xfrm>
            <a:off x="4512440" y="4129588"/>
            <a:ext cx="2939143" cy="1107996"/>
          </a:xfrm>
          <a:prstGeom prst="rect">
            <a:avLst/>
          </a:prstGeom>
          <a:noFill/>
        </p:spPr>
        <p:txBody>
          <a:bodyPr wrap="square" rtlCol="0">
            <a:spAutoFit/>
          </a:bodyPr>
          <a:lstStyle/>
          <a:p>
            <a:pPr algn="ctr"/>
            <a:r>
              <a:rPr lang="ru-RU" sz="2200" b="1">
                <a:solidFill>
                  <a:srgbClr val="2AAAE3"/>
                </a:solidFill>
              </a:rPr>
              <a:t>Описание</a:t>
            </a:r>
            <a:br>
              <a:rPr lang="ru-RU" sz="2200" b="1">
                <a:solidFill>
                  <a:srgbClr val="2AAAE3"/>
                </a:solidFill>
              </a:rPr>
            </a:br>
            <a:r>
              <a:rPr lang="ru-RU" sz="2200" b="1">
                <a:solidFill>
                  <a:srgbClr val="2AAAE3"/>
                </a:solidFill>
              </a:rPr>
              <a:t>механизмов обратной связи</a:t>
            </a:r>
          </a:p>
        </p:txBody>
      </p:sp>
      <p:sp>
        <p:nvSpPr>
          <p:cNvPr id="23" name="TextBox 22">
            <a:extLst>
              <a:ext uri="{FF2B5EF4-FFF2-40B4-BE49-F238E27FC236}">
                <a16:creationId xmlns:a16="http://schemas.microsoft.com/office/drawing/2014/main" id="{D9D22F87-397E-3717-D966-163A1E4DFB5B}"/>
              </a:ext>
            </a:extLst>
          </p:cNvPr>
          <p:cNvSpPr txBox="1"/>
          <p:nvPr/>
        </p:nvSpPr>
        <p:spPr>
          <a:xfrm>
            <a:off x="7089054" y="4301844"/>
            <a:ext cx="2511337" cy="769441"/>
          </a:xfrm>
          <a:prstGeom prst="rect">
            <a:avLst/>
          </a:prstGeom>
          <a:noFill/>
        </p:spPr>
        <p:txBody>
          <a:bodyPr wrap="square" rtlCol="0">
            <a:spAutoFit/>
          </a:bodyPr>
          <a:lstStyle/>
          <a:p>
            <a:pPr algn="ctr"/>
            <a:r>
              <a:rPr lang="ru-RU" sz="2200" b="1" dirty="0">
                <a:solidFill>
                  <a:srgbClr val="00C3F0"/>
                </a:solidFill>
              </a:rPr>
              <a:t>Гендерные аспекты</a:t>
            </a:r>
          </a:p>
        </p:txBody>
      </p:sp>
      <p:sp>
        <p:nvSpPr>
          <p:cNvPr id="5" name="TextBox 4">
            <a:extLst>
              <a:ext uri="{FF2B5EF4-FFF2-40B4-BE49-F238E27FC236}">
                <a16:creationId xmlns:a16="http://schemas.microsoft.com/office/drawing/2014/main" id="{5F32B946-1522-4F3A-B1E2-D1541B4154A9}"/>
              </a:ext>
            </a:extLst>
          </p:cNvPr>
          <p:cNvSpPr txBox="1"/>
          <p:nvPr/>
        </p:nvSpPr>
        <p:spPr>
          <a:xfrm>
            <a:off x="9267497" y="4290397"/>
            <a:ext cx="2511337" cy="769441"/>
          </a:xfrm>
          <a:prstGeom prst="rect">
            <a:avLst/>
          </a:prstGeom>
          <a:noFill/>
        </p:spPr>
        <p:txBody>
          <a:bodyPr wrap="square" rtlCol="0">
            <a:spAutoFit/>
          </a:bodyPr>
          <a:lstStyle/>
          <a:p>
            <a:pPr algn="ctr"/>
            <a:r>
              <a:rPr lang="ru-RU" sz="2200" b="1" dirty="0">
                <a:solidFill>
                  <a:srgbClr val="89AA2E"/>
                </a:solidFill>
              </a:rPr>
              <a:t>Расходы </a:t>
            </a:r>
          </a:p>
          <a:p>
            <a:pPr algn="ctr"/>
            <a:r>
              <a:rPr lang="ru-RU" sz="2200" b="1" dirty="0">
                <a:solidFill>
                  <a:srgbClr val="89AA2E"/>
                </a:solidFill>
              </a:rPr>
              <a:t>и бюджет</a:t>
            </a:r>
          </a:p>
        </p:txBody>
      </p:sp>
      <p:pic>
        <p:nvPicPr>
          <p:cNvPr id="10" name="Picture 9" descr="A green line art of a calculator and a paper&#10;&#10;Description automatically generated">
            <a:extLst>
              <a:ext uri="{FF2B5EF4-FFF2-40B4-BE49-F238E27FC236}">
                <a16:creationId xmlns:a16="http://schemas.microsoft.com/office/drawing/2014/main" id="{80FA72C1-BD0C-4288-2DF9-E4C0A59404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98000" y="2567603"/>
            <a:ext cx="1440000" cy="1440000"/>
          </a:xfrm>
          <a:prstGeom prst="rect">
            <a:avLst/>
          </a:prstGeom>
        </p:spPr>
      </p:pic>
      <p:pic>
        <p:nvPicPr>
          <p:cNvPr id="3" name="Graphic 2">
            <a:extLst>
              <a:ext uri="{FF2B5EF4-FFF2-40B4-BE49-F238E27FC236}">
                <a16:creationId xmlns:a16="http://schemas.microsoft.com/office/drawing/2014/main" id="{17A3FD94-E13F-499E-B337-FB8A46BB52E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900959" y="2449815"/>
            <a:ext cx="1014441" cy="1386403"/>
          </a:xfrm>
          <a:prstGeom prst="rect">
            <a:avLst/>
          </a:prstGeom>
        </p:spPr>
      </p:pic>
    </p:spTree>
    <p:extLst>
      <p:ext uri="{BB962C8B-B14F-4D97-AF65-F5344CB8AC3E}">
        <p14:creationId xmlns:p14="http://schemas.microsoft.com/office/powerpoint/2010/main" val="92440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F9D630-5ABC-837D-2CE6-B3CF5DA52822}"/>
              </a:ext>
            </a:extLst>
          </p:cNvPr>
          <p:cNvSpPr txBox="1"/>
          <p:nvPr/>
        </p:nvSpPr>
        <p:spPr>
          <a:xfrm>
            <a:off x="642812" y="2754005"/>
            <a:ext cx="5810540" cy="3293209"/>
          </a:xfrm>
          <a:prstGeom prst="rect">
            <a:avLst/>
          </a:prstGeom>
          <a:noFill/>
        </p:spPr>
        <p:txBody>
          <a:bodyPr wrap="square">
            <a:spAutoFit/>
          </a:bodyPr>
          <a:lstStyle/>
          <a:p>
            <a:r>
              <a:rPr lang="ru-RU" sz="2600" dirty="0">
                <a:solidFill>
                  <a:srgbClr val="002157"/>
                </a:solidFill>
              </a:rPr>
              <a:t>Вся деятельность по планированию, мониторингу и обзору прогресса должна осуществляться в рамках </a:t>
            </a:r>
            <a:r>
              <a:rPr lang="ru-RU" sz="2600" b="1" dirty="0">
                <a:solidFill>
                  <a:srgbClr val="0090BD"/>
                </a:solidFill>
              </a:rPr>
              <a:t>консультаций с заинтересованными сторонами</a:t>
            </a:r>
            <a:r>
              <a:rPr lang="ru-RU" sz="2600" dirty="0"/>
              <a:t> </a:t>
            </a:r>
            <a:r>
              <a:rPr lang="ru-RU" sz="2600" dirty="0">
                <a:solidFill>
                  <a:srgbClr val="002157"/>
                </a:solidFill>
              </a:rPr>
              <a:t>на национальном уровне </a:t>
            </a:r>
            <a:br>
              <a:rPr lang="ru-RU" sz="2600" dirty="0">
                <a:solidFill>
                  <a:srgbClr val="002157"/>
                </a:solidFill>
              </a:rPr>
            </a:br>
            <a:r>
              <a:rPr lang="ru-RU" sz="2600" dirty="0">
                <a:solidFill>
                  <a:srgbClr val="002157"/>
                </a:solidFill>
              </a:rPr>
              <a:t>и должна быть задокументирована</a:t>
            </a:r>
            <a:br>
              <a:rPr lang="ru-RU" sz="2600" dirty="0">
                <a:solidFill>
                  <a:srgbClr val="002157"/>
                </a:solidFill>
              </a:rPr>
            </a:br>
            <a:r>
              <a:rPr lang="ru-RU" sz="2600" dirty="0">
                <a:solidFill>
                  <a:srgbClr val="002157"/>
                </a:solidFill>
              </a:rPr>
              <a:t>в форматах, которые </a:t>
            </a:r>
            <a:r>
              <a:rPr lang="ru-RU" sz="2600" b="1" dirty="0">
                <a:solidFill>
                  <a:srgbClr val="0090BD"/>
                </a:solidFill>
              </a:rPr>
              <a:t>являются общедоступными</a:t>
            </a:r>
            <a:r>
              <a:rPr lang="ru-RU" sz="2600" dirty="0">
                <a:solidFill>
                  <a:srgbClr val="002157"/>
                </a:solidFill>
              </a:rPr>
              <a:t>.</a:t>
            </a:r>
          </a:p>
        </p:txBody>
      </p:sp>
      <p:cxnSp>
        <p:nvCxnSpPr>
          <p:cNvPr id="11" name="Straight Connector 10">
            <a:extLst>
              <a:ext uri="{FF2B5EF4-FFF2-40B4-BE49-F238E27FC236}">
                <a16:creationId xmlns:a16="http://schemas.microsoft.com/office/drawing/2014/main" id="{9DD60E29-E4EA-7FC1-1F8A-D5175BCA1444}"/>
              </a:ext>
            </a:extLst>
          </p:cNvPr>
          <p:cNvCxnSpPr>
            <a:cxnSpLocks/>
          </p:cNvCxnSpPr>
          <p:nvPr/>
        </p:nvCxnSpPr>
        <p:spPr>
          <a:xfrm>
            <a:off x="700304" y="3983314"/>
            <a:ext cx="10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tx2"/>
                </a:solidFill>
                <a:latin typeface="Franklin Gothic Medium" panose="020B0603020102020204" pitchFamily="34" charset="0"/>
              </a:rPr>
              <a:t>ТРЕБОВАНИЕ 1.5</a:t>
            </a:r>
          </a:p>
        </p:txBody>
      </p:sp>
      <p:sp>
        <p:nvSpPr>
          <p:cNvPr id="6" name="Title 1">
            <a:extLst>
              <a:ext uri="{FF2B5EF4-FFF2-40B4-BE49-F238E27FC236}">
                <a16:creationId xmlns:a16="http://schemas.microsoft.com/office/drawing/2014/main" id="{173AD084-9DF9-581C-428F-9DE5C5E99F14}"/>
              </a:ext>
            </a:extLst>
          </p:cNvPr>
          <p:cNvSpPr>
            <a:spLocks noGrp="1"/>
          </p:cNvSpPr>
          <p:nvPr>
            <p:ph type="title"/>
          </p:nvPr>
        </p:nvSpPr>
        <p:spPr>
          <a:xfrm>
            <a:off x="642812" y="1883043"/>
            <a:ext cx="5660017" cy="671660"/>
          </a:xfrm>
        </p:spPr>
        <p:txBody>
          <a:bodyPr/>
          <a:lstStyle/>
          <a:p>
            <a:r>
              <a:rPr lang="ru-RU"/>
              <a:t>Требование 1.5(c)</a:t>
            </a:r>
            <a:br>
              <a:rPr lang="ru-RU"/>
            </a:br>
            <a:endParaRPr lang="ru-RU"/>
          </a:p>
        </p:txBody>
      </p:sp>
      <p:pic>
        <p:nvPicPr>
          <p:cNvPr id="2" name="Picture 1">
            <a:extLst>
              <a:ext uri="{FF2B5EF4-FFF2-40B4-BE49-F238E27FC236}">
                <a16:creationId xmlns:a16="http://schemas.microsoft.com/office/drawing/2014/main" id="{7D1E2F5D-C755-E501-2BD3-02B5931F6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304800"/>
            <a:ext cx="5330397" cy="6858000"/>
          </a:xfrm>
          <a:prstGeom prst="rect">
            <a:avLst/>
          </a:prstGeom>
        </p:spPr>
      </p:pic>
      <p:cxnSp>
        <p:nvCxnSpPr>
          <p:cNvPr id="5" name="Straight Connector 4">
            <a:extLst>
              <a:ext uri="{FF2B5EF4-FFF2-40B4-BE49-F238E27FC236}">
                <a16:creationId xmlns:a16="http://schemas.microsoft.com/office/drawing/2014/main" id="{A00AB82F-CBF0-BEA3-9F77-78A0B55D99B5}"/>
              </a:ext>
            </a:extLst>
          </p:cNvPr>
          <p:cNvCxnSpPr>
            <a:cxnSpLocks/>
          </p:cNvCxnSpPr>
          <p:nvPr/>
        </p:nvCxnSpPr>
        <p:spPr>
          <a:xfrm>
            <a:off x="968318" y="5178084"/>
            <a:ext cx="10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7DB204-D2A8-BFD1-68B3-1049191C9080}"/>
              </a:ext>
            </a:extLst>
          </p:cNvPr>
          <p:cNvCxnSpPr>
            <a:cxnSpLocks/>
          </p:cNvCxnSpPr>
          <p:nvPr/>
        </p:nvCxnSpPr>
        <p:spPr>
          <a:xfrm>
            <a:off x="968318" y="5158092"/>
            <a:ext cx="10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3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0DEA-A0C2-11F8-A160-3EE44ADC8225}"/>
              </a:ext>
            </a:extLst>
          </p:cNvPr>
          <p:cNvSpPr>
            <a:spLocks noGrp="1"/>
          </p:cNvSpPr>
          <p:nvPr>
            <p:ph type="title"/>
          </p:nvPr>
        </p:nvSpPr>
        <p:spPr/>
        <p:txBody>
          <a:bodyPr/>
          <a:lstStyle/>
          <a:p>
            <a:r>
              <a:rPr lang="ru-RU"/>
              <a:t>Кроме того, МГЗС поощряются к тому, чтобы:</a:t>
            </a:r>
          </a:p>
        </p:txBody>
      </p:sp>
      <p:sp>
        <p:nvSpPr>
          <p:cNvPr id="20" name="TextBox 19">
            <a:extLst>
              <a:ext uri="{FF2B5EF4-FFF2-40B4-BE49-F238E27FC236}">
                <a16:creationId xmlns:a16="http://schemas.microsoft.com/office/drawing/2014/main" id="{F1E9522C-A518-7C88-27BE-170C2122C3D3}"/>
              </a:ext>
            </a:extLst>
          </p:cNvPr>
          <p:cNvSpPr txBox="1"/>
          <p:nvPr/>
        </p:nvSpPr>
        <p:spPr>
          <a:xfrm>
            <a:off x="1477457" y="4940634"/>
            <a:ext cx="3978730" cy="1200329"/>
          </a:xfrm>
          <a:prstGeom prst="rect">
            <a:avLst/>
          </a:prstGeom>
          <a:noFill/>
        </p:spPr>
        <p:txBody>
          <a:bodyPr wrap="square" rtlCol="0">
            <a:spAutoFit/>
          </a:bodyPr>
          <a:lstStyle/>
          <a:p>
            <a:pPr algn="ctr"/>
            <a:r>
              <a:rPr lang="ru-RU" sz="2400" b="1" dirty="0">
                <a:solidFill>
                  <a:srgbClr val="0090BD"/>
                </a:solidFill>
              </a:rPr>
              <a:t>Оценивать ход </a:t>
            </a:r>
            <a:br>
              <a:rPr lang="ru-RU" sz="2400" b="1" dirty="0">
                <a:solidFill>
                  <a:srgbClr val="0090BD"/>
                </a:solidFill>
              </a:rPr>
            </a:br>
            <a:r>
              <a:rPr lang="ru-RU" sz="2400" b="1" dirty="0">
                <a:solidFill>
                  <a:srgbClr val="0090BD"/>
                </a:solidFill>
              </a:rPr>
              <a:t>реализации мероприятий </a:t>
            </a:r>
            <a:br>
              <a:rPr lang="ru-RU" sz="2400" b="1" dirty="0">
                <a:solidFill>
                  <a:srgbClr val="0090BD"/>
                </a:solidFill>
              </a:rPr>
            </a:br>
            <a:r>
              <a:rPr lang="ru-RU" sz="2400" b="1" dirty="0">
                <a:solidFill>
                  <a:srgbClr val="0090BD"/>
                </a:solidFill>
              </a:rPr>
              <a:t>на постоянной основе </a:t>
            </a:r>
          </a:p>
        </p:txBody>
      </p:sp>
      <p:sp>
        <p:nvSpPr>
          <p:cNvPr id="5" name="TextBox 4">
            <a:extLst>
              <a:ext uri="{FF2B5EF4-FFF2-40B4-BE49-F238E27FC236}">
                <a16:creationId xmlns:a16="http://schemas.microsoft.com/office/drawing/2014/main" id="{5F32B946-1522-4F3A-B1E2-D1541B4154A9}"/>
              </a:ext>
            </a:extLst>
          </p:cNvPr>
          <p:cNvSpPr txBox="1"/>
          <p:nvPr/>
        </p:nvSpPr>
        <p:spPr>
          <a:xfrm>
            <a:off x="6390467" y="4940635"/>
            <a:ext cx="4727474" cy="830997"/>
          </a:xfrm>
          <a:prstGeom prst="rect">
            <a:avLst/>
          </a:prstGeom>
          <a:noFill/>
        </p:spPr>
        <p:txBody>
          <a:bodyPr wrap="square" rtlCol="0">
            <a:spAutoFit/>
          </a:bodyPr>
          <a:lstStyle/>
          <a:p>
            <a:pPr algn="ctr"/>
            <a:r>
              <a:rPr lang="ru-RU" sz="2400" b="1">
                <a:solidFill>
                  <a:schemeClr val="accent5"/>
                </a:solidFill>
              </a:rPr>
              <a:t>Рассматривать публично известные случаи коррупции </a:t>
            </a:r>
          </a:p>
        </p:txBody>
      </p:sp>
      <p:pic>
        <p:nvPicPr>
          <p:cNvPr id="4" name="Picture 3">
            <a:extLst>
              <a:ext uri="{FF2B5EF4-FFF2-40B4-BE49-F238E27FC236}">
                <a16:creationId xmlns:a16="http://schemas.microsoft.com/office/drawing/2014/main" id="{6BE33CB0-45AC-080B-83F1-5385D9AAC0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98838" y="2385726"/>
            <a:ext cx="2243642" cy="1847705"/>
          </a:xfrm>
          <a:prstGeom prst="rect">
            <a:avLst/>
          </a:prstGeom>
        </p:spPr>
      </p:pic>
      <p:sp>
        <p:nvSpPr>
          <p:cNvPr id="3" name="Oval 2">
            <a:extLst>
              <a:ext uri="{FF2B5EF4-FFF2-40B4-BE49-F238E27FC236}">
                <a16:creationId xmlns:a16="http://schemas.microsoft.com/office/drawing/2014/main" id="{342EC1DA-750E-5671-F17F-5758C732AC56}"/>
              </a:ext>
            </a:extLst>
          </p:cNvPr>
          <p:cNvSpPr/>
          <p:nvPr/>
        </p:nvSpPr>
        <p:spPr>
          <a:xfrm>
            <a:off x="3040768" y="2573861"/>
            <a:ext cx="311754" cy="311754"/>
          </a:xfrm>
          <a:prstGeom prst="ellipse">
            <a:avLst/>
          </a:prstGeom>
          <a:solidFill>
            <a:schemeClr val="tx2"/>
          </a:solidFill>
          <a:ln w="635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2FD8287-A611-1B6A-6950-6CE59F099DCE}"/>
              </a:ext>
            </a:extLst>
          </p:cNvPr>
          <p:cNvSpPr/>
          <p:nvPr/>
        </p:nvSpPr>
        <p:spPr>
          <a:xfrm>
            <a:off x="3657988" y="3751151"/>
            <a:ext cx="311754" cy="311754"/>
          </a:xfrm>
          <a:prstGeom prst="ellipse">
            <a:avLst/>
          </a:prstGeom>
          <a:solidFill>
            <a:schemeClr val="tx2"/>
          </a:solidFill>
          <a:ln w="635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AED97E4-2B53-3DA7-E6FB-90E850ADE4F6}"/>
              </a:ext>
            </a:extLst>
          </p:cNvPr>
          <p:cNvPicPr>
            <a:picLocks noChangeAspect="1"/>
          </p:cNvPicPr>
          <p:nvPr/>
        </p:nvPicPr>
        <p:blipFill>
          <a:blip r:embed="rId5"/>
          <a:stretch>
            <a:fillRect/>
          </a:stretch>
        </p:blipFill>
        <p:spPr>
          <a:xfrm>
            <a:off x="7800800" y="2369335"/>
            <a:ext cx="1714500" cy="2209800"/>
          </a:xfrm>
          <a:prstGeom prst="rect">
            <a:avLst/>
          </a:prstGeom>
        </p:spPr>
      </p:pic>
    </p:spTree>
    <p:extLst>
      <p:ext uri="{BB962C8B-B14F-4D97-AF65-F5344CB8AC3E}">
        <p14:creationId xmlns:p14="http://schemas.microsoft.com/office/powerpoint/2010/main" val="321737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51909-FB00-C0B2-5256-AFF0AB80CC84}"/>
              </a:ext>
            </a:extLst>
          </p:cNvPr>
          <p:cNvSpPr>
            <a:spLocks noGrp="1"/>
          </p:cNvSpPr>
          <p:nvPr>
            <p:ph type="body" sz="quarter" idx="11"/>
          </p:nvPr>
        </p:nvSpPr>
        <p:spPr>
          <a:xfrm>
            <a:off x="1003243" y="3097241"/>
            <a:ext cx="4441116" cy="2223079"/>
          </a:xfrm>
        </p:spPr>
        <p:txBody>
          <a:bodyPr>
            <a:normAutofit/>
          </a:bodyPr>
          <a:lstStyle/>
          <a:p>
            <a:r>
              <a:rPr lang="ru-RU" dirty="0"/>
              <a:t>Как составить рабочий план</a:t>
            </a:r>
          </a:p>
        </p:txBody>
      </p:sp>
      <p:sp>
        <p:nvSpPr>
          <p:cNvPr id="3" name="Text Placeholder 2">
            <a:extLst>
              <a:ext uri="{FF2B5EF4-FFF2-40B4-BE49-F238E27FC236}">
                <a16:creationId xmlns:a16="http://schemas.microsoft.com/office/drawing/2014/main" id="{BC5B1A14-896C-569F-A0BA-51CA4A817EB0}"/>
              </a:ext>
            </a:extLst>
          </p:cNvPr>
          <p:cNvSpPr>
            <a:spLocks noGrp="1"/>
          </p:cNvSpPr>
          <p:nvPr>
            <p:ph type="body" sz="quarter" idx="10"/>
          </p:nvPr>
        </p:nvSpPr>
        <p:spPr>
          <a:xfrm>
            <a:off x="-210199" y="2033070"/>
            <a:ext cx="3478924" cy="571584"/>
          </a:xfrm>
        </p:spPr>
        <p:txBody>
          <a:bodyPr/>
          <a:lstStyle/>
          <a:p>
            <a:pPr algn="r"/>
            <a:r>
              <a:rPr lang="ru-RU" sz="2400" dirty="0"/>
              <a:t>КЛЮЧЕВОЙ АСПЕКТ</a:t>
            </a:r>
          </a:p>
        </p:txBody>
      </p:sp>
      <p:sp>
        <p:nvSpPr>
          <p:cNvPr id="6" name="Picture Placeholder 5">
            <a:extLst>
              <a:ext uri="{FF2B5EF4-FFF2-40B4-BE49-F238E27FC236}">
                <a16:creationId xmlns:a16="http://schemas.microsoft.com/office/drawing/2014/main" id="{6A959D82-0C5A-2D0F-D33C-55165AA118ED}"/>
              </a:ext>
            </a:extLst>
          </p:cNvPr>
          <p:cNvSpPr>
            <a:spLocks noGrp="1"/>
          </p:cNvSpPr>
          <p:nvPr>
            <p:ph type="pic" sz="quarter" idx="14"/>
          </p:nvPr>
        </p:nvSpPr>
        <p:spPr/>
        <p:txBody>
          <a:bodyPr/>
          <a:lstStyle/>
          <a:p>
            <a:endParaRPr lang="en-NO"/>
          </a:p>
        </p:txBody>
      </p:sp>
      <p:pic>
        <p:nvPicPr>
          <p:cNvPr id="5" name="Picture 4">
            <a:extLst>
              <a:ext uri="{FF2B5EF4-FFF2-40B4-BE49-F238E27FC236}">
                <a16:creationId xmlns:a16="http://schemas.microsoft.com/office/drawing/2014/main" id="{5CF76560-BA96-6782-176D-8C3D214B6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Tree>
    <p:extLst>
      <p:ext uri="{BB962C8B-B14F-4D97-AF65-F5344CB8AC3E}">
        <p14:creationId xmlns:p14="http://schemas.microsoft.com/office/powerpoint/2010/main" val="200600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Connector 5">
            <a:extLst>
              <a:ext uri="{FF2B5EF4-FFF2-40B4-BE49-F238E27FC236}">
                <a16:creationId xmlns:a16="http://schemas.microsoft.com/office/drawing/2014/main" id="{ECC5AFFC-CA4E-6DFC-7F9C-76526330DCE1}"/>
              </a:ext>
            </a:extLst>
          </p:cNvPr>
          <p:cNvSpPr/>
          <p:nvPr/>
        </p:nvSpPr>
        <p:spPr>
          <a:xfrm>
            <a:off x="4454623" y="2040781"/>
            <a:ext cx="3282130" cy="3273086"/>
          </a:xfrm>
          <a:prstGeom prst="flowChartConnector">
            <a:avLst/>
          </a:prstGeom>
          <a:solidFill>
            <a:schemeClr val="bg1">
              <a:lumMod val="20000"/>
              <a:lumOff val="80000"/>
              <a:alpha val="55728"/>
            </a:schemeClr>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ArchDown">
              <a:avLst/>
            </a:prstTxWarp>
          </a:bodyPr>
          <a:lstStyle/>
          <a:p>
            <a:pPr algn="ctr"/>
            <a:endParaRPr lang="fr-FR" sz="2400">
              <a:solidFill>
                <a:srgbClr val="002157"/>
              </a:solidFill>
            </a:endParaRPr>
          </a:p>
        </p:txBody>
      </p:sp>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a:xfrm>
            <a:off x="642812" y="1194998"/>
            <a:ext cx="11244388" cy="671660"/>
          </a:xfrm>
        </p:spPr>
        <p:txBody>
          <a:bodyPr/>
          <a:lstStyle/>
          <a:p>
            <a:r>
              <a:rPr lang="ru-RU" dirty="0"/>
              <a:t>Увязка ИПДО с национальными приоритетами</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tx2"/>
                </a:solidFill>
                <a:latin typeface="Franklin Gothic Medium" panose="020B0603020102020204" pitchFamily="34" charset="0"/>
              </a:rPr>
              <a:t>КАК СОСТАВИТЬ РАБОЧИЙ ПЛАН</a:t>
            </a:r>
          </a:p>
        </p:txBody>
      </p:sp>
      <p:sp>
        <p:nvSpPr>
          <p:cNvPr id="5" name="Flowchart: Connector 5">
            <a:extLst>
              <a:ext uri="{FF2B5EF4-FFF2-40B4-BE49-F238E27FC236}">
                <a16:creationId xmlns:a16="http://schemas.microsoft.com/office/drawing/2014/main" id="{15125A16-FFBA-819C-8166-D59F633D21FA}"/>
              </a:ext>
            </a:extLst>
          </p:cNvPr>
          <p:cNvSpPr/>
          <p:nvPr/>
        </p:nvSpPr>
        <p:spPr>
          <a:xfrm>
            <a:off x="5306305" y="2914420"/>
            <a:ext cx="1579391" cy="1575040"/>
          </a:xfrm>
          <a:prstGeom prst="flowChartConnector">
            <a:avLst/>
          </a:prstGeom>
          <a:solidFill>
            <a:srgbClr val="002157"/>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b="1">
              <a:solidFill>
                <a:srgbClr val="FFFFFF"/>
              </a:solidFill>
            </a:endParaRPr>
          </a:p>
        </p:txBody>
      </p:sp>
      <p:cxnSp>
        <p:nvCxnSpPr>
          <p:cNvPr id="6" name="Straight Arrow Connector 5">
            <a:extLst>
              <a:ext uri="{FF2B5EF4-FFF2-40B4-BE49-F238E27FC236}">
                <a16:creationId xmlns:a16="http://schemas.microsoft.com/office/drawing/2014/main" id="{D51FF095-3BE7-50C9-5B2A-05966DDD1BEC}"/>
              </a:ext>
            </a:extLst>
          </p:cNvPr>
          <p:cNvCxnSpPr>
            <a:cxnSpLocks/>
            <a:stCxn id="5" idx="1"/>
            <a:endCxn id="17" idx="1"/>
          </p:cNvCxnSpPr>
          <p:nvPr/>
        </p:nvCxnSpPr>
        <p:spPr>
          <a:xfrm flipH="1" flipV="1">
            <a:off x="4935280" y="2520113"/>
            <a:ext cx="602321" cy="624966"/>
          </a:xfrm>
          <a:prstGeom prst="straightConnector1">
            <a:avLst/>
          </a:prstGeom>
          <a:ln w="28575">
            <a:solidFill>
              <a:srgbClr val="002157"/>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3C8610-E712-F7D9-5E98-C605EA7F1247}"/>
              </a:ext>
            </a:extLst>
          </p:cNvPr>
          <p:cNvSpPr txBox="1"/>
          <p:nvPr/>
        </p:nvSpPr>
        <p:spPr>
          <a:xfrm>
            <a:off x="675337" y="5443489"/>
            <a:ext cx="3197631" cy="646331"/>
          </a:xfrm>
          <a:prstGeom prst="rect">
            <a:avLst/>
          </a:prstGeom>
          <a:noFill/>
        </p:spPr>
        <p:txBody>
          <a:bodyPr wrap="square" rtlCol="0">
            <a:spAutoFit/>
          </a:bodyPr>
          <a:lstStyle/>
          <a:p>
            <a:pPr algn="ctr"/>
            <a:r>
              <a:rPr lang="ru-RU" b="1" dirty="0">
                <a:solidFill>
                  <a:srgbClr val="002157"/>
                </a:solidFill>
              </a:rPr>
              <a:t>1. Определить национальные </a:t>
            </a:r>
            <a:br>
              <a:rPr lang="ru-RU" b="1" dirty="0">
                <a:solidFill>
                  <a:srgbClr val="002157"/>
                </a:solidFill>
              </a:rPr>
            </a:br>
            <a:r>
              <a:rPr lang="ru-RU" b="1" dirty="0">
                <a:solidFill>
                  <a:srgbClr val="002157"/>
                </a:solidFill>
              </a:rPr>
              <a:t>и отраслевые приоритеты</a:t>
            </a:r>
          </a:p>
        </p:txBody>
      </p:sp>
      <p:cxnSp>
        <p:nvCxnSpPr>
          <p:cNvPr id="34" name="Straight Arrow Connector 33">
            <a:extLst>
              <a:ext uri="{FF2B5EF4-FFF2-40B4-BE49-F238E27FC236}">
                <a16:creationId xmlns:a16="http://schemas.microsoft.com/office/drawing/2014/main" id="{43979499-C45B-7E06-8E19-88B656D43A0B}"/>
              </a:ext>
            </a:extLst>
          </p:cNvPr>
          <p:cNvCxnSpPr>
            <a:cxnSpLocks/>
            <a:stCxn id="5" idx="7"/>
            <a:endCxn id="17" idx="7"/>
          </p:cNvCxnSpPr>
          <p:nvPr/>
        </p:nvCxnSpPr>
        <p:spPr>
          <a:xfrm flipV="1">
            <a:off x="6654400" y="2520113"/>
            <a:ext cx="601696" cy="624966"/>
          </a:xfrm>
          <a:prstGeom prst="straightConnector1">
            <a:avLst/>
          </a:prstGeom>
          <a:ln w="28575">
            <a:solidFill>
              <a:srgbClr val="002157"/>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A43759A-3A53-556E-08A8-D7ABDFC5E053}"/>
              </a:ext>
            </a:extLst>
          </p:cNvPr>
          <p:cNvSpPr txBox="1"/>
          <p:nvPr/>
        </p:nvSpPr>
        <p:spPr>
          <a:xfrm>
            <a:off x="4454623" y="5434545"/>
            <a:ext cx="3282130" cy="923330"/>
          </a:xfrm>
          <a:prstGeom prst="rect">
            <a:avLst/>
          </a:prstGeom>
          <a:noFill/>
        </p:spPr>
        <p:txBody>
          <a:bodyPr wrap="square" rtlCol="0">
            <a:spAutoFit/>
          </a:bodyPr>
          <a:lstStyle/>
          <a:p>
            <a:pPr algn="ctr"/>
            <a:r>
              <a:rPr lang="ru-RU" b="1" dirty="0">
                <a:solidFill>
                  <a:srgbClr val="002157"/>
                </a:solidFill>
              </a:rPr>
              <a:t>2. Сформулировать цели, способствующие достижению национальных приоритетов</a:t>
            </a:r>
          </a:p>
        </p:txBody>
      </p:sp>
      <p:sp>
        <p:nvSpPr>
          <p:cNvPr id="43" name="Flowchart: Connector 5">
            <a:extLst>
              <a:ext uri="{FF2B5EF4-FFF2-40B4-BE49-F238E27FC236}">
                <a16:creationId xmlns:a16="http://schemas.microsoft.com/office/drawing/2014/main" id="{B3345F0F-1274-5012-0747-BAE147C384E7}"/>
              </a:ext>
            </a:extLst>
          </p:cNvPr>
          <p:cNvSpPr/>
          <p:nvPr/>
        </p:nvSpPr>
        <p:spPr>
          <a:xfrm>
            <a:off x="590838" y="2040781"/>
            <a:ext cx="3282130" cy="3273086"/>
          </a:xfrm>
          <a:prstGeom prst="flowChartConnector">
            <a:avLst/>
          </a:prstGeom>
          <a:solidFill>
            <a:schemeClr val="bg1">
              <a:lumMod val="20000"/>
              <a:lumOff val="80000"/>
              <a:alpha val="55728"/>
            </a:schemeClr>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ArchDown">
              <a:avLst/>
            </a:prstTxWarp>
          </a:bodyPr>
          <a:lstStyle/>
          <a:p>
            <a:pPr algn="ctr"/>
            <a:r>
              <a:rPr lang="ru-RU" sz="2400">
                <a:solidFill>
                  <a:srgbClr val="002157"/>
                </a:solidFill>
              </a:rPr>
              <a:t>Национальные условия и приоритеты</a:t>
            </a:r>
          </a:p>
        </p:txBody>
      </p:sp>
      <p:sp>
        <p:nvSpPr>
          <p:cNvPr id="44" name="Flowchart: Connector 5">
            <a:extLst>
              <a:ext uri="{FF2B5EF4-FFF2-40B4-BE49-F238E27FC236}">
                <a16:creationId xmlns:a16="http://schemas.microsoft.com/office/drawing/2014/main" id="{FD393A49-0AFD-8C89-9C0A-8039D1E50E5A}"/>
              </a:ext>
            </a:extLst>
          </p:cNvPr>
          <p:cNvSpPr/>
          <p:nvPr/>
        </p:nvSpPr>
        <p:spPr>
          <a:xfrm>
            <a:off x="1442520" y="2914420"/>
            <a:ext cx="1579391" cy="1575040"/>
          </a:xfrm>
          <a:prstGeom prst="flowChartConnector">
            <a:avLst/>
          </a:prstGeom>
          <a:solidFill>
            <a:srgbClr val="002157"/>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b="1">
              <a:solidFill>
                <a:srgbClr val="FFFFFF"/>
              </a:solidFill>
            </a:endParaRPr>
          </a:p>
        </p:txBody>
      </p:sp>
      <p:sp>
        <p:nvSpPr>
          <p:cNvPr id="45" name="Flowchart: Connector 5">
            <a:extLst>
              <a:ext uri="{FF2B5EF4-FFF2-40B4-BE49-F238E27FC236}">
                <a16:creationId xmlns:a16="http://schemas.microsoft.com/office/drawing/2014/main" id="{33795E03-0584-057A-E3A3-E3924C5AD7E5}"/>
              </a:ext>
            </a:extLst>
          </p:cNvPr>
          <p:cNvSpPr/>
          <p:nvPr/>
        </p:nvSpPr>
        <p:spPr>
          <a:xfrm>
            <a:off x="8217410" y="2040781"/>
            <a:ext cx="3282130" cy="3273086"/>
          </a:xfrm>
          <a:prstGeom prst="flowChartConnector">
            <a:avLst/>
          </a:prstGeom>
          <a:solidFill>
            <a:schemeClr val="bg1">
              <a:lumMod val="20000"/>
              <a:lumOff val="80000"/>
              <a:alpha val="55728"/>
            </a:schemeClr>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ArchDown">
              <a:avLst/>
            </a:prstTxWarp>
          </a:bodyPr>
          <a:lstStyle/>
          <a:p>
            <a:pPr algn="ctr"/>
            <a:endParaRPr lang="fr-FR" sz="2400">
              <a:solidFill>
                <a:srgbClr val="002157"/>
              </a:solidFill>
            </a:endParaRPr>
          </a:p>
        </p:txBody>
      </p:sp>
      <p:sp>
        <p:nvSpPr>
          <p:cNvPr id="46" name="Flowchart: Connector 5">
            <a:extLst>
              <a:ext uri="{FF2B5EF4-FFF2-40B4-BE49-F238E27FC236}">
                <a16:creationId xmlns:a16="http://schemas.microsoft.com/office/drawing/2014/main" id="{4FBDAE18-FBA8-5989-63EA-5B1F60BE4727}"/>
              </a:ext>
            </a:extLst>
          </p:cNvPr>
          <p:cNvSpPr/>
          <p:nvPr/>
        </p:nvSpPr>
        <p:spPr>
          <a:xfrm>
            <a:off x="8861504" y="2707716"/>
            <a:ext cx="1993941" cy="1988448"/>
          </a:xfrm>
          <a:prstGeom prst="flowChartConnector">
            <a:avLst/>
          </a:prstGeom>
          <a:solidFill>
            <a:srgbClr val="002157"/>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b="1">
              <a:solidFill>
                <a:srgbClr val="FFFFFF"/>
              </a:solidFill>
            </a:endParaRPr>
          </a:p>
        </p:txBody>
      </p:sp>
      <p:sp>
        <p:nvSpPr>
          <p:cNvPr id="47" name="TextBox 46">
            <a:extLst>
              <a:ext uri="{FF2B5EF4-FFF2-40B4-BE49-F238E27FC236}">
                <a16:creationId xmlns:a16="http://schemas.microsoft.com/office/drawing/2014/main" id="{5642D044-77CE-48DA-3F81-43C44317E1E8}"/>
              </a:ext>
            </a:extLst>
          </p:cNvPr>
          <p:cNvSpPr txBox="1"/>
          <p:nvPr/>
        </p:nvSpPr>
        <p:spPr>
          <a:xfrm>
            <a:off x="8092966" y="5443489"/>
            <a:ext cx="3678620" cy="646331"/>
          </a:xfrm>
          <a:prstGeom prst="rect">
            <a:avLst/>
          </a:prstGeom>
          <a:noFill/>
        </p:spPr>
        <p:txBody>
          <a:bodyPr wrap="square" rtlCol="0">
            <a:spAutoFit/>
          </a:bodyPr>
          <a:lstStyle/>
          <a:p>
            <a:pPr algn="ctr"/>
            <a:r>
              <a:rPr lang="ru-RU" b="1" dirty="0">
                <a:solidFill>
                  <a:srgbClr val="002157"/>
                </a:solidFill>
              </a:rPr>
              <a:t>3. Запланировать мероприятия </a:t>
            </a:r>
            <a:br>
              <a:rPr lang="ru-RU" b="1" dirty="0">
                <a:solidFill>
                  <a:srgbClr val="002157"/>
                </a:solidFill>
              </a:rPr>
            </a:br>
            <a:r>
              <a:rPr lang="ru-RU" b="1" dirty="0">
                <a:solidFill>
                  <a:srgbClr val="002157"/>
                </a:solidFill>
              </a:rPr>
              <a:t>для достижения целей</a:t>
            </a:r>
          </a:p>
        </p:txBody>
      </p:sp>
      <p:cxnSp>
        <p:nvCxnSpPr>
          <p:cNvPr id="48" name="Straight Arrow Connector 47">
            <a:extLst>
              <a:ext uri="{FF2B5EF4-FFF2-40B4-BE49-F238E27FC236}">
                <a16:creationId xmlns:a16="http://schemas.microsoft.com/office/drawing/2014/main" id="{DD64C7B7-7F9E-D97A-22CA-F1D767430152}"/>
              </a:ext>
            </a:extLst>
          </p:cNvPr>
          <p:cNvCxnSpPr>
            <a:cxnSpLocks/>
            <a:stCxn id="46" idx="1"/>
          </p:cNvCxnSpPr>
          <p:nvPr/>
        </p:nvCxnSpPr>
        <p:spPr>
          <a:xfrm>
            <a:off x="9153510" y="2998917"/>
            <a:ext cx="394527" cy="379665"/>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297EFCD-BDD3-2B19-77EA-E44BED85FE0D}"/>
              </a:ext>
            </a:extLst>
          </p:cNvPr>
          <p:cNvCxnSpPr>
            <a:cxnSpLocks/>
            <a:stCxn id="46" idx="3"/>
          </p:cNvCxnSpPr>
          <p:nvPr/>
        </p:nvCxnSpPr>
        <p:spPr>
          <a:xfrm flipV="1">
            <a:off x="9153510" y="4027081"/>
            <a:ext cx="394527" cy="377882"/>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AE2453C-54CD-BFD5-5C89-EF3A3B59CB21}"/>
              </a:ext>
            </a:extLst>
          </p:cNvPr>
          <p:cNvCxnSpPr>
            <a:cxnSpLocks/>
            <a:stCxn id="46" idx="5"/>
          </p:cNvCxnSpPr>
          <p:nvPr/>
        </p:nvCxnSpPr>
        <p:spPr>
          <a:xfrm flipH="1" flipV="1">
            <a:off x="10192131" y="4027081"/>
            <a:ext cx="371308" cy="377882"/>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D5F1392-0180-01B3-7AFC-EA4D1A6F8ADF}"/>
              </a:ext>
            </a:extLst>
          </p:cNvPr>
          <p:cNvCxnSpPr>
            <a:cxnSpLocks/>
            <a:stCxn id="46" idx="7"/>
          </p:cNvCxnSpPr>
          <p:nvPr/>
        </p:nvCxnSpPr>
        <p:spPr>
          <a:xfrm flipH="1">
            <a:off x="10192131" y="2998917"/>
            <a:ext cx="371308" cy="428664"/>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757C83-A314-2072-65F2-F70ED80C96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6514" y="3460787"/>
            <a:ext cx="1070778" cy="482305"/>
          </a:xfrm>
          <a:prstGeom prst="rect">
            <a:avLst/>
          </a:prstGeom>
        </p:spPr>
      </p:pic>
      <p:pic>
        <p:nvPicPr>
          <p:cNvPr id="7" name="Picture 6">
            <a:extLst>
              <a:ext uri="{FF2B5EF4-FFF2-40B4-BE49-F238E27FC236}">
                <a16:creationId xmlns:a16="http://schemas.microsoft.com/office/drawing/2014/main" id="{20FA59F1-7820-F652-1AAD-3266D9347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994" y="3460787"/>
            <a:ext cx="1070778" cy="482305"/>
          </a:xfrm>
          <a:prstGeom prst="rect">
            <a:avLst/>
          </a:prstGeom>
        </p:spPr>
      </p:pic>
      <p:pic>
        <p:nvPicPr>
          <p:cNvPr id="8" name="Picture 7">
            <a:extLst>
              <a:ext uri="{FF2B5EF4-FFF2-40B4-BE49-F238E27FC236}">
                <a16:creationId xmlns:a16="http://schemas.microsoft.com/office/drawing/2014/main" id="{675F1C9A-916E-BA27-3DE9-DDB58528AB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0324" y="3460787"/>
            <a:ext cx="1070778" cy="482305"/>
          </a:xfrm>
          <a:prstGeom prst="rect">
            <a:avLst/>
          </a:prstGeom>
        </p:spPr>
      </p:pic>
    </p:spTree>
    <p:extLst>
      <p:ext uri="{BB962C8B-B14F-4D97-AF65-F5344CB8AC3E}">
        <p14:creationId xmlns:p14="http://schemas.microsoft.com/office/powerpoint/2010/main" val="402512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veral sticky notes pinned to a wall&#10;&#10;Description automatically generated">
            <a:extLst>
              <a:ext uri="{FF2B5EF4-FFF2-40B4-BE49-F238E27FC236}">
                <a16:creationId xmlns:a16="http://schemas.microsoft.com/office/drawing/2014/main" id="{4EE2BBFD-121A-B02A-71D3-A947E3F5D1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9572" y="2209989"/>
            <a:ext cx="1903083" cy="2785092"/>
          </a:xfrm>
          <a:prstGeom prst="rect">
            <a:avLst/>
          </a:prstGeom>
        </p:spPr>
      </p:pic>
      <p:pic>
        <p:nvPicPr>
          <p:cNvPr id="18" name="Picture 17" descr="A person holding a clipboard and pen&#10;&#10;Description automatically generated">
            <a:extLst>
              <a:ext uri="{FF2B5EF4-FFF2-40B4-BE49-F238E27FC236}">
                <a16:creationId xmlns:a16="http://schemas.microsoft.com/office/drawing/2014/main" id="{DCFBF711-1171-9A0A-B634-103223EB8A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52171" y="2209989"/>
            <a:ext cx="1903709" cy="2376265"/>
          </a:xfrm>
          <a:prstGeom prst="rect">
            <a:avLst/>
          </a:prstGeom>
        </p:spPr>
      </p:pic>
      <p:pic>
        <p:nvPicPr>
          <p:cNvPr id="11" name="Picture 10" descr="A hand holding a magnifying glass&#10;&#10;Description automatically generated">
            <a:extLst>
              <a:ext uri="{FF2B5EF4-FFF2-40B4-BE49-F238E27FC236}">
                <a16:creationId xmlns:a16="http://schemas.microsoft.com/office/drawing/2014/main" id="{7AFAC338-FCC3-A126-2B50-689244500C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8079"/>
          <a:stretch/>
        </p:blipFill>
        <p:spPr>
          <a:xfrm>
            <a:off x="2935492" y="2227559"/>
            <a:ext cx="1903083" cy="3266861"/>
          </a:xfrm>
          <a:prstGeom prst="rect">
            <a:avLst/>
          </a:prstGeom>
        </p:spPr>
      </p:pic>
      <p:pic>
        <p:nvPicPr>
          <p:cNvPr id="3" name="Picture 2">
            <a:extLst>
              <a:ext uri="{FF2B5EF4-FFF2-40B4-BE49-F238E27FC236}">
                <a16:creationId xmlns:a16="http://schemas.microsoft.com/office/drawing/2014/main" id="{7C4F5B42-ED89-7EBB-A5F0-C979223653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8091" y="2227560"/>
            <a:ext cx="1903083" cy="3022649"/>
          </a:xfrm>
          <a:prstGeom prst="rect">
            <a:avLst/>
          </a:prstGeom>
        </p:spPr>
      </p:pic>
      <p:pic>
        <p:nvPicPr>
          <p:cNvPr id="21" name="Picture 20">
            <a:extLst>
              <a:ext uri="{FF2B5EF4-FFF2-40B4-BE49-F238E27FC236}">
                <a16:creationId xmlns:a16="http://schemas.microsoft.com/office/drawing/2014/main" id="{4250DCA6-D40D-8B7A-61A8-010916E219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0679"/>
          <a:stretch/>
        </p:blipFill>
        <p:spPr>
          <a:xfrm>
            <a:off x="5144146" y="2227560"/>
            <a:ext cx="1903083" cy="3022649"/>
          </a:xfrm>
          <a:prstGeom prst="rect">
            <a:avLst/>
          </a:prstGeom>
        </p:spPr>
      </p:pic>
      <p:sp>
        <p:nvSpPr>
          <p:cNvPr id="2" name="Title 1">
            <a:extLst>
              <a:ext uri="{FF2B5EF4-FFF2-40B4-BE49-F238E27FC236}">
                <a16:creationId xmlns:a16="http://schemas.microsoft.com/office/drawing/2014/main" id="{E12D70FB-8269-8823-FC65-CBB6183AC0D4}"/>
              </a:ext>
            </a:extLst>
          </p:cNvPr>
          <p:cNvSpPr>
            <a:spLocks noGrp="1"/>
          </p:cNvSpPr>
          <p:nvPr>
            <p:ph type="title"/>
          </p:nvPr>
        </p:nvSpPr>
        <p:spPr>
          <a:xfrm>
            <a:off x="642812" y="1191260"/>
            <a:ext cx="10905753" cy="671660"/>
          </a:xfrm>
        </p:spPr>
        <p:txBody>
          <a:bodyPr/>
          <a:lstStyle/>
          <a:p>
            <a:r>
              <a:rPr lang="ru-RU"/>
              <a:t>Пятиэтапный подход</a:t>
            </a:r>
          </a:p>
        </p:txBody>
      </p:sp>
      <p:sp>
        <p:nvSpPr>
          <p:cNvPr id="8" name="Rectangle 7">
            <a:extLst>
              <a:ext uri="{FF2B5EF4-FFF2-40B4-BE49-F238E27FC236}">
                <a16:creationId xmlns:a16="http://schemas.microsoft.com/office/drawing/2014/main" id="{B993FD87-FED2-D59D-8F83-82A609E55D78}"/>
              </a:ext>
            </a:extLst>
          </p:cNvPr>
          <p:cNvSpPr/>
          <p:nvPr/>
        </p:nvSpPr>
        <p:spPr>
          <a:xfrm>
            <a:off x="5144145" y="4586254"/>
            <a:ext cx="1903083" cy="1327909"/>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b="1">
                <a:solidFill>
                  <a:srgbClr val="FFFFFF"/>
                </a:solidFill>
              </a:rPr>
              <a:t>3. Определение целей,</a:t>
            </a:r>
            <a:br>
              <a:rPr lang="ru-RU" b="1">
                <a:solidFill>
                  <a:srgbClr val="FFFFFF"/>
                </a:solidFill>
              </a:rPr>
            </a:br>
            <a:r>
              <a:rPr lang="ru-RU" b="1">
                <a:solidFill>
                  <a:srgbClr val="FFFFFF"/>
                </a:solidFill>
              </a:rPr>
              <a:t>мероприятий</a:t>
            </a:r>
            <a:br>
              <a:rPr lang="ru-RU" b="1">
                <a:solidFill>
                  <a:srgbClr val="FFFFFF"/>
                </a:solidFill>
              </a:rPr>
            </a:br>
            <a:r>
              <a:rPr lang="ru-RU" b="1">
                <a:solidFill>
                  <a:srgbClr val="FFFFFF"/>
                </a:solidFill>
              </a:rPr>
              <a:t>и их содержания</a:t>
            </a:r>
          </a:p>
        </p:txBody>
      </p:sp>
      <p:sp>
        <p:nvSpPr>
          <p:cNvPr id="6" name="Rectangle 5">
            <a:extLst>
              <a:ext uri="{FF2B5EF4-FFF2-40B4-BE49-F238E27FC236}">
                <a16:creationId xmlns:a16="http://schemas.microsoft.com/office/drawing/2014/main" id="{0F79CBB1-1C62-8BF3-19E9-B1D300E94912}"/>
              </a:ext>
            </a:extLst>
          </p:cNvPr>
          <p:cNvSpPr/>
          <p:nvPr/>
        </p:nvSpPr>
        <p:spPr>
          <a:xfrm>
            <a:off x="2936118" y="4586254"/>
            <a:ext cx="1903083" cy="1327909"/>
          </a:xfrm>
          <a:prstGeom prst="rect">
            <a:avLst/>
          </a:prstGeom>
          <a:solidFill>
            <a:srgbClr val="0090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b="1">
                <a:solidFill>
                  <a:srgbClr val="FFFFFF"/>
                </a:solidFill>
              </a:rPr>
              <a:t>2. Выявление</a:t>
            </a:r>
            <a:br>
              <a:rPr lang="ru-RU" b="1">
                <a:solidFill>
                  <a:srgbClr val="FFFFFF"/>
                </a:solidFill>
              </a:rPr>
            </a:br>
            <a:r>
              <a:rPr lang="ru-RU" b="1">
                <a:solidFill>
                  <a:srgbClr val="FFFFFF"/>
                </a:solidFill>
              </a:rPr>
              <a:t>приоритетных вопросов</a:t>
            </a:r>
          </a:p>
        </p:txBody>
      </p:sp>
      <p:sp>
        <p:nvSpPr>
          <p:cNvPr id="9" name="Rectangle 8">
            <a:extLst>
              <a:ext uri="{FF2B5EF4-FFF2-40B4-BE49-F238E27FC236}">
                <a16:creationId xmlns:a16="http://schemas.microsoft.com/office/drawing/2014/main" id="{6F60ACA7-053E-B0FA-C208-CF62C8E484D8}"/>
              </a:ext>
            </a:extLst>
          </p:cNvPr>
          <p:cNvSpPr/>
          <p:nvPr/>
        </p:nvSpPr>
        <p:spPr>
          <a:xfrm>
            <a:off x="728090" y="4586254"/>
            <a:ext cx="1903083" cy="13279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 algn="ctr"/>
            <a:r>
              <a:rPr lang="ru-RU" b="1">
                <a:solidFill>
                  <a:srgbClr val="FFFFFF"/>
                </a:solidFill>
              </a:rPr>
              <a:t>1. Организация</a:t>
            </a:r>
            <a:br>
              <a:rPr lang="ru-RU" b="1">
                <a:solidFill>
                  <a:srgbClr val="FFFFFF"/>
                </a:solidFill>
              </a:rPr>
            </a:br>
            <a:r>
              <a:rPr lang="ru-RU" b="1">
                <a:solidFill>
                  <a:srgbClr val="FFFFFF"/>
                </a:solidFill>
              </a:rPr>
              <a:t>и подготовка</a:t>
            </a:r>
          </a:p>
        </p:txBody>
      </p:sp>
      <p:sp>
        <p:nvSpPr>
          <p:cNvPr id="12" name="Rectangle 11">
            <a:extLst>
              <a:ext uri="{FF2B5EF4-FFF2-40B4-BE49-F238E27FC236}">
                <a16:creationId xmlns:a16="http://schemas.microsoft.com/office/drawing/2014/main" id="{1B3E312B-CFAB-9F8F-D313-72E6B4DA83A8}"/>
              </a:ext>
            </a:extLst>
          </p:cNvPr>
          <p:cNvSpPr/>
          <p:nvPr/>
        </p:nvSpPr>
        <p:spPr>
          <a:xfrm>
            <a:off x="7352797" y="4586254"/>
            <a:ext cx="1903083" cy="132790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b="1">
                <a:solidFill>
                  <a:srgbClr val="FFFFFF"/>
                </a:solidFill>
              </a:rPr>
              <a:t>4. Мониторинг</a:t>
            </a:r>
            <a:br>
              <a:rPr lang="ru-RU" b="1">
                <a:solidFill>
                  <a:srgbClr val="FFFFFF"/>
                </a:solidFill>
              </a:rPr>
            </a:br>
            <a:r>
              <a:rPr lang="ru-RU" b="1">
                <a:solidFill>
                  <a:srgbClr val="FFFFFF"/>
                </a:solidFill>
              </a:rPr>
              <a:t>и пересмотр</a:t>
            </a:r>
          </a:p>
        </p:txBody>
      </p:sp>
      <p:sp>
        <p:nvSpPr>
          <p:cNvPr id="15" name="Rectangle 14">
            <a:extLst>
              <a:ext uri="{FF2B5EF4-FFF2-40B4-BE49-F238E27FC236}">
                <a16:creationId xmlns:a16="http://schemas.microsoft.com/office/drawing/2014/main" id="{5DDF43F6-5CE0-AD27-DD43-15AF16D121F8}"/>
              </a:ext>
            </a:extLst>
          </p:cNvPr>
          <p:cNvSpPr/>
          <p:nvPr/>
        </p:nvSpPr>
        <p:spPr>
          <a:xfrm>
            <a:off x="9561448" y="4586254"/>
            <a:ext cx="1903083" cy="132790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b="1">
                <a:solidFill>
                  <a:srgbClr val="FFFFFF"/>
                </a:solidFill>
              </a:rPr>
              <a:t>5. Повторное планирование</a:t>
            </a:r>
          </a:p>
        </p:txBody>
      </p:sp>
    </p:spTree>
    <p:extLst>
      <p:ext uri="{BB962C8B-B14F-4D97-AF65-F5344CB8AC3E}">
        <p14:creationId xmlns:p14="http://schemas.microsoft.com/office/powerpoint/2010/main" val="354393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4B0B4-BBA1-F2EE-EC8B-971B55661F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3400" y="0"/>
            <a:ext cx="5330397" cy="6858000"/>
          </a:xfrm>
          <a:prstGeom prst="rect">
            <a:avLst/>
          </a:prstGeom>
        </p:spPr>
      </p:pic>
      <p:sp>
        <p:nvSpPr>
          <p:cNvPr id="11" name="Rectangle 10">
            <a:extLst>
              <a:ext uri="{FF2B5EF4-FFF2-40B4-BE49-F238E27FC236}">
                <a16:creationId xmlns:a16="http://schemas.microsoft.com/office/drawing/2014/main" id="{82F9C9A5-96CB-E6E5-634E-332C4B4E4363}"/>
              </a:ext>
            </a:extLst>
          </p:cNvPr>
          <p:cNvSpPr/>
          <p:nvPr/>
        </p:nvSpPr>
        <p:spPr>
          <a:xfrm>
            <a:off x="6878692" y="0"/>
            <a:ext cx="5308600" cy="6857999"/>
          </a:xfrm>
          <a:prstGeom prst="rect">
            <a:avLst/>
          </a:prstGeom>
          <a:solidFill>
            <a:schemeClr val="accent4">
              <a:alpha val="70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1E0259D1-8368-BE94-3689-738097E1D85F}"/>
              </a:ext>
            </a:extLst>
          </p:cNvPr>
          <p:cNvSpPr>
            <a:spLocks noGrp="1"/>
          </p:cNvSpPr>
          <p:nvPr>
            <p:ph type="body" sz="quarter" idx="11"/>
          </p:nvPr>
        </p:nvSpPr>
        <p:spPr/>
        <p:txBody>
          <a:bodyPr/>
          <a:lstStyle/>
          <a:p>
            <a:r>
              <a:rPr lang="ru-RU" sz="3600" b="0" dirty="0">
                <a:solidFill>
                  <a:srgbClr val="FFFFFF"/>
                </a:solidFill>
              </a:rPr>
              <a:t>ЭТАП 1</a:t>
            </a:r>
          </a:p>
          <a:p>
            <a:r>
              <a:rPr lang="ru-RU" sz="4000" dirty="0">
                <a:solidFill>
                  <a:srgbClr val="FFFFFF"/>
                </a:solidFill>
              </a:rPr>
              <a:t>Организация </a:t>
            </a:r>
            <a:br>
              <a:rPr lang="ru-RU" sz="4000" dirty="0">
                <a:solidFill>
                  <a:srgbClr val="FFFFFF"/>
                </a:solidFill>
              </a:rPr>
            </a:br>
            <a:r>
              <a:rPr lang="ru-RU" sz="4000" dirty="0">
                <a:solidFill>
                  <a:srgbClr val="FFFFFF"/>
                </a:solidFill>
              </a:rPr>
              <a:t>и подготовка</a:t>
            </a:r>
          </a:p>
        </p:txBody>
      </p:sp>
      <p:sp>
        <p:nvSpPr>
          <p:cNvPr id="9" name="Rectangle 8">
            <a:extLst>
              <a:ext uri="{FF2B5EF4-FFF2-40B4-BE49-F238E27FC236}">
                <a16:creationId xmlns:a16="http://schemas.microsoft.com/office/drawing/2014/main" id="{3F6F806E-C637-D024-C403-4AA7E677283B}"/>
              </a:ext>
            </a:extLst>
          </p:cNvPr>
          <p:cNvSpPr/>
          <p:nvPr/>
        </p:nvSpPr>
        <p:spPr>
          <a:xfrm>
            <a:off x="-1" y="1896169"/>
            <a:ext cx="531330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1743988F-AB6E-977B-C533-85339ABA2195}"/>
              </a:ext>
            </a:extLst>
          </p:cNvPr>
          <p:cNvSpPr txBox="1"/>
          <p:nvPr/>
        </p:nvSpPr>
        <p:spPr>
          <a:xfrm>
            <a:off x="430926" y="1988802"/>
            <a:ext cx="4698125" cy="461665"/>
          </a:xfrm>
          <a:prstGeom prst="rect">
            <a:avLst/>
          </a:prstGeom>
          <a:noFill/>
        </p:spPr>
        <p:txBody>
          <a:bodyPr wrap="square" rtlCol="0">
            <a:spAutoFit/>
          </a:bodyPr>
          <a:lstStyle/>
          <a:p>
            <a:pPr algn="r"/>
            <a:r>
              <a:rPr lang="ru-RU" sz="2400" dirty="0">
                <a:solidFill>
                  <a:srgbClr val="FFFFFF"/>
                </a:solidFill>
                <a:latin typeface="Franklin Gothic Medium" panose="020B0603020102020204" pitchFamily="34" charset="0"/>
              </a:rPr>
              <a:t>СОСТАВЛЕНИЕ РАБОЧЕГО ПЛАНА</a:t>
            </a:r>
          </a:p>
        </p:txBody>
      </p:sp>
    </p:spTree>
    <p:extLst>
      <p:ext uri="{BB962C8B-B14F-4D97-AF65-F5344CB8AC3E}">
        <p14:creationId xmlns:p14="http://schemas.microsoft.com/office/powerpoint/2010/main" val="85196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9406645-C129-C387-D93F-89579104F4E2}"/>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accent4"/>
                </a:solidFill>
                <a:latin typeface="Franklin Gothic Medium" panose="020B0603020102020204" pitchFamily="34" charset="0"/>
              </a:rPr>
              <a:t>ЭТАП 1. ОРГАНИЗАЦИЯ И ПОДГОТОВКА</a:t>
            </a:r>
          </a:p>
        </p:txBody>
      </p:sp>
      <p:sp>
        <p:nvSpPr>
          <p:cNvPr id="17" name="Title 1">
            <a:extLst>
              <a:ext uri="{FF2B5EF4-FFF2-40B4-BE49-F238E27FC236}">
                <a16:creationId xmlns:a16="http://schemas.microsoft.com/office/drawing/2014/main" id="{FA65DA08-54D1-FF58-11B5-E5A6FF2AA89E}"/>
              </a:ext>
            </a:extLst>
          </p:cNvPr>
          <p:cNvSpPr>
            <a:spLocks noGrp="1"/>
          </p:cNvSpPr>
          <p:nvPr>
            <p:ph type="title"/>
          </p:nvPr>
        </p:nvSpPr>
        <p:spPr>
          <a:xfrm>
            <a:off x="643123" y="1191260"/>
            <a:ext cx="10905753" cy="671660"/>
          </a:xfrm>
        </p:spPr>
        <p:txBody>
          <a:bodyPr/>
          <a:lstStyle/>
          <a:p>
            <a:r>
              <a:rPr lang="ru-RU"/>
              <a:t>Ключевые вопросы</a:t>
            </a:r>
          </a:p>
        </p:txBody>
      </p:sp>
      <p:sp>
        <p:nvSpPr>
          <p:cNvPr id="18" name="Content Placeholder 2">
            <a:extLst>
              <a:ext uri="{FF2B5EF4-FFF2-40B4-BE49-F238E27FC236}">
                <a16:creationId xmlns:a16="http://schemas.microsoft.com/office/drawing/2014/main" id="{BE6AA21F-0767-1B28-AF08-2F60094B1E58}"/>
              </a:ext>
            </a:extLst>
          </p:cNvPr>
          <p:cNvSpPr>
            <a:spLocks noGrp="1"/>
          </p:cNvSpPr>
          <p:nvPr>
            <p:ph idx="1"/>
          </p:nvPr>
        </p:nvSpPr>
        <p:spPr>
          <a:xfrm>
            <a:off x="643123" y="2016054"/>
            <a:ext cx="7648262" cy="3495060"/>
          </a:xfrm>
        </p:spPr>
        <p:txBody>
          <a:bodyPr vert="horz" lIns="91440" tIns="45720" rIns="91440" bIns="45720" rtlCol="0" anchor="t">
            <a:noAutofit/>
          </a:bodyPr>
          <a:lstStyle/>
          <a:p>
            <a:pPr marL="457200" marR="91440" indent="-457200" fontAlgn="t">
              <a:lnSpc>
                <a:spcPct val="100000"/>
              </a:lnSpc>
              <a:buClr>
                <a:srgbClr val="002157"/>
              </a:buClr>
              <a:buFont typeface="Wingdings" panose="05000000000000000000" pitchFamily="2" charset="2"/>
              <a:buChar char="§"/>
              <a:defRPr/>
            </a:pPr>
            <a:r>
              <a:rPr lang="ru-RU" sz="2400" b="1" dirty="0">
                <a:solidFill>
                  <a:srgbClr val="0090BD"/>
                </a:solidFill>
                <a:latin typeface="Franklin Gothic Book" panose="020B0503020102020204"/>
              </a:rPr>
              <a:t>Кто</a:t>
            </a:r>
            <a:r>
              <a:rPr lang="ru-RU" sz="2400" dirty="0">
                <a:latin typeface="Franklin Gothic Book" panose="020B0503020102020204"/>
              </a:rPr>
              <a:t> отвечает за планирование работы?</a:t>
            </a:r>
          </a:p>
          <a:p>
            <a:pPr marL="457200" marR="91440" indent="-457200" fontAlgn="t">
              <a:lnSpc>
                <a:spcPct val="100000"/>
              </a:lnSpc>
              <a:buFont typeface="Wingdings" panose="05000000000000000000" pitchFamily="2" charset="2"/>
              <a:buChar char="§"/>
              <a:defRPr/>
            </a:pPr>
            <a:r>
              <a:rPr lang="ru-RU" sz="2400" dirty="0">
                <a:latin typeface="Franklin Gothic Book" panose="020B0503020102020204"/>
              </a:rPr>
              <a:t>Сколько </a:t>
            </a:r>
            <a:r>
              <a:rPr lang="ru-RU" sz="2400" b="1" dirty="0">
                <a:solidFill>
                  <a:srgbClr val="0090BD"/>
                </a:solidFill>
                <a:latin typeface="Franklin Gothic Book" panose="020B0503020102020204"/>
              </a:rPr>
              <a:t>времени и ресурсов </a:t>
            </a:r>
            <a:r>
              <a:rPr lang="ru-RU" sz="2400" dirty="0">
                <a:latin typeface="Franklin Gothic Book" panose="020B0503020102020204"/>
              </a:rPr>
              <a:t>необходимо для составления рабочего плана?</a:t>
            </a:r>
          </a:p>
          <a:p>
            <a:pPr marL="457200" marR="91440" indent="-457200" fontAlgn="t">
              <a:lnSpc>
                <a:spcPct val="100000"/>
              </a:lnSpc>
              <a:spcBef>
                <a:spcPts val="1000"/>
              </a:spcBef>
              <a:buFont typeface="Wingdings" panose="05000000000000000000" pitchFamily="2" charset="2"/>
              <a:buChar char="§"/>
              <a:defRPr/>
            </a:pPr>
            <a:r>
              <a:rPr lang="ru-RU" sz="2400" dirty="0">
                <a:latin typeface="Franklin Gothic Book" panose="020B0503020102020204"/>
              </a:rPr>
              <a:t>С какими </a:t>
            </a:r>
            <a:r>
              <a:rPr lang="ru-RU" sz="2400" b="1" dirty="0">
                <a:solidFill>
                  <a:srgbClr val="0090BD"/>
                </a:solidFill>
                <a:latin typeface="Franklin Gothic Book" panose="020B0503020102020204"/>
              </a:rPr>
              <a:t>заинтересованными сторонами </a:t>
            </a:r>
            <a:br>
              <a:rPr lang="ru-RU" sz="2400" b="1" dirty="0">
                <a:solidFill>
                  <a:srgbClr val="0090BD"/>
                </a:solidFill>
                <a:latin typeface="Franklin Gothic Book" panose="020B0503020102020204"/>
              </a:rPr>
            </a:br>
            <a:r>
              <a:rPr lang="ru-RU" sz="2400" b="1" dirty="0">
                <a:solidFill>
                  <a:srgbClr val="0090BD"/>
                </a:solidFill>
                <a:latin typeface="Franklin Gothic Book" panose="020B0503020102020204"/>
              </a:rPr>
              <a:t>следует консультироваться </a:t>
            </a:r>
            <a:r>
              <a:rPr lang="ru-RU" sz="2400" dirty="0">
                <a:latin typeface="Franklin Gothic Book" panose="020B0503020102020204"/>
              </a:rPr>
              <a:t>и как учесть</a:t>
            </a:r>
            <a:br>
              <a:rPr lang="ru-RU" sz="2400" dirty="0">
                <a:latin typeface="Franklin Gothic Book" panose="020B0503020102020204"/>
              </a:rPr>
            </a:br>
            <a:r>
              <a:rPr lang="ru-RU" sz="2400" dirty="0">
                <a:latin typeface="Franklin Gothic Book" panose="020B0503020102020204"/>
              </a:rPr>
              <a:t>их мнения?</a:t>
            </a:r>
          </a:p>
          <a:p>
            <a:pPr marL="457200" marR="91440" indent="-457200" fontAlgn="t">
              <a:lnSpc>
                <a:spcPct val="100000"/>
              </a:lnSpc>
              <a:buFont typeface="Wingdings" panose="05000000000000000000" pitchFamily="2" charset="2"/>
              <a:buChar char="§"/>
              <a:defRPr/>
            </a:pPr>
            <a:r>
              <a:rPr lang="ru-RU" sz="2400" dirty="0">
                <a:latin typeface="Franklin Gothic Book" panose="020B0503020102020204"/>
              </a:rPr>
              <a:t>Каким образом до заинтересованных сторон довести сведения о </a:t>
            </a:r>
            <a:r>
              <a:rPr lang="ru-RU" sz="2400" b="1" dirty="0">
                <a:solidFill>
                  <a:srgbClr val="0090BD"/>
                </a:solidFill>
                <a:latin typeface="Franklin Gothic Book" panose="020B0503020102020204"/>
              </a:rPr>
              <a:t>функциях и сроках</a:t>
            </a:r>
            <a:r>
              <a:rPr lang="ru-RU" sz="2400" dirty="0">
                <a:latin typeface="Franklin Gothic Book" panose="020B0503020102020204"/>
              </a:rPr>
              <a:t>?</a:t>
            </a:r>
          </a:p>
        </p:txBody>
      </p:sp>
      <p:sp>
        <p:nvSpPr>
          <p:cNvPr id="20" name="Content Placeholder 2">
            <a:extLst>
              <a:ext uri="{FF2B5EF4-FFF2-40B4-BE49-F238E27FC236}">
                <a16:creationId xmlns:a16="http://schemas.microsoft.com/office/drawing/2014/main" id="{A8D8FB1D-2271-7D56-DBBF-4160A269DED8}"/>
              </a:ext>
            </a:extLst>
          </p:cNvPr>
          <p:cNvSpPr txBox="1">
            <a:spLocks/>
          </p:cNvSpPr>
          <p:nvPr/>
        </p:nvSpPr>
        <p:spPr>
          <a:xfrm>
            <a:off x="643122" y="5770531"/>
            <a:ext cx="11632698" cy="671660"/>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91440" lvl="1" indent="0">
              <a:lnSpc>
                <a:spcPct val="124000"/>
              </a:lnSpc>
              <a:spcBef>
                <a:spcPts val="1000"/>
              </a:spcBef>
              <a:buFont typeface="Franklin Gothic Book" panose="020B0503020102020204" pitchFamily="34" charset="0"/>
              <a:buNone/>
              <a:defRPr/>
            </a:pPr>
            <a:r>
              <a:rPr lang="ru-RU" sz="2200" b="1" i="0" dirty="0">
                <a:solidFill>
                  <a:schemeClr val="accent5"/>
                </a:solidFill>
                <a:latin typeface="Arial"/>
                <a:cs typeface="Arial"/>
              </a:rPr>
              <a:t>Совет: </a:t>
            </a:r>
            <a:r>
              <a:rPr lang="ru-RU" sz="2200" i="0" dirty="0">
                <a:solidFill>
                  <a:schemeClr val="accent5"/>
                </a:solidFill>
                <a:latin typeface="Arial"/>
                <a:cs typeface="Arial"/>
              </a:rPr>
              <a:t>обратитесь в Международный Секретариат ИПДО, чтобы получить </a:t>
            </a:r>
            <a:br>
              <a:rPr lang="ru-RU" sz="2200" i="0" dirty="0">
                <a:solidFill>
                  <a:schemeClr val="accent5"/>
                </a:solidFill>
                <a:latin typeface="Arial"/>
                <a:cs typeface="Arial"/>
              </a:rPr>
            </a:br>
            <a:r>
              <a:rPr lang="ru-RU" sz="2200" i="0" dirty="0">
                <a:solidFill>
                  <a:schemeClr val="accent5"/>
                </a:solidFill>
                <a:latin typeface="Arial"/>
                <a:cs typeface="Arial"/>
              </a:rPr>
              <a:t>шаблон рабочего плана. </a:t>
            </a:r>
          </a:p>
        </p:txBody>
      </p:sp>
    </p:spTree>
    <p:extLst>
      <p:ext uri="{BB962C8B-B14F-4D97-AF65-F5344CB8AC3E}">
        <p14:creationId xmlns:p14="http://schemas.microsoft.com/office/powerpoint/2010/main" val="389352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3" y="2604654"/>
            <a:ext cx="11555508" cy="2715667"/>
          </a:xfrm>
          <a:prstGeom prst="rect">
            <a:avLst/>
          </a:prstGeom>
          <a:solidFill>
            <a:srgbClr val="009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7" name="Picture 6" descr="A hand holding a magnifying glass&#10;&#10;Description automatically generated">
            <a:extLst>
              <a:ext uri="{FF2B5EF4-FFF2-40B4-BE49-F238E27FC236}">
                <a16:creationId xmlns:a16="http://schemas.microsoft.com/office/drawing/2014/main" id="{9F97A021-38DB-2E81-1C76-1739E8457E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4618" y="5347"/>
            <a:ext cx="5313309" cy="6852653"/>
          </a:xfrm>
          <a:prstGeom prst="rect">
            <a:avLst/>
          </a:prstGeom>
        </p:spPr>
      </p:pic>
      <p:sp>
        <p:nvSpPr>
          <p:cNvPr id="2" name="Rectangle 1">
            <a:extLst>
              <a:ext uri="{FF2B5EF4-FFF2-40B4-BE49-F238E27FC236}">
                <a16:creationId xmlns:a16="http://schemas.microsoft.com/office/drawing/2014/main" id="{5A3336B4-70C4-1DB0-A5AB-DB6E4D1AE7BB}"/>
              </a:ext>
            </a:extLst>
          </p:cNvPr>
          <p:cNvSpPr/>
          <p:nvPr/>
        </p:nvSpPr>
        <p:spPr>
          <a:xfrm>
            <a:off x="6883400" y="1"/>
            <a:ext cx="5308600" cy="6857999"/>
          </a:xfrm>
          <a:prstGeom prst="rect">
            <a:avLst/>
          </a:prstGeom>
          <a:solidFill>
            <a:srgbClr val="0090BF">
              <a:alpha val="708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Rectangle 4">
            <a:extLst>
              <a:ext uri="{FF2B5EF4-FFF2-40B4-BE49-F238E27FC236}">
                <a16:creationId xmlns:a16="http://schemas.microsoft.com/office/drawing/2014/main" id="{F2CC78BD-7C0E-610A-F65F-9D9F2BFE4444}"/>
              </a:ext>
            </a:extLst>
          </p:cNvPr>
          <p:cNvSpPr/>
          <p:nvPr/>
        </p:nvSpPr>
        <p:spPr>
          <a:xfrm>
            <a:off x="-1" y="1896169"/>
            <a:ext cx="531330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951625" y="3158952"/>
            <a:ext cx="5925848"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ru-RU" sz="3600" b="0" dirty="0">
                <a:solidFill>
                  <a:srgbClr val="FFFFFF"/>
                </a:solidFill>
              </a:rPr>
              <a:t>ЭТАП 2</a:t>
            </a:r>
          </a:p>
          <a:p>
            <a:r>
              <a:rPr lang="ru-RU" sz="4000" dirty="0">
                <a:solidFill>
                  <a:srgbClr val="FFFFFF"/>
                </a:solidFill>
              </a:rPr>
              <a:t>Выявление приоритетных вопросов</a:t>
            </a:r>
          </a:p>
        </p:txBody>
      </p:sp>
      <p:sp>
        <p:nvSpPr>
          <p:cNvPr id="4" name="TextBox 3">
            <a:extLst>
              <a:ext uri="{FF2B5EF4-FFF2-40B4-BE49-F238E27FC236}">
                <a16:creationId xmlns:a16="http://schemas.microsoft.com/office/drawing/2014/main" id="{C0E4C460-AAB2-E33F-73AE-72FC90D3E397}"/>
              </a:ext>
            </a:extLst>
          </p:cNvPr>
          <p:cNvSpPr txBox="1"/>
          <p:nvPr/>
        </p:nvSpPr>
        <p:spPr>
          <a:xfrm>
            <a:off x="472967" y="1988802"/>
            <a:ext cx="4656083" cy="461665"/>
          </a:xfrm>
          <a:prstGeom prst="rect">
            <a:avLst/>
          </a:prstGeom>
          <a:noFill/>
        </p:spPr>
        <p:txBody>
          <a:bodyPr wrap="square" rtlCol="0">
            <a:spAutoFit/>
          </a:bodyPr>
          <a:lstStyle/>
          <a:p>
            <a:pPr algn="r"/>
            <a:r>
              <a:rPr lang="ru-RU" sz="2400" dirty="0">
                <a:solidFill>
                  <a:srgbClr val="FFFFFF"/>
                </a:solidFill>
                <a:latin typeface="Franklin Gothic Medium" panose="020B0603020102020204" pitchFamily="34" charset="0"/>
              </a:rPr>
              <a:t>СОСТАВЛЕНИЕ РАБОЧЕГО ПЛАНА</a:t>
            </a:r>
          </a:p>
        </p:txBody>
      </p:sp>
    </p:spTree>
    <p:extLst>
      <p:ext uri="{BB962C8B-B14F-4D97-AF65-F5344CB8AC3E}">
        <p14:creationId xmlns:p14="http://schemas.microsoft.com/office/powerpoint/2010/main" val="409516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19CAF-7EE9-364E-B719-BE683B6FD5D5}"/>
              </a:ext>
            </a:extLst>
          </p:cNvPr>
          <p:cNvSpPr txBox="1"/>
          <p:nvPr/>
        </p:nvSpPr>
        <p:spPr>
          <a:xfrm>
            <a:off x="642812" y="2754005"/>
            <a:ext cx="6083809" cy="2893100"/>
          </a:xfrm>
          <a:prstGeom prst="rect">
            <a:avLst/>
          </a:prstGeom>
          <a:noFill/>
        </p:spPr>
        <p:txBody>
          <a:bodyPr wrap="square">
            <a:spAutoFit/>
          </a:bodyPr>
          <a:lstStyle/>
          <a:p>
            <a:r>
              <a:rPr lang="ru-RU" sz="2600" dirty="0">
                <a:solidFill>
                  <a:srgbClr val="002157"/>
                </a:solidFill>
              </a:rPr>
              <a:t>Многосторонняя группа заинтересованных сторон обязана </a:t>
            </a:r>
            <a:r>
              <a:rPr lang="ru-RU" sz="2600" b="1" dirty="0">
                <a:solidFill>
                  <a:srgbClr val="0090BD"/>
                </a:solidFill>
              </a:rPr>
              <a:t>вести рабочий план</a:t>
            </a:r>
            <a:r>
              <a:rPr lang="ru-RU" sz="2600" dirty="0">
                <a:solidFill>
                  <a:srgbClr val="002157"/>
                </a:solidFill>
              </a:rPr>
              <a:t> по внедрению, в котором должны быть отражены наиболее актуальные темы управления природными ресурсами </a:t>
            </a:r>
            <a:r>
              <a:rPr lang="ru-RU" sz="2600" b="1" dirty="0">
                <a:solidFill>
                  <a:srgbClr val="0090BD"/>
                </a:solidFill>
              </a:rPr>
              <a:t>в соответствии с национальными приоритетами</a:t>
            </a:r>
            <a:r>
              <a:rPr lang="ru-RU" sz="2600" dirty="0">
                <a:solidFill>
                  <a:srgbClr val="002157"/>
                </a:solidFill>
              </a:rPr>
              <a:t>.</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88517"/>
            <a:ext cx="5071165" cy="369332"/>
          </a:xfrm>
          <a:prstGeom prst="rect">
            <a:avLst/>
          </a:prstGeom>
          <a:noFill/>
        </p:spPr>
        <p:txBody>
          <a:bodyPr wrap="square" lIns="180000" rtlCol="0">
            <a:spAutoFit/>
          </a:bodyPr>
          <a:lstStyle/>
          <a:p>
            <a:r>
              <a:rPr lang="ru-RU">
                <a:solidFill>
                  <a:srgbClr val="0090BF"/>
                </a:solidFill>
                <a:latin typeface="Franklin Gothic Medium" panose="020B0603020102020204" pitchFamily="34" charset="0"/>
              </a:rPr>
              <a:t>ЭТАП 2. ВЫЯВЛЕНИЕ ПРИОРИТЕТНЫХ ВОПРОСОВ</a:t>
            </a:r>
          </a:p>
        </p:txBody>
      </p:sp>
      <p:pic>
        <p:nvPicPr>
          <p:cNvPr id="5" name="Picture 4">
            <a:extLst>
              <a:ext uri="{FF2B5EF4-FFF2-40B4-BE49-F238E27FC236}">
                <a16:creationId xmlns:a16="http://schemas.microsoft.com/office/drawing/2014/main" id="{5CA28E4E-464D-81C5-4B37-A5D0EFAB77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6" name="Title 1">
            <a:extLst>
              <a:ext uri="{FF2B5EF4-FFF2-40B4-BE49-F238E27FC236}">
                <a16:creationId xmlns:a16="http://schemas.microsoft.com/office/drawing/2014/main" id="{160A5E28-FB6F-B7C7-3A83-AF710B6E317E}"/>
              </a:ext>
            </a:extLst>
          </p:cNvPr>
          <p:cNvSpPr>
            <a:spLocks noGrp="1"/>
          </p:cNvSpPr>
          <p:nvPr>
            <p:ph type="title"/>
          </p:nvPr>
        </p:nvSpPr>
        <p:spPr>
          <a:xfrm>
            <a:off x="642812" y="1883043"/>
            <a:ext cx="5660017" cy="671660"/>
          </a:xfrm>
        </p:spPr>
        <p:txBody>
          <a:bodyPr/>
          <a:lstStyle/>
          <a:p>
            <a:r>
              <a:rPr lang="ru-RU"/>
              <a:t>Требование 1.5(а)</a:t>
            </a:r>
            <a:br>
              <a:rPr lang="ru-RU"/>
            </a:br>
            <a:endParaRPr lang="ru-RU"/>
          </a:p>
        </p:txBody>
      </p:sp>
      <p:cxnSp>
        <p:nvCxnSpPr>
          <p:cNvPr id="8" name="Straight Connector 7">
            <a:extLst>
              <a:ext uri="{FF2B5EF4-FFF2-40B4-BE49-F238E27FC236}">
                <a16:creationId xmlns:a16="http://schemas.microsoft.com/office/drawing/2014/main" id="{61BE471F-2940-3EB4-736B-866E4F996B83}"/>
              </a:ext>
            </a:extLst>
          </p:cNvPr>
          <p:cNvCxnSpPr>
            <a:cxnSpLocks/>
          </p:cNvCxnSpPr>
          <p:nvPr/>
        </p:nvCxnSpPr>
        <p:spPr>
          <a:xfrm>
            <a:off x="4567134" y="3569565"/>
            <a:ext cx="1170000"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30CC971-4D9A-72AF-27DD-8C768BD405D0}"/>
              </a:ext>
            </a:extLst>
          </p:cNvPr>
          <p:cNvCxnSpPr>
            <a:cxnSpLocks/>
          </p:cNvCxnSpPr>
          <p:nvPr/>
        </p:nvCxnSpPr>
        <p:spPr>
          <a:xfrm>
            <a:off x="4559466" y="3587482"/>
            <a:ext cx="1170000"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8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9C1515-AE84-522C-AE11-FF1DDFC9D4A4}"/>
              </a:ext>
            </a:extLst>
          </p:cNvPr>
          <p:cNvSpPr/>
          <p:nvPr/>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581EE888-D6B6-DEE9-8285-77F23B46E60C}"/>
              </a:ext>
            </a:extLst>
          </p:cNvPr>
          <p:cNvSpPr/>
          <p:nvPr/>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1336608A-560C-25A6-27FB-BAE99D0DE5CC}"/>
              </a:ext>
            </a:extLst>
          </p:cNvPr>
          <p:cNvSpPr txBox="1"/>
          <p:nvPr/>
        </p:nvSpPr>
        <p:spPr>
          <a:xfrm>
            <a:off x="483471" y="2020332"/>
            <a:ext cx="2810432" cy="430887"/>
          </a:xfrm>
          <a:prstGeom prst="rect">
            <a:avLst/>
          </a:prstGeom>
          <a:noFill/>
        </p:spPr>
        <p:txBody>
          <a:bodyPr wrap="square" rtlCol="0">
            <a:spAutoFit/>
          </a:bodyPr>
          <a:lstStyle/>
          <a:p>
            <a:pPr algn="r"/>
            <a:r>
              <a:rPr lang="ru-RU" sz="2200" dirty="0">
                <a:solidFill>
                  <a:srgbClr val="FFFFFF"/>
                </a:solidFill>
                <a:latin typeface="Franklin Gothic Medium" panose="020B0603020102020204" pitchFamily="34" charset="0"/>
              </a:rPr>
              <a:t>ДЛЯ РАЗМЫШЛЕНИЯ</a:t>
            </a:r>
          </a:p>
        </p:txBody>
      </p:sp>
      <p:sp>
        <p:nvSpPr>
          <p:cNvPr id="3" name="Title 1">
            <a:extLst>
              <a:ext uri="{FF2B5EF4-FFF2-40B4-BE49-F238E27FC236}">
                <a16:creationId xmlns:a16="http://schemas.microsoft.com/office/drawing/2014/main" id="{C422CEDF-8711-7EA8-058E-40A559936215}"/>
              </a:ext>
            </a:extLst>
          </p:cNvPr>
          <p:cNvSpPr txBox="1">
            <a:spLocks/>
          </p:cNvSpPr>
          <p:nvPr/>
        </p:nvSpPr>
        <p:spPr>
          <a:xfrm>
            <a:off x="642812" y="1194997"/>
            <a:ext cx="10905753" cy="1409657"/>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endParaRPr lang="en-NO"/>
          </a:p>
        </p:txBody>
      </p:sp>
      <p:sp>
        <p:nvSpPr>
          <p:cNvPr id="5" name="Title 4">
            <a:extLst>
              <a:ext uri="{FF2B5EF4-FFF2-40B4-BE49-F238E27FC236}">
                <a16:creationId xmlns:a16="http://schemas.microsoft.com/office/drawing/2014/main" id="{43FBB7E1-8DB9-4D3B-AF2D-87ED9F7752E4}"/>
              </a:ext>
            </a:extLst>
          </p:cNvPr>
          <p:cNvSpPr>
            <a:spLocks noGrp="1"/>
          </p:cNvSpPr>
          <p:nvPr>
            <p:ph type="title" idx="4294967295"/>
          </p:nvPr>
        </p:nvSpPr>
        <p:spPr>
          <a:xfrm>
            <a:off x="1063531" y="3100388"/>
            <a:ext cx="5851525" cy="671512"/>
          </a:xfrm>
        </p:spPr>
        <p:txBody>
          <a:bodyPr>
            <a:noAutofit/>
          </a:bodyPr>
          <a:lstStyle/>
          <a:p>
            <a:r>
              <a:rPr lang="ru-RU" sz="4000" dirty="0"/>
              <a:t>Почему планирование работы и мониторинг так важны?</a:t>
            </a:r>
          </a:p>
        </p:txBody>
      </p:sp>
      <p:pic>
        <p:nvPicPr>
          <p:cNvPr id="10" name="Graphic 9" descr="Questions outline">
            <a:extLst>
              <a:ext uri="{FF2B5EF4-FFF2-40B4-BE49-F238E27FC236}">
                <a16:creationId xmlns:a16="http://schemas.microsoft.com/office/drawing/2014/main" id="{0991CF85-39E6-EB01-7E41-B4D1CAAA5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Tree>
    <p:extLst>
      <p:ext uri="{BB962C8B-B14F-4D97-AF65-F5344CB8AC3E}">
        <p14:creationId xmlns:p14="http://schemas.microsoft.com/office/powerpoint/2010/main" val="42428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5C253-E351-8F7F-9A02-050EE9285F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ru-RU"/>
              <a:t>Ключевые вопросы</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2"/>
            <a:ext cx="6672387" cy="4495308"/>
          </a:xfrm>
        </p:spPr>
        <p:txBody>
          <a:bodyPr>
            <a:normAutofit fontScale="92500"/>
          </a:bodyPr>
          <a:lstStyle/>
          <a:p>
            <a:pPr marL="457200" marR="91440" lvl="0" indent="-457200" fontAlgn="t">
              <a:lnSpc>
                <a:spcPct val="104000"/>
              </a:lnSpc>
              <a:buFont typeface="Wingdings" panose="05000000000000000000" pitchFamily="2" charset="2"/>
              <a:buChar char="§"/>
              <a:defRPr/>
            </a:pPr>
            <a:r>
              <a:rPr lang="ru-RU" sz="2600" dirty="0">
                <a:latin typeface="Franklin Gothic Book" panose="020B0503020102020204"/>
              </a:rPr>
              <a:t>Каковы </a:t>
            </a:r>
            <a:r>
              <a:rPr lang="ru-RU" sz="2600" b="1" dirty="0">
                <a:solidFill>
                  <a:srgbClr val="0090BD"/>
                </a:solidFill>
                <a:latin typeface="Franklin Gothic Book" panose="020B0503020102020204"/>
              </a:rPr>
              <a:t>слабые места</a:t>
            </a:r>
            <a:r>
              <a:rPr lang="ru-RU" sz="2600" dirty="0">
                <a:latin typeface="Franklin Gothic Book" panose="020B0503020102020204"/>
              </a:rPr>
              <a:t> в существующей практике раскрытия информации </a:t>
            </a:r>
            <a:br>
              <a:rPr lang="ru-RU" sz="2600" dirty="0">
                <a:latin typeface="Franklin Gothic Book" panose="020B0503020102020204"/>
              </a:rPr>
            </a:br>
            <a:r>
              <a:rPr lang="ru-RU" sz="2600" dirty="0">
                <a:latin typeface="Franklin Gothic Book" panose="020B0503020102020204"/>
              </a:rPr>
              <a:t>и подходах к внедрению?</a:t>
            </a:r>
          </a:p>
          <a:p>
            <a:pPr marL="457200" marR="91440" lvl="0" indent="-457200" fontAlgn="t">
              <a:lnSpc>
                <a:spcPct val="104000"/>
              </a:lnSpc>
              <a:buFont typeface="Wingdings" panose="05000000000000000000" pitchFamily="2" charset="2"/>
              <a:buChar char="§"/>
              <a:defRPr/>
            </a:pPr>
            <a:r>
              <a:rPr lang="ru-RU" sz="2600" dirty="0">
                <a:latin typeface="Franklin Gothic Book" panose="020B0503020102020204"/>
              </a:rPr>
              <a:t>Каковы </a:t>
            </a:r>
            <a:r>
              <a:rPr lang="ru-RU" sz="2600" b="1" dirty="0">
                <a:solidFill>
                  <a:srgbClr val="0090BD"/>
                </a:solidFill>
                <a:latin typeface="Franklin Gothic Book" panose="020B0503020102020204"/>
              </a:rPr>
              <a:t>национальные приоритеты </a:t>
            </a:r>
            <a:r>
              <a:rPr lang="ru-RU" sz="2600" dirty="0">
                <a:latin typeface="Franklin Gothic Book" panose="020B0503020102020204"/>
              </a:rPr>
              <a:t>для добывающих отраслей? </a:t>
            </a:r>
          </a:p>
          <a:p>
            <a:pPr marL="457200" marR="91440" lvl="0" indent="-457200" fontAlgn="t">
              <a:lnSpc>
                <a:spcPct val="104000"/>
              </a:lnSpc>
              <a:buFont typeface="Wingdings" panose="05000000000000000000" pitchFamily="2" charset="2"/>
              <a:buChar char="§"/>
              <a:defRPr/>
            </a:pPr>
            <a:r>
              <a:rPr lang="ru-RU" sz="2600" dirty="0">
                <a:latin typeface="Franklin Gothic Book" panose="020B0503020102020204"/>
              </a:rPr>
              <a:t>Что об этом думают </a:t>
            </a:r>
            <a:r>
              <a:rPr lang="ru-RU" sz="2600" b="1" dirty="0">
                <a:solidFill>
                  <a:srgbClr val="0090BD"/>
                </a:solidFill>
                <a:latin typeface="Franklin Gothic Book" panose="020B0503020102020204"/>
              </a:rPr>
              <a:t>ключевые заинтересованные стороны</a:t>
            </a:r>
            <a:r>
              <a:rPr lang="ru-RU" sz="2600" dirty="0">
                <a:latin typeface="Franklin Gothic Book" panose="020B0503020102020204"/>
              </a:rPr>
              <a:t>?</a:t>
            </a:r>
          </a:p>
          <a:p>
            <a:pPr marL="457200" marR="91440" indent="-457200" fontAlgn="t">
              <a:lnSpc>
                <a:spcPct val="104000"/>
              </a:lnSpc>
              <a:buFont typeface="Wingdings" panose="05000000000000000000" pitchFamily="2" charset="2"/>
              <a:buChar char="§"/>
              <a:defRPr/>
            </a:pPr>
            <a:r>
              <a:rPr lang="ru-RU" sz="2600" dirty="0">
                <a:latin typeface="Franklin Gothic Book" panose="020B0503020102020204"/>
              </a:rPr>
              <a:t>Как заинтересованные стороны оценивают </a:t>
            </a:r>
            <a:r>
              <a:rPr lang="ru-RU" sz="2600" b="1" dirty="0">
                <a:solidFill>
                  <a:srgbClr val="0090BD"/>
                </a:solidFill>
                <a:latin typeface="Franklin Gothic Book" panose="020B0503020102020204"/>
              </a:rPr>
              <a:t>нынешнюю практику раскрытия информации</a:t>
            </a:r>
            <a:r>
              <a:rPr lang="ru-RU" sz="2600" dirty="0">
                <a:latin typeface="Franklin Gothic Book" panose="020B0503020102020204"/>
              </a:rPr>
              <a:t> и национальные приоритеты?</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88517"/>
            <a:ext cx="5071165" cy="369332"/>
          </a:xfrm>
          <a:prstGeom prst="rect">
            <a:avLst/>
          </a:prstGeom>
          <a:noFill/>
        </p:spPr>
        <p:txBody>
          <a:bodyPr wrap="square" lIns="180000" rtlCol="0">
            <a:spAutoFit/>
          </a:bodyPr>
          <a:lstStyle/>
          <a:p>
            <a:r>
              <a:rPr lang="ru-RU">
                <a:solidFill>
                  <a:srgbClr val="0090BF"/>
                </a:solidFill>
                <a:latin typeface="Franklin Gothic Medium" panose="020B0603020102020204" pitchFamily="34" charset="0"/>
              </a:rPr>
              <a:t>ЭТАП 2. ВЫЯВЛЕНИЕ ПРИОРИТЕТНЫХ ВОПРОСОВ</a:t>
            </a:r>
          </a:p>
        </p:txBody>
      </p:sp>
    </p:spTree>
    <p:extLst>
      <p:ext uri="{BB962C8B-B14F-4D97-AF65-F5344CB8AC3E}">
        <p14:creationId xmlns:p14="http://schemas.microsoft.com/office/powerpoint/2010/main" val="294049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FD9ED-FDA5-252A-9B7A-B63CCD4A2FB4}"/>
              </a:ext>
            </a:extLst>
          </p:cNvPr>
          <p:cNvSpPr>
            <a:spLocks noGrp="1"/>
          </p:cNvSpPr>
          <p:nvPr>
            <p:ph type="body" sz="quarter" idx="10"/>
          </p:nvPr>
        </p:nvSpPr>
        <p:spPr>
          <a:xfrm>
            <a:off x="388635" y="2017262"/>
            <a:ext cx="2554263" cy="571584"/>
          </a:xfrm>
        </p:spPr>
        <p:txBody>
          <a:bodyPr/>
          <a:lstStyle/>
          <a:p>
            <a:pPr algn="r"/>
            <a:r>
              <a:rPr lang="ru-RU" dirty="0"/>
              <a:t>ПРИМЕР</a:t>
            </a:r>
          </a:p>
        </p:txBody>
      </p:sp>
      <p:sp>
        <p:nvSpPr>
          <p:cNvPr id="3" name="Text Placeholder 2">
            <a:extLst>
              <a:ext uri="{FF2B5EF4-FFF2-40B4-BE49-F238E27FC236}">
                <a16:creationId xmlns:a16="http://schemas.microsoft.com/office/drawing/2014/main" id="{6B94D47D-DE50-AA36-F080-D0CC1F45E4ED}"/>
              </a:ext>
            </a:extLst>
          </p:cNvPr>
          <p:cNvSpPr>
            <a:spLocks noGrp="1"/>
          </p:cNvSpPr>
          <p:nvPr>
            <p:ph type="body" sz="quarter" idx="11"/>
          </p:nvPr>
        </p:nvSpPr>
        <p:spPr/>
        <p:txBody>
          <a:bodyPr/>
          <a:lstStyle/>
          <a:p>
            <a:r>
              <a:rPr lang="ru-RU"/>
              <a:t>Армения</a:t>
            </a:r>
          </a:p>
        </p:txBody>
      </p:sp>
      <p:sp>
        <p:nvSpPr>
          <p:cNvPr id="4" name="Text Placeholder 3">
            <a:extLst>
              <a:ext uri="{FF2B5EF4-FFF2-40B4-BE49-F238E27FC236}">
                <a16:creationId xmlns:a16="http://schemas.microsoft.com/office/drawing/2014/main" id="{B0B3DD14-931C-062C-615D-982F53DECF60}"/>
              </a:ext>
            </a:extLst>
          </p:cNvPr>
          <p:cNvSpPr>
            <a:spLocks noGrp="1"/>
          </p:cNvSpPr>
          <p:nvPr>
            <p:ph type="body" sz="quarter" idx="12"/>
          </p:nvPr>
        </p:nvSpPr>
        <p:spPr>
          <a:xfrm>
            <a:off x="849249" y="3755796"/>
            <a:ext cx="4973482" cy="1913484"/>
          </a:xfrm>
        </p:spPr>
        <p:txBody>
          <a:bodyPr/>
          <a:lstStyle/>
          <a:p>
            <a:r>
              <a:rPr lang="ru-RU" sz="2200" dirty="0"/>
              <a:t>В рабочем плане ИПДО приведено обоснование для каждой цели с учетом выявленных сложностей</a:t>
            </a:r>
          </a:p>
          <a:p>
            <a:r>
              <a:rPr lang="ru-RU" sz="2200" dirty="0"/>
              <a:t>Предложены решения / мероприятия в пределах сферы ответственности МГЗС</a:t>
            </a:r>
          </a:p>
          <a:p>
            <a:endParaRPr lang="en-GB" sz="2200" dirty="0"/>
          </a:p>
          <a:p>
            <a:endParaRPr lang="en-NO" sz="2200"/>
          </a:p>
        </p:txBody>
      </p:sp>
      <p:sp>
        <p:nvSpPr>
          <p:cNvPr id="16" name="Text Placeholder 15">
            <a:extLst>
              <a:ext uri="{FF2B5EF4-FFF2-40B4-BE49-F238E27FC236}">
                <a16:creationId xmlns:a16="http://schemas.microsoft.com/office/drawing/2014/main" id="{13638E31-1C9D-5298-367C-0AD32D433C09}"/>
              </a:ext>
            </a:extLst>
          </p:cNvPr>
          <p:cNvSpPr>
            <a:spLocks noGrp="1"/>
          </p:cNvSpPr>
          <p:nvPr>
            <p:ph type="body" sz="quarter" idx="13"/>
          </p:nvPr>
        </p:nvSpPr>
        <p:spPr/>
        <p:txBody>
          <a:bodyPr/>
          <a:lstStyle/>
          <a:p>
            <a:r>
              <a:rPr lang="ru-RU">
                <a:solidFill>
                  <a:srgbClr val="0090BF"/>
                </a:solidFill>
                <a:latin typeface="Franklin Gothic Medium" panose="020B0603020102020204" pitchFamily="34" charset="0"/>
              </a:rPr>
              <a:t>ЭТАП 2. ВЫЯВЛЕНИЕ ПРИОРИТЕТНЫХ ВОПРОСОВ</a:t>
            </a:r>
          </a:p>
        </p:txBody>
      </p:sp>
      <p:pic>
        <p:nvPicPr>
          <p:cNvPr id="9" name="Picture 8">
            <a:extLst>
              <a:ext uri="{FF2B5EF4-FFF2-40B4-BE49-F238E27FC236}">
                <a16:creationId xmlns:a16="http://schemas.microsoft.com/office/drawing/2014/main" id="{8D32200E-49AC-ACC3-076B-3094AF9300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205990"/>
            <a:ext cx="5556841" cy="2826484"/>
          </a:xfrm>
          <a:prstGeom prst="rect">
            <a:avLst/>
          </a:prstGeom>
          <a:effectLst>
            <a:outerShdw blurRad="50800" dist="38100" dir="8100000" algn="tr" rotWithShape="0">
              <a:prstClr val="black">
                <a:alpha val="40000"/>
              </a:prstClr>
            </a:outerShdw>
          </a:effectLst>
        </p:spPr>
      </p:pic>
      <p:cxnSp>
        <p:nvCxnSpPr>
          <p:cNvPr id="11" name="Straight Arrow Connector 10">
            <a:extLst>
              <a:ext uri="{FF2B5EF4-FFF2-40B4-BE49-F238E27FC236}">
                <a16:creationId xmlns:a16="http://schemas.microsoft.com/office/drawing/2014/main" id="{1806FB57-9807-7826-6A19-96AEBC735DA6}"/>
              </a:ext>
            </a:extLst>
          </p:cNvPr>
          <p:cNvCxnSpPr>
            <a:cxnSpLocks/>
            <a:stCxn id="4" idx="3"/>
          </p:cNvCxnSpPr>
          <p:nvPr/>
        </p:nvCxnSpPr>
        <p:spPr>
          <a:xfrm flipV="1">
            <a:off x="5822731" y="3313043"/>
            <a:ext cx="1846438" cy="139949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F0ED30-3EEB-CA43-DE9F-9D853D2BB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07" r="3545"/>
          <a:stretch/>
        </p:blipFill>
        <p:spPr>
          <a:xfrm>
            <a:off x="5750450" y="1746787"/>
            <a:ext cx="5849880" cy="4018017"/>
          </a:xfrm>
          <a:prstGeom prst="rect">
            <a:avLst/>
          </a:prstGeom>
          <a:effectLst>
            <a:outerShdw blurRad="50800" dist="38100" dir="8100000" algn="tr" rotWithShape="0">
              <a:prstClr val="black">
                <a:alpha val="40000"/>
              </a:prstClr>
            </a:outerShdw>
          </a:effectLst>
        </p:spPr>
      </p:pic>
      <p:sp>
        <p:nvSpPr>
          <p:cNvPr id="3" name="Text Placeholder 2">
            <a:extLst>
              <a:ext uri="{FF2B5EF4-FFF2-40B4-BE49-F238E27FC236}">
                <a16:creationId xmlns:a16="http://schemas.microsoft.com/office/drawing/2014/main" id="{6B94D47D-DE50-AA36-F080-D0CC1F45E4ED}"/>
              </a:ext>
            </a:extLst>
          </p:cNvPr>
          <p:cNvSpPr>
            <a:spLocks noGrp="1"/>
          </p:cNvSpPr>
          <p:nvPr>
            <p:ph type="body" sz="quarter" idx="11"/>
          </p:nvPr>
        </p:nvSpPr>
        <p:spPr/>
        <p:txBody>
          <a:bodyPr/>
          <a:lstStyle/>
          <a:p>
            <a:r>
              <a:rPr lang="ru-RU" dirty="0"/>
              <a:t>Мавритания</a:t>
            </a:r>
          </a:p>
        </p:txBody>
      </p:sp>
      <p:sp>
        <p:nvSpPr>
          <p:cNvPr id="4" name="Text Placeholder 3">
            <a:extLst>
              <a:ext uri="{FF2B5EF4-FFF2-40B4-BE49-F238E27FC236}">
                <a16:creationId xmlns:a16="http://schemas.microsoft.com/office/drawing/2014/main" id="{B0B3DD14-931C-062C-615D-982F53DECF60}"/>
              </a:ext>
            </a:extLst>
          </p:cNvPr>
          <p:cNvSpPr>
            <a:spLocks noGrp="1"/>
          </p:cNvSpPr>
          <p:nvPr>
            <p:ph type="body" sz="quarter" idx="12"/>
          </p:nvPr>
        </p:nvSpPr>
        <p:spPr>
          <a:xfrm>
            <a:off x="849249" y="3755796"/>
            <a:ext cx="4069592" cy="2009008"/>
          </a:xfrm>
        </p:spPr>
        <p:txBody>
          <a:bodyPr/>
          <a:lstStyle/>
          <a:p>
            <a:r>
              <a:rPr lang="ru-RU" dirty="0"/>
              <a:t>В рабочем плане ИПДО цели внедрения ИПДО отражают национальные приоритеты</a:t>
            </a:r>
          </a:p>
          <a:p>
            <a:pPr marL="0" indent="0">
              <a:buNone/>
            </a:pPr>
            <a:endParaRPr lang="en-GB" dirty="0"/>
          </a:p>
          <a:p>
            <a:endParaRPr lang="en-NO"/>
          </a:p>
        </p:txBody>
      </p:sp>
      <p:sp>
        <p:nvSpPr>
          <p:cNvPr id="5" name="Text Placeholder 4">
            <a:extLst>
              <a:ext uri="{FF2B5EF4-FFF2-40B4-BE49-F238E27FC236}">
                <a16:creationId xmlns:a16="http://schemas.microsoft.com/office/drawing/2014/main" id="{021721DD-3B8C-83AE-AB96-A820A1C24F31}"/>
              </a:ext>
            </a:extLst>
          </p:cNvPr>
          <p:cNvSpPr>
            <a:spLocks noGrp="1"/>
          </p:cNvSpPr>
          <p:nvPr>
            <p:ph type="body" sz="quarter" idx="13"/>
          </p:nvPr>
        </p:nvSpPr>
        <p:spPr/>
        <p:txBody>
          <a:bodyPr/>
          <a:lstStyle/>
          <a:p>
            <a:r>
              <a:rPr lang="ru-RU">
                <a:solidFill>
                  <a:srgbClr val="0090BF"/>
                </a:solidFill>
              </a:rPr>
              <a:t>ЭТАП 2. ВЫЯВЛЕНИЕ ПРИОРИТЕТНЫХ ВОПРОСОВ</a:t>
            </a:r>
          </a:p>
        </p:txBody>
      </p:sp>
      <p:sp>
        <p:nvSpPr>
          <p:cNvPr id="10" name="Text Placeholder 1">
            <a:extLst>
              <a:ext uri="{FF2B5EF4-FFF2-40B4-BE49-F238E27FC236}">
                <a16:creationId xmlns:a16="http://schemas.microsoft.com/office/drawing/2014/main" id="{FBECEEB0-3E04-1D02-1AB9-8C01AA55AA71}"/>
              </a:ext>
            </a:extLst>
          </p:cNvPr>
          <p:cNvSpPr txBox="1">
            <a:spLocks/>
          </p:cNvSpPr>
          <p:nvPr/>
        </p:nvSpPr>
        <p:spPr>
          <a:xfrm>
            <a:off x="388635" y="2017262"/>
            <a:ext cx="2554263" cy="571584"/>
          </a:xfrm>
          <a:prstGeom prst="rect">
            <a:avLst/>
          </a:prstGeom>
        </p:spPr>
        <p:txBody>
          <a:bodyPr vert="horz" lIns="91440" tIns="45720" rIns="91440" bIns="45720" rtlCol="0">
            <a:noAutofit/>
          </a:bodyPr>
          <a:lstStyle>
            <a:lvl1pPr marL="0" indent="0" algn="l" defTabSz="457200" rtl="0" eaLnBrk="1" latinLnBrk="0" hangingPunct="1">
              <a:lnSpc>
                <a:spcPct val="94000"/>
              </a:lnSpc>
              <a:spcBef>
                <a:spcPts val="1000"/>
              </a:spcBef>
              <a:spcAft>
                <a:spcPts val="200"/>
              </a:spcAft>
              <a:buFont typeface="Franklin Gothic Book" panose="020B0503020102020204" pitchFamily="34" charset="0"/>
              <a:buNone/>
              <a:defRPr lang="en-US" sz="2800" kern="1200" baseline="0" dirty="0">
                <a:solidFill>
                  <a:srgbClr val="FFFFFF"/>
                </a:solidFill>
                <a:latin typeface="Franklin Gothic Medium" panose="020B0603020102020204" pitchFamily="34" charset="0"/>
                <a:ea typeface="+mn-ea"/>
                <a:cs typeface="+mn-cs"/>
              </a:defRPr>
            </a:lvl1pPr>
            <a:lvl2pPr marL="530352" indent="0" algn="l" defTabSz="914400" rtl="0" eaLnBrk="1" latinLnBrk="0" hangingPunct="1">
              <a:lnSpc>
                <a:spcPct val="94000"/>
              </a:lnSpc>
              <a:spcBef>
                <a:spcPts val="500"/>
              </a:spcBef>
              <a:spcAft>
                <a:spcPts val="200"/>
              </a:spcAft>
              <a:buFont typeface="Franklin Gothic Book" panose="020B0503020102020204" pitchFamily="34" charset="0"/>
              <a:buNone/>
              <a:defRPr sz="2800" b="0" i="0" kern="1200" baseline="0">
                <a:solidFill>
                  <a:schemeClr val="tx2"/>
                </a:solidFill>
                <a:latin typeface="Franklin Gothic Medium" panose="020B0603020102020204" pitchFamily="34" charset="0"/>
                <a:ea typeface="+mn-ea"/>
                <a:cs typeface="+mn-cs"/>
              </a:defRPr>
            </a:lvl2pPr>
            <a:lvl3pPr marL="9875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3pPr>
            <a:lvl4pPr marL="14447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4pPr>
            <a:lvl5pPr marL="1901952" indent="0" algn="l" defTabSz="914400" rtl="0" eaLnBrk="1" latinLnBrk="0" hangingPunct="1">
              <a:lnSpc>
                <a:spcPct val="94000"/>
              </a:lnSpc>
              <a:spcBef>
                <a:spcPts val="500"/>
              </a:spcBef>
              <a:spcAft>
                <a:spcPts val="200"/>
              </a:spcAft>
              <a:buFont typeface="Franklin Gothic Book" panose="020B0503020102020204" pitchFamily="34" charset="0"/>
              <a:buNone/>
              <a:defRPr sz="2000" b="0" i="0" kern="1200" baseline="0">
                <a:solidFill>
                  <a:schemeClr val="tx2"/>
                </a:solidFill>
                <a:latin typeface="Franklin Gothic Medium" panose="020B0603020102020204" pitchFamily="34" charset="0"/>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r"/>
            <a:r>
              <a:rPr lang="ru-RU"/>
              <a:t>ПРИМЕР</a:t>
            </a:r>
          </a:p>
        </p:txBody>
      </p:sp>
    </p:spTree>
    <p:extLst>
      <p:ext uri="{BB962C8B-B14F-4D97-AF65-F5344CB8AC3E}">
        <p14:creationId xmlns:p14="http://schemas.microsoft.com/office/powerpoint/2010/main" val="361229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4D47D-DE50-AA36-F080-D0CC1F45E4ED}"/>
              </a:ext>
            </a:extLst>
          </p:cNvPr>
          <p:cNvSpPr>
            <a:spLocks noGrp="1"/>
          </p:cNvSpPr>
          <p:nvPr>
            <p:ph type="body" sz="quarter" idx="11"/>
          </p:nvPr>
        </p:nvSpPr>
        <p:spPr/>
        <p:txBody>
          <a:bodyPr/>
          <a:lstStyle/>
          <a:p>
            <a:r>
              <a:rPr lang="ru-RU"/>
              <a:t>Аргентина</a:t>
            </a:r>
          </a:p>
        </p:txBody>
      </p:sp>
      <p:sp>
        <p:nvSpPr>
          <p:cNvPr id="4" name="Text Placeholder 3">
            <a:extLst>
              <a:ext uri="{FF2B5EF4-FFF2-40B4-BE49-F238E27FC236}">
                <a16:creationId xmlns:a16="http://schemas.microsoft.com/office/drawing/2014/main" id="{B0B3DD14-931C-062C-615D-982F53DECF60}"/>
              </a:ext>
            </a:extLst>
          </p:cNvPr>
          <p:cNvSpPr>
            <a:spLocks noGrp="1"/>
          </p:cNvSpPr>
          <p:nvPr>
            <p:ph type="body" sz="quarter" idx="12"/>
          </p:nvPr>
        </p:nvSpPr>
        <p:spPr>
          <a:xfrm>
            <a:off x="849249" y="3755796"/>
            <a:ext cx="5246751" cy="2210664"/>
          </a:xfrm>
        </p:spPr>
        <p:txBody>
          <a:bodyPr vert="horz" lIns="91440" tIns="45720" rIns="91440" bIns="45720" rtlCol="0" anchor="t">
            <a:noAutofit/>
          </a:bodyPr>
          <a:lstStyle/>
          <a:p>
            <a:pPr marL="383540" indent="-383540"/>
            <a:r>
              <a:rPr lang="ru-RU" sz="2200" dirty="0"/>
              <a:t>В рабочем плане ИПДО выявлена проблема недостатка данных, разукрупненных по признаку пола</a:t>
            </a:r>
          </a:p>
          <a:p>
            <a:pPr marL="383540" indent="-383540"/>
            <a:r>
              <a:rPr lang="ru-RU" sz="2200" dirty="0"/>
              <a:t>Предложены мероприятия</a:t>
            </a:r>
            <a:br>
              <a:rPr lang="ru-RU" sz="2200" dirty="0"/>
            </a:br>
            <a:r>
              <a:rPr lang="ru-RU" sz="2200" dirty="0"/>
              <a:t>по наращиванию потенциала </a:t>
            </a:r>
            <a:br>
              <a:rPr lang="ru-RU" sz="2200" dirty="0"/>
            </a:br>
            <a:r>
              <a:rPr lang="ru-RU" sz="2200" dirty="0"/>
              <a:t>в области обеспечения гендерного равенства</a:t>
            </a:r>
          </a:p>
        </p:txBody>
      </p:sp>
      <p:sp>
        <p:nvSpPr>
          <p:cNvPr id="5" name="Text Placeholder 4">
            <a:extLst>
              <a:ext uri="{FF2B5EF4-FFF2-40B4-BE49-F238E27FC236}">
                <a16:creationId xmlns:a16="http://schemas.microsoft.com/office/drawing/2014/main" id="{021721DD-3B8C-83AE-AB96-A820A1C24F31}"/>
              </a:ext>
            </a:extLst>
          </p:cNvPr>
          <p:cNvSpPr>
            <a:spLocks noGrp="1"/>
          </p:cNvSpPr>
          <p:nvPr>
            <p:ph type="body" sz="quarter" idx="13"/>
          </p:nvPr>
        </p:nvSpPr>
        <p:spPr/>
        <p:txBody>
          <a:bodyPr/>
          <a:lstStyle/>
          <a:p>
            <a:r>
              <a:rPr lang="ru-RU">
                <a:solidFill>
                  <a:srgbClr val="0090BF"/>
                </a:solidFill>
              </a:rPr>
              <a:t>ЭТАП 2. ВЫЯВЛЕНИЕ ПРИОРИТЕТНЫХ ВОПРОСОВ</a:t>
            </a:r>
          </a:p>
        </p:txBody>
      </p:sp>
      <p:pic>
        <p:nvPicPr>
          <p:cNvPr id="6" name="Picture 5">
            <a:extLst>
              <a:ext uri="{FF2B5EF4-FFF2-40B4-BE49-F238E27FC236}">
                <a16:creationId xmlns:a16="http://schemas.microsoft.com/office/drawing/2014/main" id="{AFB19926-6784-0BD9-9B91-929146E178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7548" y="1671843"/>
            <a:ext cx="5197820" cy="4167905"/>
          </a:xfrm>
          <a:prstGeom prst="rect">
            <a:avLst/>
          </a:prstGeom>
          <a:effectLst>
            <a:outerShdw blurRad="50800" dist="38100" dir="8100000" algn="tr" rotWithShape="0">
              <a:prstClr val="black">
                <a:alpha val="40000"/>
              </a:prstClr>
            </a:outerShdw>
          </a:effectLst>
        </p:spPr>
      </p:pic>
      <p:sp>
        <p:nvSpPr>
          <p:cNvPr id="10" name="Text Placeholder 1">
            <a:extLst>
              <a:ext uri="{FF2B5EF4-FFF2-40B4-BE49-F238E27FC236}">
                <a16:creationId xmlns:a16="http://schemas.microsoft.com/office/drawing/2014/main" id="{6326D769-147F-F1BE-29AE-BF195A010CAA}"/>
              </a:ext>
            </a:extLst>
          </p:cNvPr>
          <p:cNvSpPr>
            <a:spLocks noGrp="1"/>
          </p:cNvSpPr>
          <p:nvPr>
            <p:ph type="body" sz="quarter" idx="10"/>
          </p:nvPr>
        </p:nvSpPr>
        <p:spPr>
          <a:xfrm>
            <a:off x="388635" y="2017262"/>
            <a:ext cx="2554263" cy="571584"/>
          </a:xfrm>
        </p:spPr>
        <p:txBody>
          <a:bodyPr/>
          <a:lstStyle/>
          <a:p>
            <a:pPr algn="r"/>
            <a:r>
              <a:rPr lang="ru-RU" dirty="0"/>
              <a:t>ПРИМЕР</a:t>
            </a:r>
          </a:p>
        </p:txBody>
      </p:sp>
    </p:spTree>
    <p:extLst>
      <p:ext uri="{BB962C8B-B14F-4D97-AF65-F5344CB8AC3E}">
        <p14:creationId xmlns:p14="http://schemas.microsoft.com/office/powerpoint/2010/main" val="9061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5CCA1-2A8A-2479-699A-E0A538E0BE5B}"/>
              </a:ext>
            </a:extLst>
          </p:cNvPr>
          <p:cNvSpPr/>
          <p:nvPr/>
        </p:nvSpPr>
        <p:spPr>
          <a:xfrm>
            <a:off x="-1" y="1896169"/>
            <a:ext cx="531330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3" name="Picture 2">
            <a:extLst>
              <a:ext uri="{FF2B5EF4-FFF2-40B4-BE49-F238E27FC236}">
                <a16:creationId xmlns:a16="http://schemas.microsoft.com/office/drawing/2014/main" id="{749FD12A-7B33-45FF-E1B0-7FF25E1BE9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1046" y="0"/>
            <a:ext cx="5330397" cy="6858000"/>
          </a:xfrm>
          <a:prstGeom prst="rect">
            <a:avLst/>
          </a:prstGeom>
        </p:spPr>
      </p:pic>
      <p:sp>
        <p:nvSpPr>
          <p:cNvPr id="8" name="Rectangle 7">
            <a:extLst>
              <a:ext uri="{FF2B5EF4-FFF2-40B4-BE49-F238E27FC236}">
                <a16:creationId xmlns:a16="http://schemas.microsoft.com/office/drawing/2014/main" id="{E56D806B-C796-B4B4-F390-266CCFA78B6E}"/>
              </a:ext>
            </a:extLst>
          </p:cNvPr>
          <p:cNvSpPr/>
          <p:nvPr/>
        </p:nvSpPr>
        <p:spPr>
          <a:xfrm>
            <a:off x="6881046" y="1"/>
            <a:ext cx="5308600" cy="6857999"/>
          </a:xfrm>
          <a:prstGeom prst="rect">
            <a:avLst/>
          </a:prstGeom>
          <a:solidFill>
            <a:srgbClr val="89AA2E">
              <a:alpha val="708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84065A60-FD57-63A8-A57F-CCDB84D31CE7}"/>
              </a:ext>
            </a:extLst>
          </p:cNvPr>
          <p:cNvSpPr>
            <a:spLocks noGrp="1"/>
          </p:cNvSpPr>
          <p:nvPr>
            <p:ph type="body" sz="quarter" idx="11"/>
          </p:nvPr>
        </p:nvSpPr>
        <p:spPr/>
        <p:txBody>
          <a:bodyPr>
            <a:normAutofit lnSpcReduction="10000"/>
          </a:bodyPr>
          <a:lstStyle/>
          <a:p>
            <a:r>
              <a:rPr lang="ru-RU" sz="3600" b="0" dirty="0">
                <a:solidFill>
                  <a:srgbClr val="FFFFFF"/>
                </a:solidFill>
              </a:rPr>
              <a:t>ЭТАП 3</a:t>
            </a:r>
          </a:p>
          <a:p>
            <a:r>
              <a:rPr lang="ru-RU" sz="4000" dirty="0">
                <a:solidFill>
                  <a:srgbClr val="FFFFFF"/>
                </a:solidFill>
              </a:rPr>
              <a:t>Определение целей, мероприятий </a:t>
            </a:r>
            <a:br>
              <a:rPr lang="en-US" sz="4000" dirty="0">
                <a:solidFill>
                  <a:srgbClr val="FFFFFF"/>
                </a:solidFill>
              </a:rPr>
            </a:br>
            <a:r>
              <a:rPr lang="ru-RU" sz="4000" dirty="0">
                <a:solidFill>
                  <a:srgbClr val="FFFFFF"/>
                </a:solidFill>
              </a:rPr>
              <a:t>и их содержания </a:t>
            </a:r>
          </a:p>
        </p:txBody>
      </p:sp>
      <p:sp>
        <p:nvSpPr>
          <p:cNvPr id="4" name="TextBox 3">
            <a:extLst>
              <a:ext uri="{FF2B5EF4-FFF2-40B4-BE49-F238E27FC236}">
                <a16:creationId xmlns:a16="http://schemas.microsoft.com/office/drawing/2014/main" id="{9C9ADCA9-67F0-86FC-8901-9B47320FB461}"/>
              </a:ext>
            </a:extLst>
          </p:cNvPr>
          <p:cNvSpPr txBox="1"/>
          <p:nvPr/>
        </p:nvSpPr>
        <p:spPr>
          <a:xfrm>
            <a:off x="472967" y="1988802"/>
            <a:ext cx="4656083" cy="461665"/>
          </a:xfrm>
          <a:prstGeom prst="rect">
            <a:avLst/>
          </a:prstGeom>
          <a:noFill/>
        </p:spPr>
        <p:txBody>
          <a:bodyPr wrap="square" rtlCol="0">
            <a:spAutoFit/>
          </a:bodyPr>
          <a:lstStyle/>
          <a:p>
            <a:pPr algn="r"/>
            <a:r>
              <a:rPr lang="ru-RU" sz="2400" dirty="0">
                <a:solidFill>
                  <a:srgbClr val="FFFFFF"/>
                </a:solidFill>
                <a:latin typeface="Franklin Gothic Medium" panose="020B0603020102020204" pitchFamily="34" charset="0"/>
              </a:rPr>
              <a:t>СОСТАВЛЕНИЕ РАБОЧЕГО ПЛАНА</a:t>
            </a:r>
          </a:p>
        </p:txBody>
      </p:sp>
    </p:spTree>
    <p:extLst>
      <p:ext uri="{BB962C8B-B14F-4D97-AF65-F5344CB8AC3E}">
        <p14:creationId xmlns:p14="http://schemas.microsoft.com/office/powerpoint/2010/main" val="93393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63CC19-EE08-41F4-95BD-0BBB883D66A3}"/>
              </a:ext>
            </a:extLst>
          </p:cNvPr>
          <p:cNvPicPr>
            <a:picLocks noChangeAspect="1"/>
          </p:cNvPicPr>
          <p:nvPr/>
        </p:nvPicPr>
        <p:blipFill>
          <a:blip r:embed="rId3" cstate="screen">
            <a:duotone>
              <a:schemeClr val="accent3">
                <a:shade val="45000"/>
                <a:satMod val="135000"/>
              </a:schemeClr>
              <a:prstClr val="white"/>
            </a:duotone>
            <a:alphaModFix amt="30000"/>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ru-RU"/>
              <a:t>Ключевые вопросы</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1"/>
            <a:ext cx="10287126" cy="4361121"/>
          </a:xfrm>
        </p:spPr>
        <p:txBody>
          <a:bodyPr>
            <a:normAutofit fontScale="92500" lnSpcReduction="10000"/>
          </a:bodyPr>
          <a:lstStyle/>
          <a:p>
            <a:pPr marL="457200" indent="-457200">
              <a:lnSpc>
                <a:spcPct val="104000"/>
              </a:lnSpc>
              <a:buFont typeface="Wingdings" panose="05000000000000000000" pitchFamily="2" charset="2"/>
              <a:buChar char="§"/>
              <a:defRPr/>
            </a:pPr>
            <a:r>
              <a:rPr lang="ru-RU" sz="2600" dirty="0">
                <a:latin typeface="Franklin Gothic Book" panose="020B0503020102020204"/>
              </a:rPr>
              <a:t>Какие мероприятия будут </a:t>
            </a:r>
            <a:r>
              <a:rPr lang="ru-RU" sz="2600" b="1" dirty="0">
                <a:solidFill>
                  <a:srgbClr val="0090BD"/>
                </a:solidFill>
                <a:latin typeface="Franklin Gothic Book" panose="020B0503020102020204"/>
              </a:rPr>
              <a:t>напрямую способствовать достижению целей рабочего плана</a:t>
            </a:r>
            <a:r>
              <a:rPr lang="ru-RU" sz="2600" dirty="0">
                <a:latin typeface="Franklin Gothic Book" panose="020B0503020102020204"/>
              </a:rPr>
              <a:t> и вносить вклад в другие аспекты управления ресурсами согласно требованиям Стандарта ИПДО?</a:t>
            </a:r>
          </a:p>
          <a:p>
            <a:pPr marL="457200" indent="-457200">
              <a:lnSpc>
                <a:spcPct val="104000"/>
              </a:lnSpc>
              <a:buFont typeface="Wingdings" panose="05000000000000000000" pitchFamily="2" charset="2"/>
              <a:buChar char="§"/>
              <a:defRPr/>
            </a:pPr>
            <a:r>
              <a:rPr lang="ru-RU" sz="2600" dirty="0">
                <a:latin typeface="Franklin Gothic Book" panose="020B0503020102020204"/>
              </a:rPr>
              <a:t>Какие </a:t>
            </a:r>
            <a:r>
              <a:rPr lang="ru-RU" sz="2600" b="1" dirty="0">
                <a:solidFill>
                  <a:srgbClr val="0090BD"/>
                </a:solidFill>
                <a:latin typeface="Franklin Gothic Book" panose="020B0503020102020204"/>
              </a:rPr>
              <a:t>требования ИПДО </a:t>
            </a:r>
            <a:r>
              <a:rPr lang="ru-RU" sz="2600" dirty="0">
                <a:latin typeface="Franklin Gothic Book" panose="020B0503020102020204"/>
              </a:rPr>
              <a:t>являются приоритетными и почему?</a:t>
            </a:r>
          </a:p>
          <a:p>
            <a:pPr marL="457200" indent="-457200">
              <a:lnSpc>
                <a:spcPct val="104000"/>
              </a:lnSpc>
              <a:buFont typeface="Wingdings" panose="05000000000000000000" pitchFamily="2" charset="2"/>
              <a:buChar char="§"/>
              <a:defRPr/>
            </a:pPr>
            <a:r>
              <a:rPr lang="ru-RU" sz="2600" dirty="0">
                <a:latin typeface="Franklin Gothic Book" panose="020B0503020102020204"/>
              </a:rPr>
              <a:t>Мероприятия </a:t>
            </a:r>
            <a:r>
              <a:rPr lang="ru-RU" sz="2600" b="1" dirty="0">
                <a:solidFill>
                  <a:srgbClr val="0090BD"/>
                </a:solidFill>
                <a:latin typeface="Franklin Gothic Book" panose="020B0503020102020204"/>
              </a:rPr>
              <a:t>поддаются оценке</a:t>
            </a:r>
            <a:r>
              <a:rPr lang="ru-RU" sz="2600" dirty="0">
                <a:latin typeface="Franklin Gothic Book" panose="020B0503020102020204"/>
              </a:rPr>
              <a:t> и </a:t>
            </a:r>
            <a:r>
              <a:rPr lang="ru-RU" sz="2600" b="1" dirty="0">
                <a:solidFill>
                  <a:srgbClr val="0090BD"/>
                </a:solidFill>
                <a:latin typeface="Franklin Gothic Book" panose="020B0503020102020204"/>
              </a:rPr>
              <a:t>привязаны к срокам</a:t>
            </a:r>
            <a:r>
              <a:rPr lang="ru-RU" sz="2600" dirty="0">
                <a:latin typeface="Franklin Gothic Book" panose="020B0503020102020204"/>
              </a:rPr>
              <a:t>?</a:t>
            </a:r>
          </a:p>
          <a:p>
            <a:pPr marL="457200" indent="-457200">
              <a:lnSpc>
                <a:spcPct val="104000"/>
              </a:lnSpc>
              <a:buFont typeface="Wingdings" panose="05000000000000000000" pitchFamily="2" charset="2"/>
              <a:buChar char="§"/>
              <a:defRPr/>
            </a:pPr>
            <a:r>
              <a:rPr lang="ru-RU" sz="2600" dirty="0">
                <a:latin typeface="Franklin Gothic Book" panose="020B0503020102020204"/>
              </a:rPr>
              <a:t>Проведена ли </a:t>
            </a:r>
            <a:r>
              <a:rPr lang="ru-RU" sz="2600" b="1" dirty="0">
                <a:solidFill>
                  <a:srgbClr val="0090BD"/>
                </a:solidFill>
                <a:latin typeface="Franklin Gothic Book" panose="020B0503020102020204"/>
              </a:rPr>
              <a:t>оценка затрат</a:t>
            </a:r>
            <a:r>
              <a:rPr lang="ru-RU" sz="2600" dirty="0">
                <a:latin typeface="Franklin Gothic Book" panose="020B0503020102020204"/>
              </a:rPr>
              <a:t> на мероприятия и доступно ли </a:t>
            </a:r>
            <a:r>
              <a:rPr lang="ru-RU" sz="2600" b="1" dirty="0">
                <a:solidFill>
                  <a:srgbClr val="0090BD"/>
                </a:solidFill>
                <a:latin typeface="Franklin Gothic Book" panose="020B0503020102020204"/>
              </a:rPr>
              <a:t>финансирование</a:t>
            </a:r>
            <a:r>
              <a:rPr lang="ru-RU" sz="2600" dirty="0">
                <a:latin typeface="Franklin Gothic Book" panose="020B0503020102020204"/>
              </a:rPr>
              <a:t>?</a:t>
            </a:r>
          </a:p>
          <a:p>
            <a:pPr marL="457200" indent="-457200">
              <a:lnSpc>
                <a:spcPct val="104000"/>
              </a:lnSpc>
              <a:buClr>
                <a:srgbClr val="002157"/>
              </a:buClr>
              <a:buFont typeface="Wingdings" panose="05000000000000000000" pitchFamily="2" charset="2"/>
              <a:buChar char="§"/>
              <a:defRPr/>
            </a:pPr>
            <a:r>
              <a:rPr lang="ru-RU" sz="2600" b="1" dirty="0">
                <a:solidFill>
                  <a:srgbClr val="0090BD"/>
                </a:solidFill>
                <a:latin typeface="Franklin Gothic Book" panose="020B0503020102020204"/>
              </a:rPr>
              <a:t>Кто</a:t>
            </a:r>
            <a:r>
              <a:rPr lang="ru-RU" sz="2600" dirty="0">
                <a:latin typeface="Franklin Gothic Book" panose="020B0503020102020204"/>
              </a:rPr>
              <a:t> будет отвечать за реализацию мероприятий?</a:t>
            </a:r>
          </a:p>
          <a:p>
            <a:pPr marL="457200" indent="-457200">
              <a:lnSpc>
                <a:spcPct val="104000"/>
              </a:lnSpc>
              <a:buFont typeface="Wingdings" panose="05000000000000000000" pitchFamily="2" charset="2"/>
              <a:buChar char="§"/>
              <a:defRPr/>
            </a:pPr>
            <a:r>
              <a:rPr lang="ru-RU" sz="2600" dirty="0">
                <a:latin typeface="Franklin Gothic Book" panose="020B0503020102020204"/>
              </a:rPr>
              <a:t>Каковы </a:t>
            </a:r>
            <a:r>
              <a:rPr lang="ru-RU" sz="2600" b="1" dirty="0">
                <a:solidFill>
                  <a:srgbClr val="0090BD"/>
                </a:solidFill>
                <a:latin typeface="Franklin Gothic Book" panose="020B0503020102020204"/>
              </a:rPr>
              <a:t>сроки</a:t>
            </a:r>
            <a:r>
              <a:rPr lang="ru-RU" sz="2600" dirty="0">
                <a:latin typeface="Franklin Gothic Book" panose="020B0503020102020204"/>
              </a:rPr>
              <a:t> проведения мероприятий, включая коммуникацию </a:t>
            </a:r>
            <a:br>
              <a:rPr lang="en-US" sz="2600" dirty="0">
                <a:latin typeface="Franklin Gothic Book" panose="020B0503020102020204"/>
              </a:rPr>
            </a:br>
            <a:r>
              <a:rPr lang="ru-RU" sz="2600" dirty="0">
                <a:latin typeface="Franklin Gothic Book" panose="020B0503020102020204"/>
              </a:rPr>
              <a:t>и распространение информации?</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393007"/>
            <a:ext cx="5009931" cy="646331"/>
          </a:xfrm>
          <a:prstGeom prst="rect">
            <a:avLst/>
          </a:prstGeom>
          <a:noFill/>
        </p:spPr>
        <p:txBody>
          <a:bodyPr wrap="square" lIns="180000" rtlCol="0">
            <a:spAutoFit/>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spTree>
    <p:extLst>
      <p:ext uri="{BB962C8B-B14F-4D97-AF65-F5344CB8AC3E}">
        <p14:creationId xmlns:p14="http://schemas.microsoft.com/office/powerpoint/2010/main" val="40932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ru-RU"/>
              <a:t>Постановка целей SMART</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2" y="2215236"/>
            <a:ext cx="10905753" cy="907321"/>
          </a:xfrm>
        </p:spPr>
        <p:txBody>
          <a:bodyPr>
            <a:normAutofit/>
          </a:bodyPr>
          <a:lstStyle/>
          <a:p>
            <a:pPr marL="0" indent="0">
              <a:lnSpc>
                <a:spcPct val="104000"/>
              </a:lnSpc>
              <a:buNone/>
              <a:defRPr/>
            </a:pPr>
            <a:r>
              <a:rPr lang="ru-RU" sz="2600">
                <a:latin typeface="Franklin Gothic Book" panose="020B0503020102020204"/>
              </a:rPr>
              <a:t>Для достижения целей и выполнения рекомендаций по итогам валидации и отчетности, необходимы мероприятия:</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393007"/>
            <a:ext cx="5115034" cy="646331"/>
          </a:xfrm>
          <a:prstGeom prst="rect">
            <a:avLst/>
          </a:prstGeom>
          <a:noFill/>
        </p:spPr>
        <p:txBody>
          <a:bodyPr wrap="square" lIns="180000" rtlCol="0">
            <a:spAutoFit/>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pic>
        <p:nvPicPr>
          <p:cNvPr id="14" name="Graphic 13">
            <a:extLst>
              <a:ext uri="{FF2B5EF4-FFF2-40B4-BE49-F238E27FC236}">
                <a16:creationId xmlns:a16="http://schemas.microsoft.com/office/drawing/2014/main" id="{E8BA2EC2-EDBE-A41E-D8BF-CBF0617AF3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5694" y="3540167"/>
            <a:ext cx="1440000" cy="1440000"/>
          </a:xfrm>
          <a:prstGeom prst="rect">
            <a:avLst/>
          </a:prstGeom>
        </p:spPr>
      </p:pic>
      <p:pic>
        <p:nvPicPr>
          <p:cNvPr id="15" name="Graphic 14">
            <a:extLst>
              <a:ext uri="{FF2B5EF4-FFF2-40B4-BE49-F238E27FC236}">
                <a16:creationId xmlns:a16="http://schemas.microsoft.com/office/drawing/2014/main" id="{B6343664-6712-1C9A-5527-67538758BDD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78878" y="3540167"/>
            <a:ext cx="1440000" cy="1440000"/>
          </a:xfrm>
          <a:prstGeom prst="rect">
            <a:avLst/>
          </a:prstGeom>
        </p:spPr>
      </p:pic>
      <p:pic>
        <p:nvPicPr>
          <p:cNvPr id="16" name="Graphic 15">
            <a:extLst>
              <a:ext uri="{FF2B5EF4-FFF2-40B4-BE49-F238E27FC236}">
                <a16:creationId xmlns:a16="http://schemas.microsoft.com/office/drawing/2014/main" id="{B6191A2E-350E-1E18-F071-70047356E26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279850" y="3540167"/>
            <a:ext cx="1440000" cy="1440000"/>
          </a:xfrm>
          <a:prstGeom prst="rect">
            <a:avLst/>
          </a:prstGeom>
        </p:spPr>
      </p:pic>
      <p:sp>
        <p:nvSpPr>
          <p:cNvPr id="17" name="TextBox 16">
            <a:extLst>
              <a:ext uri="{FF2B5EF4-FFF2-40B4-BE49-F238E27FC236}">
                <a16:creationId xmlns:a16="http://schemas.microsoft.com/office/drawing/2014/main" id="{53CCD01A-E719-A7F7-5073-75F9E505EF0C}"/>
              </a:ext>
            </a:extLst>
          </p:cNvPr>
          <p:cNvSpPr txBox="1"/>
          <p:nvPr/>
        </p:nvSpPr>
        <p:spPr>
          <a:xfrm>
            <a:off x="474721" y="5303844"/>
            <a:ext cx="1921945" cy="769441"/>
          </a:xfrm>
          <a:prstGeom prst="rect">
            <a:avLst/>
          </a:prstGeom>
          <a:noFill/>
        </p:spPr>
        <p:txBody>
          <a:bodyPr wrap="square" rtlCol="0">
            <a:spAutoFit/>
          </a:bodyPr>
          <a:lstStyle/>
          <a:p>
            <a:pPr algn="ctr"/>
            <a:r>
              <a:rPr lang="ru-RU" sz="2200" b="1" dirty="0">
                <a:solidFill>
                  <a:srgbClr val="002157"/>
                </a:solidFill>
              </a:rPr>
              <a:t>Конкретные (</a:t>
            </a:r>
            <a:r>
              <a:rPr lang="ru-RU" sz="2200" b="1" dirty="0" err="1">
                <a:solidFill>
                  <a:srgbClr val="002157"/>
                </a:solidFill>
              </a:rPr>
              <a:t>Specific</a:t>
            </a:r>
            <a:r>
              <a:rPr lang="ru-RU" sz="2200" b="1" dirty="0">
                <a:solidFill>
                  <a:srgbClr val="002157"/>
                </a:solidFill>
              </a:rPr>
              <a:t>)</a:t>
            </a:r>
          </a:p>
        </p:txBody>
      </p:sp>
      <p:sp>
        <p:nvSpPr>
          <p:cNvPr id="18" name="TextBox 17">
            <a:extLst>
              <a:ext uri="{FF2B5EF4-FFF2-40B4-BE49-F238E27FC236}">
                <a16:creationId xmlns:a16="http://schemas.microsoft.com/office/drawing/2014/main" id="{9BAAD439-298F-28E7-95F3-2C10B1D819D4}"/>
              </a:ext>
            </a:extLst>
          </p:cNvPr>
          <p:cNvSpPr txBox="1"/>
          <p:nvPr/>
        </p:nvSpPr>
        <p:spPr>
          <a:xfrm>
            <a:off x="2322786" y="5303844"/>
            <a:ext cx="2501129" cy="1107996"/>
          </a:xfrm>
          <a:prstGeom prst="rect">
            <a:avLst/>
          </a:prstGeom>
          <a:noFill/>
        </p:spPr>
        <p:txBody>
          <a:bodyPr wrap="square" rtlCol="0">
            <a:spAutoFit/>
          </a:bodyPr>
          <a:lstStyle/>
          <a:p>
            <a:pPr algn="ctr"/>
            <a:r>
              <a:rPr lang="ru-RU" sz="2200" b="1" dirty="0">
                <a:solidFill>
                  <a:schemeClr val="bg1"/>
                </a:solidFill>
              </a:rPr>
              <a:t>Поддающиеся оценке (</a:t>
            </a:r>
            <a:r>
              <a:rPr lang="ru-RU" sz="2200" b="1" dirty="0" err="1">
                <a:solidFill>
                  <a:schemeClr val="bg1"/>
                </a:solidFill>
              </a:rPr>
              <a:t>Measurable</a:t>
            </a:r>
            <a:r>
              <a:rPr lang="ru-RU" sz="2200" b="1" dirty="0">
                <a:solidFill>
                  <a:schemeClr val="bg1"/>
                </a:solidFill>
              </a:rPr>
              <a:t>)</a:t>
            </a:r>
          </a:p>
        </p:txBody>
      </p:sp>
      <p:sp>
        <p:nvSpPr>
          <p:cNvPr id="19" name="TextBox 18">
            <a:extLst>
              <a:ext uri="{FF2B5EF4-FFF2-40B4-BE49-F238E27FC236}">
                <a16:creationId xmlns:a16="http://schemas.microsoft.com/office/drawing/2014/main" id="{15941C2B-A5EB-11F8-E558-F4E58B2F21F6}"/>
              </a:ext>
            </a:extLst>
          </p:cNvPr>
          <p:cNvSpPr txBox="1"/>
          <p:nvPr/>
        </p:nvSpPr>
        <p:spPr>
          <a:xfrm>
            <a:off x="4957193" y="5303844"/>
            <a:ext cx="1906176" cy="769441"/>
          </a:xfrm>
          <a:prstGeom prst="rect">
            <a:avLst/>
          </a:prstGeom>
          <a:noFill/>
        </p:spPr>
        <p:txBody>
          <a:bodyPr wrap="square" rtlCol="0">
            <a:spAutoFit/>
          </a:bodyPr>
          <a:lstStyle/>
          <a:p>
            <a:pPr algn="ctr"/>
            <a:r>
              <a:rPr lang="ru-RU" sz="2200" b="1" dirty="0">
                <a:solidFill>
                  <a:srgbClr val="0090BD"/>
                </a:solidFill>
              </a:rPr>
              <a:t>Выполнимые (</a:t>
            </a:r>
            <a:r>
              <a:rPr lang="ru-RU" sz="2200" b="1" dirty="0" err="1">
                <a:solidFill>
                  <a:srgbClr val="0090BD"/>
                </a:solidFill>
              </a:rPr>
              <a:t>Achievable</a:t>
            </a:r>
            <a:r>
              <a:rPr lang="ru-RU" sz="2200" b="1" dirty="0">
                <a:solidFill>
                  <a:srgbClr val="0090BD"/>
                </a:solidFill>
              </a:rPr>
              <a:t>)</a:t>
            </a:r>
          </a:p>
        </p:txBody>
      </p:sp>
      <p:sp>
        <p:nvSpPr>
          <p:cNvPr id="20" name="TextBox 19">
            <a:extLst>
              <a:ext uri="{FF2B5EF4-FFF2-40B4-BE49-F238E27FC236}">
                <a16:creationId xmlns:a16="http://schemas.microsoft.com/office/drawing/2014/main" id="{527FC791-7802-29AD-AA86-5396565690B8}"/>
              </a:ext>
            </a:extLst>
          </p:cNvPr>
          <p:cNvSpPr txBox="1"/>
          <p:nvPr/>
        </p:nvSpPr>
        <p:spPr>
          <a:xfrm>
            <a:off x="7383947" y="5303844"/>
            <a:ext cx="1682598" cy="769441"/>
          </a:xfrm>
          <a:prstGeom prst="rect">
            <a:avLst/>
          </a:prstGeom>
          <a:noFill/>
        </p:spPr>
        <p:txBody>
          <a:bodyPr wrap="square" rtlCol="0">
            <a:spAutoFit/>
          </a:bodyPr>
          <a:lstStyle/>
          <a:p>
            <a:pPr algn="ctr"/>
            <a:r>
              <a:rPr lang="ru-RU" sz="2200" b="1" dirty="0">
                <a:solidFill>
                  <a:srgbClr val="00C3F0"/>
                </a:solidFill>
              </a:rPr>
              <a:t>Значимые (</a:t>
            </a:r>
            <a:r>
              <a:rPr lang="ru-RU" sz="2200" b="1" dirty="0" err="1">
                <a:solidFill>
                  <a:srgbClr val="00C3F0"/>
                </a:solidFill>
              </a:rPr>
              <a:t>Relevant</a:t>
            </a:r>
            <a:r>
              <a:rPr lang="ru-RU" sz="2200" b="1" dirty="0">
                <a:solidFill>
                  <a:srgbClr val="00C3F0"/>
                </a:solidFill>
              </a:rPr>
              <a:t>)</a:t>
            </a:r>
          </a:p>
        </p:txBody>
      </p:sp>
      <p:sp>
        <p:nvSpPr>
          <p:cNvPr id="21" name="TextBox 20">
            <a:extLst>
              <a:ext uri="{FF2B5EF4-FFF2-40B4-BE49-F238E27FC236}">
                <a16:creationId xmlns:a16="http://schemas.microsoft.com/office/drawing/2014/main" id="{4CF7ECAC-52E3-F52D-68E4-CDBB94883263}"/>
              </a:ext>
            </a:extLst>
          </p:cNvPr>
          <p:cNvSpPr txBox="1"/>
          <p:nvPr/>
        </p:nvSpPr>
        <p:spPr>
          <a:xfrm>
            <a:off x="9322677" y="5303844"/>
            <a:ext cx="2281498" cy="1107996"/>
          </a:xfrm>
          <a:prstGeom prst="rect">
            <a:avLst/>
          </a:prstGeom>
          <a:noFill/>
        </p:spPr>
        <p:txBody>
          <a:bodyPr wrap="square" rtlCol="0">
            <a:spAutoFit/>
          </a:bodyPr>
          <a:lstStyle/>
          <a:p>
            <a:pPr algn="ctr"/>
            <a:r>
              <a:rPr lang="ru-RU" sz="2200" b="1" dirty="0">
                <a:solidFill>
                  <a:srgbClr val="89AA2E"/>
                </a:solidFill>
              </a:rPr>
              <a:t>Привязанные </a:t>
            </a:r>
            <a:br>
              <a:rPr lang="en-US" sz="2200" b="1" dirty="0">
                <a:solidFill>
                  <a:srgbClr val="89AA2E"/>
                </a:solidFill>
              </a:rPr>
            </a:br>
            <a:r>
              <a:rPr lang="ru-RU" sz="2200" b="1" dirty="0">
                <a:solidFill>
                  <a:srgbClr val="89AA2E"/>
                </a:solidFill>
              </a:rPr>
              <a:t>к срокам </a:t>
            </a:r>
            <a:br>
              <a:rPr lang="en-US" sz="2200" b="1" dirty="0">
                <a:solidFill>
                  <a:srgbClr val="89AA2E"/>
                </a:solidFill>
              </a:rPr>
            </a:br>
            <a:r>
              <a:rPr lang="ru-RU" sz="2200" b="1" dirty="0">
                <a:solidFill>
                  <a:srgbClr val="89AA2E"/>
                </a:solidFill>
              </a:rPr>
              <a:t>(Time-</a:t>
            </a:r>
            <a:r>
              <a:rPr lang="ru-RU" sz="2200" b="1" dirty="0" err="1">
                <a:solidFill>
                  <a:srgbClr val="89AA2E"/>
                </a:solidFill>
              </a:rPr>
              <a:t>bound</a:t>
            </a:r>
            <a:r>
              <a:rPr lang="ru-RU" sz="2200" b="1" dirty="0">
                <a:solidFill>
                  <a:srgbClr val="89AA2E"/>
                </a:solidFill>
              </a:rPr>
              <a:t>)</a:t>
            </a:r>
          </a:p>
        </p:txBody>
      </p:sp>
      <p:pic>
        <p:nvPicPr>
          <p:cNvPr id="25" name="Graphic 15">
            <a:extLst>
              <a:ext uri="{FF2B5EF4-FFF2-40B4-BE49-F238E27FC236}">
                <a16:creationId xmlns:a16="http://schemas.microsoft.com/office/drawing/2014/main" id="{2296EA05-D132-E81F-2C80-0944627D53E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05246" y="3540167"/>
            <a:ext cx="1440000" cy="1440000"/>
          </a:xfrm>
          <a:prstGeom prst="rect">
            <a:avLst/>
          </a:prstGeom>
        </p:spPr>
      </p:pic>
      <p:pic>
        <p:nvPicPr>
          <p:cNvPr id="6" name="Graphic 5">
            <a:extLst>
              <a:ext uri="{FF2B5EF4-FFF2-40B4-BE49-F238E27FC236}">
                <a16:creationId xmlns:a16="http://schemas.microsoft.com/office/drawing/2014/main" id="{F25C0876-F282-750A-D13C-A396D06D07A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01937" y="3480957"/>
            <a:ext cx="1187421" cy="1464486"/>
          </a:xfrm>
          <a:prstGeom prst="rect">
            <a:avLst/>
          </a:prstGeom>
        </p:spPr>
      </p:pic>
    </p:spTree>
    <p:extLst>
      <p:ext uri="{BB962C8B-B14F-4D97-AF65-F5344CB8AC3E}">
        <p14:creationId xmlns:p14="http://schemas.microsoft.com/office/powerpoint/2010/main" val="397748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393007"/>
            <a:ext cx="5062483" cy="646331"/>
          </a:xfrm>
          <a:prstGeom prst="rect">
            <a:avLst/>
          </a:prstGeom>
          <a:noFill/>
        </p:spPr>
        <p:txBody>
          <a:bodyPr wrap="square" lIns="180000" rtlCol="0">
            <a:spAutoFit/>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pic>
        <p:nvPicPr>
          <p:cNvPr id="5" name="Picture 4">
            <a:extLst>
              <a:ext uri="{FF2B5EF4-FFF2-40B4-BE49-F238E27FC236}">
                <a16:creationId xmlns:a16="http://schemas.microsoft.com/office/drawing/2014/main" id="{290373C2-878B-F1CF-3F11-B4DC498E67F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8" name="Title 1">
            <a:extLst>
              <a:ext uri="{FF2B5EF4-FFF2-40B4-BE49-F238E27FC236}">
                <a16:creationId xmlns:a16="http://schemas.microsoft.com/office/drawing/2014/main" id="{9E89A0A0-12EA-38C9-134D-86049487CC36}"/>
              </a:ext>
            </a:extLst>
          </p:cNvPr>
          <p:cNvSpPr>
            <a:spLocks noGrp="1"/>
          </p:cNvSpPr>
          <p:nvPr>
            <p:ph type="title"/>
          </p:nvPr>
        </p:nvSpPr>
        <p:spPr>
          <a:xfrm>
            <a:off x="642812" y="1883043"/>
            <a:ext cx="5660017" cy="671660"/>
          </a:xfrm>
        </p:spPr>
        <p:txBody>
          <a:bodyPr/>
          <a:lstStyle/>
          <a:p>
            <a:r>
              <a:rPr lang="ru-RU" dirty="0"/>
              <a:t>Требование 1.5(а)</a:t>
            </a:r>
            <a:br>
              <a:rPr lang="ru-RU" dirty="0"/>
            </a:br>
            <a:endParaRPr lang="ru-RU" dirty="0"/>
          </a:p>
        </p:txBody>
      </p:sp>
      <p:sp>
        <p:nvSpPr>
          <p:cNvPr id="13" name="TextBox 12">
            <a:extLst>
              <a:ext uri="{FF2B5EF4-FFF2-40B4-BE49-F238E27FC236}">
                <a16:creationId xmlns:a16="http://schemas.microsoft.com/office/drawing/2014/main" id="{530FB1E3-0B7E-9B1B-F4F7-BD5E2C4B0F3D}"/>
              </a:ext>
            </a:extLst>
          </p:cNvPr>
          <p:cNvSpPr txBox="1"/>
          <p:nvPr/>
        </p:nvSpPr>
        <p:spPr>
          <a:xfrm>
            <a:off x="642812" y="2754005"/>
            <a:ext cx="6398068" cy="3693319"/>
          </a:xfrm>
          <a:prstGeom prst="rect">
            <a:avLst/>
          </a:prstGeom>
          <a:noFill/>
        </p:spPr>
        <p:txBody>
          <a:bodyPr wrap="square">
            <a:spAutoFit/>
          </a:bodyPr>
          <a:lstStyle/>
          <a:p>
            <a:r>
              <a:rPr lang="ru-RU" sz="2600" dirty="0">
                <a:solidFill>
                  <a:srgbClr val="002157"/>
                </a:solidFill>
              </a:rPr>
              <a:t>Рабочий план должен содержать: </a:t>
            </a:r>
          </a:p>
          <a:p>
            <a:pPr marL="457200" indent="-457200">
              <a:buFont typeface="Wingdings" pitchFamily="2" charset="2"/>
              <a:buChar char="§"/>
            </a:pPr>
            <a:r>
              <a:rPr lang="ru-RU" sz="2600" dirty="0">
                <a:solidFill>
                  <a:srgbClr val="002157"/>
                </a:solidFill>
              </a:rPr>
              <a:t>обоснование того, </a:t>
            </a:r>
            <a:r>
              <a:rPr lang="ru-RU" sz="2600" b="1" dirty="0">
                <a:solidFill>
                  <a:srgbClr val="0090BF"/>
                </a:solidFill>
              </a:rPr>
              <a:t>какие требования ИПДО являются приоритетными</a:t>
            </a:r>
            <a:r>
              <a:rPr lang="ru-RU" sz="2600" dirty="0">
                <a:solidFill>
                  <a:srgbClr val="002157"/>
                </a:solidFill>
              </a:rPr>
              <a:t>, и описание того, какие мероприятия рабочего плана относятся к выполнению каждого из требований;</a:t>
            </a:r>
          </a:p>
          <a:p>
            <a:pPr marL="457200" indent="-457200">
              <a:buClr>
                <a:srgbClr val="002157"/>
              </a:buClr>
              <a:buFont typeface="Wingdings" pitchFamily="2" charset="2"/>
              <a:buChar char="§"/>
            </a:pPr>
            <a:r>
              <a:rPr lang="ru-RU" sz="2600" b="1" dirty="0">
                <a:solidFill>
                  <a:srgbClr val="0090BF"/>
                </a:solidFill>
              </a:rPr>
              <a:t>бюджет с полной оценкой затрат</a:t>
            </a:r>
            <a:r>
              <a:rPr lang="ru-RU" sz="2600" dirty="0">
                <a:solidFill>
                  <a:srgbClr val="002157"/>
                </a:solidFill>
              </a:rPr>
              <a:t>, в котором указаны источники финансирования. </a:t>
            </a:r>
          </a:p>
        </p:txBody>
      </p:sp>
      <p:cxnSp>
        <p:nvCxnSpPr>
          <p:cNvPr id="14" name="Straight Connector 13">
            <a:extLst>
              <a:ext uri="{FF2B5EF4-FFF2-40B4-BE49-F238E27FC236}">
                <a16:creationId xmlns:a16="http://schemas.microsoft.com/office/drawing/2014/main" id="{96A74836-EB7F-4D8E-BD30-D2BD08D43192}"/>
              </a:ext>
            </a:extLst>
          </p:cNvPr>
          <p:cNvCxnSpPr>
            <a:cxnSpLocks/>
          </p:cNvCxnSpPr>
          <p:nvPr/>
        </p:nvCxnSpPr>
        <p:spPr>
          <a:xfrm>
            <a:off x="2777847" y="3208693"/>
            <a:ext cx="101356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64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a:xfrm>
            <a:off x="642812" y="1194998"/>
            <a:ext cx="11317960" cy="671660"/>
          </a:xfrm>
        </p:spPr>
        <p:txBody>
          <a:bodyPr/>
          <a:lstStyle/>
          <a:p>
            <a:r>
              <a:rPr lang="ru-RU" dirty="0"/>
              <a:t>Учет ежегодного цикла раскрытия информации</a:t>
            </a:r>
          </a:p>
        </p:txBody>
      </p:sp>
      <p:sp>
        <p:nvSpPr>
          <p:cNvPr id="4" name="TextBox 3">
            <a:extLst>
              <a:ext uri="{FF2B5EF4-FFF2-40B4-BE49-F238E27FC236}">
                <a16:creationId xmlns:a16="http://schemas.microsoft.com/office/drawing/2014/main" id="{DFF8F552-1381-A29B-47A4-4C740AD8BA51}"/>
              </a:ext>
            </a:extLst>
          </p:cNvPr>
          <p:cNvSpPr txBox="1"/>
          <p:nvPr/>
        </p:nvSpPr>
        <p:spPr>
          <a:xfrm>
            <a:off x="811880" y="394847"/>
            <a:ext cx="5042382" cy="646331"/>
          </a:xfrm>
          <a:prstGeom prst="rect">
            <a:avLst/>
          </a:prstGeom>
          <a:noFill/>
        </p:spPr>
        <p:txBody>
          <a:bodyPr wrap="square" lIns="180000" rtlCol="0">
            <a:spAutoFit/>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pic>
        <p:nvPicPr>
          <p:cNvPr id="7" name="Picture 6">
            <a:extLst>
              <a:ext uri="{FF2B5EF4-FFF2-40B4-BE49-F238E27FC236}">
                <a16:creationId xmlns:a16="http://schemas.microsoft.com/office/drawing/2014/main" id="{AEA94765-0042-CA9A-B74E-AEB708A2A3FA}"/>
              </a:ext>
            </a:extLst>
          </p:cNvPr>
          <p:cNvPicPr>
            <a:picLocks noChangeAspect="1"/>
          </p:cNvPicPr>
          <p:nvPr/>
        </p:nvPicPr>
        <p:blipFill>
          <a:blip r:embed="rId3"/>
          <a:stretch>
            <a:fillRect/>
          </a:stretch>
        </p:blipFill>
        <p:spPr>
          <a:xfrm>
            <a:off x="5369791" y="3237231"/>
            <a:ext cx="1952166" cy="1952166"/>
          </a:xfrm>
          <a:prstGeom prst="rect">
            <a:avLst/>
          </a:prstGeom>
        </p:spPr>
      </p:pic>
      <p:grpSp>
        <p:nvGrpSpPr>
          <p:cNvPr id="8" name="Group 7">
            <a:extLst>
              <a:ext uri="{FF2B5EF4-FFF2-40B4-BE49-F238E27FC236}">
                <a16:creationId xmlns:a16="http://schemas.microsoft.com/office/drawing/2014/main" id="{ACCC15F5-FE91-BC19-6DD8-0836C35ABA7C}"/>
              </a:ext>
            </a:extLst>
          </p:cNvPr>
          <p:cNvGrpSpPr/>
          <p:nvPr/>
        </p:nvGrpSpPr>
        <p:grpSpPr>
          <a:xfrm>
            <a:off x="6047905" y="2081637"/>
            <a:ext cx="5432605" cy="776574"/>
            <a:chOff x="6047905" y="2160714"/>
            <a:chExt cx="5432605" cy="776574"/>
          </a:xfrm>
        </p:grpSpPr>
        <p:sp>
          <p:nvSpPr>
            <p:cNvPr id="9" name="TextBox 8">
              <a:extLst>
                <a:ext uri="{FF2B5EF4-FFF2-40B4-BE49-F238E27FC236}">
                  <a16:creationId xmlns:a16="http://schemas.microsoft.com/office/drawing/2014/main" id="{5A81E2AE-11D1-6422-BAC1-5178EC348E2E}"/>
                </a:ext>
              </a:extLst>
            </p:cNvPr>
            <p:cNvSpPr txBox="1"/>
            <p:nvPr/>
          </p:nvSpPr>
          <p:spPr>
            <a:xfrm>
              <a:off x="8869073" y="2229402"/>
              <a:ext cx="2611437" cy="707886"/>
            </a:xfrm>
            <a:prstGeom prst="rect">
              <a:avLst/>
            </a:prstGeom>
            <a:noFill/>
          </p:spPr>
          <p:txBody>
            <a:bodyPr wrap="square" rtlCol="0">
              <a:spAutoFit/>
            </a:bodyPr>
            <a:lstStyle/>
            <a:p>
              <a:r>
                <a:rPr lang="ru-RU" sz="1300" b="1" dirty="0">
                  <a:latin typeface="Franklin Gothic Medium" panose="020B0603020102020204" pitchFamily="34" charset="0"/>
                </a:rPr>
                <a:t>СОГЛАСУЙТЕ</a:t>
              </a:r>
              <a:r>
                <a:rPr lang="ru-RU" sz="1300" dirty="0"/>
                <a:t> рабочий план</a:t>
              </a:r>
            </a:p>
            <a:p>
              <a:r>
                <a:rPr lang="ru-RU" sz="900" i="1" dirty="0">
                  <a:solidFill>
                    <a:srgbClr val="424242"/>
                  </a:solidFill>
                </a:rPr>
                <a:t>МГЗС при поддержке национального секретариата и при условии опроса мнений заинтересованных кругов </a:t>
              </a:r>
            </a:p>
          </p:txBody>
        </p:sp>
        <p:grpSp>
          <p:nvGrpSpPr>
            <p:cNvPr id="10" name="Group 9">
              <a:extLst>
                <a:ext uri="{FF2B5EF4-FFF2-40B4-BE49-F238E27FC236}">
                  <a16:creationId xmlns:a16="http://schemas.microsoft.com/office/drawing/2014/main" id="{15DA0A04-E185-4F7F-B35E-8AAF378F7CC3}"/>
                </a:ext>
              </a:extLst>
            </p:cNvPr>
            <p:cNvGrpSpPr/>
            <p:nvPr/>
          </p:nvGrpSpPr>
          <p:grpSpPr>
            <a:xfrm>
              <a:off x="6047905" y="2160714"/>
              <a:ext cx="2740322" cy="694215"/>
              <a:chOff x="6047905" y="2160714"/>
              <a:chExt cx="2740322" cy="694215"/>
            </a:xfrm>
          </p:grpSpPr>
          <p:pic>
            <p:nvPicPr>
              <p:cNvPr id="11" name="Picture 10">
                <a:extLst>
                  <a:ext uri="{FF2B5EF4-FFF2-40B4-BE49-F238E27FC236}">
                    <a16:creationId xmlns:a16="http://schemas.microsoft.com/office/drawing/2014/main" id="{563DE6EA-DBE1-1143-3618-EF10071F2459}"/>
                  </a:ext>
                </a:extLst>
              </p:cNvPr>
              <p:cNvPicPr>
                <a:picLocks noChangeAspect="1"/>
              </p:cNvPicPr>
              <p:nvPr/>
            </p:nvPicPr>
            <p:blipFill>
              <a:blip r:embed="rId4"/>
              <a:stretch>
                <a:fillRect/>
              </a:stretch>
            </p:blipFill>
            <p:spPr>
              <a:xfrm>
                <a:off x="6047905" y="2160714"/>
                <a:ext cx="2740322" cy="694215"/>
              </a:xfrm>
              <a:prstGeom prst="rect">
                <a:avLst/>
              </a:prstGeom>
            </p:spPr>
          </p:pic>
          <p:sp>
            <p:nvSpPr>
              <p:cNvPr id="12" name="TextBox 11">
                <a:extLst>
                  <a:ext uri="{FF2B5EF4-FFF2-40B4-BE49-F238E27FC236}">
                    <a16:creationId xmlns:a16="http://schemas.microsoft.com/office/drawing/2014/main" id="{2859FB14-E811-BA3E-CD61-03B8A5F1B3CC}"/>
                  </a:ext>
                </a:extLst>
              </p:cNvPr>
              <p:cNvSpPr txBox="1"/>
              <p:nvPr/>
            </p:nvSpPr>
            <p:spPr>
              <a:xfrm>
                <a:off x="6915730" y="2297584"/>
                <a:ext cx="1872497" cy="492443"/>
              </a:xfrm>
              <a:prstGeom prst="rect">
                <a:avLst/>
              </a:prstGeom>
              <a:noFill/>
            </p:spPr>
            <p:txBody>
              <a:bodyPr wrap="square" rtlCol="0">
                <a:spAutoFit/>
              </a:bodyPr>
              <a:lstStyle/>
              <a:p>
                <a:r>
                  <a:rPr lang="ru-RU" sz="1300" dirty="0">
                    <a:solidFill>
                      <a:srgbClr val="FFFFFF"/>
                    </a:solidFill>
                    <a:latin typeface="Franklin Gothic Medium" panose="020B0603020102020204" pitchFamily="34" charset="0"/>
                  </a:rPr>
                  <a:t>Определение целей ИПДО</a:t>
                </a:r>
              </a:p>
            </p:txBody>
          </p:sp>
        </p:grpSp>
      </p:grpSp>
      <p:grpSp>
        <p:nvGrpSpPr>
          <p:cNvPr id="13" name="Group 12">
            <a:extLst>
              <a:ext uri="{FF2B5EF4-FFF2-40B4-BE49-F238E27FC236}">
                <a16:creationId xmlns:a16="http://schemas.microsoft.com/office/drawing/2014/main" id="{0527073F-BCE5-DA3F-6D0C-ABA57715C502}"/>
              </a:ext>
            </a:extLst>
          </p:cNvPr>
          <p:cNvGrpSpPr/>
          <p:nvPr/>
        </p:nvGrpSpPr>
        <p:grpSpPr>
          <a:xfrm>
            <a:off x="7492286" y="3237231"/>
            <a:ext cx="4459736" cy="1308050"/>
            <a:chOff x="7492286" y="3316308"/>
            <a:chExt cx="4459736" cy="1308050"/>
          </a:xfrm>
        </p:grpSpPr>
        <p:grpSp>
          <p:nvGrpSpPr>
            <p:cNvPr id="22" name="Group 21">
              <a:extLst>
                <a:ext uri="{FF2B5EF4-FFF2-40B4-BE49-F238E27FC236}">
                  <a16:creationId xmlns:a16="http://schemas.microsoft.com/office/drawing/2014/main" id="{CE4A87F9-F056-2BD1-19A3-7DEAAF326D89}"/>
                </a:ext>
              </a:extLst>
            </p:cNvPr>
            <p:cNvGrpSpPr/>
            <p:nvPr/>
          </p:nvGrpSpPr>
          <p:grpSpPr>
            <a:xfrm>
              <a:off x="7492286" y="3359230"/>
              <a:ext cx="2078054" cy="599078"/>
              <a:chOff x="7492286" y="3359230"/>
              <a:chExt cx="2078054" cy="599078"/>
            </a:xfrm>
          </p:grpSpPr>
          <p:pic>
            <p:nvPicPr>
              <p:cNvPr id="26" name="Picture 25">
                <a:extLst>
                  <a:ext uri="{FF2B5EF4-FFF2-40B4-BE49-F238E27FC236}">
                    <a16:creationId xmlns:a16="http://schemas.microsoft.com/office/drawing/2014/main" id="{FA70FEB6-C8F2-D911-7751-6DCECB6B3E51}"/>
                  </a:ext>
                </a:extLst>
              </p:cNvPr>
              <p:cNvPicPr>
                <a:picLocks noChangeAspect="1"/>
              </p:cNvPicPr>
              <p:nvPr/>
            </p:nvPicPr>
            <p:blipFill>
              <a:blip r:embed="rId5"/>
              <a:stretch>
                <a:fillRect/>
              </a:stretch>
            </p:blipFill>
            <p:spPr>
              <a:xfrm>
                <a:off x="7492286" y="3359230"/>
                <a:ext cx="2078053" cy="599078"/>
              </a:xfrm>
              <a:prstGeom prst="rect">
                <a:avLst/>
              </a:prstGeom>
            </p:spPr>
          </p:pic>
          <p:sp>
            <p:nvSpPr>
              <p:cNvPr id="27" name="TextBox 26">
                <a:extLst>
                  <a:ext uri="{FF2B5EF4-FFF2-40B4-BE49-F238E27FC236}">
                    <a16:creationId xmlns:a16="http://schemas.microsoft.com/office/drawing/2014/main" id="{0A525B1A-71CF-A0AB-8243-8AF8274B00DE}"/>
                  </a:ext>
                </a:extLst>
              </p:cNvPr>
              <p:cNvSpPr txBox="1"/>
              <p:nvPr/>
            </p:nvSpPr>
            <p:spPr>
              <a:xfrm>
                <a:off x="8377385" y="3376666"/>
                <a:ext cx="1192955" cy="492443"/>
              </a:xfrm>
              <a:prstGeom prst="rect">
                <a:avLst/>
              </a:prstGeom>
              <a:noFill/>
            </p:spPr>
            <p:txBody>
              <a:bodyPr wrap="square" rtlCol="0">
                <a:spAutoFit/>
              </a:bodyPr>
              <a:lstStyle/>
              <a:p>
                <a:r>
                  <a:rPr lang="ru-RU" sz="1300" dirty="0">
                    <a:solidFill>
                      <a:srgbClr val="FFFFFF"/>
                    </a:solidFill>
                    <a:latin typeface="Franklin Gothic Medium" panose="020B0603020102020204" pitchFamily="34" charset="0"/>
                  </a:rPr>
                  <a:t>Проверка данных</a:t>
                </a:r>
              </a:p>
            </p:txBody>
          </p:sp>
        </p:grpSp>
        <p:sp>
          <p:nvSpPr>
            <p:cNvPr id="23" name="TextBox 22">
              <a:extLst>
                <a:ext uri="{FF2B5EF4-FFF2-40B4-BE49-F238E27FC236}">
                  <a16:creationId xmlns:a16="http://schemas.microsoft.com/office/drawing/2014/main" id="{97E660E2-9C10-8F5A-E87B-C8F07622F01E}"/>
                </a:ext>
              </a:extLst>
            </p:cNvPr>
            <p:cNvSpPr txBox="1"/>
            <p:nvPr/>
          </p:nvSpPr>
          <p:spPr>
            <a:xfrm>
              <a:off x="9651499" y="3316308"/>
              <a:ext cx="2300523" cy="1308050"/>
            </a:xfrm>
            <a:prstGeom prst="rect">
              <a:avLst/>
            </a:prstGeom>
            <a:noFill/>
          </p:spPr>
          <p:txBody>
            <a:bodyPr wrap="square" rtlCol="0">
              <a:spAutoFit/>
            </a:bodyPr>
            <a:lstStyle/>
            <a:p>
              <a:r>
                <a:rPr lang="ru-RU" sz="1300" b="1" dirty="0">
                  <a:solidFill>
                    <a:srgbClr val="0090BF"/>
                  </a:solidFill>
                  <a:latin typeface="Franklin Gothic Demi" panose="020B0603020102020204" pitchFamily="34" charset="0"/>
                </a:rPr>
                <a:t>СОПОСТАВЬТЕ</a:t>
              </a:r>
              <a:r>
                <a:rPr lang="ru-RU" sz="1300" dirty="0">
                  <a:latin typeface="Franklin Gothic Medium" panose="020B0603020102020204" pitchFamily="34" charset="0"/>
                </a:rPr>
                <a:t> уже раскрытую информацию </a:t>
              </a:r>
              <a:br>
                <a:rPr lang="ru-RU" sz="1300" dirty="0">
                  <a:latin typeface="Franklin Gothic Medium" panose="020B0603020102020204" pitchFamily="34" charset="0"/>
                </a:rPr>
              </a:br>
              <a:r>
                <a:rPr lang="ru-RU" sz="1300" dirty="0">
                  <a:latin typeface="Franklin Gothic Medium" panose="020B0603020102020204" pitchFamily="34" charset="0"/>
                </a:rPr>
                <a:t>с инструментом «Шаблон обеспечения прозрачности»</a:t>
              </a:r>
            </a:p>
            <a:p>
              <a:r>
                <a:rPr lang="ru-RU" sz="900" i="1" dirty="0">
                  <a:solidFill>
                    <a:srgbClr val="424242"/>
                  </a:solidFill>
                </a:rPr>
                <a:t>МГЗС при поддержке национального секретариата, консультанта или независимого администратора</a:t>
              </a:r>
            </a:p>
          </p:txBody>
        </p:sp>
      </p:grpSp>
      <p:grpSp>
        <p:nvGrpSpPr>
          <p:cNvPr id="28" name="Group 27">
            <a:extLst>
              <a:ext uri="{FF2B5EF4-FFF2-40B4-BE49-F238E27FC236}">
                <a16:creationId xmlns:a16="http://schemas.microsoft.com/office/drawing/2014/main" id="{4197B0C9-E0B8-A7FA-5C60-A64F2EA14544}"/>
              </a:ext>
            </a:extLst>
          </p:cNvPr>
          <p:cNvGrpSpPr/>
          <p:nvPr/>
        </p:nvGrpSpPr>
        <p:grpSpPr>
          <a:xfrm>
            <a:off x="7365233" y="4815383"/>
            <a:ext cx="4669112" cy="1169551"/>
            <a:chOff x="7365233" y="4894460"/>
            <a:chExt cx="4669112" cy="1169551"/>
          </a:xfrm>
        </p:grpSpPr>
        <p:grpSp>
          <p:nvGrpSpPr>
            <p:cNvPr id="29" name="Group 28">
              <a:extLst>
                <a:ext uri="{FF2B5EF4-FFF2-40B4-BE49-F238E27FC236}">
                  <a16:creationId xmlns:a16="http://schemas.microsoft.com/office/drawing/2014/main" id="{1D5FD81A-F60E-DA6D-156B-34C9E69D3077}"/>
                </a:ext>
              </a:extLst>
            </p:cNvPr>
            <p:cNvGrpSpPr/>
            <p:nvPr/>
          </p:nvGrpSpPr>
          <p:grpSpPr>
            <a:xfrm>
              <a:off x="7365233" y="4918490"/>
              <a:ext cx="1851979" cy="599078"/>
              <a:chOff x="7365233" y="4918490"/>
              <a:chExt cx="1851979" cy="599078"/>
            </a:xfrm>
          </p:grpSpPr>
          <p:pic>
            <p:nvPicPr>
              <p:cNvPr id="31" name="Picture 30">
                <a:extLst>
                  <a:ext uri="{FF2B5EF4-FFF2-40B4-BE49-F238E27FC236}">
                    <a16:creationId xmlns:a16="http://schemas.microsoft.com/office/drawing/2014/main" id="{43549328-B63A-8AB8-05C2-53A673086A5F}"/>
                  </a:ext>
                </a:extLst>
              </p:cNvPr>
              <p:cNvPicPr>
                <a:picLocks noChangeAspect="1"/>
              </p:cNvPicPr>
              <p:nvPr/>
            </p:nvPicPr>
            <p:blipFill>
              <a:blip r:embed="rId6"/>
              <a:stretch>
                <a:fillRect/>
              </a:stretch>
            </p:blipFill>
            <p:spPr>
              <a:xfrm>
                <a:off x="7365233" y="4918490"/>
                <a:ext cx="1779080" cy="599078"/>
              </a:xfrm>
              <a:prstGeom prst="rect">
                <a:avLst/>
              </a:prstGeom>
            </p:spPr>
          </p:pic>
          <p:sp>
            <p:nvSpPr>
              <p:cNvPr id="32" name="TextBox 31">
                <a:extLst>
                  <a:ext uri="{FF2B5EF4-FFF2-40B4-BE49-F238E27FC236}">
                    <a16:creationId xmlns:a16="http://schemas.microsoft.com/office/drawing/2014/main" id="{09653162-A181-B860-D945-AD3BFB9805F3}"/>
                  </a:ext>
                </a:extLst>
              </p:cNvPr>
              <p:cNvSpPr txBox="1"/>
              <p:nvPr/>
            </p:nvSpPr>
            <p:spPr>
              <a:xfrm>
                <a:off x="8207658" y="5079415"/>
                <a:ext cx="1009554" cy="292388"/>
              </a:xfrm>
              <a:prstGeom prst="rect">
                <a:avLst/>
              </a:prstGeom>
              <a:noFill/>
            </p:spPr>
            <p:txBody>
              <a:bodyPr wrap="square" rtlCol="0">
                <a:spAutoFit/>
              </a:bodyPr>
              <a:lstStyle/>
              <a:p>
                <a:r>
                  <a:rPr lang="ru-RU" sz="1300" dirty="0">
                    <a:solidFill>
                      <a:srgbClr val="FFFFFF"/>
                    </a:solidFill>
                    <a:latin typeface="Franklin Gothic Medium" panose="020B0603020102020204" pitchFamily="34" charset="0"/>
                  </a:rPr>
                  <a:t>Раскрытие</a:t>
                </a:r>
                <a:endParaRPr lang="ru-RU" sz="1500" dirty="0">
                  <a:solidFill>
                    <a:srgbClr val="FFFFFF"/>
                  </a:solidFill>
                  <a:latin typeface="Franklin Gothic Medium" panose="020B0603020102020204" pitchFamily="34" charset="0"/>
                </a:endParaRPr>
              </a:p>
            </p:txBody>
          </p:sp>
        </p:grpSp>
        <p:sp>
          <p:nvSpPr>
            <p:cNvPr id="30" name="TextBox 29">
              <a:extLst>
                <a:ext uri="{FF2B5EF4-FFF2-40B4-BE49-F238E27FC236}">
                  <a16:creationId xmlns:a16="http://schemas.microsoft.com/office/drawing/2014/main" id="{F2CC54C3-55E5-2F24-626B-ADE74F2E8AE8}"/>
                </a:ext>
              </a:extLst>
            </p:cNvPr>
            <p:cNvSpPr txBox="1"/>
            <p:nvPr/>
          </p:nvSpPr>
          <p:spPr>
            <a:xfrm>
              <a:off x="9269090" y="4894460"/>
              <a:ext cx="2765255" cy="1169551"/>
            </a:xfrm>
            <a:prstGeom prst="rect">
              <a:avLst/>
            </a:prstGeom>
            <a:noFill/>
          </p:spPr>
          <p:txBody>
            <a:bodyPr wrap="square" rtlCol="0">
              <a:spAutoFit/>
            </a:bodyPr>
            <a:lstStyle/>
            <a:p>
              <a:r>
                <a:rPr lang="ru-RU" sz="1300" b="1" dirty="0">
                  <a:solidFill>
                    <a:srgbClr val="00C3F0"/>
                  </a:solidFill>
                  <a:latin typeface="Franklin Gothic Demi" panose="020B0603020102020204" pitchFamily="34" charset="0"/>
                </a:rPr>
                <a:t>ОБЕСПЕЧЬТЕ СБОР И РАСКРЫТИЕ ДАННЫХ</a:t>
              </a:r>
              <a:r>
                <a:rPr lang="ru-RU" sz="1300" dirty="0">
                  <a:latin typeface="Franklin Gothic Medium" panose="020B0603020102020204" pitchFamily="34" charset="0"/>
                </a:rPr>
                <a:t> через государственные </a:t>
              </a:r>
              <a:br>
                <a:rPr lang="ru-RU" sz="1300" dirty="0">
                  <a:latin typeface="Franklin Gothic Medium" panose="020B0603020102020204" pitchFamily="34" charset="0"/>
                </a:rPr>
              </a:br>
              <a:r>
                <a:rPr lang="ru-RU" sz="1300" dirty="0">
                  <a:latin typeface="Franklin Gothic Medium" panose="020B0603020102020204" pitchFamily="34" charset="0"/>
                </a:rPr>
                <a:t>и корпоративные системы / отчеты ИПДО</a:t>
              </a:r>
            </a:p>
            <a:p>
              <a:r>
                <a:rPr lang="ru-RU" sz="900" i="1" dirty="0">
                  <a:solidFill>
                    <a:srgbClr val="424242"/>
                  </a:solidFill>
                </a:rPr>
                <a:t>Государственные органы, компании и независимый администратор</a:t>
              </a:r>
            </a:p>
          </p:txBody>
        </p:sp>
      </p:grpSp>
      <p:sp>
        <p:nvSpPr>
          <p:cNvPr id="33" name="TextBox 32">
            <a:extLst>
              <a:ext uri="{FF2B5EF4-FFF2-40B4-BE49-F238E27FC236}">
                <a16:creationId xmlns:a16="http://schemas.microsoft.com/office/drawing/2014/main" id="{BB0739B0-CA1F-7577-4728-240E6F6E4081}"/>
              </a:ext>
            </a:extLst>
          </p:cNvPr>
          <p:cNvSpPr txBox="1"/>
          <p:nvPr/>
        </p:nvSpPr>
        <p:spPr>
          <a:xfrm>
            <a:off x="5390810" y="3879231"/>
            <a:ext cx="1792154" cy="615553"/>
          </a:xfrm>
          <a:prstGeom prst="rect">
            <a:avLst/>
          </a:prstGeom>
          <a:noFill/>
        </p:spPr>
        <p:txBody>
          <a:bodyPr wrap="square" rtlCol="0">
            <a:spAutoFit/>
          </a:bodyPr>
          <a:lstStyle/>
          <a:p>
            <a:pPr algn="ctr"/>
            <a:r>
              <a:rPr lang="ru-RU" sz="1400" dirty="0">
                <a:latin typeface="Franklin Gothic Medium" panose="020B0603020102020204" pitchFamily="34" charset="0"/>
              </a:rPr>
              <a:t>1 год</a:t>
            </a:r>
          </a:p>
          <a:p>
            <a:pPr algn="ctr"/>
            <a:r>
              <a:rPr lang="ru-RU" sz="1000" i="1" dirty="0">
                <a:solidFill>
                  <a:srgbClr val="424242"/>
                </a:solidFill>
              </a:rPr>
              <a:t>валидация третьей стороной</a:t>
            </a:r>
            <a:br>
              <a:rPr lang="ru-RU" sz="1000" i="1" dirty="0">
                <a:solidFill>
                  <a:srgbClr val="424242"/>
                </a:solidFill>
              </a:rPr>
            </a:br>
            <a:r>
              <a:rPr lang="ru-RU" sz="1000" i="1" dirty="0">
                <a:solidFill>
                  <a:srgbClr val="424242"/>
                </a:solidFill>
              </a:rPr>
              <a:t>каждые 12–36 месяцев</a:t>
            </a:r>
          </a:p>
        </p:txBody>
      </p:sp>
      <p:grpSp>
        <p:nvGrpSpPr>
          <p:cNvPr id="34" name="Group 33">
            <a:extLst>
              <a:ext uri="{FF2B5EF4-FFF2-40B4-BE49-F238E27FC236}">
                <a16:creationId xmlns:a16="http://schemas.microsoft.com/office/drawing/2014/main" id="{06047A1E-ED3B-8733-8884-4A11748E8875}"/>
              </a:ext>
            </a:extLst>
          </p:cNvPr>
          <p:cNvGrpSpPr/>
          <p:nvPr/>
        </p:nvGrpSpPr>
        <p:grpSpPr>
          <a:xfrm>
            <a:off x="1979419" y="5473474"/>
            <a:ext cx="5061800" cy="769441"/>
            <a:chOff x="1979419" y="5552551"/>
            <a:chExt cx="5061800" cy="769441"/>
          </a:xfrm>
        </p:grpSpPr>
        <p:grpSp>
          <p:nvGrpSpPr>
            <p:cNvPr id="35" name="Group 34">
              <a:extLst>
                <a:ext uri="{FF2B5EF4-FFF2-40B4-BE49-F238E27FC236}">
                  <a16:creationId xmlns:a16="http://schemas.microsoft.com/office/drawing/2014/main" id="{0D0C9A56-E8A6-1A93-8A00-A619685140AE}"/>
                </a:ext>
              </a:extLst>
            </p:cNvPr>
            <p:cNvGrpSpPr/>
            <p:nvPr/>
          </p:nvGrpSpPr>
          <p:grpSpPr>
            <a:xfrm>
              <a:off x="4946384" y="5582331"/>
              <a:ext cx="2094835" cy="648843"/>
              <a:chOff x="4946384" y="5582331"/>
              <a:chExt cx="2094835" cy="648843"/>
            </a:xfrm>
          </p:grpSpPr>
          <p:pic>
            <p:nvPicPr>
              <p:cNvPr id="37" name="Picture 36">
                <a:extLst>
                  <a:ext uri="{FF2B5EF4-FFF2-40B4-BE49-F238E27FC236}">
                    <a16:creationId xmlns:a16="http://schemas.microsoft.com/office/drawing/2014/main" id="{2C1DEC88-DF57-36B3-77DF-BD01F91757D1}"/>
                  </a:ext>
                </a:extLst>
              </p:cNvPr>
              <p:cNvPicPr>
                <a:picLocks noChangeAspect="1"/>
              </p:cNvPicPr>
              <p:nvPr/>
            </p:nvPicPr>
            <p:blipFill>
              <a:blip r:embed="rId7"/>
              <a:stretch>
                <a:fillRect/>
              </a:stretch>
            </p:blipFill>
            <p:spPr>
              <a:xfrm>
                <a:off x="4946384" y="5582331"/>
                <a:ext cx="2094835" cy="648843"/>
              </a:xfrm>
              <a:prstGeom prst="rect">
                <a:avLst/>
              </a:prstGeom>
            </p:spPr>
          </p:pic>
          <p:sp>
            <p:nvSpPr>
              <p:cNvPr id="38" name="TextBox 37">
                <a:extLst>
                  <a:ext uri="{FF2B5EF4-FFF2-40B4-BE49-F238E27FC236}">
                    <a16:creationId xmlns:a16="http://schemas.microsoft.com/office/drawing/2014/main" id="{F8D80DFC-28E2-9627-6C52-F47E37F6163C}"/>
                  </a:ext>
                </a:extLst>
              </p:cNvPr>
              <p:cNvSpPr txBox="1"/>
              <p:nvPr/>
            </p:nvSpPr>
            <p:spPr>
              <a:xfrm>
                <a:off x="4946385" y="5634798"/>
                <a:ext cx="1101519" cy="492443"/>
              </a:xfrm>
              <a:prstGeom prst="rect">
                <a:avLst/>
              </a:prstGeom>
              <a:noFill/>
            </p:spPr>
            <p:txBody>
              <a:bodyPr wrap="square" rtlCol="0">
                <a:spAutoFit/>
              </a:bodyPr>
              <a:lstStyle/>
              <a:p>
                <a:pPr algn="r"/>
                <a:r>
                  <a:rPr lang="ru-RU" sz="1300" dirty="0">
                    <a:solidFill>
                      <a:srgbClr val="FFFFFF"/>
                    </a:solidFill>
                    <a:latin typeface="Franklin Gothic Medium" panose="020B0603020102020204" pitchFamily="34" charset="0"/>
                  </a:rPr>
                  <a:t>Надзор за раскрытием</a:t>
                </a:r>
              </a:p>
            </p:txBody>
          </p:sp>
        </p:grpSp>
        <p:sp>
          <p:nvSpPr>
            <p:cNvPr id="36" name="TextBox 35">
              <a:extLst>
                <a:ext uri="{FF2B5EF4-FFF2-40B4-BE49-F238E27FC236}">
                  <a16:creationId xmlns:a16="http://schemas.microsoft.com/office/drawing/2014/main" id="{81A90AA2-935D-F418-42E7-D1276E83F28F}"/>
                </a:ext>
              </a:extLst>
            </p:cNvPr>
            <p:cNvSpPr txBox="1"/>
            <p:nvPr/>
          </p:nvSpPr>
          <p:spPr>
            <a:xfrm>
              <a:off x="1979419" y="5552551"/>
              <a:ext cx="2914968" cy="769441"/>
            </a:xfrm>
            <a:prstGeom prst="rect">
              <a:avLst/>
            </a:prstGeom>
            <a:noFill/>
          </p:spPr>
          <p:txBody>
            <a:bodyPr wrap="square" rtlCol="0">
              <a:spAutoFit/>
            </a:bodyPr>
            <a:lstStyle/>
            <a:p>
              <a:pPr algn="r"/>
              <a:r>
                <a:rPr lang="ru-RU" sz="1300" b="1" dirty="0">
                  <a:solidFill>
                    <a:srgbClr val="89AA2E"/>
                  </a:solidFill>
                  <a:latin typeface="Franklin Gothic Demi" panose="020B0603020102020204" pitchFamily="34" charset="0"/>
                </a:rPr>
                <a:t>ЗАПОЛНИТЕ</a:t>
              </a:r>
              <a:r>
                <a:rPr lang="ru-RU" sz="1300" dirty="0">
                  <a:solidFill>
                    <a:schemeClr val="accent5"/>
                  </a:solidFill>
                  <a:latin typeface="Franklin Gothic Medium" panose="020B0603020102020204" pitchFamily="34" charset="0"/>
                </a:rPr>
                <a:t> </a:t>
              </a:r>
              <a:br>
                <a:rPr lang="ru-RU" sz="1300" dirty="0">
                  <a:solidFill>
                    <a:schemeClr val="accent5"/>
                  </a:solidFill>
                  <a:latin typeface="Franklin Gothic Medium" panose="020B0603020102020204" pitchFamily="34" charset="0"/>
                </a:rPr>
              </a:br>
              <a:r>
                <a:rPr lang="ru-RU" sz="1300" dirty="0">
                  <a:latin typeface="Franklin Gothic Medium" panose="020B0603020102020204" pitchFamily="34" charset="0"/>
                </a:rPr>
                <a:t>«Шаблон обеспечения прозрачности»</a:t>
              </a:r>
            </a:p>
            <a:p>
              <a:pPr algn="r"/>
              <a:r>
                <a:rPr lang="ru-RU" sz="900" i="1" dirty="0">
                  <a:solidFill>
                    <a:srgbClr val="424242"/>
                  </a:solidFill>
                </a:rPr>
                <a:t>МГЗС при поддержке национального секретариата, консультанта и/или независимого администратора</a:t>
              </a:r>
            </a:p>
          </p:txBody>
        </p:sp>
      </p:grpSp>
      <p:grpSp>
        <p:nvGrpSpPr>
          <p:cNvPr id="39" name="Group 38">
            <a:extLst>
              <a:ext uri="{FF2B5EF4-FFF2-40B4-BE49-F238E27FC236}">
                <a16:creationId xmlns:a16="http://schemas.microsoft.com/office/drawing/2014/main" id="{772F75CA-CDA0-EB7E-3325-34C1FD355561}"/>
              </a:ext>
            </a:extLst>
          </p:cNvPr>
          <p:cNvGrpSpPr/>
          <p:nvPr/>
        </p:nvGrpSpPr>
        <p:grpSpPr>
          <a:xfrm>
            <a:off x="239979" y="4256377"/>
            <a:ext cx="5037510" cy="648843"/>
            <a:chOff x="239979" y="4335454"/>
            <a:chExt cx="5037510" cy="648843"/>
          </a:xfrm>
        </p:grpSpPr>
        <p:grpSp>
          <p:nvGrpSpPr>
            <p:cNvPr id="40" name="Group 39">
              <a:extLst>
                <a:ext uri="{FF2B5EF4-FFF2-40B4-BE49-F238E27FC236}">
                  <a16:creationId xmlns:a16="http://schemas.microsoft.com/office/drawing/2014/main" id="{FCE8D55D-D4F8-9FAA-10E2-7F34EF116B16}"/>
                </a:ext>
              </a:extLst>
            </p:cNvPr>
            <p:cNvGrpSpPr/>
            <p:nvPr/>
          </p:nvGrpSpPr>
          <p:grpSpPr>
            <a:xfrm>
              <a:off x="2529448" y="4335454"/>
              <a:ext cx="2748041" cy="648843"/>
              <a:chOff x="2529448" y="4335454"/>
              <a:chExt cx="2748041" cy="648843"/>
            </a:xfrm>
          </p:grpSpPr>
          <p:pic>
            <p:nvPicPr>
              <p:cNvPr id="42" name="Picture 41">
                <a:extLst>
                  <a:ext uri="{FF2B5EF4-FFF2-40B4-BE49-F238E27FC236}">
                    <a16:creationId xmlns:a16="http://schemas.microsoft.com/office/drawing/2014/main" id="{785E3D22-3818-FFDF-7A6D-16A35A395F65}"/>
                  </a:ext>
                </a:extLst>
              </p:cNvPr>
              <p:cNvPicPr>
                <a:picLocks noChangeAspect="1"/>
              </p:cNvPicPr>
              <p:nvPr/>
            </p:nvPicPr>
            <p:blipFill>
              <a:blip r:embed="rId8"/>
              <a:stretch>
                <a:fillRect/>
              </a:stretch>
            </p:blipFill>
            <p:spPr>
              <a:xfrm>
                <a:off x="2529448" y="4335454"/>
                <a:ext cx="2748041" cy="648843"/>
              </a:xfrm>
              <a:prstGeom prst="rect">
                <a:avLst/>
              </a:prstGeom>
            </p:spPr>
          </p:pic>
          <p:sp>
            <p:nvSpPr>
              <p:cNvPr id="43" name="TextBox 42">
                <a:extLst>
                  <a:ext uri="{FF2B5EF4-FFF2-40B4-BE49-F238E27FC236}">
                    <a16:creationId xmlns:a16="http://schemas.microsoft.com/office/drawing/2014/main" id="{A81591B0-E075-50CE-39B5-219414393E2E}"/>
                  </a:ext>
                </a:extLst>
              </p:cNvPr>
              <p:cNvSpPr txBox="1"/>
              <p:nvPr/>
            </p:nvSpPr>
            <p:spPr>
              <a:xfrm>
                <a:off x="2543618" y="4430299"/>
                <a:ext cx="1839039" cy="492443"/>
              </a:xfrm>
              <a:prstGeom prst="rect">
                <a:avLst/>
              </a:prstGeom>
              <a:noFill/>
            </p:spPr>
            <p:txBody>
              <a:bodyPr wrap="square" rtlCol="0">
                <a:spAutoFit/>
              </a:bodyPr>
              <a:lstStyle/>
              <a:p>
                <a:pPr algn="r"/>
                <a:r>
                  <a:rPr lang="ru-RU" sz="1300" dirty="0">
                    <a:solidFill>
                      <a:srgbClr val="FFFFFF"/>
                    </a:solidFill>
                    <a:latin typeface="Franklin Gothic Medium" panose="020B0603020102020204" pitchFamily="34" charset="0"/>
                  </a:rPr>
                  <a:t>Анализ</a:t>
                </a:r>
                <a:br>
                  <a:rPr lang="ru-RU" sz="1300" dirty="0">
                    <a:solidFill>
                      <a:srgbClr val="FFFFFF"/>
                    </a:solidFill>
                    <a:latin typeface="Franklin Gothic Medium" panose="020B0603020102020204" pitchFamily="34" charset="0"/>
                  </a:rPr>
                </a:br>
                <a:r>
                  <a:rPr lang="ru-RU" sz="1300" dirty="0">
                    <a:solidFill>
                      <a:srgbClr val="FFFFFF"/>
                    </a:solidFill>
                    <a:latin typeface="Franklin Gothic Medium" panose="020B0603020102020204" pitchFamily="34" charset="0"/>
                  </a:rPr>
                  <a:t>и распространение</a:t>
                </a:r>
              </a:p>
            </p:txBody>
          </p:sp>
        </p:grpSp>
        <p:sp>
          <p:nvSpPr>
            <p:cNvPr id="41" name="TextBox 40">
              <a:extLst>
                <a:ext uri="{FF2B5EF4-FFF2-40B4-BE49-F238E27FC236}">
                  <a16:creationId xmlns:a16="http://schemas.microsoft.com/office/drawing/2014/main" id="{857890EE-6ACC-5852-0798-8C4D6C99D8D3}"/>
                </a:ext>
              </a:extLst>
            </p:cNvPr>
            <p:cNvSpPr txBox="1"/>
            <p:nvPr/>
          </p:nvSpPr>
          <p:spPr>
            <a:xfrm>
              <a:off x="239979" y="4435818"/>
              <a:ext cx="2251762" cy="507831"/>
            </a:xfrm>
            <a:prstGeom prst="rect">
              <a:avLst/>
            </a:prstGeom>
            <a:noFill/>
          </p:spPr>
          <p:txBody>
            <a:bodyPr wrap="square" rtlCol="0">
              <a:spAutoFit/>
            </a:bodyPr>
            <a:lstStyle/>
            <a:p>
              <a:pPr algn="r"/>
              <a:r>
                <a:rPr lang="ru-RU" sz="900" i="1" dirty="0">
                  <a:solidFill>
                    <a:srgbClr val="424242"/>
                  </a:solidFill>
                </a:rPr>
                <a:t>МГЗС при поддержке национального секретариата и каждого из заинтересованных кругов</a:t>
              </a:r>
            </a:p>
          </p:txBody>
        </p:sp>
      </p:grpSp>
      <p:grpSp>
        <p:nvGrpSpPr>
          <p:cNvPr id="44" name="Group 43">
            <a:extLst>
              <a:ext uri="{FF2B5EF4-FFF2-40B4-BE49-F238E27FC236}">
                <a16:creationId xmlns:a16="http://schemas.microsoft.com/office/drawing/2014/main" id="{7F9CC3A5-75E3-13A8-5453-DF4720B8E0BF}"/>
              </a:ext>
            </a:extLst>
          </p:cNvPr>
          <p:cNvGrpSpPr/>
          <p:nvPr/>
        </p:nvGrpSpPr>
        <p:grpSpPr>
          <a:xfrm>
            <a:off x="105100" y="2133694"/>
            <a:ext cx="5633436" cy="1938660"/>
            <a:chOff x="105100" y="2212771"/>
            <a:chExt cx="5633436" cy="1938660"/>
          </a:xfrm>
        </p:grpSpPr>
        <p:grpSp>
          <p:nvGrpSpPr>
            <p:cNvPr id="45" name="Group 44">
              <a:extLst>
                <a:ext uri="{FF2B5EF4-FFF2-40B4-BE49-F238E27FC236}">
                  <a16:creationId xmlns:a16="http://schemas.microsoft.com/office/drawing/2014/main" id="{5D0A7FC3-5F99-F2DF-C33A-E3FCD3D9ACED}"/>
                </a:ext>
              </a:extLst>
            </p:cNvPr>
            <p:cNvGrpSpPr/>
            <p:nvPr/>
          </p:nvGrpSpPr>
          <p:grpSpPr>
            <a:xfrm>
              <a:off x="3126335" y="2789397"/>
              <a:ext cx="2612201" cy="615553"/>
              <a:chOff x="3126335" y="2789397"/>
              <a:chExt cx="2612201" cy="615553"/>
            </a:xfrm>
          </p:grpSpPr>
          <p:pic>
            <p:nvPicPr>
              <p:cNvPr id="49" name="Picture 48">
                <a:extLst>
                  <a:ext uri="{FF2B5EF4-FFF2-40B4-BE49-F238E27FC236}">
                    <a16:creationId xmlns:a16="http://schemas.microsoft.com/office/drawing/2014/main" id="{32135499-BCE7-3F9A-88E5-9695AD1561B3}"/>
                  </a:ext>
                </a:extLst>
              </p:cNvPr>
              <p:cNvPicPr>
                <a:picLocks noChangeAspect="1"/>
              </p:cNvPicPr>
              <p:nvPr/>
            </p:nvPicPr>
            <p:blipFill>
              <a:blip r:embed="rId9"/>
              <a:stretch>
                <a:fillRect/>
              </a:stretch>
            </p:blipFill>
            <p:spPr>
              <a:xfrm>
                <a:off x="3127099" y="2789397"/>
                <a:ext cx="2611437" cy="615553"/>
              </a:xfrm>
              <a:prstGeom prst="rect">
                <a:avLst/>
              </a:prstGeom>
            </p:spPr>
          </p:pic>
          <p:sp>
            <p:nvSpPr>
              <p:cNvPr id="50" name="TextBox 49">
                <a:extLst>
                  <a:ext uri="{FF2B5EF4-FFF2-40B4-BE49-F238E27FC236}">
                    <a16:creationId xmlns:a16="http://schemas.microsoft.com/office/drawing/2014/main" id="{78A184B1-CD6A-C511-1217-84768F163753}"/>
                  </a:ext>
                </a:extLst>
              </p:cNvPr>
              <p:cNvSpPr txBox="1"/>
              <p:nvPr/>
            </p:nvSpPr>
            <p:spPr>
              <a:xfrm>
                <a:off x="3126335" y="2806684"/>
                <a:ext cx="1673350" cy="492443"/>
              </a:xfrm>
              <a:prstGeom prst="rect">
                <a:avLst/>
              </a:prstGeom>
              <a:noFill/>
            </p:spPr>
            <p:txBody>
              <a:bodyPr wrap="square" rtlCol="0">
                <a:spAutoFit/>
              </a:bodyPr>
              <a:lstStyle/>
              <a:p>
                <a:pPr algn="r"/>
                <a:r>
                  <a:rPr lang="ru-RU" sz="1300" dirty="0">
                    <a:solidFill>
                      <a:srgbClr val="FFFFFF"/>
                    </a:solidFill>
                    <a:latin typeface="Franklin Gothic Medium" panose="020B0603020102020204" pitchFamily="34" charset="0"/>
                  </a:rPr>
                  <a:t>Анализ результатов и воздействия</a:t>
                </a:r>
              </a:p>
            </p:txBody>
          </p:sp>
        </p:grpSp>
        <p:sp>
          <p:nvSpPr>
            <p:cNvPr id="46" name="TextBox 45">
              <a:extLst>
                <a:ext uri="{FF2B5EF4-FFF2-40B4-BE49-F238E27FC236}">
                  <a16:creationId xmlns:a16="http://schemas.microsoft.com/office/drawing/2014/main" id="{49320AF8-7930-D8A2-7C92-5295333A632F}"/>
                </a:ext>
              </a:extLst>
            </p:cNvPr>
            <p:cNvSpPr txBox="1"/>
            <p:nvPr/>
          </p:nvSpPr>
          <p:spPr>
            <a:xfrm>
              <a:off x="733999" y="2212771"/>
              <a:ext cx="2082377" cy="1000274"/>
            </a:xfrm>
            <a:prstGeom prst="rect">
              <a:avLst/>
            </a:prstGeom>
            <a:noFill/>
          </p:spPr>
          <p:txBody>
            <a:bodyPr wrap="square" rtlCol="0">
              <a:spAutoFit/>
            </a:bodyPr>
            <a:lstStyle/>
            <a:p>
              <a:pPr algn="r"/>
              <a:r>
                <a:rPr lang="ru-RU" sz="1300" b="1" dirty="0">
                  <a:solidFill>
                    <a:schemeClr val="accent5"/>
                  </a:solidFill>
                  <a:latin typeface="Franklin Gothic Demi" panose="020B0603020102020204" pitchFamily="34" charset="0"/>
                </a:rPr>
                <a:t>ЗАПОЛНИТЕ</a:t>
              </a:r>
              <a:r>
                <a:rPr lang="ru-RU" sz="1300" dirty="0">
                  <a:solidFill>
                    <a:schemeClr val="accent5"/>
                  </a:solidFill>
                  <a:latin typeface="Franklin Gothic Medium" panose="020B0603020102020204" pitchFamily="34" charset="0"/>
                </a:rPr>
                <a:t> </a:t>
              </a:r>
              <a:r>
                <a:rPr lang="ru-RU" sz="1300" dirty="0">
                  <a:latin typeface="Franklin Gothic Medium" panose="020B0603020102020204" pitchFamily="34" charset="0"/>
                </a:rPr>
                <a:t>шаблон анализа результатов </a:t>
              </a:r>
              <a:br>
                <a:rPr lang="ru-RU" sz="1300" dirty="0">
                  <a:latin typeface="Franklin Gothic Medium" panose="020B0603020102020204" pitchFamily="34" charset="0"/>
                </a:rPr>
              </a:br>
              <a:r>
                <a:rPr lang="ru-RU" sz="1300" dirty="0">
                  <a:latin typeface="Franklin Gothic Medium" panose="020B0603020102020204" pitchFamily="34" charset="0"/>
                </a:rPr>
                <a:t>и воздействия</a:t>
              </a:r>
            </a:p>
            <a:p>
              <a:pPr algn="r"/>
              <a:r>
                <a:rPr lang="ru-RU" sz="900" i="1" dirty="0">
                  <a:solidFill>
                    <a:srgbClr val="424242"/>
                  </a:solidFill>
                </a:rPr>
                <a:t>МГЗС при поддержке национального секретариата</a:t>
              </a:r>
            </a:p>
          </p:txBody>
        </p:sp>
        <p:sp>
          <p:nvSpPr>
            <p:cNvPr id="47" name="TextBox 46">
              <a:extLst>
                <a:ext uri="{FF2B5EF4-FFF2-40B4-BE49-F238E27FC236}">
                  <a16:creationId xmlns:a16="http://schemas.microsoft.com/office/drawing/2014/main" id="{7E438AC6-FFAE-2BCE-4412-9A68199B9835}"/>
                </a:ext>
              </a:extLst>
            </p:cNvPr>
            <p:cNvSpPr txBox="1"/>
            <p:nvPr/>
          </p:nvSpPr>
          <p:spPr>
            <a:xfrm>
              <a:off x="105100" y="3243490"/>
              <a:ext cx="2711276" cy="907941"/>
            </a:xfrm>
            <a:prstGeom prst="rect">
              <a:avLst/>
            </a:prstGeom>
            <a:noFill/>
          </p:spPr>
          <p:txBody>
            <a:bodyPr wrap="square" rtlCol="0">
              <a:spAutoFit/>
            </a:bodyPr>
            <a:lstStyle/>
            <a:p>
              <a:pPr algn="r"/>
              <a:r>
                <a:rPr lang="ru-RU" sz="1300" b="1" dirty="0">
                  <a:solidFill>
                    <a:schemeClr val="accent5"/>
                  </a:solidFill>
                  <a:latin typeface="Franklin Gothic Demi" panose="020B0603020102020204" pitchFamily="34" charset="0"/>
                </a:rPr>
                <a:t>ЗАПОЛНИТЕ</a:t>
              </a:r>
              <a:r>
                <a:rPr lang="ru-RU" sz="1300" dirty="0">
                  <a:solidFill>
                    <a:schemeClr val="accent5"/>
                  </a:solidFill>
                  <a:latin typeface="Franklin Gothic Medium" panose="020B0603020102020204" pitchFamily="34" charset="0"/>
                </a:rPr>
                <a:t> </a:t>
              </a:r>
              <a:r>
                <a:rPr lang="ru-RU" sz="1300" dirty="0">
                  <a:latin typeface="Franklin Gothic Medium" panose="020B0603020102020204" pitchFamily="34" charset="0"/>
                </a:rPr>
                <a:t>шаблон анализа участия заинтересованных сторон</a:t>
              </a:r>
            </a:p>
            <a:p>
              <a:pPr algn="r"/>
              <a:r>
                <a:rPr lang="ru-RU" sz="900" i="1" dirty="0">
                  <a:solidFill>
                    <a:srgbClr val="424242"/>
                  </a:solidFill>
                </a:rPr>
                <a:t>МГЗС при поддержке национального секретариата и каждого из </a:t>
              </a:r>
              <a:br>
                <a:rPr lang="ru-RU" sz="900" i="1" dirty="0">
                  <a:solidFill>
                    <a:srgbClr val="424242"/>
                  </a:solidFill>
                </a:rPr>
              </a:br>
              <a:r>
                <a:rPr lang="ru-RU" sz="900" i="1" dirty="0">
                  <a:solidFill>
                    <a:srgbClr val="424242"/>
                  </a:solidFill>
                </a:rPr>
                <a:t>заинтересованных кругов</a:t>
              </a:r>
            </a:p>
          </p:txBody>
        </p:sp>
        <p:pic>
          <p:nvPicPr>
            <p:cNvPr id="48" name="Picture 47">
              <a:extLst>
                <a:ext uri="{FF2B5EF4-FFF2-40B4-BE49-F238E27FC236}">
                  <a16:creationId xmlns:a16="http://schemas.microsoft.com/office/drawing/2014/main" id="{A78EF3F4-D1FD-DC2F-394D-AA5C77D001C0}"/>
                </a:ext>
              </a:extLst>
            </p:cNvPr>
            <p:cNvPicPr>
              <a:picLocks noChangeAspect="1"/>
            </p:cNvPicPr>
            <p:nvPr/>
          </p:nvPicPr>
          <p:blipFill>
            <a:blip r:embed="rId10"/>
            <a:stretch>
              <a:fillRect/>
            </a:stretch>
          </p:blipFill>
          <p:spPr>
            <a:xfrm>
              <a:off x="2865403" y="2304637"/>
              <a:ext cx="279945" cy="1722883"/>
            </a:xfrm>
            <a:prstGeom prst="rect">
              <a:avLst/>
            </a:prstGeom>
          </p:spPr>
        </p:pic>
      </p:grpSp>
    </p:spTree>
    <p:extLst>
      <p:ext uri="{BB962C8B-B14F-4D97-AF65-F5344CB8AC3E}">
        <p14:creationId xmlns:p14="http://schemas.microsoft.com/office/powerpoint/2010/main" val="179320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20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2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3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EFE22B-3AC0-11D0-FB02-E80BDEC6D159}"/>
              </a:ext>
            </a:extLst>
          </p:cNvPr>
          <p:cNvSpPr>
            <a:spLocks noGrp="1"/>
          </p:cNvSpPr>
          <p:nvPr>
            <p:ph type="body" sz="quarter" idx="13"/>
          </p:nvPr>
        </p:nvSpPr>
        <p:spPr>
          <a:xfrm>
            <a:off x="889968" y="491376"/>
            <a:ext cx="3965812" cy="411030"/>
          </a:xfrm>
        </p:spPr>
        <p:txBody>
          <a:bodyPr>
            <a:normAutofit fontScale="77500" lnSpcReduction="20000"/>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ru-RU"/>
              <a:t>Монголия</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849249" y="3755796"/>
            <a:ext cx="4934331" cy="2050644"/>
          </a:xfrm>
        </p:spPr>
        <p:txBody>
          <a:bodyPr/>
          <a:lstStyle/>
          <a:p>
            <a:pPr>
              <a:buFont typeface="Wingdings" pitchFamily="2" charset="2"/>
              <a:buChar char="§"/>
            </a:pPr>
            <a:r>
              <a:rPr lang="ru-RU" sz="2400" dirty="0"/>
              <a:t>В рабочем плане ИПДО представлено обоснование каждой цели</a:t>
            </a:r>
          </a:p>
          <a:p>
            <a:pPr>
              <a:buFont typeface="Wingdings" pitchFamily="2" charset="2"/>
              <a:buChar char="§"/>
            </a:pPr>
            <a:r>
              <a:rPr lang="ru-RU" dirty="0"/>
              <a:t>Для </a:t>
            </a:r>
            <a:r>
              <a:rPr lang="ru-RU" sz="2400" dirty="0"/>
              <a:t>мероприятий указаны желаемые результаты, сроки, бюджет и ответственные лица</a:t>
            </a:r>
          </a:p>
          <a:p>
            <a:pPr>
              <a:buFont typeface="Wingdings" pitchFamily="2" charset="2"/>
              <a:buChar char="§"/>
            </a:pPr>
            <a:endParaRPr lang="en-US" sz="2400" dirty="0"/>
          </a:p>
        </p:txBody>
      </p:sp>
      <p:pic>
        <p:nvPicPr>
          <p:cNvPr id="8" name="Picture 7">
            <a:extLst>
              <a:ext uri="{FF2B5EF4-FFF2-40B4-BE49-F238E27FC236}">
                <a16:creationId xmlns:a16="http://schemas.microsoft.com/office/drawing/2014/main" id="{F97DEF30-A5AD-0FD7-0370-23E13B2463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83011" y="1494726"/>
            <a:ext cx="4872497" cy="2344314"/>
          </a:xfrm>
          <a:prstGeom prst="rect">
            <a:avLst/>
          </a:prstGeom>
        </p:spPr>
      </p:pic>
      <p:pic>
        <p:nvPicPr>
          <p:cNvPr id="6" name="Picture 5">
            <a:extLst>
              <a:ext uri="{FF2B5EF4-FFF2-40B4-BE49-F238E27FC236}">
                <a16:creationId xmlns:a16="http://schemas.microsoft.com/office/drawing/2014/main" id="{45D7D5F1-4D13-9D89-83A7-10CF3C401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8422" y="3533149"/>
            <a:ext cx="5302156" cy="2852090"/>
          </a:xfrm>
          <a:prstGeom prst="rect">
            <a:avLst/>
          </a:prstGeom>
          <a:effectLst>
            <a:outerShdw blurRad="50800" dist="38100" dir="8100000" algn="tr" rotWithShape="0">
              <a:prstClr val="black">
                <a:alpha val="40000"/>
              </a:prstClr>
            </a:outerShdw>
          </a:effectLst>
        </p:spPr>
      </p:pic>
      <p:sp>
        <p:nvSpPr>
          <p:cNvPr id="10" name="Text Placeholder 1">
            <a:extLst>
              <a:ext uri="{FF2B5EF4-FFF2-40B4-BE49-F238E27FC236}">
                <a16:creationId xmlns:a16="http://schemas.microsoft.com/office/drawing/2014/main" id="{7EAA251E-8845-9DA8-5A82-6F15094CCD5C}"/>
              </a:ext>
            </a:extLst>
          </p:cNvPr>
          <p:cNvSpPr>
            <a:spLocks noGrp="1"/>
          </p:cNvSpPr>
          <p:nvPr>
            <p:ph type="body" sz="quarter" idx="10"/>
          </p:nvPr>
        </p:nvSpPr>
        <p:spPr>
          <a:xfrm>
            <a:off x="388635" y="2017262"/>
            <a:ext cx="2554263" cy="571584"/>
          </a:xfrm>
        </p:spPr>
        <p:txBody>
          <a:bodyPr/>
          <a:lstStyle/>
          <a:p>
            <a:pPr algn="r"/>
            <a:r>
              <a:rPr lang="ru-RU" dirty="0"/>
              <a:t>ПРИМЕР</a:t>
            </a:r>
          </a:p>
        </p:txBody>
      </p:sp>
    </p:spTree>
    <p:extLst>
      <p:ext uri="{BB962C8B-B14F-4D97-AF65-F5344CB8AC3E}">
        <p14:creationId xmlns:p14="http://schemas.microsoft.com/office/powerpoint/2010/main" val="323845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57CD1DB3-9604-4DE1-4551-CBE966B346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8065759" cy="671660"/>
          </a:xfrm>
        </p:spPr>
        <p:txBody>
          <a:bodyPr/>
          <a:lstStyle/>
          <a:p>
            <a:r>
              <a:rPr lang="ru-RU" dirty="0"/>
              <a:t>Почему планирование работы</a:t>
            </a:r>
            <a:br>
              <a:rPr lang="en-US" dirty="0"/>
            </a:br>
            <a:r>
              <a:rPr lang="ru-RU" dirty="0"/>
              <a:t>и мониторинг так важны?</a:t>
            </a:r>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751811"/>
            <a:ext cx="8467733" cy="3581400"/>
          </a:xfrm>
        </p:spPr>
        <p:txBody>
          <a:bodyPr>
            <a:noAutofit/>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ru-RU" sz="2600" dirty="0">
                <a:latin typeface="Franklin Gothic Book" panose="020B0503020102020204"/>
              </a:rPr>
              <a:t>Чтобы ответить: «</a:t>
            </a:r>
            <a:r>
              <a:rPr lang="ru-RU" sz="2600" b="1" dirty="0">
                <a:solidFill>
                  <a:srgbClr val="0090BD"/>
                </a:solidFill>
                <a:latin typeface="Franklin Gothic Book" panose="020B0503020102020204"/>
              </a:rPr>
              <a:t>Зачем внедрять ИПДО </a:t>
            </a:r>
            <a:r>
              <a:rPr lang="ru-RU" sz="2600" dirty="0">
                <a:latin typeface="Franklin Gothic Book" panose="020B0503020102020204"/>
              </a:rPr>
              <a:t>в моей стране?»</a:t>
            </a:r>
          </a:p>
          <a:p>
            <a:pPr>
              <a:defRPr/>
            </a:pPr>
            <a:r>
              <a:rPr lang="ru-RU" sz="2600" dirty="0">
                <a:latin typeface="Franklin Gothic Book" panose="020B0503020102020204"/>
              </a:rPr>
              <a:t>Планировать </a:t>
            </a:r>
            <a:r>
              <a:rPr lang="ru-RU" sz="2600" b="1" dirty="0">
                <a:solidFill>
                  <a:srgbClr val="0090BD"/>
                </a:solidFill>
                <a:latin typeface="Franklin Gothic Book" panose="020B0503020102020204"/>
              </a:rPr>
              <a:t>мероприятия</a:t>
            </a:r>
            <a:r>
              <a:rPr lang="ru-RU" sz="2600" dirty="0">
                <a:latin typeface="Franklin Gothic Book" panose="020B0503020102020204"/>
              </a:rPr>
              <a:t> для достижения целей</a:t>
            </a:r>
          </a:p>
          <a:p>
            <a:pPr>
              <a:defRPr/>
            </a:pPr>
            <a:r>
              <a:rPr lang="ru-RU" sz="2600" dirty="0">
                <a:latin typeface="Franklin Gothic Book" panose="020B0503020102020204"/>
              </a:rPr>
              <a:t>Обеспечить </a:t>
            </a:r>
            <a:r>
              <a:rPr lang="ru-RU" sz="2600" b="1" dirty="0">
                <a:solidFill>
                  <a:srgbClr val="0090BD"/>
                </a:solidFill>
                <a:latin typeface="Franklin Gothic Book" panose="020B0503020102020204"/>
              </a:rPr>
              <a:t>оптимальное использование ресурсов </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ru-RU" sz="2600" dirty="0">
                <a:latin typeface="Franklin Gothic Book" panose="020B0503020102020204"/>
              </a:rPr>
              <a:t>Гарантировать </a:t>
            </a:r>
            <a:r>
              <a:rPr lang="ru-RU" sz="2600" b="1" dirty="0">
                <a:solidFill>
                  <a:srgbClr val="0090BD"/>
                </a:solidFill>
                <a:latin typeface="Franklin Gothic Book" panose="020B0503020102020204"/>
              </a:rPr>
              <a:t>финансирование </a:t>
            </a:r>
            <a:r>
              <a:rPr lang="ru-RU" sz="2600" dirty="0">
                <a:latin typeface="Franklin Gothic Book" panose="020B0503020102020204"/>
              </a:rPr>
              <a:t>и </a:t>
            </a:r>
            <a:r>
              <a:rPr lang="ru-RU" sz="2600" b="1" dirty="0">
                <a:solidFill>
                  <a:srgbClr val="0090BD"/>
                </a:solidFill>
                <a:latin typeface="Franklin Gothic Book" panose="020B0503020102020204"/>
              </a:rPr>
              <a:t>поддержку</a:t>
            </a:r>
            <a:r>
              <a:rPr lang="ru-RU" sz="2600" dirty="0">
                <a:latin typeface="Franklin Gothic Book" panose="020B0503020102020204"/>
              </a:rPr>
              <a:t> от ключевых заинтересованных сторон</a:t>
            </a:r>
          </a:p>
          <a:p>
            <a:pPr>
              <a:defRPr/>
            </a:pPr>
            <a:r>
              <a:rPr lang="ru-RU" sz="2600" dirty="0">
                <a:latin typeface="Franklin Gothic Book" panose="020B0503020102020204"/>
              </a:rPr>
              <a:t>Обеспечить </a:t>
            </a:r>
            <a:r>
              <a:rPr lang="ru-RU" sz="2600" b="1" dirty="0">
                <a:solidFill>
                  <a:srgbClr val="0090BD"/>
                </a:solidFill>
                <a:latin typeface="Franklin Gothic Book" panose="020B0503020102020204"/>
              </a:rPr>
              <a:t>подотчетность </a:t>
            </a:r>
            <a:r>
              <a:rPr lang="ru-RU" sz="2600" dirty="0">
                <a:latin typeface="Franklin Gothic Book" panose="020B0503020102020204"/>
              </a:rPr>
              <a:t>процесса ИПДО</a:t>
            </a:r>
          </a:p>
          <a:p>
            <a:pPr>
              <a:defRPr/>
            </a:pPr>
            <a:r>
              <a:rPr lang="ru-RU" sz="2600" dirty="0">
                <a:latin typeface="Franklin Gothic Book" panose="020B0503020102020204"/>
              </a:rPr>
              <a:t>Учиться и </a:t>
            </a:r>
            <a:r>
              <a:rPr lang="ru-RU" sz="2600" b="1" dirty="0">
                <a:solidFill>
                  <a:srgbClr val="0090BD"/>
                </a:solidFill>
                <a:latin typeface="Franklin Gothic Book" panose="020B0503020102020204"/>
              </a:rPr>
              <a:t>адаптироваться</a:t>
            </a:r>
          </a:p>
        </p:txBody>
      </p:sp>
      <p:sp>
        <p:nvSpPr>
          <p:cNvPr id="4" name="TextBox 3">
            <a:extLst>
              <a:ext uri="{FF2B5EF4-FFF2-40B4-BE49-F238E27FC236}">
                <a16:creationId xmlns:a16="http://schemas.microsoft.com/office/drawing/2014/main" id="{C7B8468C-1A39-6562-CE39-57E7A9645A53}"/>
              </a:ext>
            </a:extLst>
          </p:cNvPr>
          <p:cNvSpPr txBox="1"/>
          <p:nvPr/>
        </p:nvSpPr>
        <p:spPr>
          <a:xfrm>
            <a:off x="800100" y="489787"/>
            <a:ext cx="2237390" cy="338554"/>
          </a:xfrm>
          <a:prstGeom prst="rect">
            <a:avLst/>
          </a:prstGeom>
          <a:noFill/>
        </p:spPr>
        <p:txBody>
          <a:bodyPr wrap="square" lIns="180000" rtlCol="0">
            <a:spAutoFit/>
          </a:bodyPr>
          <a:lstStyle/>
          <a:p>
            <a:r>
              <a:rPr lang="ru-RU" sz="1600" dirty="0">
                <a:solidFill>
                  <a:schemeClr val="bg2"/>
                </a:solidFill>
                <a:latin typeface="Franklin Gothic Medium" panose="020B0603020102020204" pitchFamily="34" charset="0"/>
              </a:rPr>
              <a:t>ДЛЯ РАЗМЫШЛЕНИЯ</a:t>
            </a:r>
          </a:p>
        </p:txBody>
      </p:sp>
    </p:spTree>
    <p:extLst>
      <p:ext uri="{BB962C8B-B14F-4D97-AF65-F5344CB8AC3E}">
        <p14:creationId xmlns:p14="http://schemas.microsoft.com/office/powerpoint/2010/main" val="25039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0701DB-5C2B-D27F-AE91-8B85EAD24AD6}"/>
              </a:ext>
            </a:extLst>
          </p:cNvPr>
          <p:cNvSpPr>
            <a:spLocks noGrp="1"/>
          </p:cNvSpPr>
          <p:nvPr>
            <p:ph type="body" sz="quarter" idx="13"/>
          </p:nvPr>
        </p:nvSpPr>
        <p:spPr>
          <a:xfrm>
            <a:off x="889967" y="491376"/>
            <a:ext cx="3871219" cy="411030"/>
          </a:xfrm>
        </p:spPr>
        <p:txBody>
          <a:bodyPr>
            <a:normAutofit fontScale="77500" lnSpcReduction="20000"/>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ru-RU"/>
              <a:t>Тринидад и Тобаго</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849249" y="3755795"/>
            <a:ext cx="4931441" cy="2171021"/>
          </a:xfrm>
        </p:spPr>
        <p:txBody>
          <a:bodyPr/>
          <a:lstStyle/>
          <a:p>
            <a:pPr>
              <a:buFont typeface="Wingdings" pitchFamily="2" charset="2"/>
              <a:buChar char="§"/>
            </a:pPr>
            <a:r>
              <a:rPr lang="ru-RU" sz="2400" dirty="0"/>
              <a:t>В рабочем плане приведены мероприятия, которые поддаются оценке, имеют полную калькуляцию затрат </a:t>
            </a:r>
            <a:br>
              <a:rPr lang="ru-RU" sz="2400" dirty="0"/>
            </a:br>
            <a:r>
              <a:rPr lang="ru-RU" sz="2400" dirty="0"/>
              <a:t>и четкие ожидаемые результаты</a:t>
            </a:r>
          </a:p>
          <a:p>
            <a:pPr>
              <a:buFont typeface="Wingdings" pitchFamily="2" charset="2"/>
              <a:buChar char="§"/>
            </a:pPr>
            <a:endParaRPr lang="en-US" sz="2400" dirty="0"/>
          </a:p>
          <a:p>
            <a:pPr>
              <a:buFont typeface="Wingdings" pitchFamily="2" charset="2"/>
              <a:buChar char="§"/>
            </a:pPr>
            <a:endParaRPr lang="en-US" sz="2400" dirty="0"/>
          </a:p>
        </p:txBody>
      </p:sp>
      <p:grpSp>
        <p:nvGrpSpPr>
          <p:cNvPr id="6" name="Group 5">
            <a:extLst>
              <a:ext uri="{FF2B5EF4-FFF2-40B4-BE49-F238E27FC236}">
                <a16:creationId xmlns:a16="http://schemas.microsoft.com/office/drawing/2014/main" id="{67343AA4-07AF-BF3F-FB58-B9ABE6777DA4}"/>
              </a:ext>
            </a:extLst>
          </p:cNvPr>
          <p:cNvGrpSpPr/>
          <p:nvPr/>
        </p:nvGrpSpPr>
        <p:grpSpPr>
          <a:xfrm>
            <a:off x="6553581" y="1355137"/>
            <a:ext cx="5252343" cy="5064047"/>
            <a:chOff x="6459268" y="1097748"/>
            <a:chExt cx="5582704" cy="5382565"/>
          </a:xfrm>
        </p:grpSpPr>
        <p:pic>
          <p:nvPicPr>
            <p:cNvPr id="7" name="Picture 6">
              <a:extLst>
                <a:ext uri="{FF2B5EF4-FFF2-40B4-BE49-F238E27FC236}">
                  <a16:creationId xmlns:a16="http://schemas.microsoft.com/office/drawing/2014/main" id="{516C5ECC-0007-6871-255B-18BE9C2410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9268" y="1097748"/>
              <a:ext cx="5459896" cy="5382565"/>
            </a:xfrm>
            <a:prstGeom prst="rect">
              <a:avLst/>
            </a:prstGeom>
            <a:effectLst>
              <a:outerShdw blurRad="50800" dist="38100" dir="8100000" algn="tr" rotWithShape="0">
                <a:prstClr val="black">
                  <a:alpha val="40000"/>
                </a:prstClr>
              </a:outerShdw>
            </a:effectLst>
          </p:spPr>
        </p:pic>
        <p:sp>
          <p:nvSpPr>
            <p:cNvPr id="9" name="Speech Bubble: Rectangle 4">
              <a:extLst>
                <a:ext uri="{FF2B5EF4-FFF2-40B4-BE49-F238E27FC236}">
                  <a16:creationId xmlns:a16="http://schemas.microsoft.com/office/drawing/2014/main" id="{CDC46DF3-38EE-01A7-6781-B526E71991D7}"/>
                </a:ext>
              </a:extLst>
            </p:cNvPr>
            <p:cNvSpPr/>
            <p:nvPr/>
          </p:nvSpPr>
          <p:spPr>
            <a:xfrm>
              <a:off x="9897210" y="2329405"/>
              <a:ext cx="1568055" cy="316198"/>
            </a:xfrm>
            <a:prstGeom prst="wedgeRectCallout">
              <a:avLst>
                <a:gd name="adj1" fmla="val -73605"/>
                <a:gd name="adj2" fmla="val -54521"/>
              </a:avLst>
            </a:prstGeom>
            <a:solidFill>
              <a:srgbClr val="89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FFFF"/>
                  </a:solidFill>
                </a:rPr>
                <a:t>ЦЕЛЬ</a:t>
              </a:r>
            </a:p>
          </p:txBody>
        </p:sp>
        <p:sp>
          <p:nvSpPr>
            <p:cNvPr id="12" name="Speech Bubble: Rectangle 4">
              <a:extLst>
                <a:ext uri="{FF2B5EF4-FFF2-40B4-BE49-F238E27FC236}">
                  <a16:creationId xmlns:a16="http://schemas.microsoft.com/office/drawing/2014/main" id="{7C90FE03-6E9A-F64E-6A10-1879B8166CD0}"/>
                </a:ext>
              </a:extLst>
            </p:cNvPr>
            <p:cNvSpPr/>
            <p:nvPr/>
          </p:nvSpPr>
          <p:spPr>
            <a:xfrm>
              <a:off x="10473917" y="3925612"/>
              <a:ext cx="1568055" cy="316198"/>
            </a:xfrm>
            <a:prstGeom prst="wedgeRectCallout">
              <a:avLst>
                <a:gd name="adj1" fmla="val -73605"/>
                <a:gd name="adj2" fmla="val -54521"/>
              </a:avLst>
            </a:prstGeom>
            <a:solidFill>
              <a:srgbClr val="89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FFFF"/>
                  </a:solidFill>
                </a:rPr>
                <a:t>ОБОСНОВАНИЕ</a:t>
              </a:r>
            </a:p>
          </p:txBody>
        </p:sp>
        <p:sp>
          <p:nvSpPr>
            <p:cNvPr id="13" name="Speech Bubble: Rectangle 4">
              <a:extLst>
                <a:ext uri="{FF2B5EF4-FFF2-40B4-BE49-F238E27FC236}">
                  <a16:creationId xmlns:a16="http://schemas.microsoft.com/office/drawing/2014/main" id="{44D97CEA-F2D8-604C-1CF3-80E69F7B481F}"/>
                </a:ext>
              </a:extLst>
            </p:cNvPr>
            <p:cNvSpPr/>
            <p:nvPr/>
          </p:nvSpPr>
          <p:spPr>
            <a:xfrm>
              <a:off x="10298085" y="5926817"/>
              <a:ext cx="1568055" cy="316198"/>
            </a:xfrm>
            <a:prstGeom prst="wedgeRectCallout">
              <a:avLst>
                <a:gd name="adj1" fmla="val -73605"/>
                <a:gd name="adj2" fmla="val -54521"/>
              </a:avLst>
            </a:prstGeom>
            <a:solidFill>
              <a:srgbClr val="89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FFFF"/>
                  </a:solidFill>
                </a:rPr>
                <a:t>МЕРОПРИЯТИЕ</a:t>
              </a:r>
            </a:p>
          </p:txBody>
        </p:sp>
      </p:grpSp>
      <p:sp>
        <p:nvSpPr>
          <p:cNvPr id="11" name="Text Placeholder 1">
            <a:extLst>
              <a:ext uri="{FF2B5EF4-FFF2-40B4-BE49-F238E27FC236}">
                <a16:creationId xmlns:a16="http://schemas.microsoft.com/office/drawing/2014/main" id="{5A30E067-E851-1394-8DEC-B79141BFEED1}"/>
              </a:ext>
            </a:extLst>
          </p:cNvPr>
          <p:cNvSpPr>
            <a:spLocks noGrp="1"/>
          </p:cNvSpPr>
          <p:nvPr>
            <p:ph type="body" sz="quarter" idx="10"/>
          </p:nvPr>
        </p:nvSpPr>
        <p:spPr>
          <a:xfrm>
            <a:off x="388635" y="2017262"/>
            <a:ext cx="2554263" cy="571584"/>
          </a:xfrm>
        </p:spPr>
        <p:txBody>
          <a:bodyPr/>
          <a:lstStyle/>
          <a:p>
            <a:pPr algn="r"/>
            <a:r>
              <a:rPr lang="ru-RU" dirty="0"/>
              <a:t>ПРИМЕР</a:t>
            </a:r>
          </a:p>
        </p:txBody>
      </p:sp>
    </p:spTree>
    <p:extLst>
      <p:ext uri="{BB962C8B-B14F-4D97-AF65-F5344CB8AC3E}">
        <p14:creationId xmlns:p14="http://schemas.microsoft.com/office/powerpoint/2010/main" val="109840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0701DB-5C2B-D27F-AE91-8B85EAD24AD6}"/>
              </a:ext>
            </a:extLst>
          </p:cNvPr>
          <p:cNvSpPr>
            <a:spLocks noGrp="1"/>
          </p:cNvSpPr>
          <p:nvPr>
            <p:ph type="body" sz="quarter" idx="13"/>
          </p:nvPr>
        </p:nvSpPr>
        <p:spPr>
          <a:xfrm>
            <a:off x="889968" y="491376"/>
            <a:ext cx="3881730" cy="411030"/>
          </a:xfrm>
        </p:spPr>
        <p:txBody>
          <a:bodyPr>
            <a:normAutofit fontScale="77500" lnSpcReduction="20000"/>
          </a:bodyPr>
          <a:lstStyle/>
          <a:p>
            <a:r>
              <a:rPr lang="ru-RU" dirty="0">
                <a:solidFill>
                  <a:srgbClr val="89AA2E"/>
                </a:solidFill>
                <a:latin typeface="Franklin Gothic Medium" panose="020B0603020102020204" pitchFamily="34" charset="0"/>
              </a:rPr>
              <a:t>ЭТАП 3. ОПРЕДЕЛЕНИЕ ЦЕЛЕЙ, МЕРОПРИЯТИЙ И ИХ СОДЕРЖАНИЯ</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ru-RU"/>
              <a:t>Мозамбик</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849249" y="3755796"/>
            <a:ext cx="4877181" cy="2290674"/>
          </a:xfrm>
        </p:spPr>
        <p:txBody>
          <a:bodyPr/>
          <a:lstStyle/>
          <a:p>
            <a:pPr>
              <a:buFont typeface="Wingdings" pitchFamily="2" charset="2"/>
              <a:buChar char="§"/>
            </a:pPr>
            <a:r>
              <a:rPr lang="ru-RU" dirty="0"/>
              <a:t>Отчет о прогрессе включает </a:t>
            </a:r>
            <a:br>
              <a:rPr lang="ru-RU" dirty="0"/>
            </a:br>
            <a:r>
              <a:rPr lang="ru-RU" sz="2400" dirty="0"/>
              <a:t>в себя информацию </a:t>
            </a:r>
            <a:br>
              <a:rPr lang="ru-RU" sz="2400" dirty="0"/>
            </a:br>
            <a:r>
              <a:rPr lang="ru-RU" sz="2400" dirty="0"/>
              <a:t>о расходовании средств </a:t>
            </a:r>
            <a:br>
              <a:rPr lang="ru-RU" sz="2400" dirty="0"/>
            </a:br>
            <a:r>
              <a:rPr lang="ru-RU" sz="2400" dirty="0"/>
              <a:t>по каждому мероприятию</a:t>
            </a:r>
          </a:p>
        </p:txBody>
      </p:sp>
      <p:pic>
        <p:nvPicPr>
          <p:cNvPr id="7" name="Picture 6">
            <a:extLst>
              <a:ext uri="{FF2B5EF4-FFF2-40B4-BE49-F238E27FC236}">
                <a16:creationId xmlns:a16="http://schemas.microsoft.com/office/drawing/2014/main" id="{9362647D-9BF2-9091-B8BD-BABECBDDA954}"/>
              </a:ext>
            </a:extLst>
          </p:cNvPr>
          <p:cNvPicPr>
            <a:picLocks noChangeAspect="1"/>
          </p:cNvPicPr>
          <p:nvPr/>
        </p:nvPicPr>
        <p:blipFill>
          <a:blip r:embed="rId3"/>
          <a:stretch>
            <a:fillRect/>
          </a:stretch>
        </p:blipFill>
        <p:spPr>
          <a:xfrm>
            <a:off x="6812279" y="1171606"/>
            <a:ext cx="4966205" cy="5202690"/>
          </a:xfrm>
          <a:prstGeom prst="rect">
            <a:avLst/>
          </a:prstGeom>
          <a:effectLst>
            <a:outerShdw blurRad="50800" dist="38100" dir="8100000" algn="tr" rotWithShape="0">
              <a:prstClr val="black">
                <a:alpha val="40000"/>
              </a:prstClr>
            </a:outerShdw>
          </a:effectLst>
        </p:spPr>
      </p:pic>
      <p:sp>
        <p:nvSpPr>
          <p:cNvPr id="9" name="Text Placeholder 1">
            <a:extLst>
              <a:ext uri="{FF2B5EF4-FFF2-40B4-BE49-F238E27FC236}">
                <a16:creationId xmlns:a16="http://schemas.microsoft.com/office/drawing/2014/main" id="{94942FF5-BB42-8F40-530F-227EFBD1F2DF}"/>
              </a:ext>
            </a:extLst>
          </p:cNvPr>
          <p:cNvSpPr>
            <a:spLocks noGrp="1"/>
          </p:cNvSpPr>
          <p:nvPr>
            <p:ph type="body" sz="quarter" idx="10"/>
          </p:nvPr>
        </p:nvSpPr>
        <p:spPr>
          <a:xfrm>
            <a:off x="388635" y="2017262"/>
            <a:ext cx="2554263" cy="571584"/>
          </a:xfrm>
        </p:spPr>
        <p:txBody>
          <a:bodyPr/>
          <a:lstStyle/>
          <a:p>
            <a:pPr algn="r"/>
            <a:r>
              <a:rPr lang="ru-RU" dirty="0"/>
              <a:t>ПРИМЕР</a:t>
            </a:r>
          </a:p>
        </p:txBody>
      </p:sp>
    </p:spTree>
    <p:extLst>
      <p:ext uri="{BB962C8B-B14F-4D97-AF65-F5344CB8AC3E}">
        <p14:creationId xmlns:p14="http://schemas.microsoft.com/office/powerpoint/2010/main" val="404826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lipboard and pen&#10;&#10;Description automatically generated">
            <a:extLst>
              <a:ext uri="{FF2B5EF4-FFF2-40B4-BE49-F238E27FC236}">
                <a16:creationId xmlns:a16="http://schemas.microsoft.com/office/drawing/2014/main" id="{025AD3E1-F5F5-59C5-4453-6DF8491749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1046" y="-25996"/>
            <a:ext cx="5310954" cy="6857999"/>
          </a:xfrm>
          <a:prstGeom prst="rect">
            <a:avLst/>
          </a:prstGeom>
        </p:spPr>
      </p:pic>
      <p:sp>
        <p:nvSpPr>
          <p:cNvPr id="6" name="Rectangle 5">
            <a:extLst>
              <a:ext uri="{FF2B5EF4-FFF2-40B4-BE49-F238E27FC236}">
                <a16:creationId xmlns:a16="http://schemas.microsoft.com/office/drawing/2014/main" id="{3069CAA2-80BF-ED89-9914-03EFC6BE1D98}"/>
              </a:ext>
            </a:extLst>
          </p:cNvPr>
          <p:cNvSpPr/>
          <p:nvPr/>
        </p:nvSpPr>
        <p:spPr>
          <a:xfrm>
            <a:off x="6881046" y="1"/>
            <a:ext cx="5310954" cy="6857999"/>
          </a:xfrm>
          <a:prstGeom prst="rect">
            <a:avLst/>
          </a:prstGeom>
          <a:solidFill>
            <a:schemeClr val="accent5">
              <a:alpha val="70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DB92A700-6127-1EF4-5969-9813F6565232}"/>
              </a:ext>
            </a:extLst>
          </p:cNvPr>
          <p:cNvSpPr>
            <a:spLocks noGrp="1"/>
          </p:cNvSpPr>
          <p:nvPr>
            <p:ph type="body" sz="quarter" idx="11"/>
          </p:nvPr>
        </p:nvSpPr>
        <p:spPr>
          <a:xfrm>
            <a:off x="1003243" y="3388985"/>
            <a:ext cx="5330397" cy="1156106"/>
          </a:xfrm>
        </p:spPr>
        <p:txBody>
          <a:bodyPr>
            <a:normAutofit fontScale="85000" lnSpcReduction="10000"/>
          </a:bodyPr>
          <a:lstStyle/>
          <a:p>
            <a:r>
              <a:rPr lang="ru-RU" sz="3600" b="0" dirty="0">
                <a:solidFill>
                  <a:srgbClr val="FFFFFF"/>
                </a:solidFill>
              </a:rPr>
              <a:t>ЭТАП 4</a:t>
            </a:r>
          </a:p>
          <a:p>
            <a:r>
              <a:rPr lang="ru-RU" sz="4000" dirty="0">
                <a:solidFill>
                  <a:srgbClr val="FFFFFF"/>
                </a:solidFill>
              </a:rPr>
              <a:t>Мониторинг и пересмотр</a:t>
            </a:r>
          </a:p>
        </p:txBody>
      </p:sp>
      <p:sp>
        <p:nvSpPr>
          <p:cNvPr id="7" name="Rectangle 6">
            <a:extLst>
              <a:ext uri="{FF2B5EF4-FFF2-40B4-BE49-F238E27FC236}">
                <a16:creationId xmlns:a16="http://schemas.microsoft.com/office/drawing/2014/main" id="{49FF69E0-7694-CABC-DD6A-4FA634DB61A4}"/>
              </a:ext>
            </a:extLst>
          </p:cNvPr>
          <p:cNvSpPr/>
          <p:nvPr/>
        </p:nvSpPr>
        <p:spPr>
          <a:xfrm>
            <a:off x="0" y="1896169"/>
            <a:ext cx="51816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Box 3">
            <a:extLst>
              <a:ext uri="{FF2B5EF4-FFF2-40B4-BE49-F238E27FC236}">
                <a16:creationId xmlns:a16="http://schemas.microsoft.com/office/drawing/2014/main" id="{71F534ED-930A-60FE-4957-4990A3B799F1}"/>
              </a:ext>
            </a:extLst>
          </p:cNvPr>
          <p:cNvSpPr txBox="1"/>
          <p:nvPr/>
        </p:nvSpPr>
        <p:spPr>
          <a:xfrm>
            <a:off x="472967" y="1988802"/>
            <a:ext cx="4656083" cy="461665"/>
          </a:xfrm>
          <a:prstGeom prst="rect">
            <a:avLst/>
          </a:prstGeom>
          <a:noFill/>
        </p:spPr>
        <p:txBody>
          <a:bodyPr wrap="square" rtlCol="0">
            <a:spAutoFit/>
          </a:bodyPr>
          <a:lstStyle/>
          <a:p>
            <a:pPr algn="r"/>
            <a:r>
              <a:rPr lang="ru-RU" sz="2400" dirty="0">
                <a:solidFill>
                  <a:srgbClr val="FFFFFF"/>
                </a:solidFill>
                <a:latin typeface="Franklin Gothic Medium" panose="020B0603020102020204" pitchFamily="34" charset="0"/>
              </a:rPr>
              <a:t>СОСТАВЛЕНИЕ РАБОЧЕГО ПЛАНА</a:t>
            </a:r>
          </a:p>
        </p:txBody>
      </p:sp>
    </p:spTree>
    <p:extLst>
      <p:ext uri="{BB962C8B-B14F-4D97-AF65-F5344CB8AC3E}">
        <p14:creationId xmlns:p14="http://schemas.microsoft.com/office/powerpoint/2010/main" val="331865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14A2CC-0165-5606-64EE-9E238E2422AA}"/>
              </a:ext>
            </a:extLst>
          </p:cNvPr>
          <p:cNvPicPr>
            <a:picLocks noChangeAspect="1"/>
          </p:cNvPicPr>
          <p:nvPr/>
        </p:nvPicPr>
        <p:blipFill>
          <a:blip r:embed="rId3" cstate="screen">
            <a:alphaModFix amt="27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861603" y="14287"/>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ru-RU"/>
              <a:t>Ключевые вопросы</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1"/>
            <a:ext cx="8848028" cy="4589165"/>
          </a:xfrm>
        </p:spPr>
        <p:txBody>
          <a:bodyPr>
            <a:normAutofit fontScale="92500"/>
          </a:bodyPr>
          <a:lstStyle/>
          <a:p>
            <a:pPr marL="457200" indent="-457200">
              <a:lnSpc>
                <a:spcPct val="104000"/>
              </a:lnSpc>
              <a:buFont typeface="Wingdings" panose="05000000000000000000" pitchFamily="2" charset="2"/>
              <a:buChar char="§"/>
              <a:defRPr/>
            </a:pPr>
            <a:r>
              <a:rPr lang="ru-RU" sz="2600" dirty="0">
                <a:latin typeface="Franklin Gothic Book" panose="020B0503020102020204"/>
              </a:rPr>
              <a:t>Нужно ли </a:t>
            </a:r>
            <a:r>
              <a:rPr lang="ru-RU" sz="2600" b="1" dirty="0">
                <a:solidFill>
                  <a:srgbClr val="0090BD"/>
                </a:solidFill>
                <a:latin typeface="Franklin Gothic Book" panose="020B0503020102020204"/>
              </a:rPr>
              <a:t>внести изменения</a:t>
            </a:r>
            <a:r>
              <a:rPr lang="ru-RU" sz="2600" dirty="0">
                <a:latin typeface="Franklin Gothic Book" panose="020B0503020102020204"/>
              </a:rPr>
              <a:t> в цели или мероприятия? Следует ли определить </a:t>
            </a:r>
            <a:r>
              <a:rPr lang="ru-RU" sz="2600" b="1" dirty="0">
                <a:solidFill>
                  <a:srgbClr val="0090BD"/>
                </a:solidFill>
                <a:latin typeface="Franklin Gothic Book" panose="020B0503020102020204"/>
              </a:rPr>
              <a:t>новые приоритеты</a:t>
            </a:r>
            <a:r>
              <a:rPr lang="ru-RU" sz="2600" dirty="0">
                <a:latin typeface="Franklin Gothic Book" panose="020B0503020102020204"/>
              </a:rPr>
              <a:t>?</a:t>
            </a:r>
          </a:p>
          <a:p>
            <a:pPr marL="457200" indent="-457200">
              <a:lnSpc>
                <a:spcPct val="104000"/>
              </a:lnSpc>
              <a:buFont typeface="Wingdings" panose="05000000000000000000" pitchFamily="2" charset="2"/>
              <a:buChar char="§"/>
              <a:defRPr/>
            </a:pPr>
            <a:r>
              <a:rPr lang="ru-RU" sz="2600" dirty="0">
                <a:latin typeface="Franklin Gothic Book" panose="020B0503020102020204"/>
              </a:rPr>
              <a:t>Будут ли достигнуты </a:t>
            </a:r>
            <a:r>
              <a:rPr lang="ru-RU" sz="2600" b="1" dirty="0">
                <a:solidFill>
                  <a:srgbClr val="0090BD"/>
                </a:solidFill>
                <a:latin typeface="Franklin Gothic Book" panose="020B0503020102020204"/>
              </a:rPr>
              <a:t>запланированные результаты</a:t>
            </a:r>
            <a:r>
              <a:rPr lang="ru-RU" sz="2600" dirty="0">
                <a:latin typeface="Franklin Gothic Book" panose="020B0503020102020204"/>
              </a:rPr>
              <a:t> в этом квартале?</a:t>
            </a:r>
          </a:p>
          <a:p>
            <a:pPr marL="457200" indent="-457200">
              <a:lnSpc>
                <a:spcPct val="104000"/>
              </a:lnSpc>
              <a:buFont typeface="Wingdings" panose="05000000000000000000" pitchFamily="2" charset="2"/>
              <a:buChar char="§"/>
              <a:defRPr/>
            </a:pPr>
            <a:r>
              <a:rPr lang="ru-RU" sz="2600" dirty="0">
                <a:latin typeface="Franklin Gothic Book" panose="020B0503020102020204"/>
              </a:rPr>
              <a:t>Является ли </a:t>
            </a:r>
            <a:r>
              <a:rPr lang="ru-RU" sz="2600" b="1" dirty="0">
                <a:solidFill>
                  <a:srgbClr val="0090BD"/>
                </a:solidFill>
                <a:latin typeface="Franklin Gothic Book" panose="020B0503020102020204"/>
              </a:rPr>
              <a:t>финансирование</a:t>
            </a:r>
            <a:r>
              <a:rPr lang="ru-RU" sz="2600" dirty="0">
                <a:latin typeface="Franklin Gothic Book" panose="020B0503020102020204"/>
              </a:rPr>
              <a:t> достаточным? Мы оптимально распорядились средствами? Что нужно улучшить? </a:t>
            </a:r>
          </a:p>
          <a:p>
            <a:pPr marL="457200" indent="-457200">
              <a:lnSpc>
                <a:spcPct val="104000"/>
              </a:lnSpc>
              <a:buFont typeface="Wingdings" panose="05000000000000000000" pitchFamily="2" charset="2"/>
              <a:buChar char="§"/>
              <a:defRPr/>
            </a:pPr>
            <a:r>
              <a:rPr lang="ru-RU" sz="2600" dirty="0">
                <a:latin typeface="Franklin Gothic Book" panose="020B0503020102020204"/>
              </a:rPr>
              <a:t>Мы внесли вклад в </a:t>
            </a:r>
            <a:r>
              <a:rPr lang="ru-RU" sz="2600" b="1" dirty="0">
                <a:solidFill>
                  <a:srgbClr val="0090BD"/>
                </a:solidFill>
                <a:latin typeface="Franklin Gothic Book" panose="020B0503020102020204"/>
              </a:rPr>
              <a:t>совершенствование подходов </a:t>
            </a:r>
            <a:br>
              <a:rPr lang="ru-RU" sz="2600" b="1" dirty="0">
                <a:solidFill>
                  <a:srgbClr val="0090BD"/>
                </a:solidFill>
                <a:latin typeface="Franklin Gothic Book" panose="020B0503020102020204"/>
              </a:rPr>
            </a:br>
            <a:r>
              <a:rPr lang="ru-RU" sz="2600" b="1" dirty="0">
                <a:solidFill>
                  <a:srgbClr val="0090BD"/>
                </a:solidFill>
                <a:latin typeface="Franklin Gothic Book" panose="020B0503020102020204"/>
              </a:rPr>
              <a:t>к управлению </a:t>
            </a:r>
            <a:r>
              <a:rPr lang="ru-RU" sz="2600" dirty="0">
                <a:latin typeface="Franklin Gothic Book" panose="020B0503020102020204"/>
              </a:rPr>
              <a:t>добывающими отраслями? </a:t>
            </a:r>
          </a:p>
          <a:p>
            <a:pPr marL="457200" indent="-457200">
              <a:lnSpc>
                <a:spcPct val="104000"/>
              </a:lnSpc>
              <a:buFont typeface="Wingdings" panose="05000000000000000000" pitchFamily="2" charset="2"/>
              <a:buChar char="§"/>
              <a:defRPr/>
            </a:pPr>
            <a:r>
              <a:rPr lang="ru-RU" sz="2600" dirty="0">
                <a:latin typeface="Franklin Gothic Book" panose="020B0503020102020204"/>
              </a:rPr>
              <a:t>Мы выявили/обсудили соответствующие </a:t>
            </a:r>
            <a:r>
              <a:rPr lang="ru-RU" sz="2600" b="1" dirty="0">
                <a:solidFill>
                  <a:srgbClr val="0090BD"/>
                </a:solidFill>
                <a:latin typeface="Franklin Gothic Book" panose="020B0503020102020204"/>
              </a:rPr>
              <a:t>случаи коррупции</a:t>
            </a:r>
            <a:r>
              <a:rPr lang="ru-RU" sz="2600" dirty="0">
                <a:latin typeface="Franklin Gothic Book" panose="020B0503020102020204"/>
              </a:rPr>
              <a:t>? </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spTree>
    <p:extLst>
      <p:ext uri="{BB962C8B-B14F-4D97-AF65-F5344CB8AC3E}">
        <p14:creationId xmlns:p14="http://schemas.microsoft.com/office/powerpoint/2010/main" val="143213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B524E5-882A-5B12-80E8-64A345E75059}"/>
              </a:ext>
            </a:extLst>
          </p:cNvPr>
          <p:cNvSpPr txBox="1"/>
          <p:nvPr/>
        </p:nvSpPr>
        <p:spPr>
          <a:xfrm>
            <a:off x="654852" y="2754005"/>
            <a:ext cx="6206751" cy="2492990"/>
          </a:xfrm>
          <a:prstGeom prst="rect">
            <a:avLst/>
          </a:prstGeom>
          <a:noFill/>
        </p:spPr>
        <p:txBody>
          <a:bodyPr wrap="square">
            <a:spAutoFit/>
          </a:bodyPr>
          <a:lstStyle/>
          <a:p>
            <a:r>
              <a:rPr lang="ru-RU" sz="2600" dirty="0">
                <a:solidFill>
                  <a:srgbClr val="002157"/>
                </a:solidFill>
              </a:rPr>
              <a:t>Многосторонняя группа заинтересованных сторон обязана </a:t>
            </a:r>
            <a:r>
              <a:rPr lang="ru-RU" sz="2600" b="1" dirty="0">
                <a:solidFill>
                  <a:srgbClr val="0090BF"/>
                </a:solidFill>
              </a:rPr>
              <a:t>ежегодно проводить обзор прогресса</a:t>
            </a:r>
            <a:r>
              <a:rPr lang="ru-RU" sz="2600" dirty="0"/>
              <a:t> </a:t>
            </a:r>
            <a:br>
              <a:rPr lang="ru-RU" sz="2600" dirty="0"/>
            </a:br>
            <a:r>
              <a:rPr lang="ru-RU" sz="2600" dirty="0">
                <a:solidFill>
                  <a:srgbClr val="002157"/>
                </a:solidFill>
              </a:rPr>
              <a:t>в осуществлении рабочего плана </a:t>
            </a:r>
            <a:br>
              <a:rPr lang="ru-RU" sz="2600" dirty="0">
                <a:solidFill>
                  <a:srgbClr val="002157"/>
                </a:solidFill>
              </a:rPr>
            </a:br>
            <a:r>
              <a:rPr lang="ru-RU" sz="2600" dirty="0">
                <a:solidFill>
                  <a:srgbClr val="002157"/>
                </a:solidFill>
              </a:rPr>
              <a:t>и на основе его вносить изменения </a:t>
            </a:r>
            <a:br>
              <a:rPr lang="ru-RU" sz="2600" dirty="0">
                <a:solidFill>
                  <a:srgbClr val="002157"/>
                </a:solidFill>
              </a:rPr>
            </a:br>
            <a:r>
              <a:rPr lang="ru-RU" sz="2600" dirty="0">
                <a:solidFill>
                  <a:srgbClr val="002157"/>
                </a:solidFill>
              </a:rPr>
              <a:t>в последующий рабочий план.</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pic>
        <p:nvPicPr>
          <p:cNvPr id="7" name="Picture 6">
            <a:extLst>
              <a:ext uri="{FF2B5EF4-FFF2-40B4-BE49-F238E27FC236}">
                <a16:creationId xmlns:a16="http://schemas.microsoft.com/office/drawing/2014/main" id="{396128CD-1CC0-A258-0B2E-C4FA122DEE75}"/>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8" name="Title 1">
            <a:extLst>
              <a:ext uri="{FF2B5EF4-FFF2-40B4-BE49-F238E27FC236}">
                <a16:creationId xmlns:a16="http://schemas.microsoft.com/office/drawing/2014/main" id="{113CFC65-2B8A-B738-FA9A-90AC1621B66D}"/>
              </a:ext>
            </a:extLst>
          </p:cNvPr>
          <p:cNvSpPr>
            <a:spLocks noGrp="1"/>
          </p:cNvSpPr>
          <p:nvPr>
            <p:ph type="title"/>
          </p:nvPr>
        </p:nvSpPr>
        <p:spPr>
          <a:xfrm>
            <a:off x="642812" y="1883043"/>
            <a:ext cx="5660017" cy="671660"/>
          </a:xfrm>
        </p:spPr>
        <p:txBody>
          <a:bodyPr/>
          <a:lstStyle/>
          <a:p>
            <a:r>
              <a:rPr lang="ru-RU"/>
              <a:t>Требование 1.5(b)</a:t>
            </a:r>
            <a:br>
              <a:rPr lang="ru-RU"/>
            </a:br>
            <a:endParaRPr lang="ru-RU"/>
          </a:p>
        </p:txBody>
      </p:sp>
      <p:cxnSp>
        <p:nvCxnSpPr>
          <p:cNvPr id="13" name="Straight Connector 12">
            <a:extLst>
              <a:ext uri="{FF2B5EF4-FFF2-40B4-BE49-F238E27FC236}">
                <a16:creationId xmlns:a16="http://schemas.microsoft.com/office/drawing/2014/main" id="{2AD9340A-8AB3-CB86-90F7-60E2F86AF7BE}"/>
              </a:ext>
            </a:extLst>
          </p:cNvPr>
          <p:cNvCxnSpPr>
            <a:cxnSpLocks/>
          </p:cNvCxnSpPr>
          <p:nvPr/>
        </p:nvCxnSpPr>
        <p:spPr>
          <a:xfrm>
            <a:off x="4575491" y="3571879"/>
            <a:ext cx="117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CA5BD6-169D-D926-8AF3-00EA73FDDF86}"/>
              </a:ext>
            </a:extLst>
          </p:cNvPr>
          <p:cNvSpPr txBox="1"/>
          <p:nvPr/>
        </p:nvSpPr>
        <p:spPr>
          <a:xfrm>
            <a:off x="654852" y="5124094"/>
            <a:ext cx="5071165" cy="461665"/>
          </a:xfrm>
          <a:prstGeom prst="rect">
            <a:avLst/>
          </a:prstGeom>
          <a:noFill/>
        </p:spPr>
        <p:txBody>
          <a:bodyPr wrap="square" rtlCol="0">
            <a:spAutoFit/>
          </a:bodyPr>
          <a:lstStyle/>
          <a:p>
            <a:endParaRPr lang="en-NO" sz="2400" i="1">
              <a:solidFill>
                <a:schemeClr val="accent5"/>
              </a:solidFill>
            </a:endParaRPr>
          </a:p>
        </p:txBody>
      </p:sp>
      <p:sp>
        <p:nvSpPr>
          <p:cNvPr id="16" name="TextBox 15">
            <a:extLst>
              <a:ext uri="{FF2B5EF4-FFF2-40B4-BE49-F238E27FC236}">
                <a16:creationId xmlns:a16="http://schemas.microsoft.com/office/drawing/2014/main" id="{BCDBCC84-5A28-00FB-7A17-DC0F0D8CCBCB}"/>
              </a:ext>
            </a:extLst>
          </p:cNvPr>
          <p:cNvSpPr txBox="1"/>
          <p:nvPr/>
        </p:nvSpPr>
        <p:spPr>
          <a:xfrm>
            <a:off x="684765" y="5549916"/>
            <a:ext cx="4475726" cy="830997"/>
          </a:xfrm>
          <a:prstGeom prst="rect">
            <a:avLst/>
          </a:prstGeom>
          <a:noFill/>
        </p:spPr>
        <p:txBody>
          <a:bodyPr wrap="square" rtlCol="0">
            <a:spAutoFit/>
          </a:bodyPr>
          <a:lstStyle/>
          <a:p>
            <a:r>
              <a:rPr lang="ru-RU" sz="2400" i="1" dirty="0">
                <a:solidFill>
                  <a:schemeClr val="accent5"/>
                </a:solidFill>
              </a:rPr>
              <a:t>Ранее требование 7.4, теперь объединено с требованием 1.5 </a:t>
            </a:r>
          </a:p>
        </p:txBody>
      </p:sp>
      <p:cxnSp>
        <p:nvCxnSpPr>
          <p:cNvPr id="2" name="Straight Connector 1">
            <a:extLst>
              <a:ext uri="{FF2B5EF4-FFF2-40B4-BE49-F238E27FC236}">
                <a16:creationId xmlns:a16="http://schemas.microsoft.com/office/drawing/2014/main" id="{0E791FD4-FA74-01D5-30C4-ED387DC4BF44}"/>
              </a:ext>
            </a:extLst>
          </p:cNvPr>
          <p:cNvCxnSpPr>
            <a:cxnSpLocks/>
          </p:cNvCxnSpPr>
          <p:nvPr/>
        </p:nvCxnSpPr>
        <p:spPr>
          <a:xfrm>
            <a:off x="4575491" y="3590031"/>
            <a:ext cx="117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07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CF54E-B38F-4993-06E1-256BD634C836}"/>
              </a:ext>
            </a:extLst>
          </p:cNvPr>
          <p:cNvPicPr>
            <a:picLocks noChangeAspect="1"/>
          </p:cNvPicPr>
          <p:nvPr/>
        </p:nvPicPr>
        <p:blipFill>
          <a:blip r:embed="rId3" cstate="screen">
            <a:alphaModFix amt="27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861603" y="14287"/>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a:xfrm>
            <a:off x="643123" y="984792"/>
            <a:ext cx="10905753" cy="671660"/>
          </a:xfrm>
        </p:spPr>
        <p:txBody>
          <a:bodyPr/>
          <a:lstStyle/>
          <a:p>
            <a:r>
              <a:rPr lang="ru-RU" sz="3600" dirty="0"/>
              <a:t>Ежегодный обзор прогресса </a:t>
            </a:r>
            <a:br>
              <a:rPr lang="ru-RU" sz="3600" dirty="0"/>
            </a:br>
            <a:r>
              <a:rPr lang="ru-RU" sz="3600" dirty="0"/>
              <a:t>в осуществлении рабочего плана</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1" y="2208971"/>
            <a:ext cx="7281989" cy="4361121"/>
          </a:xfrm>
        </p:spPr>
        <p:txBody>
          <a:bodyPr>
            <a:normAutofit lnSpcReduction="10000"/>
          </a:bodyPr>
          <a:lstStyle/>
          <a:p>
            <a:pPr marL="0" indent="0">
              <a:lnSpc>
                <a:spcPct val="104000"/>
              </a:lnSpc>
              <a:buNone/>
              <a:defRPr/>
            </a:pPr>
            <a:r>
              <a:rPr lang="ru-RU" sz="2600" dirty="0">
                <a:latin typeface="Franklin Gothic Book" panose="020B0503020102020204"/>
              </a:rPr>
              <a:t>Обзор прогресса должен охватывать: </a:t>
            </a:r>
          </a:p>
          <a:p>
            <a:pPr>
              <a:lnSpc>
                <a:spcPct val="104000"/>
              </a:lnSpc>
              <a:buClr>
                <a:srgbClr val="002157"/>
              </a:buClr>
              <a:defRPr/>
            </a:pPr>
            <a:r>
              <a:rPr lang="ru-RU" sz="2600" b="1" dirty="0">
                <a:solidFill>
                  <a:srgbClr val="0090BD"/>
                </a:solidFill>
                <a:latin typeface="Franklin Gothic Book" panose="020B0503020102020204"/>
              </a:rPr>
              <a:t>Прогресс</a:t>
            </a:r>
            <a:r>
              <a:rPr lang="ru-RU" sz="2600" dirty="0">
                <a:latin typeface="Franklin Gothic Book" panose="020B0503020102020204"/>
              </a:rPr>
              <a:t>, </a:t>
            </a:r>
            <a:r>
              <a:rPr lang="ru-RU" sz="2600" b="1" dirty="0">
                <a:solidFill>
                  <a:srgbClr val="0090BD"/>
                </a:solidFill>
                <a:latin typeface="Franklin Gothic Book" panose="020B0503020102020204"/>
              </a:rPr>
              <a:t>сложности</a:t>
            </a:r>
            <a:r>
              <a:rPr lang="ru-RU" sz="2600" dirty="0">
                <a:latin typeface="Franklin Gothic Book" panose="020B0503020102020204"/>
              </a:rPr>
              <a:t> и </a:t>
            </a:r>
            <a:r>
              <a:rPr lang="ru-RU" sz="2600" b="1" dirty="0">
                <a:solidFill>
                  <a:srgbClr val="0090BD"/>
                </a:solidFill>
                <a:latin typeface="Franklin Gothic Book" panose="020B0503020102020204"/>
              </a:rPr>
              <a:t>внесение изменений </a:t>
            </a:r>
            <a:br>
              <a:rPr lang="ru-RU" sz="2600" b="1" dirty="0">
                <a:solidFill>
                  <a:srgbClr val="0090BD"/>
                </a:solidFill>
                <a:latin typeface="Franklin Gothic Book" panose="020B0503020102020204"/>
              </a:rPr>
            </a:br>
            <a:r>
              <a:rPr lang="ru-RU" sz="2600" dirty="0">
                <a:latin typeface="Franklin Gothic Book" panose="020B0503020102020204"/>
              </a:rPr>
              <a:t>в цели и рабочий план</a:t>
            </a:r>
          </a:p>
          <a:p>
            <a:pPr>
              <a:lnSpc>
                <a:spcPct val="104000"/>
              </a:lnSpc>
              <a:defRPr/>
            </a:pPr>
            <a:r>
              <a:rPr lang="ru-RU" sz="2600" dirty="0">
                <a:latin typeface="Franklin Gothic Book" panose="020B0503020102020204"/>
              </a:rPr>
              <a:t>Мероприятия и </a:t>
            </a:r>
            <a:r>
              <a:rPr lang="ru-RU" sz="2600" b="1" dirty="0">
                <a:solidFill>
                  <a:srgbClr val="0090BD"/>
                </a:solidFill>
                <a:latin typeface="Franklin Gothic Book" panose="020B0503020102020204"/>
              </a:rPr>
              <a:t>достигнутые результаты</a:t>
            </a:r>
          </a:p>
          <a:p>
            <a:pPr>
              <a:lnSpc>
                <a:spcPct val="104000"/>
              </a:lnSpc>
              <a:defRPr/>
            </a:pPr>
            <a:r>
              <a:rPr lang="ru-RU" sz="2600" dirty="0">
                <a:latin typeface="Franklin Gothic Book" panose="020B0503020102020204"/>
              </a:rPr>
              <a:t>Как была </a:t>
            </a:r>
            <a:r>
              <a:rPr lang="ru-RU" sz="2600" b="1" dirty="0">
                <a:solidFill>
                  <a:srgbClr val="0090BD"/>
                </a:solidFill>
                <a:latin typeface="Franklin Gothic Book" panose="020B0503020102020204"/>
              </a:rPr>
              <a:t>получена обратная связь</a:t>
            </a:r>
            <a:br>
              <a:rPr lang="ru-RU" sz="2600" b="1" dirty="0">
                <a:solidFill>
                  <a:srgbClr val="0090BD"/>
                </a:solidFill>
                <a:latin typeface="Franklin Gothic Book" panose="020B0503020102020204"/>
              </a:rPr>
            </a:br>
            <a:r>
              <a:rPr lang="ru-RU" sz="2600" b="1" dirty="0">
                <a:solidFill>
                  <a:srgbClr val="0090BD"/>
                </a:solidFill>
                <a:latin typeface="Franklin Gothic Book" panose="020B0503020102020204"/>
              </a:rPr>
              <a:t>от заинтересованных сторон </a:t>
            </a:r>
          </a:p>
          <a:p>
            <a:pPr>
              <a:lnSpc>
                <a:spcPct val="104000"/>
              </a:lnSpc>
              <a:defRPr/>
            </a:pPr>
            <a:r>
              <a:rPr lang="ru-RU" sz="2600" dirty="0">
                <a:latin typeface="Franklin Gothic Book" panose="020B0503020102020204"/>
              </a:rPr>
              <a:t>Как учитывались </a:t>
            </a:r>
            <a:r>
              <a:rPr lang="ru-RU" sz="2600" b="1" dirty="0">
                <a:solidFill>
                  <a:srgbClr val="0090BD"/>
                </a:solidFill>
                <a:latin typeface="Franklin Gothic Book" panose="020B0503020102020204"/>
              </a:rPr>
              <a:t>гендерные аспекты</a:t>
            </a:r>
            <a:br>
              <a:rPr lang="ru-RU" sz="2600" b="1" dirty="0">
                <a:solidFill>
                  <a:srgbClr val="0090BD"/>
                </a:solidFill>
                <a:latin typeface="Franklin Gothic Book" panose="020B0503020102020204"/>
              </a:rPr>
            </a:br>
            <a:r>
              <a:rPr lang="ru-RU" sz="2600" dirty="0">
                <a:latin typeface="Franklin Gothic Book" panose="020B0503020102020204"/>
              </a:rPr>
              <a:t>и инклюзивность</a:t>
            </a:r>
          </a:p>
          <a:p>
            <a:pPr>
              <a:lnSpc>
                <a:spcPct val="104000"/>
              </a:lnSpc>
              <a:buClr>
                <a:srgbClr val="002157"/>
              </a:buClr>
              <a:defRPr/>
            </a:pPr>
            <a:r>
              <a:rPr lang="ru-RU" sz="2600" dirty="0">
                <a:latin typeface="Franklin Gothic Book" panose="020B0503020102020204"/>
              </a:rPr>
              <a:t>Отчет о </a:t>
            </a:r>
            <a:r>
              <a:rPr lang="ru-RU" sz="2600" b="1" dirty="0">
                <a:solidFill>
                  <a:srgbClr val="0090BD"/>
                </a:solidFill>
                <a:latin typeface="Franklin Gothic Book" panose="020B0503020102020204"/>
              </a:rPr>
              <a:t>расходах</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spTree>
    <p:extLst>
      <p:ext uri="{BB962C8B-B14F-4D97-AF65-F5344CB8AC3E}">
        <p14:creationId xmlns:p14="http://schemas.microsoft.com/office/powerpoint/2010/main" val="192738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ru-RU"/>
              <a:t>Бюджет и отчет о расходах</a:t>
            </a:r>
          </a:p>
        </p:txBody>
      </p:sp>
      <p:sp>
        <p:nvSpPr>
          <p:cNvPr id="3" name="TextBox 2">
            <a:extLst>
              <a:ext uri="{FF2B5EF4-FFF2-40B4-BE49-F238E27FC236}">
                <a16:creationId xmlns:a16="http://schemas.microsoft.com/office/drawing/2014/main" id="{6A2391D3-7C45-AF8C-4B3B-DBFAF3479418}"/>
              </a:ext>
            </a:extLst>
          </p:cNvPr>
          <p:cNvSpPr txBox="1"/>
          <p:nvPr/>
        </p:nvSpPr>
        <p:spPr>
          <a:xfrm>
            <a:off x="810995" y="480697"/>
            <a:ext cx="5601252"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pic>
        <p:nvPicPr>
          <p:cNvPr id="10" name="Picture 9">
            <a:extLst>
              <a:ext uri="{FF2B5EF4-FFF2-40B4-BE49-F238E27FC236}">
                <a16:creationId xmlns:a16="http://schemas.microsoft.com/office/drawing/2014/main" id="{7D85ADE1-565F-1C6A-484C-F017E15841EB}"/>
              </a:ext>
            </a:extLst>
          </p:cNvPr>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762065" y="434396"/>
            <a:ext cx="8429936" cy="6423603"/>
          </a:xfrm>
          <a:prstGeom prst="rect">
            <a:avLst/>
          </a:prstGeom>
        </p:spPr>
      </p:pic>
      <p:sp>
        <p:nvSpPr>
          <p:cNvPr id="11" name="TextBox 10">
            <a:extLst>
              <a:ext uri="{FF2B5EF4-FFF2-40B4-BE49-F238E27FC236}">
                <a16:creationId xmlns:a16="http://schemas.microsoft.com/office/drawing/2014/main" id="{AA8DB082-B085-F585-BBBB-6830EDFF92E3}"/>
              </a:ext>
            </a:extLst>
          </p:cNvPr>
          <p:cNvSpPr txBox="1"/>
          <p:nvPr/>
        </p:nvSpPr>
        <p:spPr>
          <a:xfrm>
            <a:off x="651984" y="3037111"/>
            <a:ext cx="3001163" cy="2693045"/>
          </a:xfrm>
          <a:prstGeom prst="rect">
            <a:avLst/>
          </a:prstGeom>
          <a:noFill/>
        </p:spPr>
        <p:txBody>
          <a:bodyPr wrap="square" rtlCol="0">
            <a:spAutoFit/>
          </a:bodyPr>
          <a:lstStyle/>
          <a:p>
            <a:pPr>
              <a:spcAft>
                <a:spcPts val="3000"/>
              </a:spcAft>
            </a:pPr>
            <a:r>
              <a:rPr lang="ru-RU" sz="2400" b="1" dirty="0">
                <a:solidFill>
                  <a:schemeClr val="accent5"/>
                </a:solidFill>
                <a:latin typeface="Franklin Gothic Demi" panose="020B0603020102020204" pitchFamily="34" charset="0"/>
              </a:rPr>
              <a:t>Бюджет</a:t>
            </a:r>
          </a:p>
          <a:p>
            <a:pPr marL="342900" indent="-342900">
              <a:spcAft>
                <a:spcPts val="600"/>
              </a:spcAft>
              <a:buFont typeface="Wingdings" pitchFamily="2" charset="2"/>
              <a:buChar char="§"/>
            </a:pPr>
            <a:r>
              <a:rPr lang="ru-RU" sz="2200" dirty="0">
                <a:solidFill>
                  <a:schemeClr val="tx2"/>
                </a:solidFill>
              </a:rPr>
              <a:t>Ожидаемое финансирование</a:t>
            </a:r>
          </a:p>
          <a:p>
            <a:pPr marL="342900" indent="-342900">
              <a:spcAft>
                <a:spcPts val="600"/>
              </a:spcAft>
              <a:buFont typeface="Wingdings" pitchFamily="2" charset="2"/>
              <a:buChar char="§"/>
            </a:pPr>
            <a:r>
              <a:rPr lang="ru-RU" sz="2200" dirty="0">
                <a:solidFill>
                  <a:schemeClr val="tx2"/>
                </a:solidFill>
              </a:rPr>
              <a:t>Ожидаемые расходы</a:t>
            </a:r>
          </a:p>
          <a:p>
            <a:pPr marL="342900" indent="-342900">
              <a:spcAft>
                <a:spcPts val="600"/>
              </a:spcAft>
              <a:buFont typeface="Wingdings" pitchFamily="2" charset="2"/>
              <a:buChar char="§"/>
            </a:pPr>
            <a:r>
              <a:rPr lang="ru-RU" sz="2200" dirty="0">
                <a:solidFill>
                  <a:schemeClr val="tx2"/>
                </a:solidFill>
              </a:rPr>
              <a:t>Допущения</a:t>
            </a:r>
          </a:p>
        </p:txBody>
      </p:sp>
      <p:sp>
        <p:nvSpPr>
          <p:cNvPr id="12" name="TextBox 11">
            <a:extLst>
              <a:ext uri="{FF2B5EF4-FFF2-40B4-BE49-F238E27FC236}">
                <a16:creationId xmlns:a16="http://schemas.microsoft.com/office/drawing/2014/main" id="{03384AFD-AA65-5A5D-A591-B7050F3DAAFF}"/>
              </a:ext>
            </a:extLst>
          </p:cNvPr>
          <p:cNvSpPr txBox="1"/>
          <p:nvPr/>
        </p:nvSpPr>
        <p:spPr>
          <a:xfrm>
            <a:off x="8271641" y="3037111"/>
            <a:ext cx="3276923" cy="3893374"/>
          </a:xfrm>
          <a:prstGeom prst="rect">
            <a:avLst/>
          </a:prstGeom>
          <a:noFill/>
        </p:spPr>
        <p:txBody>
          <a:bodyPr wrap="square" rtlCol="0">
            <a:spAutoFit/>
          </a:bodyPr>
          <a:lstStyle/>
          <a:p>
            <a:pPr>
              <a:spcAft>
                <a:spcPts val="3000"/>
              </a:spcAft>
            </a:pPr>
            <a:r>
              <a:rPr lang="ru-RU" sz="2400" b="1" dirty="0">
                <a:solidFill>
                  <a:schemeClr val="accent5"/>
                </a:solidFill>
                <a:latin typeface="Franklin Gothic Demi" panose="020B0603020102020204" pitchFamily="34" charset="0"/>
              </a:rPr>
              <a:t>Отчет о расходах</a:t>
            </a:r>
          </a:p>
          <a:p>
            <a:pPr marL="342900" indent="-342900">
              <a:spcAft>
                <a:spcPts val="600"/>
              </a:spcAft>
              <a:buFont typeface="Wingdings" pitchFamily="2" charset="2"/>
              <a:buChar char="§"/>
            </a:pPr>
            <a:r>
              <a:rPr lang="ru-RU" sz="2200" dirty="0">
                <a:solidFill>
                  <a:schemeClr val="tx2"/>
                </a:solidFill>
              </a:rPr>
              <a:t>Фактическое финансирование</a:t>
            </a:r>
          </a:p>
          <a:p>
            <a:pPr marL="342900" indent="-342900">
              <a:spcAft>
                <a:spcPts val="600"/>
              </a:spcAft>
              <a:buFont typeface="Wingdings" pitchFamily="2" charset="2"/>
              <a:buChar char="§"/>
            </a:pPr>
            <a:r>
              <a:rPr lang="ru-RU" sz="2200" dirty="0">
                <a:solidFill>
                  <a:schemeClr val="tx2"/>
                </a:solidFill>
              </a:rPr>
              <a:t>Фактические расходы</a:t>
            </a:r>
          </a:p>
          <a:p>
            <a:pPr marL="342900" indent="-342900">
              <a:spcAft>
                <a:spcPts val="600"/>
              </a:spcAft>
              <a:buFont typeface="Wingdings" pitchFamily="2" charset="2"/>
              <a:buChar char="§"/>
            </a:pPr>
            <a:r>
              <a:rPr lang="ru-RU" sz="2200" dirty="0">
                <a:solidFill>
                  <a:schemeClr val="tx2"/>
                </a:solidFill>
              </a:rPr>
              <a:t>Пояснения по основным пробелам</a:t>
            </a:r>
          </a:p>
          <a:p>
            <a:pPr marL="342900" indent="-342900">
              <a:spcAft>
                <a:spcPts val="600"/>
              </a:spcAft>
              <a:buFont typeface="Wingdings" pitchFamily="2" charset="2"/>
              <a:buChar char="§"/>
            </a:pPr>
            <a:r>
              <a:rPr lang="ru-RU" sz="2200" dirty="0">
                <a:solidFill>
                  <a:schemeClr val="tx2"/>
                </a:solidFill>
              </a:rPr>
              <a:t>Последствия для внедрения</a:t>
            </a:r>
          </a:p>
          <a:p>
            <a:pPr>
              <a:spcAft>
                <a:spcPts val="600"/>
              </a:spcAft>
            </a:pPr>
            <a:endParaRPr lang="en-GB" sz="2400" dirty="0">
              <a:solidFill>
                <a:schemeClr val="tx2"/>
              </a:solidFill>
            </a:endParaRPr>
          </a:p>
        </p:txBody>
      </p:sp>
      <p:cxnSp>
        <p:nvCxnSpPr>
          <p:cNvPr id="13" name="Straight Connector 12">
            <a:extLst>
              <a:ext uri="{FF2B5EF4-FFF2-40B4-BE49-F238E27FC236}">
                <a16:creationId xmlns:a16="http://schemas.microsoft.com/office/drawing/2014/main" id="{E95CB60A-40B4-90A7-C935-0727E6D08022}"/>
              </a:ext>
            </a:extLst>
          </p:cNvPr>
          <p:cNvCxnSpPr>
            <a:cxnSpLocks/>
          </p:cNvCxnSpPr>
          <p:nvPr/>
        </p:nvCxnSpPr>
        <p:spPr>
          <a:xfrm>
            <a:off x="753121" y="3638113"/>
            <a:ext cx="366977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E3C4328-40B0-4DEE-2E42-D465450A1A88}"/>
              </a:ext>
            </a:extLst>
          </p:cNvPr>
          <p:cNvSpPr/>
          <p:nvPr/>
        </p:nvSpPr>
        <p:spPr>
          <a:xfrm>
            <a:off x="4075777" y="3302566"/>
            <a:ext cx="694244" cy="6942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D75EF949-0FDD-2955-73BD-4B8856DBEA61}"/>
              </a:ext>
            </a:extLst>
          </p:cNvPr>
          <p:cNvCxnSpPr>
            <a:cxnSpLocks/>
          </p:cNvCxnSpPr>
          <p:nvPr/>
        </p:nvCxnSpPr>
        <p:spPr>
          <a:xfrm>
            <a:off x="7542152" y="3638113"/>
            <a:ext cx="351543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7056978-9474-18D7-414C-4B938F3CAE91}"/>
              </a:ext>
            </a:extLst>
          </p:cNvPr>
          <p:cNvSpPr/>
          <p:nvPr/>
        </p:nvSpPr>
        <p:spPr>
          <a:xfrm>
            <a:off x="7244092" y="3302566"/>
            <a:ext cx="694244" cy="6942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a:extLst>
              <a:ext uri="{FF2B5EF4-FFF2-40B4-BE49-F238E27FC236}">
                <a16:creationId xmlns:a16="http://schemas.microsoft.com/office/drawing/2014/main" id="{0701F0D5-9D15-BA80-A09C-10AFD5D6C37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11480" y="3448139"/>
            <a:ext cx="428661" cy="428661"/>
          </a:xfrm>
          <a:prstGeom prst="rect">
            <a:avLst/>
          </a:prstGeom>
        </p:spPr>
      </p:pic>
      <p:pic>
        <p:nvPicPr>
          <p:cNvPr id="29" name="Graphic 28">
            <a:extLst>
              <a:ext uri="{FF2B5EF4-FFF2-40B4-BE49-F238E27FC236}">
                <a16:creationId xmlns:a16="http://schemas.microsoft.com/office/drawing/2014/main" id="{5F3EA0E0-1C21-EAD2-A67D-9E023868C96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71270" y="3417782"/>
            <a:ext cx="475171" cy="430968"/>
          </a:xfrm>
          <a:prstGeom prst="rect">
            <a:avLst/>
          </a:prstGeom>
        </p:spPr>
      </p:pic>
    </p:spTree>
    <p:extLst>
      <p:ext uri="{BB962C8B-B14F-4D97-AF65-F5344CB8AC3E}">
        <p14:creationId xmlns:p14="http://schemas.microsoft.com/office/powerpoint/2010/main" val="3572525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E41445-418B-46F7-FE53-547B25BD1AA6}"/>
              </a:ext>
            </a:extLst>
          </p:cNvPr>
          <p:cNvSpPr>
            <a:spLocks noGrp="1"/>
          </p:cNvSpPr>
          <p:nvPr>
            <p:ph type="body" sz="quarter" idx="11"/>
          </p:nvPr>
        </p:nvSpPr>
        <p:spPr/>
        <p:txBody>
          <a:bodyPr/>
          <a:lstStyle/>
          <a:p>
            <a:r>
              <a:rPr lang="ru-RU"/>
              <a:t>Гвинея</a:t>
            </a:r>
          </a:p>
        </p:txBody>
      </p:sp>
      <p:sp>
        <p:nvSpPr>
          <p:cNvPr id="4" name="Text Placeholder 3">
            <a:extLst>
              <a:ext uri="{FF2B5EF4-FFF2-40B4-BE49-F238E27FC236}">
                <a16:creationId xmlns:a16="http://schemas.microsoft.com/office/drawing/2014/main" id="{2640C998-8050-A0C8-3C1E-431B062D56B7}"/>
              </a:ext>
            </a:extLst>
          </p:cNvPr>
          <p:cNvSpPr>
            <a:spLocks noGrp="1"/>
          </p:cNvSpPr>
          <p:nvPr>
            <p:ph type="body" sz="quarter" idx="12"/>
          </p:nvPr>
        </p:nvSpPr>
        <p:spPr>
          <a:xfrm>
            <a:off x="849249" y="3755796"/>
            <a:ext cx="4748527" cy="2027784"/>
          </a:xfrm>
        </p:spPr>
        <p:txBody>
          <a:bodyPr/>
          <a:lstStyle/>
          <a:p>
            <a:pPr marL="0" indent="0">
              <a:buNone/>
            </a:pPr>
            <a:r>
              <a:rPr lang="ru-RU" sz="2800" dirty="0">
                <a:hlinkClick r:id="rId3"/>
              </a:rPr>
              <a:t>Годовой отчет</a:t>
            </a:r>
            <a:r>
              <a:rPr lang="ru-RU" sz="2800" dirty="0"/>
              <a:t> ИПДО входит</a:t>
            </a:r>
            <a:br>
              <a:rPr lang="ru-RU" sz="2800" dirty="0"/>
            </a:br>
            <a:r>
              <a:rPr lang="ru-RU" sz="2800" dirty="0"/>
              <a:t>в оценку эффективности ИПДО Гвинеи, которую проводит правительство</a:t>
            </a:r>
          </a:p>
        </p:txBody>
      </p:sp>
      <p:pic>
        <p:nvPicPr>
          <p:cNvPr id="6" name="Picture 5">
            <a:extLst>
              <a:ext uri="{FF2B5EF4-FFF2-40B4-BE49-F238E27FC236}">
                <a16:creationId xmlns:a16="http://schemas.microsoft.com/office/drawing/2014/main" id="{EA9E507F-E29F-2DE3-2083-196C6F498CC3}"/>
              </a:ext>
            </a:extLst>
          </p:cNvPr>
          <p:cNvPicPr>
            <a:picLocks noChangeAspect="1"/>
          </p:cNvPicPr>
          <p:nvPr/>
        </p:nvPicPr>
        <p:blipFill>
          <a:blip r:embed="rId4"/>
          <a:stretch>
            <a:fillRect/>
          </a:stretch>
        </p:blipFill>
        <p:spPr>
          <a:xfrm>
            <a:off x="5597776" y="1724914"/>
            <a:ext cx="6181839" cy="4061763"/>
          </a:xfrm>
          <a:prstGeom prst="rect">
            <a:avLst/>
          </a:prstGeom>
          <a:effectLst>
            <a:outerShdw blurRad="50800" dist="38100" dir="8100000" algn="tr" rotWithShape="0">
              <a:prstClr val="black">
                <a:alpha val="40000"/>
              </a:prstClr>
            </a:outerShdw>
          </a:effectLst>
        </p:spPr>
      </p:pic>
      <p:sp>
        <p:nvSpPr>
          <p:cNvPr id="11" name="TextBox 10">
            <a:extLst>
              <a:ext uri="{FF2B5EF4-FFF2-40B4-BE49-F238E27FC236}">
                <a16:creationId xmlns:a16="http://schemas.microsoft.com/office/drawing/2014/main" id="{1CC329F4-931E-606A-AE05-9B0383D7F76E}"/>
              </a:ext>
            </a:extLst>
          </p:cNvPr>
          <p:cNvSpPr txBox="1"/>
          <p:nvPr/>
        </p:nvSpPr>
        <p:spPr>
          <a:xfrm>
            <a:off x="810995" y="480697"/>
            <a:ext cx="5601252"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sp>
        <p:nvSpPr>
          <p:cNvPr id="8" name="Text Placeholder 1">
            <a:extLst>
              <a:ext uri="{FF2B5EF4-FFF2-40B4-BE49-F238E27FC236}">
                <a16:creationId xmlns:a16="http://schemas.microsoft.com/office/drawing/2014/main" id="{645472B7-0D1C-DAE8-4C0F-9245C38A3BC7}"/>
              </a:ext>
            </a:extLst>
          </p:cNvPr>
          <p:cNvSpPr txBox="1">
            <a:spLocks/>
          </p:cNvSpPr>
          <p:nvPr/>
        </p:nvSpPr>
        <p:spPr>
          <a:xfrm>
            <a:off x="388635" y="2017262"/>
            <a:ext cx="2554263" cy="571584"/>
          </a:xfrm>
          <a:prstGeom prst="rect">
            <a:avLst/>
          </a:prstGeom>
        </p:spPr>
        <p:txBody>
          <a:bodyPr vert="horz" lIns="91440" tIns="45720" rIns="91440" bIns="45720" rtlCol="0">
            <a:noAutofit/>
          </a:bodyPr>
          <a:lstStyle>
            <a:lvl1pPr marL="0" indent="0" algn="l" defTabSz="457200" rtl="0" eaLnBrk="1" latinLnBrk="0" hangingPunct="1">
              <a:lnSpc>
                <a:spcPct val="94000"/>
              </a:lnSpc>
              <a:spcBef>
                <a:spcPts val="1000"/>
              </a:spcBef>
              <a:spcAft>
                <a:spcPts val="200"/>
              </a:spcAft>
              <a:buFont typeface="Franklin Gothic Book" panose="020B0503020102020204" pitchFamily="34" charset="0"/>
              <a:buNone/>
              <a:defRPr lang="en-US" sz="2800" kern="1200" baseline="0" dirty="0">
                <a:solidFill>
                  <a:srgbClr val="FFFFFF"/>
                </a:solidFill>
                <a:latin typeface="Franklin Gothic Medium" panose="020B0603020102020204" pitchFamily="34" charset="0"/>
                <a:ea typeface="+mn-ea"/>
                <a:cs typeface="+mn-cs"/>
              </a:defRPr>
            </a:lvl1pPr>
            <a:lvl2pPr marL="530352" indent="0" algn="l" defTabSz="914400" rtl="0" eaLnBrk="1" latinLnBrk="0" hangingPunct="1">
              <a:lnSpc>
                <a:spcPct val="94000"/>
              </a:lnSpc>
              <a:spcBef>
                <a:spcPts val="500"/>
              </a:spcBef>
              <a:spcAft>
                <a:spcPts val="200"/>
              </a:spcAft>
              <a:buFont typeface="Franklin Gothic Book" panose="020B0503020102020204" pitchFamily="34" charset="0"/>
              <a:buNone/>
              <a:defRPr sz="2800" b="0" i="0" kern="1200" baseline="0">
                <a:solidFill>
                  <a:schemeClr val="tx2"/>
                </a:solidFill>
                <a:latin typeface="Franklin Gothic Medium" panose="020B0603020102020204" pitchFamily="34" charset="0"/>
                <a:ea typeface="+mn-ea"/>
                <a:cs typeface="+mn-cs"/>
              </a:defRPr>
            </a:lvl2pPr>
            <a:lvl3pPr marL="9875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3pPr>
            <a:lvl4pPr marL="14447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4pPr>
            <a:lvl5pPr marL="1901952" indent="0" algn="l" defTabSz="914400" rtl="0" eaLnBrk="1" latinLnBrk="0" hangingPunct="1">
              <a:lnSpc>
                <a:spcPct val="94000"/>
              </a:lnSpc>
              <a:spcBef>
                <a:spcPts val="500"/>
              </a:spcBef>
              <a:spcAft>
                <a:spcPts val="200"/>
              </a:spcAft>
              <a:buFont typeface="Franklin Gothic Book" panose="020B0503020102020204" pitchFamily="34" charset="0"/>
              <a:buNone/>
              <a:defRPr sz="2000" b="0" i="0" kern="1200" baseline="0">
                <a:solidFill>
                  <a:schemeClr val="tx2"/>
                </a:solidFill>
                <a:latin typeface="Franklin Gothic Medium" panose="020B0603020102020204" pitchFamily="34" charset="0"/>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r"/>
            <a:r>
              <a:rPr lang="ru-RU"/>
              <a:t>ПРИМЕР</a:t>
            </a:r>
          </a:p>
        </p:txBody>
      </p:sp>
    </p:spTree>
    <p:extLst>
      <p:ext uri="{BB962C8B-B14F-4D97-AF65-F5344CB8AC3E}">
        <p14:creationId xmlns:p14="http://schemas.microsoft.com/office/powerpoint/2010/main" val="1414344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E41445-418B-46F7-FE53-547B25BD1AA6}"/>
              </a:ext>
            </a:extLst>
          </p:cNvPr>
          <p:cNvSpPr>
            <a:spLocks noGrp="1"/>
          </p:cNvSpPr>
          <p:nvPr>
            <p:ph type="body" sz="quarter" idx="11"/>
          </p:nvPr>
        </p:nvSpPr>
        <p:spPr/>
        <p:txBody>
          <a:bodyPr/>
          <a:lstStyle/>
          <a:p>
            <a:r>
              <a:rPr lang="ru-RU"/>
              <a:t>Аргентина</a:t>
            </a:r>
          </a:p>
        </p:txBody>
      </p:sp>
      <p:sp>
        <p:nvSpPr>
          <p:cNvPr id="4" name="Text Placeholder 3">
            <a:extLst>
              <a:ext uri="{FF2B5EF4-FFF2-40B4-BE49-F238E27FC236}">
                <a16:creationId xmlns:a16="http://schemas.microsoft.com/office/drawing/2014/main" id="{2640C998-8050-A0C8-3C1E-431B062D56B7}"/>
              </a:ext>
            </a:extLst>
          </p:cNvPr>
          <p:cNvSpPr>
            <a:spLocks noGrp="1"/>
          </p:cNvSpPr>
          <p:nvPr>
            <p:ph type="body" sz="quarter" idx="12"/>
          </p:nvPr>
        </p:nvSpPr>
        <p:spPr>
          <a:xfrm>
            <a:off x="849249" y="3755796"/>
            <a:ext cx="6234723" cy="2130654"/>
          </a:xfrm>
        </p:spPr>
        <p:txBody>
          <a:bodyPr/>
          <a:lstStyle/>
          <a:p>
            <a:pPr marL="0" indent="0">
              <a:buNone/>
            </a:pPr>
            <a:r>
              <a:rPr lang="ru-RU" sz="2800" dirty="0"/>
              <a:t>Отчет о прогрессе содержит замечания о достигнутом на данный момент прогрессе, которые были предоставлены каждым из заинтересованных кругов</a:t>
            </a:r>
          </a:p>
        </p:txBody>
      </p:sp>
      <p:pic>
        <p:nvPicPr>
          <p:cNvPr id="7" name="Picture 6">
            <a:extLst>
              <a:ext uri="{FF2B5EF4-FFF2-40B4-BE49-F238E27FC236}">
                <a16:creationId xmlns:a16="http://schemas.microsoft.com/office/drawing/2014/main" id="{1942BD19-F01D-2575-8615-3F76B24D4F18}"/>
              </a:ext>
            </a:extLst>
          </p:cNvPr>
          <p:cNvPicPr>
            <a:picLocks noChangeAspect="1"/>
          </p:cNvPicPr>
          <p:nvPr/>
        </p:nvPicPr>
        <p:blipFill>
          <a:blip r:embed="rId3"/>
          <a:stretch>
            <a:fillRect/>
          </a:stretch>
        </p:blipFill>
        <p:spPr>
          <a:xfrm>
            <a:off x="8154193" y="1394460"/>
            <a:ext cx="3564657" cy="5055051"/>
          </a:xfrm>
          <a:prstGeom prst="rect">
            <a:avLst/>
          </a:prstGeom>
        </p:spPr>
      </p:pic>
      <p:sp>
        <p:nvSpPr>
          <p:cNvPr id="10" name="TextBox 9">
            <a:extLst>
              <a:ext uri="{FF2B5EF4-FFF2-40B4-BE49-F238E27FC236}">
                <a16:creationId xmlns:a16="http://schemas.microsoft.com/office/drawing/2014/main" id="{367E7F68-89B9-A655-CFAF-38779BC32211}"/>
              </a:ext>
            </a:extLst>
          </p:cNvPr>
          <p:cNvSpPr txBox="1"/>
          <p:nvPr/>
        </p:nvSpPr>
        <p:spPr>
          <a:xfrm>
            <a:off x="810995" y="480697"/>
            <a:ext cx="5601252"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sp>
        <p:nvSpPr>
          <p:cNvPr id="8" name="Text Placeholder 1">
            <a:extLst>
              <a:ext uri="{FF2B5EF4-FFF2-40B4-BE49-F238E27FC236}">
                <a16:creationId xmlns:a16="http://schemas.microsoft.com/office/drawing/2014/main" id="{8911C31A-4EAB-5E91-9EDF-7EED0C0FEB1C}"/>
              </a:ext>
            </a:extLst>
          </p:cNvPr>
          <p:cNvSpPr txBox="1">
            <a:spLocks/>
          </p:cNvSpPr>
          <p:nvPr/>
        </p:nvSpPr>
        <p:spPr>
          <a:xfrm>
            <a:off x="388635" y="2017262"/>
            <a:ext cx="2554263" cy="571584"/>
          </a:xfrm>
          <a:prstGeom prst="rect">
            <a:avLst/>
          </a:prstGeom>
        </p:spPr>
        <p:txBody>
          <a:bodyPr vert="horz" lIns="91440" tIns="45720" rIns="91440" bIns="45720" rtlCol="0">
            <a:noAutofit/>
          </a:bodyPr>
          <a:lstStyle>
            <a:lvl1pPr marL="0" indent="0" algn="l" defTabSz="457200" rtl="0" eaLnBrk="1" latinLnBrk="0" hangingPunct="1">
              <a:lnSpc>
                <a:spcPct val="94000"/>
              </a:lnSpc>
              <a:spcBef>
                <a:spcPts val="1000"/>
              </a:spcBef>
              <a:spcAft>
                <a:spcPts val="200"/>
              </a:spcAft>
              <a:buFont typeface="Franklin Gothic Book" panose="020B0503020102020204" pitchFamily="34" charset="0"/>
              <a:buNone/>
              <a:defRPr lang="en-US" sz="2800" kern="1200" baseline="0" dirty="0">
                <a:solidFill>
                  <a:srgbClr val="FFFFFF"/>
                </a:solidFill>
                <a:latin typeface="Franklin Gothic Medium" panose="020B0603020102020204" pitchFamily="34" charset="0"/>
                <a:ea typeface="+mn-ea"/>
                <a:cs typeface="+mn-cs"/>
              </a:defRPr>
            </a:lvl1pPr>
            <a:lvl2pPr marL="530352" indent="0" algn="l" defTabSz="914400" rtl="0" eaLnBrk="1" latinLnBrk="0" hangingPunct="1">
              <a:lnSpc>
                <a:spcPct val="94000"/>
              </a:lnSpc>
              <a:spcBef>
                <a:spcPts val="500"/>
              </a:spcBef>
              <a:spcAft>
                <a:spcPts val="200"/>
              </a:spcAft>
              <a:buFont typeface="Franklin Gothic Book" panose="020B0503020102020204" pitchFamily="34" charset="0"/>
              <a:buNone/>
              <a:defRPr sz="2800" b="0" i="0" kern="1200" baseline="0">
                <a:solidFill>
                  <a:schemeClr val="tx2"/>
                </a:solidFill>
                <a:latin typeface="Franklin Gothic Medium" panose="020B0603020102020204" pitchFamily="34" charset="0"/>
                <a:ea typeface="+mn-ea"/>
                <a:cs typeface="+mn-cs"/>
              </a:defRPr>
            </a:lvl2pPr>
            <a:lvl3pPr marL="9875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3pPr>
            <a:lvl4pPr marL="14447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4pPr>
            <a:lvl5pPr marL="1901952" indent="0" algn="l" defTabSz="914400" rtl="0" eaLnBrk="1" latinLnBrk="0" hangingPunct="1">
              <a:lnSpc>
                <a:spcPct val="94000"/>
              </a:lnSpc>
              <a:spcBef>
                <a:spcPts val="500"/>
              </a:spcBef>
              <a:spcAft>
                <a:spcPts val="200"/>
              </a:spcAft>
              <a:buFont typeface="Franklin Gothic Book" panose="020B0503020102020204" pitchFamily="34" charset="0"/>
              <a:buNone/>
              <a:defRPr sz="2000" b="0" i="0" kern="1200" baseline="0">
                <a:solidFill>
                  <a:schemeClr val="tx2"/>
                </a:solidFill>
                <a:latin typeface="Franklin Gothic Medium" panose="020B0603020102020204" pitchFamily="34" charset="0"/>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r"/>
            <a:r>
              <a:rPr lang="ru-RU"/>
              <a:t>ПРИМЕР</a:t>
            </a:r>
          </a:p>
        </p:txBody>
      </p:sp>
    </p:spTree>
    <p:extLst>
      <p:ext uri="{BB962C8B-B14F-4D97-AF65-F5344CB8AC3E}">
        <p14:creationId xmlns:p14="http://schemas.microsoft.com/office/powerpoint/2010/main" val="3746790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E41445-418B-46F7-FE53-547B25BD1AA6}"/>
              </a:ext>
            </a:extLst>
          </p:cNvPr>
          <p:cNvSpPr>
            <a:spLocks noGrp="1"/>
          </p:cNvSpPr>
          <p:nvPr>
            <p:ph type="body" sz="quarter" idx="11"/>
          </p:nvPr>
        </p:nvSpPr>
        <p:spPr/>
        <p:txBody>
          <a:bodyPr/>
          <a:lstStyle/>
          <a:p>
            <a:r>
              <a:rPr lang="ru-RU"/>
              <a:t>Германия</a:t>
            </a:r>
          </a:p>
        </p:txBody>
      </p:sp>
      <p:sp>
        <p:nvSpPr>
          <p:cNvPr id="4" name="Text Placeholder 3">
            <a:extLst>
              <a:ext uri="{FF2B5EF4-FFF2-40B4-BE49-F238E27FC236}">
                <a16:creationId xmlns:a16="http://schemas.microsoft.com/office/drawing/2014/main" id="{2640C998-8050-A0C8-3C1E-431B062D56B7}"/>
              </a:ext>
            </a:extLst>
          </p:cNvPr>
          <p:cNvSpPr>
            <a:spLocks noGrp="1"/>
          </p:cNvSpPr>
          <p:nvPr>
            <p:ph type="body" sz="quarter" idx="12"/>
          </p:nvPr>
        </p:nvSpPr>
        <p:spPr>
          <a:xfrm>
            <a:off x="849249" y="3755796"/>
            <a:ext cx="4773785" cy="2176374"/>
          </a:xfrm>
        </p:spPr>
        <p:txBody>
          <a:bodyPr/>
          <a:lstStyle/>
          <a:p>
            <a:pPr marL="0" indent="0">
              <a:buNone/>
            </a:pPr>
            <a:r>
              <a:rPr lang="ru-RU" sz="2800" dirty="0"/>
              <a:t>В </a:t>
            </a:r>
            <a:r>
              <a:rPr lang="ru-RU" sz="2800" dirty="0">
                <a:hlinkClick r:id="rId3"/>
              </a:rPr>
              <a:t>отчете о прогрессе</a:t>
            </a:r>
            <a:r>
              <a:rPr lang="ru-RU" sz="2800" dirty="0"/>
              <a:t> приведен итоговый анализ уже достигнутых результатов и мероприятий, которые необходимо перенести.</a:t>
            </a:r>
          </a:p>
        </p:txBody>
      </p:sp>
      <p:pic>
        <p:nvPicPr>
          <p:cNvPr id="6" name="Picture 5">
            <a:extLst>
              <a:ext uri="{FF2B5EF4-FFF2-40B4-BE49-F238E27FC236}">
                <a16:creationId xmlns:a16="http://schemas.microsoft.com/office/drawing/2014/main" id="{24ECF89D-68C5-16A2-DBA6-F6437CC9D8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20740" y="1311117"/>
            <a:ext cx="5896401" cy="5150256"/>
          </a:xfrm>
          <a:prstGeom prst="rect">
            <a:avLst/>
          </a:prstGeom>
          <a:effectLst>
            <a:outerShdw blurRad="50800" dist="38100" dir="8100000" algn="tr" rotWithShape="0">
              <a:prstClr val="black">
                <a:alpha val="40000"/>
              </a:prstClr>
            </a:outerShdw>
          </a:effectLst>
        </p:spPr>
      </p:pic>
      <p:sp>
        <p:nvSpPr>
          <p:cNvPr id="12" name="TextBox 11">
            <a:extLst>
              <a:ext uri="{FF2B5EF4-FFF2-40B4-BE49-F238E27FC236}">
                <a16:creationId xmlns:a16="http://schemas.microsoft.com/office/drawing/2014/main" id="{5C372E79-7F5E-5B17-4CE3-BE0D12CBD121}"/>
              </a:ext>
            </a:extLst>
          </p:cNvPr>
          <p:cNvSpPr txBox="1"/>
          <p:nvPr/>
        </p:nvSpPr>
        <p:spPr>
          <a:xfrm>
            <a:off x="810995" y="480697"/>
            <a:ext cx="5601252" cy="369332"/>
          </a:xfrm>
          <a:prstGeom prst="rect">
            <a:avLst/>
          </a:prstGeom>
          <a:noFill/>
        </p:spPr>
        <p:txBody>
          <a:bodyPr wrap="square" lIns="180000" rtlCol="0">
            <a:spAutoFit/>
          </a:bodyPr>
          <a:lstStyle/>
          <a:p>
            <a:r>
              <a:rPr lang="ru-RU">
                <a:solidFill>
                  <a:schemeClr val="accent5"/>
                </a:solidFill>
                <a:latin typeface="Franklin Gothic Medium" panose="020B0603020102020204" pitchFamily="34" charset="0"/>
              </a:rPr>
              <a:t>ЭТАП 4. МОНИТОРИНГ И ПЕРЕСМОТР</a:t>
            </a:r>
          </a:p>
        </p:txBody>
      </p:sp>
      <p:sp>
        <p:nvSpPr>
          <p:cNvPr id="8" name="Text Placeholder 1">
            <a:extLst>
              <a:ext uri="{FF2B5EF4-FFF2-40B4-BE49-F238E27FC236}">
                <a16:creationId xmlns:a16="http://schemas.microsoft.com/office/drawing/2014/main" id="{0323E8B3-6F19-F651-2F3F-CF5DBC8145D0}"/>
              </a:ext>
            </a:extLst>
          </p:cNvPr>
          <p:cNvSpPr txBox="1">
            <a:spLocks/>
          </p:cNvSpPr>
          <p:nvPr/>
        </p:nvSpPr>
        <p:spPr>
          <a:xfrm>
            <a:off x="388635" y="2017262"/>
            <a:ext cx="2554263" cy="571584"/>
          </a:xfrm>
          <a:prstGeom prst="rect">
            <a:avLst/>
          </a:prstGeom>
        </p:spPr>
        <p:txBody>
          <a:bodyPr vert="horz" lIns="91440" tIns="45720" rIns="91440" bIns="45720" rtlCol="0">
            <a:noAutofit/>
          </a:bodyPr>
          <a:lstStyle>
            <a:lvl1pPr marL="0" indent="0" algn="l" defTabSz="457200" rtl="0" eaLnBrk="1" latinLnBrk="0" hangingPunct="1">
              <a:lnSpc>
                <a:spcPct val="94000"/>
              </a:lnSpc>
              <a:spcBef>
                <a:spcPts val="1000"/>
              </a:spcBef>
              <a:spcAft>
                <a:spcPts val="200"/>
              </a:spcAft>
              <a:buFont typeface="Franklin Gothic Book" panose="020B0503020102020204" pitchFamily="34" charset="0"/>
              <a:buNone/>
              <a:defRPr lang="en-US" sz="2800" kern="1200" baseline="0" dirty="0">
                <a:solidFill>
                  <a:srgbClr val="FFFFFF"/>
                </a:solidFill>
                <a:latin typeface="Franklin Gothic Medium" panose="020B0603020102020204" pitchFamily="34" charset="0"/>
                <a:ea typeface="+mn-ea"/>
                <a:cs typeface="+mn-cs"/>
              </a:defRPr>
            </a:lvl1pPr>
            <a:lvl2pPr marL="530352" indent="0" algn="l" defTabSz="914400" rtl="0" eaLnBrk="1" latinLnBrk="0" hangingPunct="1">
              <a:lnSpc>
                <a:spcPct val="94000"/>
              </a:lnSpc>
              <a:spcBef>
                <a:spcPts val="500"/>
              </a:spcBef>
              <a:spcAft>
                <a:spcPts val="200"/>
              </a:spcAft>
              <a:buFont typeface="Franklin Gothic Book" panose="020B0503020102020204" pitchFamily="34" charset="0"/>
              <a:buNone/>
              <a:defRPr sz="2800" b="0" i="0" kern="1200" baseline="0">
                <a:solidFill>
                  <a:schemeClr val="tx2"/>
                </a:solidFill>
                <a:latin typeface="Franklin Gothic Medium" panose="020B0603020102020204" pitchFamily="34" charset="0"/>
                <a:ea typeface="+mn-ea"/>
                <a:cs typeface="+mn-cs"/>
              </a:defRPr>
            </a:lvl2pPr>
            <a:lvl3pPr marL="9875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3pPr>
            <a:lvl4pPr marL="1444752" indent="0" algn="l" defTabSz="914400" rtl="0" eaLnBrk="1" latinLnBrk="0" hangingPunct="1">
              <a:lnSpc>
                <a:spcPct val="94000"/>
              </a:lnSpc>
              <a:spcBef>
                <a:spcPts val="500"/>
              </a:spcBef>
              <a:spcAft>
                <a:spcPts val="200"/>
              </a:spcAft>
              <a:buFont typeface="Franklin Gothic Book" panose="020B0503020102020204" pitchFamily="34" charset="0"/>
              <a:buNone/>
              <a:defRPr sz="2400" b="0" i="0" kern="1200" baseline="0">
                <a:solidFill>
                  <a:schemeClr val="tx2"/>
                </a:solidFill>
                <a:latin typeface="Franklin Gothic Medium" panose="020B0603020102020204" pitchFamily="34" charset="0"/>
                <a:ea typeface="+mn-ea"/>
                <a:cs typeface="+mn-cs"/>
              </a:defRPr>
            </a:lvl4pPr>
            <a:lvl5pPr marL="1901952" indent="0" algn="l" defTabSz="914400" rtl="0" eaLnBrk="1" latinLnBrk="0" hangingPunct="1">
              <a:lnSpc>
                <a:spcPct val="94000"/>
              </a:lnSpc>
              <a:spcBef>
                <a:spcPts val="500"/>
              </a:spcBef>
              <a:spcAft>
                <a:spcPts val="200"/>
              </a:spcAft>
              <a:buFont typeface="Franklin Gothic Book" panose="020B0503020102020204" pitchFamily="34" charset="0"/>
              <a:buNone/>
              <a:defRPr sz="2000" b="0" i="0" kern="1200" baseline="0">
                <a:solidFill>
                  <a:schemeClr val="tx2"/>
                </a:solidFill>
                <a:latin typeface="Franklin Gothic Medium" panose="020B0603020102020204" pitchFamily="34" charset="0"/>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r"/>
            <a:r>
              <a:rPr lang="ru-RU"/>
              <a:t>ПРИМЕР</a:t>
            </a:r>
          </a:p>
        </p:txBody>
      </p:sp>
    </p:spTree>
    <p:extLst>
      <p:ext uri="{BB962C8B-B14F-4D97-AF65-F5344CB8AC3E}">
        <p14:creationId xmlns:p14="http://schemas.microsoft.com/office/powerpoint/2010/main" val="173185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3" y="2604654"/>
            <a:ext cx="11555508"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1" y="1896169"/>
            <a:ext cx="4561115"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ru-RU" sz="2800">
                <a:solidFill>
                  <a:srgbClr val="FFFFFF"/>
                </a:solidFill>
                <a:latin typeface="Franklin Gothic Medium" panose="020B0603020102020204" pitchFamily="34" charset="0"/>
              </a:rPr>
              <a:t>ТРЕБОВАНИЕ 1.5</a:t>
            </a: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581835"/>
            <a:ext cx="4561115"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ru-RU" sz="4000" dirty="0">
                <a:solidFill>
                  <a:srgbClr val="FFFFFF"/>
                </a:solidFill>
              </a:rPr>
              <a:t>Что изменилось?</a:t>
            </a:r>
          </a:p>
        </p:txBody>
      </p:sp>
      <p:pic>
        <p:nvPicPr>
          <p:cNvPr id="18" name="Picture 17">
            <a:extLst>
              <a:ext uri="{FF2B5EF4-FFF2-40B4-BE49-F238E27FC236}">
                <a16:creationId xmlns:a16="http://schemas.microsoft.com/office/drawing/2014/main" id="{1598E6E9-A43D-887F-E702-5294B5207E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Tree>
    <p:extLst>
      <p:ext uri="{BB962C8B-B14F-4D97-AF65-F5344CB8AC3E}">
        <p14:creationId xmlns:p14="http://schemas.microsoft.com/office/powerpoint/2010/main" val="462092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everal sticky notes pinned to a wall&#10;&#10;Description automatically generated">
            <a:extLst>
              <a:ext uri="{FF2B5EF4-FFF2-40B4-BE49-F238E27FC236}">
                <a16:creationId xmlns:a16="http://schemas.microsoft.com/office/drawing/2014/main" id="{A7FE4D47-75AA-899E-CE0D-0C0350E720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3399" y="0"/>
            <a:ext cx="5308601" cy="6858000"/>
          </a:xfrm>
          <a:prstGeom prst="rect">
            <a:avLst/>
          </a:prstGeom>
        </p:spPr>
      </p:pic>
      <p:sp>
        <p:nvSpPr>
          <p:cNvPr id="6" name="Rectangle 5">
            <a:extLst>
              <a:ext uri="{FF2B5EF4-FFF2-40B4-BE49-F238E27FC236}">
                <a16:creationId xmlns:a16="http://schemas.microsoft.com/office/drawing/2014/main" id="{CE97C658-9103-7952-5706-1F8F1E5F01F5}"/>
              </a:ext>
            </a:extLst>
          </p:cNvPr>
          <p:cNvSpPr/>
          <p:nvPr/>
        </p:nvSpPr>
        <p:spPr>
          <a:xfrm>
            <a:off x="6883400" y="1"/>
            <a:ext cx="5308600" cy="6857999"/>
          </a:xfrm>
          <a:prstGeom prst="rect">
            <a:avLst/>
          </a:prstGeom>
          <a:solidFill>
            <a:schemeClr val="accent6">
              <a:alpha val="70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10F883D5-4E1B-0798-8001-C0EC6BCFC108}"/>
              </a:ext>
            </a:extLst>
          </p:cNvPr>
          <p:cNvSpPr>
            <a:spLocks noGrp="1"/>
          </p:cNvSpPr>
          <p:nvPr>
            <p:ph type="body" sz="quarter" idx="11"/>
          </p:nvPr>
        </p:nvSpPr>
        <p:spPr>
          <a:xfrm>
            <a:off x="1003243" y="3097241"/>
            <a:ext cx="5330397" cy="1685071"/>
          </a:xfrm>
        </p:spPr>
        <p:txBody>
          <a:bodyPr>
            <a:normAutofit lnSpcReduction="10000"/>
          </a:bodyPr>
          <a:lstStyle/>
          <a:p>
            <a:r>
              <a:rPr lang="ru-RU" sz="3600" b="0">
                <a:solidFill>
                  <a:srgbClr val="FFFFFF"/>
                </a:solidFill>
              </a:rPr>
              <a:t>ЭТАП 5</a:t>
            </a:r>
          </a:p>
          <a:p>
            <a:r>
              <a:rPr lang="ru-RU" sz="4000">
                <a:solidFill>
                  <a:srgbClr val="FFFFFF"/>
                </a:solidFill>
              </a:rPr>
              <a:t>Повторное планирование</a:t>
            </a:r>
          </a:p>
        </p:txBody>
      </p:sp>
      <p:sp>
        <p:nvSpPr>
          <p:cNvPr id="9" name="Rectangle 8">
            <a:extLst>
              <a:ext uri="{FF2B5EF4-FFF2-40B4-BE49-F238E27FC236}">
                <a16:creationId xmlns:a16="http://schemas.microsoft.com/office/drawing/2014/main" id="{ADC013D2-01CC-A0E6-FD12-6166300BB138}"/>
              </a:ext>
            </a:extLst>
          </p:cNvPr>
          <p:cNvSpPr/>
          <p:nvPr/>
        </p:nvSpPr>
        <p:spPr>
          <a:xfrm>
            <a:off x="0" y="1896169"/>
            <a:ext cx="51816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extBox 2">
            <a:extLst>
              <a:ext uri="{FF2B5EF4-FFF2-40B4-BE49-F238E27FC236}">
                <a16:creationId xmlns:a16="http://schemas.microsoft.com/office/drawing/2014/main" id="{002F5750-87DE-0B72-62FE-AE136DD51876}"/>
              </a:ext>
            </a:extLst>
          </p:cNvPr>
          <p:cNvSpPr txBox="1"/>
          <p:nvPr/>
        </p:nvSpPr>
        <p:spPr>
          <a:xfrm>
            <a:off x="472967" y="1988802"/>
            <a:ext cx="4656083" cy="461665"/>
          </a:xfrm>
          <a:prstGeom prst="rect">
            <a:avLst/>
          </a:prstGeom>
          <a:noFill/>
        </p:spPr>
        <p:txBody>
          <a:bodyPr wrap="square" rtlCol="0">
            <a:spAutoFit/>
          </a:bodyPr>
          <a:lstStyle/>
          <a:p>
            <a:pPr algn="r"/>
            <a:r>
              <a:rPr lang="ru-RU" sz="2400" dirty="0">
                <a:solidFill>
                  <a:srgbClr val="FFFFFF"/>
                </a:solidFill>
                <a:latin typeface="Franklin Gothic Medium" panose="020B0603020102020204" pitchFamily="34" charset="0"/>
              </a:rPr>
              <a:t>СОСТАВЛЕНИЕ РАБОЧЕГО ПЛАНА</a:t>
            </a:r>
          </a:p>
        </p:txBody>
      </p:sp>
    </p:spTree>
    <p:extLst>
      <p:ext uri="{BB962C8B-B14F-4D97-AF65-F5344CB8AC3E}">
        <p14:creationId xmlns:p14="http://schemas.microsoft.com/office/powerpoint/2010/main" val="362730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BA595-3C91-163D-DA1F-49B0A01478D0}"/>
              </a:ext>
            </a:extLst>
          </p:cNvPr>
          <p:cNvPicPr>
            <a:picLocks noChangeAspect="1"/>
          </p:cNvPicPr>
          <p:nvPr/>
        </p:nvPicPr>
        <p:blipFill>
          <a:blip r:embed="rId3" cstate="screen">
            <a:alphaModFix amt="27000"/>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861603" y="14287"/>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ru-RU" dirty="0"/>
              <a:t>Планирование работы — это цикл</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1"/>
            <a:ext cx="8651090" cy="4361121"/>
          </a:xfrm>
        </p:spPr>
        <p:txBody>
          <a:bodyPr>
            <a:normAutofit fontScale="85000" lnSpcReduction="10000"/>
          </a:bodyPr>
          <a:lstStyle/>
          <a:p>
            <a:pPr>
              <a:lnSpc>
                <a:spcPct val="104000"/>
              </a:lnSpc>
              <a:buFont typeface="Wingdings" pitchFamily="2" charset="2"/>
              <a:buChar char="§"/>
              <a:defRPr/>
            </a:pPr>
            <a:r>
              <a:rPr lang="ru-RU" sz="3200" dirty="0">
                <a:latin typeface="Franklin Gothic Book" panose="020B0503020102020204"/>
              </a:rPr>
              <a:t>Обоснованный рабочий план подлежит </a:t>
            </a:r>
            <a:r>
              <a:rPr lang="ru-RU" sz="3200" b="1" dirty="0">
                <a:solidFill>
                  <a:srgbClr val="0090BD"/>
                </a:solidFill>
                <a:latin typeface="Franklin Gothic Book" panose="020B0503020102020204"/>
              </a:rPr>
              <a:t>ежегодному пересмотру</a:t>
            </a:r>
          </a:p>
          <a:p>
            <a:pPr>
              <a:lnSpc>
                <a:spcPct val="104000"/>
              </a:lnSpc>
              <a:buFont typeface="Wingdings" pitchFamily="2" charset="2"/>
              <a:buChar char="§"/>
              <a:defRPr/>
            </a:pPr>
            <a:r>
              <a:rPr lang="ru-RU" sz="3200" dirty="0">
                <a:latin typeface="Franklin Gothic Book" panose="020B0503020102020204"/>
              </a:rPr>
              <a:t>При пересмотре ориентируйтесь на </a:t>
            </a:r>
            <a:r>
              <a:rPr lang="ru-RU" sz="3200" b="1" dirty="0">
                <a:solidFill>
                  <a:srgbClr val="0090BD"/>
                </a:solidFill>
                <a:latin typeface="Franklin Gothic Book" panose="020B0503020102020204"/>
              </a:rPr>
              <a:t>достигнутый прогресс</a:t>
            </a:r>
            <a:r>
              <a:rPr lang="ru-RU" sz="3200" dirty="0">
                <a:latin typeface="Franklin Gothic Book" panose="020B0503020102020204"/>
              </a:rPr>
              <a:t> и выявленные </a:t>
            </a:r>
            <a:r>
              <a:rPr lang="ru-RU" sz="3200" b="1" dirty="0">
                <a:solidFill>
                  <a:srgbClr val="0090BD"/>
                </a:solidFill>
                <a:latin typeface="Franklin Gothic Book" panose="020B0503020102020204"/>
              </a:rPr>
              <a:t>возможности</a:t>
            </a:r>
          </a:p>
          <a:p>
            <a:pPr>
              <a:lnSpc>
                <a:spcPct val="104000"/>
              </a:lnSpc>
              <a:buClr>
                <a:srgbClr val="002157"/>
              </a:buClr>
              <a:buFont typeface="Wingdings" pitchFamily="2" charset="2"/>
              <a:buChar char="§"/>
              <a:defRPr/>
            </a:pPr>
            <a:r>
              <a:rPr lang="ru-RU" sz="3200" dirty="0">
                <a:latin typeface="Franklin Gothic Book" panose="020B0503020102020204"/>
              </a:rPr>
              <a:t>Могут возникнуть </a:t>
            </a:r>
            <a:r>
              <a:rPr lang="ru-RU" sz="3200" b="1" dirty="0">
                <a:solidFill>
                  <a:srgbClr val="0090BD"/>
                </a:solidFill>
                <a:latin typeface="Franklin Gothic Book" panose="020B0503020102020204"/>
              </a:rPr>
              <a:t>новые приоритеты</a:t>
            </a:r>
            <a:r>
              <a:rPr lang="ru-RU" sz="3200" dirty="0">
                <a:latin typeface="Franklin Gothic Book" panose="020B0503020102020204"/>
              </a:rPr>
              <a:t>, темы</a:t>
            </a:r>
            <a:br>
              <a:rPr lang="ru-RU" sz="3200" dirty="0">
                <a:latin typeface="Franklin Gothic Book" panose="020B0503020102020204"/>
              </a:rPr>
            </a:br>
            <a:r>
              <a:rPr lang="ru-RU" sz="3200" dirty="0">
                <a:latin typeface="Franklin Gothic Book" panose="020B0503020102020204"/>
              </a:rPr>
              <a:t>и субъекты </a:t>
            </a:r>
          </a:p>
          <a:p>
            <a:pPr>
              <a:lnSpc>
                <a:spcPct val="104000"/>
              </a:lnSpc>
              <a:buFont typeface="Wingdings" pitchFamily="2" charset="2"/>
              <a:buChar char="§"/>
              <a:defRPr/>
            </a:pPr>
            <a:r>
              <a:rPr lang="ru-RU" sz="3200" dirty="0">
                <a:latin typeface="Franklin Gothic Book" panose="020B0503020102020204"/>
              </a:rPr>
              <a:t>В основе качественного рабочего плана лежат </a:t>
            </a:r>
            <a:r>
              <a:rPr lang="ru-RU" sz="3200" b="1" dirty="0">
                <a:solidFill>
                  <a:srgbClr val="0090BD"/>
                </a:solidFill>
                <a:latin typeface="Franklin Gothic Book" panose="020B0503020102020204"/>
              </a:rPr>
              <a:t>открытые и честные обсуждения </a:t>
            </a:r>
            <a:br>
              <a:rPr lang="ru-RU" sz="3200" b="1" dirty="0">
                <a:solidFill>
                  <a:srgbClr val="0090BD"/>
                </a:solidFill>
                <a:latin typeface="Franklin Gothic Book" panose="020B0503020102020204"/>
              </a:rPr>
            </a:br>
            <a:r>
              <a:rPr lang="ru-RU" sz="3200" dirty="0">
                <a:latin typeface="Franklin Gothic Book" panose="020B0503020102020204"/>
              </a:rPr>
              <a:t>с соответствующими заинтересованными сторонами</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ru-RU">
                <a:solidFill>
                  <a:schemeClr val="accent6"/>
                </a:solidFill>
                <a:latin typeface="Franklin Gothic Medium" panose="020B0603020102020204" pitchFamily="34" charset="0"/>
              </a:rPr>
              <a:t>ЭТАП 5. ПОВТОРНОЕ ПЛАНИРОВАНИЕ</a:t>
            </a:r>
          </a:p>
        </p:txBody>
      </p:sp>
    </p:spTree>
    <p:extLst>
      <p:ext uri="{BB962C8B-B14F-4D97-AF65-F5344CB8AC3E}">
        <p14:creationId xmlns:p14="http://schemas.microsoft.com/office/powerpoint/2010/main" val="1869099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5989-9240-F362-9BE6-12EE9D899DE0}"/>
              </a:ext>
            </a:extLst>
          </p:cNvPr>
          <p:cNvSpPr>
            <a:spLocks noGrp="1"/>
          </p:cNvSpPr>
          <p:nvPr>
            <p:ph type="title"/>
          </p:nvPr>
        </p:nvSpPr>
        <p:spPr>
          <a:xfrm>
            <a:off x="642812" y="2540471"/>
            <a:ext cx="4023781" cy="1409657"/>
          </a:xfrm>
        </p:spPr>
        <p:txBody>
          <a:bodyPr/>
          <a:lstStyle/>
          <a:p>
            <a:r>
              <a:rPr lang="ru-RU" dirty="0"/>
              <a:t>Ознакомьтесь</a:t>
            </a:r>
            <a:br>
              <a:rPr lang="ru-RU" dirty="0"/>
            </a:br>
            <a:r>
              <a:rPr lang="ru-RU" dirty="0"/>
              <a:t>с руководством на странице </a:t>
            </a:r>
            <a:r>
              <a:rPr lang="ru-RU" dirty="0">
                <a:hlinkClick r:id="rId3"/>
              </a:rPr>
              <a:t>eiti.org/guide</a:t>
            </a:r>
          </a:p>
        </p:txBody>
      </p:sp>
      <p:grpSp>
        <p:nvGrpSpPr>
          <p:cNvPr id="7" name="Group 6">
            <a:extLst>
              <a:ext uri="{FF2B5EF4-FFF2-40B4-BE49-F238E27FC236}">
                <a16:creationId xmlns:a16="http://schemas.microsoft.com/office/drawing/2014/main" id="{87B8DAF0-289E-05A2-3247-4E9E4C6911EE}"/>
              </a:ext>
            </a:extLst>
          </p:cNvPr>
          <p:cNvGrpSpPr/>
          <p:nvPr/>
        </p:nvGrpSpPr>
        <p:grpSpPr>
          <a:xfrm>
            <a:off x="4346681" y="1600200"/>
            <a:ext cx="8708905" cy="5014927"/>
            <a:chOff x="3775180" y="1181947"/>
            <a:chExt cx="8937172" cy="5198641"/>
          </a:xfrm>
        </p:grpSpPr>
        <p:pic>
          <p:nvPicPr>
            <p:cNvPr id="11" name="Picture 10">
              <a:extLst>
                <a:ext uri="{FF2B5EF4-FFF2-40B4-BE49-F238E27FC236}">
                  <a16:creationId xmlns:a16="http://schemas.microsoft.com/office/drawing/2014/main" id="{139D4CAC-E792-5172-A1F4-47B877E421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75180" y="1181947"/>
              <a:ext cx="8937172" cy="5198641"/>
            </a:xfrm>
            <a:prstGeom prst="rect">
              <a:avLst/>
            </a:prstGeom>
          </p:spPr>
        </p:pic>
        <p:pic>
          <p:nvPicPr>
            <p:cNvPr id="15" name="Graphic 14" descr="Cursor with solid fill">
              <a:extLst>
                <a:ext uri="{FF2B5EF4-FFF2-40B4-BE49-F238E27FC236}">
                  <a16:creationId xmlns:a16="http://schemas.microsoft.com/office/drawing/2014/main" id="{015C70F4-5A90-5B4A-A2EB-9AF3BE807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3179" y="1465615"/>
              <a:ext cx="914400" cy="914400"/>
            </a:xfrm>
            <a:prstGeom prst="rect">
              <a:avLst/>
            </a:prstGeom>
          </p:spPr>
        </p:pic>
        <p:sp>
          <p:nvSpPr>
            <p:cNvPr id="16" name="Rectangle 15">
              <a:extLst>
                <a:ext uri="{FF2B5EF4-FFF2-40B4-BE49-F238E27FC236}">
                  <a16:creationId xmlns:a16="http://schemas.microsoft.com/office/drawing/2014/main" id="{8DD87F79-E2D2-5020-D78A-4F6765C52D80}"/>
                </a:ext>
              </a:extLst>
            </p:cNvPr>
            <p:cNvSpPr/>
            <p:nvPr/>
          </p:nvSpPr>
          <p:spPr>
            <a:xfrm>
              <a:off x="7790407" y="1530672"/>
              <a:ext cx="287395" cy="18247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Tree>
    <p:extLst>
      <p:ext uri="{BB962C8B-B14F-4D97-AF65-F5344CB8AC3E}">
        <p14:creationId xmlns:p14="http://schemas.microsoft.com/office/powerpoint/2010/main" val="129869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2830745"/>
            <a:ext cx="10905753" cy="1196510"/>
          </a:xfrm>
        </p:spPr>
        <p:txBody>
          <a:bodyPr/>
          <a:lstStyle/>
          <a:p>
            <a:r>
              <a:rPr lang="ru-RU" sz="5400"/>
              <a:t>Вопросы?</a:t>
            </a:r>
          </a:p>
        </p:txBody>
      </p:sp>
      <p:pic>
        <p:nvPicPr>
          <p:cNvPr id="4" name="Picture 3">
            <a:extLst>
              <a:ext uri="{FF2B5EF4-FFF2-40B4-BE49-F238E27FC236}">
                <a16:creationId xmlns:a16="http://schemas.microsoft.com/office/drawing/2014/main" id="{73A78783-C597-B19B-8846-71BF15733AB7}"/>
              </a:ext>
            </a:extLst>
          </p:cNvPr>
          <p:cNvPicPr>
            <a:picLocks noChangeAspect="1"/>
          </p:cNvPicPr>
          <p:nvPr/>
        </p:nvPicPr>
        <p:blipFill>
          <a:blip r:embed="rId3"/>
          <a:stretch>
            <a:fillRect/>
          </a:stretch>
        </p:blipFill>
        <p:spPr>
          <a:xfrm>
            <a:off x="6096000" y="1806155"/>
            <a:ext cx="4913764" cy="4366000"/>
          </a:xfrm>
          <a:prstGeom prst="rect">
            <a:avLst/>
          </a:prstGeom>
        </p:spPr>
      </p:pic>
    </p:spTree>
    <p:extLst>
      <p:ext uri="{BB962C8B-B14F-4D97-AF65-F5344CB8AC3E}">
        <p14:creationId xmlns:p14="http://schemas.microsoft.com/office/powerpoint/2010/main" val="967521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a:xfrm>
            <a:off x="643435" y="4402297"/>
            <a:ext cx="10650641" cy="744996"/>
          </a:xfrm>
        </p:spPr>
        <p:txBody>
          <a:bodyPr/>
          <a:lstStyle/>
          <a:p>
            <a:r>
              <a:rPr lang="ru-RU" dirty="0"/>
              <a:t>Благодарим за внимание!</a:t>
            </a:r>
            <a:endParaRPr lang="nb-NO" dirty="0"/>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dirty="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ru-RU" sz="1100" b="1" i="0" baseline="0" dirty="0">
                <a:solidFill>
                  <a:srgbClr val="FFFFFF"/>
                </a:solidFill>
                <a:latin typeface="Franklin Gothic Demi" panose="020B0603020102020204" pitchFamily="34" charset="0"/>
                <a:ea typeface="ＭＳ Ｐゴシック" charset="0"/>
                <a:cs typeface="ＭＳ Ｐゴシック" charset="0"/>
              </a:rPr>
              <a:t>ЭЛ. ПОЧТА</a:t>
            </a:r>
            <a:r>
              <a:rPr lang="ru-RU" sz="1400" b="1" i="0" dirty="0">
                <a:solidFill>
                  <a:srgbClr val="FFFFFF"/>
                </a:solidFill>
                <a:latin typeface="Franklin Gothic Demi" panose="020B0603020102020204" pitchFamily="34" charset="0"/>
                <a:ea typeface="ＭＳ Ｐゴシック" charset="0"/>
                <a:cs typeface="ＭＳ Ｐゴシック" charset="0"/>
              </a:rPr>
              <a:t> </a:t>
            </a:r>
            <a:r>
              <a:rPr kumimoji="0" lang="ru-RU" sz="1400" b="0" i="0" u="none" strike="noStrike" cap="none" normalizeH="0" baseline="0" noProof="0" dirty="0" err="1">
                <a:ln>
                  <a:noFill/>
                </a:ln>
                <a:solidFill>
                  <a:srgbClr val="FFFFFF"/>
                </a:solidFill>
                <a:effectLst/>
                <a:uLnTx/>
                <a:uFillTx/>
                <a:latin typeface="+mn-lt"/>
                <a:ea typeface="ＭＳ Ｐゴシック" charset="0"/>
                <a:cs typeface="ＭＳ Ｐゴシック" charset="0"/>
              </a:rPr>
              <a:t>secretariat@eiti.org</a:t>
            </a:r>
            <a:r>
              <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rPr>
              <a:t> </a:t>
            </a:r>
            <a:r>
              <a:rPr lang="ru-RU" sz="1100" b="1" i="0" baseline="0" dirty="0">
                <a:solidFill>
                  <a:srgbClr val="FFFFFF"/>
                </a:solidFill>
                <a:latin typeface="Franklin Gothic Demi" panose="020B0603020102020204" pitchFamily="34" charset="0"/>
                <a:ea typeface="ＭＳ Ｐゴシック" charset="0"/>
                <a:cs typeface="ＭＳ Ｐゴシック" charset="0"/>
              </a:rPr>
              <a:t>ТЕЛ.</a:t>
            </a:r>
            <a:r>
              <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ru-RU" sz="1100" b="1" dirty="0">
                <a:solidFill>
                  <a:srgbClr val="FFFFFF"/>
                </a:solidFill>
                <a:latin typeface="Franklin Gothic Demi" panose="020B0603020102020204" pitchFamily="34" charset="0"/>
                <a:ea typeface="ＭＳ Ｐゴシック" charset="0"/>
              </a:rPr>
              <a:t>АДРЕС</a:t>
            </a:r>
            <a:r>
              <a:rPr lang="ru-RU" sz="1100" i="0" baseline="0" dirty="0">
                <a:solidFill>
                  <a:srgbClr val="FFFFFF"/>
                </a:solidFill>
              </a:rPr>
              <a:t> </a:t>
            </a:r>
            <a:r>
              <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rPr>
              <a:t>EITI International </a:t>
            </a:r>
            <a:r>
              <a:rPr kumimoji="0" lang="ru-RU" sz="1400" b="0" i="0" u="none" strike="noStrike" cap="none" normalizeH="0" baseline="0" noProof="0" dirty="0" err="1">
                <a:ln>
                  <a:noFill/>
                </a:ln>
                <a:solidFill>
                  <a:srgbClr val="FFFFFF"/>
                </a:solidFill>
                <a:effectLst/>
                <a:uLnTx/>
                <a:uFillTx/>
                <a:latin typeface="+mn-lt"/>
                <a:ea typeface="ＭＳ Ｐゴシック" charset="0"/>
                <a:cs typeface="ＭＳ Ｐゴシック" charset="0"/>
              </a:rPr>
              <a:t>Secretariat</a:t>
            </a:r>
            <a:r>
              <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rPr>
              <a:t>, </a:t>
            </a:r>
            <a:r>
              <a:rPr kumimoji="0" lang="ru-RU" sz="1400" b="0" i="0" u="none" strike="noStrike" cap="none" normalizeH="0" baseline="0" noProof="0" dirty="0" err="1">
                <a:ln>
                  <a:noFill/>
                </a:ln>
                <a:solidFill>
                  <a:srgbClr val="FFFFFF"/>
                </a:solidFill>
                <a:effectLst/>
                <a:uLnTx/>
                <a:uFillTx/>
                <a:latin typeface="+mn-lt"/>
                <a:ea typeface="ＭＳ Ｐゴシック" charset="0"/>
                <a:cs typeface="ＭＳ Ｐゴシック" charset="0"/>
              </a:rPr>
              <a:t>Rådhusgata</a:t>
            </a:r>
            <a:r>
              <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rPr>
              <a:t> 26, 0151 </a:t>
            </a:r>
            <a:r>
              <a:rPr kumimoji="0" lang="ru-RU" sz="1400" b="0" i="0" u="none" strike="noStrike" cap="none" normalizeH="0" baseline="0" noProof="0" dirty="0" err="1">
                <a:ln>
                  <a:noFill/>
                </a:ln>
                <a:solidFill>
                  <a:srgbClr val="FFFFFF"/>
                </a:solidFill>
                <a:effectLst/>
                <a:uLnTx/>
                <a:uFillTx/>
                <a:latin typeface="+mn-lt"/>
                <a:ea typeface="ＭＳ Ｐゴシック" charset="0"/>
                <a:cs typeface="ＭＳ Ｐゴシック" charset="0"/>
              </a:rPr>
              <a:t>Oslo</a:t>
            </a:r>
            <a:r>
              <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rPr>
              <a:t>, </a:t>
            </a:r>
            <a:r>
              <a:rPr kumimoji="0" lang="ru-RU" sz="1400" b="0" i="0" u="none" strike="noStrike" cap="none" normalizeH="0" baseline="0" noProof="0" dirty="0" err="1">
                <a:ln>
                  <a:noFill/>
                </a:ln>
                <a:solidFill>
                  <a:srgbClr val="FFFFFF"/>
                </a:solidFill>
                <a:effectLst/>
                <a:uLnTx/>
                <a:uFillTx/>
                <a:latin typeface="+mn-lt"/>
                <a:ea typeface="ＭＳ Ｐゴシック" charset="0"/>
                <a:cs typeface="ＭＳ Ｐゴシック" charset="0"/>
              </a:rPr>
              <a:t>Norway</a:t>
            </a:r>
            <a:endParaRPr kumimoji="0" lang="ru-RU" sz="1400" b="0" i="0" u="none" strike="noStrike" cap="none" normalizeH="0" baseline="0" noProof="0" dirty="0">
              <a:ln>
                <a:noFill/>
              </a:ln>
              <a:solidFill>
                <a:srgbClr val="FFFFFF"/>
              </a:solidFill>
              <a:effectLst/>
              <a:uLnTx/>
              <a:uFillTx/>
              <a:latin typeface="+mn-lt"/>
              <a:ea typeface="ＭＳ Ｐゴシック" charset="0"/>
              <a:cs typeface="ＭＳ Ｐゴシック" charset="0"/>
            </a:endParaRPr>
          </a:p>
        </p:txBody>
      </p:sp>
    </p:spTree>
    <p:extLst>
      <p:ext uri="{BB962C8B-B14F-4D97-AF65-F5344CB8AC3E}">
        <p14:creationId xmlns:p14="http://schemas.microsoft.com/office/powerpoint/2010/main" val="321043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tx2"/>
                </a:solidFill>
                <a:latin typeface="Franklin Gothic Medium" panose="020B0603020102020204" pitchFamily="34" charset="0"/>
              </a:rPr>
              <a:t>ТРЕБОВАНИЕ 1.5</a:t>
            </a:r>
          </a:p>
        </p:txBody>
      </p:sp>
      <p:sp>
        <p:nvSpPr>
          <p:cNvPr id="13" name="Content Placeholder 2">
            <a:extLst>
              <a:ext uri="{FF2B5EF4-FFF2-40B4-BE49-F238E27FC236}">
                <a16:creationId xmlns:a16="http://schemas.microsoft.com/office/drawing/2014/main" id="{AD3B0DE0-3183-D89E-F115-39462336F84D}"/>
              </a:ext>
            </a:extLst>
          </p:cNvPr>
          <p:cNvSpPr>
            <a:spLocks noGrp="1"/>
          </p:cNvSpPr>
          <p:nvPr>
            <p:ph idx="1"/>
          </p:nvPr>
        </p:nvSpPr>
        <p:spPr>
          <a:xfrm>
            <a:off x="642813" y="2448327"/>
            <a:ext cx="6229676" cy="3624650"/>
          </a:xfrm>
        </p:spPr>
        <p:txBody>
          <a:bodyPr>
            <a:noAutofit/>
          </a:bodyPr>
          <a:lstStyle/>
          <a:p>
            <a:pPr marL="0" indent="0">
              <a:buNone/>
            </a:pPr>
            <a:r>
              <a:rPr lang="ru-RU" dirty="0"/>
              <a:t>В Стандарте ИПДО 2023:</a:t>
            </a:r>
          </a:p>
          <a:p>
            <a:r>
              <a:rPr lang="ru-RU" dirty="0"/>
              <a:t>Усилены взаимосвязи в </a:t>
            </a:r>
            <a:r>
              <a:rPr lang="ru-RU" b="1" dirty="0">
                <a:solidFill>
                  <a:srgbClr val="0090BD"/>
                </a:solidFill>
              </a:rPr>
              <a:t>цикле планирования работы</a:t>
            </a:r>
            <a:r>
              <a:rPr lang="ru-RU" dirty="0"/>
              <a:t>, </a:t>
            </a:r>
            <a:r>
              <a:rPr lang="ru-RU" b="1" dirty="0">
                <a:solidFill>
                  <a:srgbClr val="0090BD"/>
                </a:solidFill>
              </a:rPr>
              <a:t>мониторинга</a:t>
            </a:r>
            <a:r>
              <a:rPr lang="ru-RU" dirty="0"/>
              <a:t> и </a:t>
            </a:r>
            <a:r>
              <a:rPr lang="ru-RU" b="1" dirty="0">
                <a:solidFill>
                  <a:srgbClr val="0090BD"/>
                </a:solidFill>
              </a:rPr>
              <a:t>отчетности</a:t>
            </a:r>
            <a:r>
              <a:rPr lang="ru-RU" dirty="0"/>
              <a:t> </a:t>
            </a:r>
          </a:p>
          <a:p>
            <a:r>
              <a:rPr lang="ru-RU" dirty="0">
                <a:solidFill>
                  <a:srgbClr val="002157"/>
                </a:solidFill>
              </a:rPr>
              <a:t>Фокус мероприятий смещается</a:t>
            </a:r>
            <a:br>
              <a:rPr lang="ru-RU" dirty="0">
                <a:solidFill>
                  <a:srgbClr val="002157"/>
                </a:solidFill>
              </a:rPr>
            </a:br>
            <a:r>
              <a:rPr lang="ru-RU" dirty="0"/>
              <a:t>на достижение </a:t>
            </a:r>
            <a:r>
              <a:rPr lang="ru-RU" b="1" dirty="0">
                <a:solidFill>
                  <a:srgbClr val="0090BD"/>
                </a:solidFill>
              </a:rPr>
              <a:t>результатов </a:t>
            </a:r>
            <a:br>
              <a:rPr lang="en-US" b="1" dirty="0">
                <a:solidFill>
                  <a:srgbClr val="0090BD"/>
                </a:solidFill>
              </a:rPr>
            </a:br>
            <a:r>
              <a:rPr lang="ru-RU" b="1" dirty="0">
                <a:solidFill>
                  <a:srgbClr val="0090BD"/>
                </a:solidFill>
              </a:rPr>
              <a:t>и воздействие</a:t>
            </a:r>
          </a:p>
          <a:p>
            <a:r>
              <a:rPr lang="ru-RU" dirty="0"/>
              <a:t>Объединены требования 1.5 и 7.4</a:t>
            </a:r>
          </a:p>
        </p:txBody>
      </p:sp>
      <p:sp>
        <p:nvSpPr>
          <p:cNvPr id="14" name="Title 1">
            <a:extLst>
              <a:ext uri="{FF2B5EF4-FFF2-40B4-BE49-F238E27FC236}">
                <a16:creationId xmlns:a16="http://schemas.microsoft.com/office/drawing/2014/main" id="{FC4F712B-0E40-A613-D4D7-49FEADD404E5}"/>
              </a:ext>
            </a:extLst>
          </p:cNvPr>
          <p:cNvSpPr>
            <a:spLocks noGrp="1"/>
          </p:cNvSpPr>
          <p:nvPr>
            <p:ph type="title"/>
          </p:nvPr>
        </p:nvSpPr>
        <p:spPr>
          <a:xfrm>
            <a:off x="642812" y="1311543"/>
            <a:ext cx="5660017" cy="671660"/>
          </a:xfrm>
        </p:spPr>
        <p:txBody>
          <a:bodyPr/>
          <a:lstStyle/>
          <a:p>
            <a:r>
              <a:rPr lang="ru-RU"/>
              <a:t>Что изменилось?</a:t>
            </a:r>
          </a:p>
        </p:txBody>
      </p:sp>
      <p:pic>
        <p:nvPicPr>
          <p:cNvPr id="2" name="Picture 1">
            <a:extLst>
              <a:ext uri="{FF2B5EF4-FFF2-40B4-BE49-F238E27FC236}">
                <a16:creationId xmlns:a16="http://schemas.microsoft.com/office/drawing/2014/main" id="{807AF9E1-1A20-CBAE-7D05-77DD48DD44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398802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A0D7591-F6AE-B635-9180-1BA405B370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2362" y="59960"/>
            <a:ext cx="8559637" cy="6798040"/>
          </a:xfrm>
          <a:prstGeom prst="rect">
            <a:avLst/>
          </a:prstGeom>
        </p:spPr>
      </p:pic>
      <p:sp>
        <p:nvSpPr>
          <p:cNvPr id="5" name="TextBox 4">
            <a:extLst>
              <a:ext uri="{FF2B5EF4-FFF2-40B4-BE49-F238E27FC236}">
                <a16:creationId xmlns:a16="http://schemas.microsoft.com/office/drawing/2014/main" id="{0C512EFC-6179-03CC-CAED-29CA4D4F52C3}"/>
              </a:ext>
            </a:extLst>
          </p:cNvPr>
          <p:cNvSpPr txBox="1"/>
          <p:nvPr/>
        </p:nvSpPr>
        <p:spPr>
          <a:xfrm>
            <a:off x="530063" y="2053078"/>
            <a:ext cx="3333904" cy="4139595"/>
          </a:xfrm>
          <a:prstGeom prst="rect">
            <a:avLst/>
          </a:prstGeom>
          <a:noFill/>
        </p:spPr>
        <p:txBody>
          <a:bodyPr wrap="square" rtlCol="0">
            <a:spAutoFit/>
          </a:bodyPr>
          <a:lstStyle/>
          <a:p>
            <a:pPr>
              <a:spcAft>
                <a:spcPts val="3000"/>
              </a:spcAft>
            </a:pPr>
            <a:r>
              <a:rPr lang="ru-RU" sz="3200" b="1" dirty="0">
                <a:solidFill>
                  <a:schemeClr val="accent1"/>
                </a:solidFill>
                <a:latin typeface="Franklin Gothic Demi" panose="020B0603020102020204" pitchFamily="34" charset="0"/>
              </a:rPr>
              <a:t>Составьте</a:t>
            </a:r>
            <a:br>
              <a:rPr lang="ru-RU" sz="3200" b="1" dirty="0">
                <a:solidFill>
                  <a:schemeClr val="accent1"/>
                </a:solidFill>
                <a:latin typeface="Franklin Gothic Demi" panose="020B0603020102020204" pitchFamily="34" charset="0"/>
              </a:rPr>
            </a:br>
            <a:r>
              <a:rPr lang="ru-RU" sz="3200" b="1" dirty="0">
                <a:solidFill>
                  <a:schemeClr val="accent1"/>
                </a:solidFill>
                <a:latin typeface="Franklin Gothic Demi" panose="020B0603020102020204" pitchFamily="34" charset="0"/>
              </a:rPr>
              <a:t>рабочий план</a:t>
            </a:r>
          </a:p>
          <a:p>
            <a:pPr marL="457200" indent="-457200">
              <a:spcAft>
                <a:spcPts val="600"/>
              </a:spcAft>
              <a:buFont typeface="Wingdings" pitchFamily="2" charset="2"/>
              <a:buChar char="§"/>
            </a:pPr>
            <a:r>
              <a:rPr lang="ru-RU" sz="2800" dirty="0">
                <a:solidFill>
                  <a:schemeClr val="tx2"/>
                </a:solidFill>
              </a:rPr>
              <a:t>Установите цели</a:t>
            </a:r>
          </a:p>
          <a:p>
            <a:pPr marL="457200" indent="-457200">
              <a:spcAft>
                <a:spcPts val="600"/>
              </a:spcAft>
              <a:buFont typeface="Wingdings" pitchFamily="2" charset="2"/>
              <a:buChar char="§"/>
            </a:pPr>
            <a:r>
              <a:rPr lang="ru-RU" sz="2800" dirty="0">
                <a:solidFill>
                  <a:schemeClr val="tx2"/>
                </a:solidFill>
              </a:rPr>
              <a:t>Запланируйте мероприятия для достижения целей</a:t>
            </a:r>
          </a:p>
          <a:p>
            <a:pPr>
              <a:spcAft>
                <a:spcPts val="600"/>
              </a:spcAft>
            </a:pPr>
            <a:endParaRPr lang="en-GB" sz="2400" dirty="0">
              <a:solidFill>
                <a:schemeClr val="tx2"/>
              </a:solidFill>
            </a:endParaRPr>
          </a:p>
        </p:txBody>
      </p:sp>
      <p:sp>
        <p:nvSpPr>
          <p:cNvPr id="7" name="TextBox 6">
            <a:extLst>
              <a:ext uri="{FF2B5EF4-FFF2-40B4-BE49-F238E27FC236}">
                <a16:creationId xmlns:a16="http://schemas.microsoft.com/office/drawing/2014/main" id="{402D549C-F68B-F7C3-B74A-2CF4833FE03B}"/>
              </a:ext>
            </a:extLst>
          </p:cNvPr>
          <p:cNvSpPr txBox="1"/>
          <p:nvPr/>
        </p:nvSpPr>
        <p:spPr>
          <a:xfrm>
            <a:off x="8062247" y="2031224"/>
            <a:ext cx="3940567" cy="4647426"/>
          </a:xfrm>
          <a:prstGeom prst="rect">
            <a:avLst/>
          </a:prstGeom>
          <a:noFill/>
        </p:spPr>
        <p:txBody>
          <a:bodyPr wrap="square" rtlCol="0">
            <a:spAutoFit/>
          </a:bodyPr>
          <a:lstStyle/>
          <a:p>
            <a:pPr>
              <a:spcAft>
                <a:spcPts val="3000"/>
              </a:spcAft>
            </a:pPr>
            <a:r>
              <a:rPr lang="ru-RU" sz="3200" b="1" dirty="0">
                <a:solidFill>
                  <a:schemeClr val="accent1"/>
                </a:solidFill>
                <a:latin typeface="Franklin Gothic Demi" panose="020B0603020102020204" pitchFamily="34" charset="0"/>
              </a:rPr>
              <a:t>Оцените  достижение целей</a:t>
            </a:r>
          </a:p>
          <a:p>
            <a:pPr marL="342900" indent="-342900">
              <a:spcAft>
                <a:spcPts val="600"/>
              </a:spcAft>
              <a:buFont typeface="Wingdings" pitchFamily="2" charset="2"/>
              <a:buChar char="§"/>
            </a:pPr>
            <a:r>
              <a:rPr lang="ru-RU" sz="2800" dirty="0">
                <a:solidFill>
                  <a:schemeClr val="tx2"/>
                </a:solidFill>
              </a:rPr>
              <a:t>Изменились ли приоритеты? </a:t>
            </a:r>
          </a:p>
          <a:p>
            <a:pPr marL="342900" indent="-342900">
              <a:spcAft>
                <a:spcPts val="600"/>
              </a:spcAft>
              <a:buFont typeface="Wingdings" pitchFamily="2" charset="2"/>
              <a:buChar char="§"/>
            </a:pPr>
            <a:r>
              <a:rPr lang="ru-RU" sz="2800" dirty="0">
                <a:solidFill>
                  <a:schemeClr val="tx2"/>
                </a:solidFill>
              </a:rPr>
              <a:t>Уроки, успехи</a:t>
            </a:r>
            <a:br>
              <a:rPr lang="ru-RU" sz="2800" dirty="0">
                <a:solidFill>
                  <a:schemeClr val="tx2"/>
                </a:solidFill>
              </a:rPr>
            </a:br>
            <a:r>
              <a:rPr lang="ru-RU" sz="2800" dirty="0">
                <a:solidFill>
                  <a:schemeClr val="tx2"/>
                </a:solidFill>
              </a:rPr>
              <a:t>и трудности</a:t>
            </a:r>
          </a:p>
          <a:p>
            <a:pPr marL="342900" indent="-342900">
              <a:spcAft>
                <a:spcPts val="600"/>
              </a:spcAft>
              <a:buFont typeface="Wingdings" pitchFamily="2" charset="2"/>
              <a:buChar char="§"/>
            </a:pPr>
            <a:r>
              <a:rPr lang="ru-RU" sz="2800" dirty="0">
                <a:solidFill>
                  <a:schemeClr val="tx2"/>
                </a:solidFill>
              </a:rPr>
              <a:t>Основа следующего рабочего плана</a:t>
            </a:r>
          </a:p>
          <a:p>
            <a:pPr>
              <a:spcAft>
                <a:spcPts val="600"/>
              </a:spcAft>
            </a:pPr>
            <a:endParaRPr lang="en-GB" sz="2400" dirty="0">
              <a:solidFill>
                <a:schemeClr val="tx2"/>
              </a:solidFill>
            </a:endParaRPr>
          </a:p>
        </p:txBody>
      </p:sp>
      <p:cxnSp>
        <p:nvCxnSpPr>
          <p:cNvPr id="8" name="Straight Connector 7">
            <a:extLst>
              <a:ext uri="{FF2B5EF4-FFF2-40B4-BE49-F238E27FC236}">
                <a16:creationId xmlns:a16="http://schemas.microsoft.com/office/drawing/2014/main" id="{B587BBC1-60E4-1C9C-F715-0F9DEA547064}"/>
              </a:ext>
            </a:extLst>
          </p:cNvPr>
          <p:cNvCxnSpPr>
            <a:cxnSpLocks/>
          </p:cNvCxnSpPr>
          <p:nvPr/>
        </p:nvCxnSpPr>
        <p:spPr>
          <a:xfrm>
            <a:off x="631200" y="3263677"/>
            <a:ext cx="36697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7013702-A1C1-0320-E156-367A68F0102C}"/>
              </a:ext>
            </a:extLst>
          </p:cNvPr>
          <p:cNvSpPr/>
          <p:nvPr/>
        </p:nvSpPr>
        <p:spPr>
          <a:xfrm>
            <a:off x="3953856" y="2928130"/>
            <a:ext cx="694244" cy="69424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02EF1DD4-EC2A-99F0-07B4-C7949187E309}"/>
              </a:ext>
            </a:extLst>
          </p:cNvPr>
          <p:cNvCxnSpPr>
            <a:cxnSpLocks/>
          </p:cNvCxnSpPr>
          <p:nvPr/>
        </p:nvCxnSpPr>
        <p:spPr>
          <a:xfrm>
            <a:off x="7480191" y="3263677"/>
            <a:ext cx="410520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1F43C53-22BA-55AE-B3F0-DBE1E12A4010}"/>
              </a:ext>
            </a:extLst>
          </p:cNvPr>
          <p:cNvSpPr/>
          <p:nvPr/>
        </p:nvSpPr>
        <p:spPr>
          <a:xfrm>
            <a:off x="7122171" y="2928130"/>
            <a:ext cx="694244" cy="69424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1BAE940-EAAE-2AF5-4707-182D312EB8D8}"/>
              </a:ext>
            </a:extLst>
          </p:cNvPr>
          <p:cNvPicPr>
            <a:picLocks noChangeAspect="1"/>
          </p:cNvPicPr>
          <p:nvPr/>
        </p:nvPicPr>
        <p:blipFill>
          <a:blip r:embed="rId4"/>
          <a:stretch>
            <a:fillRect/>
          </a:stretch>
        </p:blipFill>
        <p:spPr>
          <a:xfrm>
            <a:off x="4034084" y="3013137"/>
            <a:ext cx="524127" cy="524127"/>
          </a:xfrm>
          <a:prstGeom prst="rect">
            <a:avLst/>
          </a:prstGeom>
        </p:spPr>
      </p:pic>
      <p:pic>
        <p:nvPicPr>
          <p:cNvPr id="24" name="Picture 23">
            <a:extLst>
              <a:ext uri="{FF2B5EF4-FFF2-40B4-BE49-F238E27FC236}">
                <a16:creationId xmlns:a16="http://schemas.microsoft.com/office/drawing/2014/main" id="{9DE6D58E-A464-0E2B-B896-5D6E95D255B7}"/>
              </a:ext>
            </a:extLst>
          </p:cNvPr>
          <p:cNvPicPr>
            <a:picLocks noChangeAspect="1"/>
          </p:cNvPicPr>
          <p:nvPr/>
        </p:nvPicPr>
        <p:blipFill>
          <a:blip r:embed="rId5"/>
          <a:stretch>
            <a:fillRect/>
          </a:stretch>
        </p:blipFill>
        <p:spPr>
          <a:xfrm>
            <a:off x="7241300" y="3036309"/>
            <a:ext cx="457462" cy="457462"/>
          </a:xfrm>
          <a:prstGeom prst="rect">
            <a:avLst/>
          </a:prstGeom>
        </p:spPr>
      </p:pic>
    </p:spTree>
    <p:extLst>
      <p:ext uri="{BB962C8B-B14F-4D97-AF65-F5344CB8AC3E}">
        <p14:creationId xmlns:p14="http://schemas.microsoft.com/office/powerpoint/2010/main" val="221343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31861-01EE-5390-F95E-458F37874732}"/>
              </a:ext>
            </a:extLst>
          </p:cNvPr>
          <p:cNvSpPr txBox="1"/>
          <p:nvPr/>
        </p:nvSpPr>
        <p:spPr>
          <a:xfrm>
            <a:off x="812799" y="2764515"/>
            <a:ext cx="6059690" cy="2893100"/>
          </a:xfrm>
          <a:prstGeom prst="rect">
            <a:avLst/>
          </a:prstGeom>
          <a:noFill/>
        </p:spPr>
        <p:txBody>
          <a:bodyPr wrap="square">
            <a:spAutoFit/>
          </a:bodyPr>
          <a:lstStyle/>
          <a:p>
            <a:r>
              <a:rPr lang="ru-RU" sz="2600" dirty="0">
                <a:solidFill>
                  <a:srgbClr val="002157"/>
                </a:solidFill>
              </a:rPr>
              <a:t>Многосторонняя группа заинтересованных сторон обязана </a:t>
            </a:r>
            <a:r>
              <a:rPr lang="ru-RU" sz="2600" b="1" dirty="0">
                <a:solidFill>
                  <a:srgbClr val="0090BD"/>
                </a:solidFill>
              </a:rPr>
              <a:t>вести рабочий план</a:t>
            </a:r>
            <a:r>
              <a:rPr lang="ru-RU" sz="2600" dirty="0">
                <a:solidFill>
                  <a:srgbClr val="002157"/>
                </a:solidFill>
              </a:rPr>
              <a:t> по внедрению,</a:t>
            </a:r>
            <a:br>
              <a:rPr lang="ru-RU" sz="2600" dirty="0">
                <a:solidFill>
                  <a:srgbClr val="002157"/>
                </a:solidFill>
              </a:rPr>
            </a:br>
            <a:r>
              <a:rPr lang="ru-RU" sz="2600" dirty="0">
                <a:solidFill>
                  <a:srgbClr val="002157"/>
                </a:solidFill>
              </a:rPr>
              <a:t>в котором должны быть отражены наиболее актуальные темы управления природными ресурсами </a:t>
            </a:r>
            <a:r>
              <a:rPr lang="ru-RU" sz="2600" b="1" dirty="0">
                <a:solidFill>
                  <a:srgbClr val="0090BF"/>
                </a:solidFill>
              </a:rPr>
              <a:t>в соответствии с национальными приоритетами</a:t>
            </a:r>
            <a:r>
              <a:rPr lang="ru-RU" sz="2600" dirty="0">
                <a:solidFill>
                  <a:srgbClr val="002157"/>
                </a:solidFill>
              </a:rPr>
              <a:t>.</a:t>
            </a:r>
          </a:p>
        </p:txBody>
      </p:sp>
      <p:cxnSp>
        <p:nvCxnSpPr>
          <p:cNvPr id="2" name="Straight Connector 1">
            <a:extLst>
              <a:ext uri="{FF2B5EF4-FFF2-40B4-BE49-F238E27FC236}">
                <a16:creationId xmlns:a16="http://schemas.microsoft.com/office/drawing/2014/main" id="{FED3BE45-D3C0-431A-0310-BDB9F3BD0FEE}"/>
              </a:ext>
            </a:extLst>
          </p:cNvPr>
          <p:cNvCxnSpPr>
            <a:cxnSpLocks/>
          </p:cNvCxnSpPr>
          <p:nvPr/>
        </p:nvCxnSpPr>
        <p:spPr>
          <a:xfrm>
            <a:off x="4724475" y="3582961"/>
            <a:ext cx="117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tx2"/>
                </a:solidFill>
                <a:latin typeface="Franklin Gothic Medium" panose="020B0603020102020204" pitchFamily="34" charset="0"/>
              </a:rPr>
              <a:t>ТРЕБОВАНИЕ 1.5</a:t>
            </a:r>
          </a:p>
        </p:txBody>
      </p:sp>
      <p:sp>
        <p:nvSpPr>
          <p:cNvPr id="6" name="Title 1">
            <a:extLst>
              <a:ext uri="{FF2B5EF4-FFF2-40B4-BE49-F238E27FC236}">
                <a16:creationId xmlns:a16="http://schemas.microsoft.com/office/drawing/2014/main" id="{173AD084-9DF9-581C-428F-9DE5C5E99F14}"/>
              </a:ext>
            </a:extLst>
          </p:cNvPr>
          <p:cNvSpPr>
            <a:spLocks noGrp="1"/>
          </p:cNvSpPr>
          <p:nvPr>
            <p:ph type="title"/>
          </p:nvPr>
        </p:nvSpPr>
        <p:spPr>
          <a:xfrm>
            <a:off x="642812" y="1883043"/>
            <a:ext cx="5660017" cy="671660"/>
          </a:xfrm>
        </p:spPr>
        <p:txBody>
          <a:bodyPr/>
          <a:lstStyle/>
          <a:p>
            <a:r>
              <a:rPr lang="ru-RU"/>
              <a:t>Требование 1.5(а)</a:t>
            </a:r>
            <a:br>
              <a:rPr lang="ru-RU"/>
            </a:br>
            <a:endParaRPr lang="ru-RU"/>
          </a:p>
        </p:txBody>
      </p:sp>
      <p:pic>
        <p:nvPicPr>
          <p:cNvPr id="7" name="Picture 6">
            <a:extLst>
              <a:ext uri="{FF2B5EF4-FFF2-40B4-BE49-F238E27FC236}">
                <a16:creationId xmlns:a16="http://schemas.microsoft.com/office/drawing/2014/main" id="{53D69247-A042-DC50-8DCD-BC04DD5971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355881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A9BB6-2592-6189-8922-FAD5AA72E0C9}"/>
              </a:ext>
            </a:extLst>
          </p:cNvPr>
          <p:cNvSpPr/>
          <p:nvPr/>
        </p:nvSpPr>
        <p:spPr>
          <a:xfrm rot="2700000">
            <a:off x="1641296" y="5298142"/>
            <a:ext cx="668198" cy="6681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F800DEA-A0C2-11F8-A160-3EE44ADC8225}"/>
              </a:ext>
            </a:extLst>
          </p:cNvPr>
          <p:cNvSpPr>
            <a:spLocks noGrp="1"/>
          </p:cNvSpPr>
          <p:nvPr>
            <p:ph type="title"/>
          </p:nvPr>
        </p:nvSpPr>
        <p:spPr/>
        <p:txBody>
          <a:bodyPr/>
          <a:lstStyle/>
          <a:p>
            <a:r>
              <a:rPr lang="ru-RU"/>
              <a:t>Рабочий план должен содержать:</a:t>
            </a:r>
          </a:p>
        </p:txBody>
      </p:sp>
      <p:pic>
        <p:nvPicPr>
          <p:cNvPr id="9" name="Graphic 8">
            <a:extLst>
              <a:ext uri="{FF2B5EF4-FFF2-40B4-BE49-F238E27FC236}">
                <a16:creationId xmlns:a16="http://schemas.microsoft.com/office/drawing/2014/main" id="{F9869041-6069-7AF8-9120-398EAD930B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43152" y="2106565"/>
            <a:ext cx="1464486" cy="1464486"/>
          </a:xfrm>
          <a:prstGeom prst="rect">
            <a:avLst/>
          </a:prstGeom>
        </p:spPr>
      </p:pic>
      <p:pic>
        <p:nvPicPr>
          <p:cNvPr id="19" name="Picture 18" descr="A blue line drawing of a calculator and a paper&#10;&#10;Description automatically generated">
            <a:extLst>
              <a:ext uri="{FF2B5EF4-FFF2-40B4-BE49-F238E27FC236}">
                <a16:creationId xmlns:a16="http://schemas.microsoft.com/office/drawing/2014/main" id="{FA105FFD-DFC5-2293-9CAA-5C39B68768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8706" y="2041673"/>
            <a:ext cx="1618691" cy="1618691"/>
          </a:xfrm>
          <a:prstGeom prst="rect">
            <a:avLst/>
          </a:prstGeom>
        </p:spPr>
      </p:pic>
      <p:sp>
        <p:nvSpPr>
          <p:cNvPr id="20" name="TextBox 19">
            <a:extLst>
              <a:ext uri="{FF2B5EF4-FFF2-40B4-BE49-F238E27FC236}">
                <a16:creationId xmlns:a16="http://schemas.microsoft.com/office/drawing/2014/main" id="{F1E9522C-A518-7C88-27BE-170C2122C3D3}"/>
              </a:ext>
            </a:extLst>
          </p:cNvPr>
          <p:cNvSpPr txBox="1"/>
          <p:nvPr/>
        </p:nvSpPr>
        <p:spPr>
          <a:xfrm>
            <a:off x="531815" y="3765238"/>
            <a:ext cx="2939143" cy="1446550"/>
          </a:xfrm>
          <a:prstGeom prst="rect">
            <a:avLst/>
          </a:prstGeom>
          <a:noFill/>
        </p:spPr>
        <p:txBody>
          <a:bodyPr wrap="square" rtlCol="0">
            <a:spAutoFit/>
          </a:bodyPr>
          <a:lstStyle/>
          <a:p>
            <a:pPr algn="ctr"/>
            <a:r>
              <a:rPr lang="ru-RU" sz="2200" b="1" dirty="0">
                <a:solidFill>
                  <a:srgbClr val="002157"/>
                </a:solidFill>
              </a:rPr>
              <a:t>Цели, которые</a:t>
            </a:r>
            <a:br>
              <a:rPr lang="ru-RU" sz="2200" b="1" dirty="0">
                <a:solidFill>
                  <a:srgbClr val="002157"/>
                </a:solidFill>
              </a:rPr>
            </a:br>
            <a:r>
              <a:rPr lang="ru-RU" sz="2200" b="1" dirty="0">
                <a:solidFill>
                  <a:srgbClr val="002157"/>
                </a:solidFill>
              </a:rPr>
              <a:t>отражают национальные</a:t>
            </a:r>
            <a:br>
              <a:rPr lang="ru-RU" sz="2200" b="1" dirty="0">
                <a:solidFill>
                  <a:srgbClr val="002157"/>
                </a:solidFill>
              </a:rPr>
            </a:br>
            <a:r>
              <a:rPr lang="ru-RU" sz="2200" b="1" dirty="0">
                <a:solidFill>
                  <a:srgbClr val="002157"/>
                </a:solidFill>
              </a:rPr>
              <a:t>приоритеты</a:t>
            </a:r>
          </a:p>
        </p:txBody>
      </p:sp>
      <p:sp>
        <p:nvSpPr>
          <p:cNvPr id="21" name="TextBox 20">
            <a:extLst>
              <a:ext uri="{FF2B5EF4-FFF2-40B4-BE49-F238E27FC236}">
                <a16:creationId xmlns:a16="http://schemas.microsoft.com/office/drawing/2014/main" id="{FB2E1676-F10C-789C-28DB-50DA88FBF9EB}"/>
              </a:ext>
            </a:extLst>
          </p:cNvPr>
          <p:cNvSpPr txBox="1"/>
          <p:nvPr/>
        </p:nvSpPr>
        <p:spPr>
          <a:xfrm>
            <a:off x="3328602" y="3765238"/>
            <a:ext cx="2939143" cy="1446550"/>
          </a:xfrm>
          <a:prstGeom prst="rect">
            <a:avLst/>
          </a:prstGeom>
          <a:noFill/>
        </p:spPr>
        <p:txBody>
          <a:bodyPr wrap="square" rtlCol="0">
            <a:spAutoFit/>
          </a:bodyPr>
          <a:lstStyle/>
          <a:p>
            <a:pPr algn="ctr"/>
            <a:r>
              <a:rPr lang="ru-RU" sz="2200" b="1" dirty="0">
                <a:solidFill>
                  <a:schemeClr val="bg1"/>
                </a:solidFill>
              </a:rPr>
              <a:t>Поддающиеся оценке</a:t>
            </a:r>
            <a:br>
              <a:rPr lang="ru-RU" sz="2200" b="1" dirty="0">
                <a:solidFill>
                  <a:schemeClr val="bg1"/>
                </a:solidFill>
              </a:rPr>
            </a:br>
            <a:r>
              <a:rPr lang="ru-RU" sz="2200" b="1" dirty="0">
                <a:solidFill>
                  <a:schemeClr val="bg1"/>
                </a:solidFill>
              </a:rPr>
              <a:t>и привязанные </a:t>
            </a:r>
            <a:br>
              <a:rPr lang="en-US" sz="2200" b="1" dirty="0">
                <a:solidFill>
                  <a:schemeClr val="bg1"/>
                </a:solidFill>
              </a:rPr>
            </a:br>
            <a:r>
              <a:rPr lang="ru-RU" sz="2200" b="1" dirty="0">
                <a:solidFill>
                  <a:schemeClr val="bg1"/>
                </a:solidFill>
              </a:rPr>
              <a:t>к срокам</a:t>
            </a:r>
            <a:br>
              <a:rPr lang="ru-RU" sz="2200" b="1" dirty="0">
                <a:solidFill>
                  <a:schemeClr val="bg1"/>
                </a:solidFill>
              </a:rPr>
            </a:br>
            <a:r>
              <a:rPr lang="ru-RU" sz="2200" b="1" dirty="0">
                <a:solidFill>
                  <a:schemeClr val="bg1"/>
                </a:solidFill>
              </a:rPr>
              <a:t>мероприятия</a:t>
            </a:r>
          </a:p>
        </p:txBody>
      </p:sp>
      <p:sp>
        <p:nvSpPr>
          <p:cNvPr id="22" name="TextBox 21">
            <a:extLst>
              <a:ext uri="{FF2B5EF4-FFF2-40B4-BE49-F238E27FC236}">
                <a16:creationId xmlns:a16="http://schemas.microsoft.com/office/drawing/2014/main" id="{CE4965F3-FEEB-22F9-A80D-E150C4527801}"/>
              </a:ext>
            </a:extLst>
          </p:cNvPr>
          <p:cNvSpPr txBox="1"/>
          <p:nvPr/>
        </p:nvSpPr>
        <p:spPr>
          <a:xfrm>
            <a:off x="6166495" y="3765238"/>
            <a:ext cx="2939143" cy="1446550"/>
          </a:xfrm>
          <a:prstGeom prst="rect">
            <a:avLst/>
          </a:prstGeom>
          <a:noFill/>
        </p:spPr>
        <p:txBody>
          <a:bodyPr wrap="square" rtlCol="0">
            <a:spAutoFit/>
          </a:bodyPr>
          <a:lstStyle/>
          <a:p>
            <a:pPr algn="ctr"/>
            <a:r>
              <a:rPr lang="ru-RU" sz="2200" b="1" dirty="0">
                <a:solidFill>
                  <a:srgbClr val="0090BF"/>
                </a:solidFill>
              </a:rPr>
              <a:t>Обоснование того,</a:t>
            </a:r>
            <a:br>
              <a:rPr lang="ru-RU" sz="2200" b="1" dirty="0">
                <a:solidFill>
                  <a:srgbClr val="0090BF"/>
                </a:solidFill>
              </a:rPr>
            </a:br>
            <a:r>
              <a:rPr lang="ru-RU" sz="2200" b="1" dirty="0">
                <a:solidFill>
                  <a:srgbClr val="0090BF"/>
                </a:solidFill>
              </a:rPr>
              <a:t>какие требования ИПДО</a:t>
            </a:r>
            <a:r>
              <a:rPr lang="en-US" sz="2200" b="1" dirty="0">
                <a:solidFill>
                  <a:srgbClr val="0090BF"/>
                </a:solidFill>
              </a:rPr>
              <a:t> </a:t>
            </a:r>
            <a:r>
              <a:rPr lang="ru-RU" sz="2200" b="1" dirty="0">
                <a:solidFill>
                  <a:srgbClr val="0090BF"/>
                </a:solidFill>
              </a:rPr>
              <a:t>являются приоритетными </a:t>
            </a:r>
          </a:p>
        </p:txBody>
      </p:sp>
      <p:sp>
        <p:nvSpPr>
          <p:cNvPr id="23" name="TextBox 22">
            <a:extLst>
              <a:ext uri="{FF2B5EF4-FFF2-40B4-BE49-F238E27FC236}">
                <a16:creationId xmlns:a16="http://schemas.microsoft.com/office/drawing/2014/main" id="{D9D22F87-397E-3717-D966-163A1E4DFB5B}"/>
              </a:ext>
            </a:extLst>
          </p:cNvPr>
          <p:cNvSpPr txBox="1"/>
          <p:nvPr/>
        </p:nvSpPr>
        <p:spPr>
          <a:xfrm>
            <a:off x="9113468" y="3765238"/>
            <a:ext cx="2511337" cy="769441"/>
          </a:xfrm>
          <a:prstGeom prst="rect">
            <a:avLst/>
          </a:prstGeom>
          <a:noFill/>
        </p:spPr>
        <p:txBody>
          <a:bodyPr wrap="square" rtlCol="0">
            <a:spAutoFit/>
          </a:bodyPr>
          <a:lstStyle/>
          <a:p>
            <a:pPr algn="ctr"/>
            <a:r>
              <a:rPr lang="ru-RU" sz="2200" b="1">
                <a:solidFill>
                  <a:srgbClr val="00C3F0"/>
                </a:solidFill>
              </a:rPr>
              <a:t>Бюджет с полной оценкой затрат</a:t>
            </a:r>
          </a:p>
        </p:txBody>
      </p:sp>
      <p:sp>
        <p:nvSpPr>
          <p:cNvPr id="26" name="Process 25">
            <a:extLst>
              <a:ext uri="{FF2B5EF4-FFF2-40B4-BE49-F238E27FC236}">
                <a16:creationId xmlns:a16="http://schemas.microsoft.com/office/drawing/2014/main" id="{5D32F410-F247-3E9E-E767-A7246B97514B}"/>
              </a:ext>
            </a:extLst>
          </p:cNvPr>
          <p:cNvSpPr/>
          <p:nvPr/>
        </p:nvSpPr>
        <p:spPr>
          <a:xfrm>
            <a:off x="980800" y="5506510"/>
            <a:ext cx="10366469" cy="830997"/>
          </a:xfrm>
          <a:prstGeom prst="flowChartProcess">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ru-RU" sz="1800" i="1" dirty="0">
                <a:solidFill>
                  <a:srgbClr val="002157"/>
                </a:solidFill>
              </a:rPr>
              <a:t>Коррупция, энергетический переход, гендерное равенство, сбор доходов, кустарная </a:t>
            </a:r>
            <a:br>
              <a:rPr lang="en-US" sz="1800" i="1" dirty="0">
                <a:solidFill>
                  <a:srgbClr val="002157"/>
                </a:solidFill>
              </a:rPr>
            </a:br>
            <a:r>
              <a:rPr lang="ru-RU" sz="1800" i="1" dirty="0">
                <a:solidFill>
                  <a:srgbClr val="002157"/>
                </a:solidFill>
              </a:rPr>
              <a:t>и мелкомасштабная добыча полезных ископаемых и т. д.</a:t>
            </a:r>
          </a:p>
        </p:txBody>
      </p:sp>
      <p:pic>
        <p:nvPicPr>
          <p:cNvPr id="3" name="Graphic 2">
            <a:extLst>
              <a:ext uri="{FF2B5EF4-FFF2-40B4-BE49-F238E27FC236}">
                <a16:creationId xmlns:a16="http://schemas.microsoft.com/office/drawing/2014/main" id="{015A8663-616C-EDB9-60B8-2B04D872F15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204463" y="2106565"/>
            <a:ext cx="1187421" cy="1464486"/>
          </a:xfrm>
          <a:prstGeom prst="rect">
            <a:avLst/>
          </a:prstGeom>
        </p:spPr>
      </p:pic>
      <p:pic>
        <p:nvPicPr>
          <p:cNvPr id="4" name="Graphic 3">
            <a:extLst>
              <a:ext uri="{FF2B5EF4-FFF2-40B4-BE49-F238E27FC236}">
                <a16:creationId xmlns:a16="http://schemas.microsoft.com/office/drawing/2014/main" id="{FD849485-8880-C8FB-7F44-1A774D68D02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028455" y="2245097"/>
            <a:ext cx="1187421" cy="1187421"/>
          </a:xfrm>
          <a:prstGeom prst="rect">
            <a:avLst/>
          </a:prstGeom>
        </p:spPr>
      </p:pic>
    </p:spTree>
    <p:extLst>
      <p:ext uri="{BB962C8B-B14F-4D97-AF65-F5344CB8AC3E}">
        <p14:creationId xmlns:p14="http://schemas.microsoft.com/office/powerpoint/2010/main" val="42744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F9D630-5ABC-837D-2CE6-B3CF5DA52822}"/>
              </a:ext>
            </a:extLst>
          </p:cNvPr>
          <p:cNvSpPr txBox="1"/>
          <p:nvPr/>
        </p:nvSpPr>
        <p:spPr>
          <a:xfrm>
            <a:off x="642812" y="2754005"/>
            <a:ext cx="5894622" cy="2492990"/>
          </a:xfrm>
          <a:prstGeom prst="rect">
            <a:avLst/>
          </a:prstGeom>
          <a:noFill/>
        </p:spPr>
        <p:txBody>
          <a:bodyPr wrap="square">
            <a:spAutoFit/>
          </a:bodyPr>
          <a:lstStyle/>
          <a:p>
            <a:r>
              <a:rPr lang="ru-RU" sz="2600" dirty="0">
                <a:solidFill>
                  <a:srgbClr val="002157"/>
                </a:solidFill>
              </a:rPr>
              <a:t>Многосторонняя группа заинтересованных сторон обязана </a:t>
            </a:r>
            <a:r>
              <a:rPr lang="ru-RU" sz="2600" b="1" dirty="0">
                <a:solidFill>
                  <a:srgbClr val="0090BF"/>
                </a:solidFill>
              </a:rPr>
              <a:t>ежегодно проводить обзор прогресса</a:t>
            </a:r>
            <a:r>
              <a:rPr lang="ru-RU" sz="2600" dirty="0"/>
              <a:t> </a:t>
            </a:r>
            <a:r>
              <a:rPr lang="ru-RU" sz="2600" dirty="0">
                <a:solidFill>
                  <a:srgbClr val="002157"/>
                </a:solidFill>
              </a:rPr>
              <a:t>в осуществлении рабочего плана </a:t>
            </a:r>
            <a:br>
              <a:rPr lang="en-US" sz="2600" dirty="0">
                <a:solidFill>
                  <a:srgbClr val="002157"/>
                </a:solidFill>
              </a:rPr>
            </a:br>
            <a:r>
              <a:rPr lang="ru-RU" sz="2600" dirty="0">
                <a:solidFill>
                  <a:srgbClr val="002157"/>
                </a:solidFill>
              </a:rPr>
              <a:t>и</a:t>
            </a:r>
            <a:r>
              <a:rPr lang="ru-RU" sz="2600" dirty="0"/>
              <a:t> </a:t>
            </a:r>
            <a:r>
              <a:rPr lang="ru-RU" sz="2600" b="1" dirty="0">
                <a:solidFill>
                  <a:srgbClr val="0090BF"/>
                </a:solidFill>
              </a:rPr>
              <a:t>на основе его вносить изменения </a:t>
            </a:r>
            <a:br>
              <a:rPr lang="en-US" sz="2600" b="1" dirty="0">
                <a:solidFill>
                  <a:srgbClr val="0090BF"/>
                </a:solidFill>
              </a:rPr>
            </a:br>
            <a:r>
              <a:rPr lang="ru-RU" sz="2600" b="1" dirty="0">
                <a:solidFill>
                  <a:srgbClr val="0090BF"/>
                </a:solidFill>
              </a:rPr>
              <a:t>в последующий рабочий план</a:t>
            </a:r>
            <a:r>
              <a:rPr lang="ru-RU" sz="2600" dirty="0"/>
              <a:t>.</a:t>
            </a:r>
          </a:p>
        </p:txBody>
      </p:sp>
      <p:cxnSp>
        <p:nvCxnSpPr>
          <p:cNvPr id="11" name="Straight Connector 10">
            <a:extLst>
              <a:ext uri="{FF2B5EF4-FFF2-40B4-BE49-F238E27FC236}">
                <a16:creationId xmlns:a16="http://schemas.microsoft.com/office/drawing/2014/main" id="{9DD60E29-E4EA-7FC1-1F8A-D5175BCA1444}"/>
              </a:ext>
            </a:extLst>
          </p:cNvPr>
          <p:cNvCxnSpPr>
            <a:cxnSpLocks/>
          </p:cNvCxnSpPr>
          <p:nvPr/>
        </p:nvCxnSpPr>
        <p:spPr>
          <a:xfrm>
            <a:off x="4563451" y="3591320"/>
            <a:ext cx="117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ru-RU">
                <a:solidFill>
                  <a:schemeClr val="tx2"/>
                </a:solidFill>
                <a:latin typeface="Franklin Gothic Medium" panose="020B0603020102020204" pitchFamily="34" charset="0"/>
              </a:rPr>
              <a:t>ТРЕБОВАНИЕ 1.5</a:t>
            </a:r>
          </a:p>
        </p:txBody>
      </p:sp>
      <p:sp>
        <p:nvSpPr>
          <p:cNvPr id="6" name="Title 1">
            <a:extLst>
              <a:ext uri="{FF2B5EF4-FFF2-40B4-BE49-F238E27FC236}">
                <a16:creationId xmlns:a16="http://schemas.microsoft.com/office/drawing/2014/main" id="{173AD084-9DF9-581C-428F-9DE5C5E99F14}"/>
              </a:ext>
            </a:extLst>
          </p:cNvPr>
          <p:cNvSpPr>
            <a:spLocks noGrp="1"/>
          </p:cNvSpPr>
          <p:nvPr>
            <p:ph type="title"/>
          </p:nvPr>
        </p:nvSpPr>
        <p:spPr>
          <a:xfrm>
            <a:off x="642812" y="1883043"/>
            <a:ext cx="5660017" cy="671660"/>
          </a:xfrm>
        </p:spPr>
        <p:txBody>
          <a:bodyPr/>
          <a:lstStyle/>
          <a:p>
            <a:r>
              <a:rPr lang="ru-RU"/>
              <a:t>Требование 1.5(b)</a:t>
            </a:r>
            <a:br>
              <a:rPr lang="ru-RU"/>
            </a:br>
            <a:endParaRPr lang="ru-RU"/>
          </a:p>
        </p:txBody>
      </p:sp>
      <p:sp>
        <p:nvSpPr>
          <p:cNvPr id="10" name="TextBox 9">
            <a:extLst>
              <a:ext uri="{FF2B5EF4-FFF2-40B4-BE49-F238E27FC236}">
                <a16:creationId xmlns:a16="http://schemas.microsoft.com/office/drawing/2014/main" id="{E015A5AF-42E5-66AF-8397-6C264B4D2FBD}"/>
              </a:ext>
            </a:extLst>
          </p:cNvPr>
          <p:cNvSpPr txBox="1"/>
          <p:nvPr/>
        </p:nvSpPr>
        <p:spPr>
          <a:xfrm>
            <a:off x="642812" y="5549916"/>
            <a:ext cx="5071165" cy="830997"/>
          </a:xfrm>
          <a:prstGeom prst="rect">
            <a:avLst/>
          </a:prstGeom>
          <a:noFill/>
        </p:spPr>
        <p:txBody>
          <a:bodyPr wrap="square" rtlCol="0">
            <a:spAutoFit/>
          </a:bodyPr>
          <a:lstStyle/>
          <a:p>
            <a:r>
              <a:rPr lang="ru-RU" sz="2400" i="1" dirty="0">
                <a:solidFill>
                  <a:schemeClr val="accent5"/>
                </a:solidFill>
              </a:rPr>
              <a:t>Ранее требование 7.4, теперь объединено с требованием 1.5 </a:t>
            </a:r>
          </a:p>
        </p:txBody>
      </p:sp>
      <p:pic>
        <p:nvPicPr>
          <p:cNvPr id="2" name="Picture 1">
            <a:extLst>
              <a:ext uri="{FF2B5EF4-FFF2-40B4-BE49-F238E27FC236}">
                <a16:creationId xmlns:a16="http://schemas.microsoft.com/office/drawing/2014/main" id="{BC3A9AF8-C3FA-7FDF-7F4C-1475D076C5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1874138000"/>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2.xml><?xml version="1.0" encoding="utf-8"?>
<ds:datastoreItem xmlns:ds="http://schemas.openxmlformats.org/officeDocument/2006/customXml" ds:itemID="{52BB9246-1D15-49BF-90DE-50031989DE62}">
  <ds:schemaRef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dcmitype/"/>
    <ds:schemaRef ds:uri="d9eb0d81-beec-4074-bc6f-8be11319408c"/>
    <ds:schemaRef ds:uri="http://purl.org/dc/terms/"/>
    <ds:schemaRef ds:uri="http://schemas.microsoft.com/office/2006/documentManagement/types"/>
    <ds:schemaRef ds:uri="ec4d7596-7f32-41a8-9a95-4275d9a1ea6b"/>
  </ds:schemaRefs>
</ds:datastoreItem>
</file>

<file path=customXml/itemProps3.xml><?xml version="1.0" encoding="utf-8"?>
<ds:datastoreItem xmlns:ds="http://schemas.openxmlformats.org/officeDocument/2006/customXml" ds:itemID="{0D58FD37-4F26-4FC3-AB48-23E78E62B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b0d81-beec-4074-bc6f-8be11319408c"/>
    <ds:schemaRef ds:uri="ec4d7596-7f32-41a8-9a95-4275d9a1ea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EITItheme1</Template>
  <TotalTime>139</TotalTime>
  <Words>2579</Words>
  <Application>Microsoft Macintosh PowerPoint</Application>
  <PresentationFormat>Widescreen</PresentationFormat>
  <Paragraphs>330</Paragraphs>
  <Slides>44</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Franklin Gothic Book</vt:lpstr>
      <vt:lpstr>Franklin Gothic Demi</vt:lpstr>
      <vt:lpstr>Franklin Gothic Medium</vt:lpstr>
      <vt:lpstr>Metropolis</vt:lpstr>
      <vt:lpstr>Wingdings</vt:lpstr>
      <vt:lpstr>EITItheme1</vt:lpstr>
      <vt:lpstr>PowerPoint Presentation</vt:lpstr>
      <vt:lpstr>Почему планирование работы и мониторинг так важны?</vt:lpstr>
      <vt:lpstr>Почему планирование работы и мониторинг так важны?</vt:lpstr>
      <vt:lpstr>PowerPoint Presentation</vt:lpstr>
      <vt:lpstr>Что изменилось?</vt:lpstr>
      <vt:lpstr>PowerPoint Presentation</vt:lpstr>
      <vt:lpstr>Требование 1.5(а) </vt:lpstr>
      <vt:lpstr>Рабочий план должен содержать:</vt:lpstr>
      <vt:lpstr>Требование 1.5(b) </vt:lpstr>
      <vt:lpstr>Обзор прогресса должен охватывать:</vt:lpstr>
      <vt:lpstr>Требование 1.5(c) </vt:lpstr>
      <vt:lpstr>Кроме того, МГЗС поощряются к тому, чтобы:</vt:lpstr>
      <vt:lpstr>PowerPoint Presentation</vt:lpstr>
      <vt:lpstr>Увязка ИПДО с национальными приоритетами</vt:lpstr>
      <vt:lpstr>Пятиэтапный подход</vt:lpstr>
      <vt:lpstr>PowerPoint Presentation</vt:lpstr>
      <vt:lpstr>Ключевые вопросы</vt:lpstr>
      <vt:lpstr>PowerPoint Presentation</vt:lpstr>
      <vt:lpstr>Требование 1.5(а) </vt:lpstr>
      <vt:lpstr>Ключевые вопросы</vt:lpstr>
      <vt:lpstr>PowerPoint Presentation</vt:lpstr>
      <vt:lpstr>PowerPoint Presentation</vt:lpstr>
      <vt:lpstr>PowerPoint Presentation</vt:lpstr>
      <vt:lpstr>PowerPoint Presentation</vt:lpstr>
      <vt:lpstr>Ключевые вопросы</vt:lpstr>
      <vt:lpstr>Постановка целей SMART</vt:lpstr>
      <vt:lpstr>Требование 1.5(а) </vt:lpstr>
      <vt:lpstr>Учет ежегодного цикла раскрытия информации</vt:lpstr>
      <vt:lpstr>PowerPoint Presentation</vt:lpstr>
      <vt:lpstr>PowerPoint Presentation</vt:lpstr>
      <vt:lpstr>PowerPoint Presentation</vt:lpstr>
      <vt:lpstr>PowerPoint Presentation</vt:lpstr>
      <vt:lpstr>Ключевые вопросы</vt:lpstr>
      <vt:lpstr>Требование 1.5(b) </vt:lpstr>
      <vt:lpstr>Ежегодный обзор прогресса  в осуществлении рабочего плана</vt:lpstr>
      <vt:lpstr>Бюджет и отчет о расходах</vt:lpstr>
      <vt:lpstr>PowerPoint Presentation</vt:lpstr>
      <vt:lpstr>PowerPoint Presentation</vt:lpstr>
      <vt:lpstr>PowerPoint Presentation</vt:lpstr>
      <vt:lpstr>PowerPoint Presentation</vt:lpstr>
      <vt:lpstr>Планирование работы — это цикл</vt:lpstr>
      <vt:lpstr>Ознакомьтесь с руководством на странице eiti.org/guide</vt:lpstr>
      <vt:lpstr>Вопросы?</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Leila Pilliard</dc:creator>
  <cp:keywords/>
  <dc:description/>
  <cp:lastModifiedBy>Leila Pilliard</cp:lastModifiedBy>
  <cp:revision>42</cp:revision>
  <cp:lastPrinted>2023-06-23T10:13:05Z</cp:lastPrinted>
  <dcterms:created xsi:type="dcterms:W3CDTF">2020-01-10T14:54:35Z</dcterms:created>
  <dcterms:modified xsi:type="dcterms:W3CDTF">2024-06-04T11:35:51Z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