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3"/>
  </p:notesMasterIdLst>
  <p:sldIdLst>
    <p:sldId id="268" r:id="rId5"/>
    <p:sldId id="274" r:id="rId6"/>
    <p:sldId id="510" r:id="rId7"/>
    <p:sldId id="299" r:id="rId8"/>
    <p:sldId id="546" r:id="rId9"/>
    <p:sldId id="547" r:id="rId10"/>
    <p:sldId id="532" r:id="rId11"/>
    <p:sldId id="531" r:id="rId12"/>
    <p:sldId id="530" r:id="rId13"/>
    <p:sldId id="549" r:id="rId14"/>
    <p:sldId id="548" r:id="rId15"/>
    <p:sldId id="300" r:id="rId16"/>
    <p:sldId id="515" r:id="rId17"/>
    <p:sldId id="536" r:id="rId18"/>
    <p:sldId id="534" r:id="rId19"/>
    <p:sldId id="535" r:id="rId20"/>
    <p:sldId id="478" r:id="rId21"/>
    <p:sldId id="492" r:id="rId22"/>
    <p:sldId id="527" r:id="rId23"/>
    <p:sldId id="505" r:id="rId24"/>
    <p:sldId id="516" r:id="rId25"/>
    <p:sldId id="508" r:id="rId26"/>
    <p:sldId id="509" r:id="rId27"/>
    <p:sldId id="529" r:id="rId28"/>
    <p:sldId id="517" r:id="rId29"/>
    <p:sldId id="537" r:id="rId30"/>
    <p:sldId id="518" r:id="rId31"/>
    <p:sldId id="521" r:id="rId32"/>
    <p:sldId id="484" r:id="rId33"/>
    <p:sldId id="524" r:id="rId34"/>
    <p:sldId id="525" r:id="rId35"/>
    <p:sldId id="306" r:id="rId36"/>
    <p:sldId id="540" r:id="rId37"/>
    <p:sldId id="542" r:id="rId38"/>
    <p:sldId id="543" r:id="rId39"/>
    <p:sldId id="539" r:id="rId40"/>
    <p:sldId id="277" r:id="rId41"/>
    <p:sldId id="28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in Wuadom Warden" initials="EW" lastIdx="1" clrIdx="0">
    <p:extLst>
      <p:ext uri="{19B8F6BF-5375-455C-9EA6-DF929625EA0E}">
        <p15:presenceInfo xmlns:p15="http://schemas.microsoft.com/office/powerpoint/2012/main" userId="S::ewarden@eiti.org::0631b0cd-48f9-4aa4-b50f-875a7be10e5e" providerId="AD"/>
      </p:ext>
    </p:extLst>
  </p:cmAuthor>
  <p:cmAuthor id="2" name="EWW - EITI International Secretariat" initials="EWW" lastIdx="4" clrIdx="1">
    <p:extLst>
      <p:ext uri="{19B8F6BF-5375-455C-9EA6-DF929625EA0E}">
        <p15:presenceInfo xmlns:p15="http://schemas.microsoft.com/office/powerpoint/2012/main" userId="EWW - EITI International Secretariat" providerId="None"/>
      </p:ext>
    </p:extLst>
  </p:cmAuthor>
  <p:cmAuthor id="3" name="International Secretariat CB" initials="CB" lastIdx="4" clrIdx="2">
    <p:extLst>
      <p:ext uri="{19B8F6BF-5375-455C-9EA6-DF929625EA0E}">
        <p15:presenceInfo xmlns:p15="http://schemas.microsoft.com/office/powerpoint/2012/main" userId="International Secretariat 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B8C"/>
    <a:srgbClr val="2C8536"/>
    <a:srgbClr val="EBEBEB"/>
    <a:srgbClr val="00C3F0"/>
    <a:srgbClr val="002157"/>
    <a:srgbClr val="EBCB9F"/>
    <a:srgbClr val="6D5339"/>
    <a:srgbClr val="0090BF"/>
    <a:srgbClr val="009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2238E-6221-440C-92C9-6C7F2D4C1D48}" v="765" dt="2020-12-01T12:01:04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0819A-7BD5-41D5-92F4-201D4345DB6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AA0C8B-C9E2-45B7-8726-03FA3EE47323}">
      <dgm:prSet phldrT="[Text]"/>
      <dgm:spPr/>
      <dgm:t>
        <a:bodyPr/>
        <a:lstStyle/>
        <a:p>
          <a:r>
            <a:rPr lang="es-MX" dirty="0"/>
            <a:t>Fortalecer el acceso a la información en materia ambiental</a:t>
          </a:r>
          <a:endParaRPr lang="en-GB" dirty="0"/>
        </a:p>
      </dgm:t>
    </dgm:pt>
    <dgm:pt modelId="{77558169-CCF5-49EC-BBC4-44982DA6CF81}" type="parTrans" cxnId="{1842DDBB-3D78-42E4-A6A4-FB9CC11D1658}">
      <dgm:prSet/>
      <dgm:spPr/>
      <dgm:t>
        <a:bodyPr/>
        <a:lstStyle/>
        <a:p>
          <a:endParaRPr lang="en-GB"/>
        </a:p>
      </dgm:t>
    </dgm:pt>
    <dgm:pt modelId="{1C620AF9-D5A0-458A-B07F-320AD1211F0B}" type="sibTrans" cxnId="{1842DDBB-3D78-42E4-A6A4-FB9CC11D1658}">
      <dgm:prSet/>
      <dgm:spPr/>
      <dgm:t>
        <a:bodyPr/>
        <a:lstStyle/>
        <a:p>
          <a:endParaRPr lang="en-GB"/>
        </a:p>
      </dgm:t>
    </dgm:pt>
    <dgm:pt modelId="{87E1A119-549E-42A2-BB11-B5F9D41C13EF}">
      <dgm:prSet phldrT="[Text]"/>
      <dgm:spPr/>
      <dgm:t>
        <a:bodyPr/>
        <a:lstStyle/>
        <a:p>
          <a:r>
            <a:rPr lang="es-MX" dirty="0"/>
            <a:t>Experiencias en otros países. </a:t>
          </a:r>
          <a:endParaRPr lang="en-GB" dirty="0"/>
        </a:p>
      </dgm:t>
    </dgm:pt>
    <dgm:pt modelId="{E162CD94-8643-4F3E-A44F-0B79C95063F5}" type="parTrans" cxnId="{33CB5B9A-E8D4-4755-975B-5A47253DA062}">
      <dgm:prSet/>
      <dgm:spPr/>
      <dgm:t>
        <a:bodyPr/>
        <a:lstStyle/>
        <a:p>
          <a:endParaRPr lang="en-GB"/>
        </a:p>
      </dgm:t>
    </dgm:pt>
    <dgm:pt modelId="{C023C2C8-2C5D-4379-9875-14F63114E02B}" type="sibTrans" cxnId="{33CB5B9A-E8D4-4755-975B-5A47253DA062}">
      <dgm:prSet/>
      <dgm:spPr/>
      <dgm:t>
        <a:bodyPr/>
        <a:lstStyle/>
        <a:p>
          <a:endParaRPr lang="en-GB"/>
        </a:p>
      </dgm:t>
    </dgm:pt>
    <dgm:pt modelId="{A2D7D394-0C27-4505-BAD2-48F9D0D41C2F}">
      <dgm:prSet phldrT="[Text]"/>
      <dgm:spPr/>
      <dgm:t>
        <a:bodyPr/>
        <a:lstStyle/>
        <a:p>
          <a:r>
            <a:rPr lang="es-MX" dirty="0"/>
            <a:t>Impulso a la divulgación voluntaria.</a:t>
          </a:r>
          <a:endParaRPr lang="en-GB" dirty="0"/>
        </a:p>
      </dgm:t>
    </dgm:pt>
    <dgm:pt modelId="{09F40DA9-6053-40DD-9BF0-35701611FF09}" type="parTrans" cxnId="{E3BAA414-F882-4491-B1DC-A939FEE120EE}">
      <dgm:prSet/>
      <dgm:spPr/>
    </dgm:pt>
    <dgm:pt modelId="{CA38FDED-93CD-44FB-91B5-EC9BFEE24467}" type="sibTrans" cxnId="{E3BAA414-F882-4491-B1DC-A939FEE120EE}">
      <dgm:prSet/>
      <dgm:spPr/>
    </dgm:pt>
    <dgm:pt modelId="{1B38D1C7-749B-4107-87AC-F526025AFA8E}">
      <dgm:prSet phldrT="[Text]"/>
      <dgm:spPr/>
      <dgm:t>
        <a:bodyPr/>
        <a:lstStyle/>
        <a:p>
          <a:r>
            <a:rPr lang="es-MX" dirty="0"/>
            <a:t>Diálogo con autoridades involucradas.  </a:t>
          </a:r>
          <a:endParaRPr lang="en-GB" dirty="0"/>
        </a:p>
      </dgm:t>
    </dgm:pt>
    <dgm:pt modelId="{DD4FB0AA-026E-4557-8858-8615C1191F20}" type="parTrans" cxnId="{9837D5B2-C2F7-45BD-9EB1-F1ACC8C271A1}">
      <dgm:prSet/>
      <dgm:spPr/>
    </dgm:pt>
    <dgm:pt modelId="{41308F2A-1E54-4588-865E-31E61BABEE40}" type="sibTrans" cxnId="{9837D5B2-C2F7-45BD-9EB1-F1ACC8C271A1}">
      <dgm:prSet/>
      <dgm:spPr/>
    </dgm:pt>
    <dgm:pt modelId="{9D410E00-B320-4287-9805-598EB5B1A2EC}" type="pres">
      <dgm:prSet presAssocID="{C820819A-7BD5-41D5-92F4-201D4345DB6D}" presName="Name0" presStyleCnt="0">
        <dgm:presLayoutVars>
          <dgm:dir/>
          <dgm:animLvl val="lvl"/>
          <dgm:resizeHandles val="exact"/>
        </dgm:presLayoutVars>
      </dgm:prSet>
      <dgm:spPr/>
    </dgm:pt>
    <dgm:pt modelId="{88BFF7DD-69A9-4D91-AE2E-CADA41F6ECE5}" type="pres">
      <dgm:prSet presAssocID="{AAAA0C8B-C9E2-45B7-8726-03FA3EE47323}" presName="linNode" presStyleCnt="0"/>
      <dgm:spPr/>
    </dgm:pt>
    <dgm:pt modelId="{9E07CB08-F035-4361-82AF-9DB0F109294C}" type="pres">
      <dgm:prSet presAssocID="{AAAA0C8B-C9E2-45B7-8726-03FA3EE47323}" presName="parTx" presStyleLbl="revTx" presStyleIdx="0" presStyleCnt="1">
        <dgm:presLayoutVars>
          <dgm:chMax val="1"/>
          <dgm:bulletEnabled val="1"/>
        </dgm:presLayoutVars>
      </dgm:prSet>
      <dgm:spPr/>
    </dgm:pt>
    <dgm:pt modelId="{6177CEE3-4F2B-4913-B27A-C1D25C58B163}" type="pres">
      <dgm:prSet presAssocID="{AAAA0C8B-C9E2-45B7-8726-03FA3EE47323}" presName="bracket" presStyleLbl="parChTrans1D1" presStyleIdx="0" presStyleCnt="1"/>
      <dgm:spPr/>
    </dgm:pt>
    <dgm:pt modelId="{0734AD7F-3ADC-4180-910D-76459711E0DD}" type="pres">
      <dgm:prSet presAssocID="{AAAA0C8B-C9E2-45B7-8726-03FA3EE47323}" presName="spH" presStyleCnt="0"/>
      <dgm:spPr/>
    </dgm:pt>
    <dgm:pt modelId="{F96A933E-BA95-4725-B861-94A558BCFBDD}" type="pres">
      <dgm:prSet presAssocID="{AAAA0C8B-C9E2-45B7-8726-03FA3EE47323}" presName="desTx" presStyleLbl="node1" presStyleIdx="0" presStyleCnt="1">
        <dgm:presLayoutVars>
          <dgm:bulletEnabled val="1"/>
        </dgm:presLayoutVars>
      </dgm:prSet>
      <dgm:spPr/>
    </dgm:pt>
  </dgm:ptLst>
  <dgm:cxnLst>
    <dgm:cxn modelId="{1E695713-4815-48C1-B8B6-FABFD54B6AFD}" type="presOf" srcId="{A2D7D394-0C27-4505-BAD2-48F9D0D41C2F}" destId="{F96A933E-BA95-4725-B861-94A558BCFBDD}" srcOrd="0" destOrd="1" presId="urn:diagrams.loki3.com/BracketList"/>
    <dgm:cxn modelId="{E3BAA414-F882-4491-B1DC-A939FEE120EE}" srcId="{AAAA0C8B-C9E2-45B7-8726-03FA3EE47323}" destId="{A2D7D394-0C27-4505-BAD2-48F9D0D41C2F}" srcOrd="1" destOrd="0" parTransId="{09F40DA9-6053-40DD-9BF0-35701611FF09}" sibTransId="{CA38FDED-93CD-44FB-91B5-EC9BFEE24467}"/>
    <dgm:cxn modelId="{B0F7782F-3768-41E6-AA99-98AA4BF69D3E}" type="presOf" srcId="{1B38D1C7-749B-4107-87AC-F526025AFA8E}" destId="{F96A933E-BA95-4725-B861-94A558BCFBDD}" srcOrd="0" destOrd="2" presId="urn:diagrams.loki3.com/BracketList"/>
    <dgm:cxn modelId="{CBE17F3F-CA42-4116-BA16-D543597B8379}" type="presOf" srcId="{87E1A119-549E-42A2-BB11-B5F9D41C13EF}" destId="{F96A933E-BA95-4725-B861-94A558BCFBDD}" srcOrd="0" destOrd="0" presId="urn:diagrams.loki3.com/BracketList"/>
    <dgm:cxn modelId="{8FDBF06A-7AF6-484F-8E9C-0B96A011B112}" type="presOf" srcId="{C820819A-7BD5-41D5-92F4-201D4345DB6D}" destId="{9D410E00-B320-4287-9805-598EB5B1A2EC}" srcOrd="0" destOrd="0" presId="urn:diagrams.loki3.com/BracketList"/>
    <dgm:cxn modelId="{33CB5B9A-E8D4-4755-975B-5A47253DA062}" srcId="{AAAA0C8B-C9E2-45B7-8726-03FA3EE47323}" destId="{87E1A119-549E-42A2-BB11-B5F9D41C13EF}" srcOrd="0" destOrd="0" parTransId="{E162CD94-8643-4F3E-A44F-0B79C95063F5}" sibTransId="{C023C2C8-2C5D-4379-9875-14F63114E02B}"/>
    <dgm:cxn modelId="{9837D5B2-C2F7-45BD-9EB1-F1ACC8C271A1}" srcId="{AAAA0C8B-C9E2-45B7-8726-03FA3EE47323}" destId="{1B38D1C7-749B-4107-87AC-F526025AFA8E}" srcOrd="2" destOrd="0" parTransId="{DD4FB0AA-026E-4557-8858-8615C1191F20}" sibTransId="{41308F2A-1E54-4588-865E-31E61BABEE40}"/>
    <dgm:cxn modelId="{1842DDBB-3D78-42E4-A6A4-FB9CC11D1658}" srcId="{C820819A-7BD5-41D5-92F4-201D4345DB6D}" destId="{AAAA0C8B-C9E2-45B7-8726-03FA3EE47323}" srcOrd="0" destOrd="0" parTransId="{77558169-CCF5-49EC-BBC4-44982DA6CF81}" sibTransId="{1C620AF9-D5A0-458A-B07F-320AD1211F0B}"/>
    <dgm:cxn modelId="{C58B84C5-58E6-4FD5-89E8-F666B4AB85B5}" type="presOf" srcId="{AAAA0C8B-C9E2-45B7-8726-03FA3EE47323}" destId="{9E07CB08-F035-4361-82AF-9DB0F109294C}" srcOrd="0" destOrd="0" presId="urn:diagrams.loki3.com/BracketList"/>
    <dgm:cxn modelId="{036901CB-D77B-44B2-B493-A5422B365C61}" type="presParOf" srcId="{9D410E00-B320-4287-9805-598EB5B1A2EC}" destId="{88BFF7DD-69A9-4D91-AE2E-CADA41F6ECE5}" srcOrd="0" destOrd="0" presId="urn:diagrams.loki3.com/BracketList"/>
    <dgm:cxn modelId="{3222B9C0-D8EE-4B67-B709-C38360154FD2}" type="presParOf" srcId="{88BFF7DD-69A9-4D91-AE2E-CADA41F6ECE5}" destId="{9E07CB08-F035-4361-82AF-9DB0F109294C}" srcOrd="0" destOrd="0" presId="urn:diagrams.loki3.com/BracketList"/>
    <dgm:cxn modelId="{E4C31E72-D08B-4A4B-8DE4-F6723C74DD02}" type="presParOf" srcId="{88BFF7DD-69A9-4D91-AE2E-CADA41F6ECE5}" destId="{6177CEE3-4F2B-4913-B27A-C1D25C58B163}" srcOrd="1" destOrd="0" presId="urn:diagrams.loki3.com/BracketList"/>
    <dgm:cxn modelId="{9F39B1C9-AD9F-40A8-8254-54069046B6FE}" type="presParOf" srcId="{88BFF7DD-69A9-4D91-AE2E-CADA41F6ECE5}" destId="{0734AD7F-3ADC-4180-910D-76459711E0DD}" srcOrd="2" destOrd="0" presId="urn:diagrams.loki3.com/BracketList"/>
    <dgm:cxn modelId="{E2CB3D79-C5EC-43C2-8733-E47BA8F7909F}" type="presParOf" srcId="{88BFF7DD-69A9-4D91-AE2E-CADA41F6ECE5}" destId="{F96A933E-BA95-4725-B861-94A558BCFBD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0819A-7BD5-41D5-92F4-201D4345DB6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AA0C8B-C9E2-45B7-8726-03FA3EE47323}">
      <dgm:prSet phldrT="[Text]"/>
      <dgm:spPr/>
      <dgm:t>
        <a:bodyPr/>
        <a:lstStyle/>
        <a:p>
          <a:r>
            <a:rPr lang="en-GB" dirty="0" err="1"/>
            <a:t>Ampliar</a:t>
          </a:r>
          <a:r>
            <a:rPr lang="en-GB" dirty="0"/>
            <a:t> </a:t>
          </a:r>
          <a:r>
            <a:rPr lang="en-GB" dirty="0" err="1"/>
            <a:t>acceso</a:t>
          </a:r>
          <a:r>
            <a:rPr lang="en-GB" dirty="0"/>
            <a:t> a la </a:t>
          </a:r>
          <a:r>
            <a:rPr lang="en-GB" dirty="0" err="1"/>
            <a:t>información</a:t>
          </a:r>
          <a:r>
            <a:rPr lang="en-GB" dirty="0"/>
            <a:t> </a:t>
          </a:r>
          <a:r>
            <a:rPr lang="en-GB" dirty="0" err="1"/>
            <a:t>en</a:t>
          </a:r>
          <a:r>
            <a:rPr lang="en-GB" dirty="0"/>
            <a:t> el sector </a:t>
          </a:r>
          <a:r>
            <a:rPr lang="en-GB" dirty="0" err="1"/>
            <a:t>extractivo</a:t>
          </a:r>
          <a:endParaRPr lang="en-GB" dirty="0"/>
        </a:p>
      </dgm:t>
    </dgm:pt>
    <dgm:pt modelId="{77558169-CCF5-49EC-BBC4-44982DA6CF81}" type="parTrans" cxnId="{1842DDBB-3D78-42E4-A6A4-FB9CC11D1658}">
      <dgm:prSet/>
      <dgm:spPr/>
      <dgm:t>
        <a:bodyPr/>
        <a:lstStyle/>
        <a:p>
          <a:endParaRPr lang="en-GB"/>
        </a:p>
      </dgm:t>
    </dgm:pt>
    <dgm:pt modelId="{1C620AF9-D5A0-458A-B07F-320AD1211F0B}" type="sibTrans" cxnId="{1842DDBB-3D78-42E4-A6A4-FB9CC11D1658}">
      <dgm:prSet/>
      <dgm:spPr/>
      <dgm:t>
        <a:bodyPr/>
        <a:lstStyle/>
        <a:p>
          <a:endParaRPr lang="en-GB"/>
        </a:p>
      </dgm:t>
    </dgm:pt>
    <dgm:pt modelId="{87E1A119-549E-42A2-BB11-B5F9D41C13EF}">
      <dgm:prSet phldrT="[Text]"/>
      <dgm:spPr/>
      <dgm:t>
        <a:bodyPr/>
        <a:lstStyle/>
        <a:p>
          <a:r>
            <a:rPr lang="en-GB" dirty="0" err="1"/>
            <a:t>Impulso</a:t>
          </a:r>
          <a:r>
            <a:rPr lang="en-GB" dirty="0"/>
            <a:t> de la </a:t>
          </a:r>
          <a:r>
            <a:rPr lang="en-GB" dirty="0" err="1"/>
            <a:t>divulgación</a:t>
          </a:r>
          <a:r>
            <a:rPr lang="en-GB" dirty="0"/>
            <a:t> </a:t>
          </a:r>
          <a:r>
            <a:rPr lang="en-GB" dirty="0" err="1"/>
            <a:t>sistemática</a:t>
          </a:r>
          <a:r>
            <a:rPr lang="en-GB" dirty="0"/>
            <a:t>. </a:t>
          </a:r>
        </a:p>
      </dgm:t>
    </dgm:pt>
    <dgm:pt modelId="{E162CD94-8643-4F3E-A44F-0B79C95063F5}" type="parTrans" cxnId="{33CB5B9A-E8D4-4755-975B-5A47253DA062}">
      <dgm:prSet/>
      <dgm:spPr/>
      <dgm:t>
        <a:bodyPr/>
        <a:lstStyle/>
        <a:p>
          <a:endParaRPr lang="en-GB"/>
        </a:p>
      </dgm:t>
    </dgm:pt>
    <dgm:pt modelId="{C023C2C8-2C5D-4379-9875-14F63114E02B}" type="sibTrans" cxnId="{33CB5B9A-E8D4-4755-975B-5A47253DA062}">
      <dgm:prSet/>
      <dgm:spPr/>
      <dgm:t>
        <a:bodyPr/>
        <a:lstStyle/>
        <a:p>
          <a:endParaRPr lang="en-GB"/>
        </a:p>
      </dgm:t>
    </dgm:pt>
    <dgm:pt modelId="{9DDC9D09-A523-408E-A3F9-84056E7248E8}">
      <dgm:prSet phldrT="[Text]"/>
      <dgm:spPr/>
      <dgm:t>
        <a:bodyPr/>
        <a:lstStyle/>
        <a:p>
          <a:r>
            <a:rPr lang="es-MX" dirty="0"/>
            <a:t>Fortalecer combate a la corrupción</a:t>
          </a:r>
          <a:endParaRPr lang="en-GB" dirty="0"/>
        </a:p>
      </dgm:t>
    </dgm:pt>
    <dgm:pt modelId="{E768D2E2-09B3-44F9-A46F-4290D94F07A2}" type="parTrans" cxnId="{CCB47D3C-5E48-48B6-A8B7-BAFCDA7494E2}">
      <dgm:prSet/>
      <dgm:spPr/>
      <dgm:t>
        <a:bodyPr/>
        <a:lstStyle/>
        <a:p>
          <a:endParaRPr lang="en-GB"/>
        </a:p>
      </dgm:t>
    </dgm:pt>
    <dgm:pt modelId="{864E8F63-9CBE-46BB-8F4D-97233C77DF7D}" type="sibTrans" cxnId="{CCB47D3C-5E48-48B6-A8B7-BAFCDA7494E2}">
      <dgm:prSet/>
      <dgm:spPr/>
      <dgm:t>
        <a:bodyPr/>
        <a:lstStyle/>
        <a:p>
          <a:endParaRPr lang="en-GB"/>
        </a:p>
      </dgm:t>
    </dgm:pt>
    <dgm:pt modelId="{EAD3E1C1-F5C1-42F4-AFE8-5DD065A06A52}">
      <dgm:prSet phldrT="[Text]"/>
      <dgm:spPr/>
      <dgm:t>
        <a:bodyPr/>
        <a:lstStyle/>
        <a:p>
          <a:r>
            <a:rPr lang="es-MX" dirty="0"/>
            <a:t>Experiencias en otras latitudes</a:t>
          </a:r>
          <a:endParaRPr lang="en-GB" dirty="0"/>
        </a:p>
      </dgm:t>
    </dgm:pt>
    <dgm:pt modelId="{A7FAFF5C-A838-4E5A-B821-9A0EC7DC042D}" type="parTrans" cxnId="{DFD67F4B-2184-4234-AC53-2DD7EA88A2EC}">
      <dgm:prSet/>
      <dgm:spPr/>
      <dgm:t>
        <a:bodyPr/>
        <a:lstStyle/>
        <a:p>
          <a:endParaRPr lang="en-GB"/>
        </a:p>
      </dgm:t>
    </dgm:pt>
    <dgm:pt modelId="{280D15D0-64F3-4826-B602-0DE68AEF7DA0}" type="sibTrans" cxnId="{DFD67F4B-2184-4234-AC53-2DD7EA88A2EC}">
      <dgm:prSet/>
      <dgm:spPr/>
      <dgm:t>
        <a:bodyPr/>
        <a:lstStyle/>
        <a:p>
          <a:endParaRPr lang="en-GB"/>
        </a:p>
      </dgm:t>
    </dgm:pt>
    <dgm:pt modelId="{7F2727BE-E774-474D-A503-89C0822874AE}">
      <dgm:prSet phldrT="[Text]"/>
      <dgm:spPr/>
      <dgm:t>
        <a:bodyPr/>
        <a:lstStyle/>
        <a:p>
          <a:r>
            <a:rPr lang="en-GB" dirty="0" err="1"/>
            <a:t>Fortalecer</a:t>
          </a:r>
          <a:r>
            <a:rPr lang="en-GB" dirty="0"/>
            <a:t> </a:t>
          </a:r>
          <a:r>
            <a:rPr lang="en-GB" dirty="0" err="1"/>
            <a:t>transparencia</a:t>
          </a:r>
          <a:r>
            <a:rPr lang="en-GB" dirty="0"/>
            <a:t> de </a:t>
          </a:r>
          <a:r>
            <a:rPr lang="en-GB" dirty="0" err="1"/>
            <a:t>contratos</a:t>
          </a:r>
          <a:r>
            <a:rPr lang="en-GB" dirty="0"/>
            <a:t> e </a:t>
          </a:r>
          <a:r>
            <a:rPr lang="en-GB" dirty="0" err="1"/>
            <a:t>información</a:t>
          </a:r>
          <a:r>
            <a:rPr lang="en-GB" dirty="0"/>
            <a:t> a </a:t>
          </a:r>
          <a:r>
            <a:rPr lang="en-GB" dirty="0" err="1"/>
            <a:t>nivel</a:t>
          </a:r>
          <a:r>
            <a:rPr lang="en-GB" dirty="0"/>
            <a:t> de </a:t>
          </a:r>
          <a:r>
            <a:rPr lang="en-GB" dirty="0" err="1"/>
            <a:t>proyecto</a:t>
          </a:r>
          <a:r>
            <a:rPr lang="en-GB" dirty="0"/>
            <a:t>. </a:t>
          </a:r>
        </a:p>
      </dgm:t>
    </dgm:pt>
    <dgm:pt modelId="{8898A686-0FE3-4D6C-B7B1-FB3C5939AB3D}" type="parTrans" cxnId="{8C82CF3B-9D0C-4C6E-8642-366957CF6943}">
      <dgm:prSet/>
      <dgm:spPr/>
      <dgm:t>
        <a:bodyPr/>
        <a:lstStyle/>
        <a:p>
          <a:endParaRPr lang="en-GB"/>
        </a:p>
      </dgm:t>
    </dgm:pt>
    <dgm:pt modelId="{CE82D1C7-E91A-4D35-8BE1-3707B20B6BE7}" type="sibTrans" cxnId="{8C82CF3B-9D0C-4C6E-8642-366957CF6943}">
      <dgm:prSet/>
      <dgm:spPr/>
      <dgm:t>
        <a:bodyPr/>
        <a:lstStyle/>
        <a:p>
          <a:endParaRPr lang="en-GB"/>
        </a:p>
      </dgm:t>
    </dgm:pt>
    <dgm:pt modelId="{540A7873-3234-42FC-B0D8-6107DD5DE485}">
      <dgm:prSet phldrT="[Text]"/>
      <dgm:spPr/>
      <dgm:t>
        <a:bodyPr/>
        <a:lstStyle/>
        <a:p>
          <a:r>
            <a:rPr lang="es-MX" dirty="0"/>
            <a:t>Foros de trabajo para divulgación sistemática. </a:t>
          </a:r>
          <a:endParaRPr lang="en-GB" dirty="0"/>
        </a:p>
      </dgm:t>
    </dgm:pt>
    <dgm:pt modelId="{D1A914CC-3988-4EC2-BA6F-93F2D30A8636}" type="parTrans" cxnId="{4C6E03B9-3BBB-4F54-AFD8-A7C0CF86F40D}">
      <dgm:prSet/>
      <dgm:spPr/>
    </dgm:pt>
    <dgm:pt modelId="{834D0EA2-8383-4950-8676-0E99BFD4C98A}" type="sibTrans" cxnId="{4C6E03B9-3BBB-4F54-AFD8-A7C0CF86F40D}">
      <dgm:prSet/>
      <dgm:spPr/>
    </dgm:pt>
    <dgm:pt modelId="{B37D9480-3FD2-4928-9D82-C29DF113DA13}">
      <dgm:prSet phldrT="[Text]"/>
      <dgm:spPr/>
      <dgm:t>
        <a:bodyPr/>
        <a:lstStyle/>
        <a:p>
          <a:r>
            <a:rPr lang="es-MX" dirty="0"/>
            <a:t>Apoyo fortalecimiento de capacidad en catastro. </a:t>
          </a:r>
          <a:endParaRPr lang="en-GB" dirty="0"/>
        </a:p>
      </dgm:t>
    </dgm:pt>
    <dgm:pt modelId="{2438F327-8A69-4D15-958B-FAA530376CE4}" type="parTrans" cxnId="{429D5392-8F93-486B-969B-F1C9353B014D}">
      <dgm:prSet/>
      <dgm:spPr/>
    </dgm:pt>
    <dgm:pt modelId="{8FEA9D89-EBE9-4BD9-AAB0-02CB2196B9EB}" type="sibTrans" cxnId="{429D5392-8F93-486B-969B-F1C9353B014D}">
      <dgm:prSet/>
      <dgm:spPr/>
    </dgm:pt>
    <dgm:pt modelId="{245262BF-7966-4C0F-99FB-27874C036F3C}">
      <dgm:prSet phldrT="[Text]"/>
      <dgm:spPr/>
      <dgm:t>
        <a:bodyPr/>
        <a:lstStyle/>
        <a:p>
          <a:r>
            <a:rPr lang="es-MX" dirty="0"/>
            <a:t>Avanzar en divulgación de beneficiarios reales. </a:t>
          </a:r>
          <a:endParaRPr lang="en-GB" dirty="0"/>
        </a:p>
      </dgm:t>
    </dgm:pt>
    <dgm:pt modelId="{6B4CDE4A-0662-4DD8-8E82-5DC65B2C5772}" type="parTrans" cxnId="{1FF89A1A-72BD-45C5-9FB6-F891ADD9E04A}">
      <dgm:prSet/>
      <dgm:spPr/>
    </dgm:pt>
    <dgm:pt modelId="{AA8F3415-F7FE-4B20-9DD8-81201E6CAB42}" type="sibTrans" cxnId="{1FF89A1A-72BD-45C5-9FB6-F891ADD9E04A}">
      <dgm:prSet/>
      <dgm:spPr/>
    </dgm:pt>
    <dgm:pt modelId="{9D410E00-B320-4287-9805-598EB5B1A2EC}" type="pres">
      <dgm:prSet presAssocID="{C820819A-7BD5-41D5-92F4-201D4345DB6D}" presName="Name0" presStyleCnt="0">
        <dgm:presLayoutVars>
          <dgm:dir/>
          <dgm:animLvl val="lvl"/>
          <dgm:resizeHandles val="exact"/>
        </dgm:presLayoutVars>
      </dgm:prSet>
      <dgm:spPr/>
    </dgm:pt>
    <dgm:pt modelId="{88BFF7DD-69A9-4D91-AE2E-CADA41F6ECE5}" type="pres">
      <dgm:prSet presAssocID="{AAAA0C8B-C9E2-45B7-8726-03FA3EE47323}" presName="linNode" presStyleCnt="0"/>
      <dgm:spPr/>
    </dgm:pt>
    <dgm:pt modelId="{9E07CB08-F035-4361-82AF-9DB0F109294C}" type="pres">
      <dgm:prSet presAssocID="{AAAA0C8B-C9E2-45B7-8726-03FA3EE47323}" presName="parTx" presStyleLbl="revTx" presStyleIdx="0" presStyleCnt="2">
        <dgm:presLayoutVars>
          <dgm:chMax val="1"/>
          <dgm:bulletEnabled val="1"/>
        </dgm:presLayoutVars>
      </dgm:prSet>
      <dgm:spPr/>
    </dgm:pt>
    <dgm:pt modelId="{6177CEE3-4F2B-4913-B27A-C1D25C58B163}" type="pres">
      <dgm:prSet presAssocID="{AAAA0C8B-C9E2-45B7-8726-03FA3EE47323}" presName="bracket" presStyleLbl="parChTrans1D1" presStyleIdx="0" presStyleCnt="2"/>
      <dgm:spPr/>
    </dgm:pt>
    <dgm:pt modelId="{0734AD7F-3ADC-4180-910D-76459711E0DD}" type="pres">
      <dgm:prSet presAssocID="{AAAA0C8B-C9E2-45B7-8726-03FA3EE47323}" presName="spH" presStyleCnt="0"/>
      <dgm:spPr/>
    </dgm:pt>
    <dgm:pt modelId="{F96A933E-BA95-4725-B861-94A558BCFBDD}" type="pres">
      <dgm:prSet presAssocID="{AAAA0C8B-C9E2-45B7-8726-03FA3EE47323}" presName="desTx" presStyleLbl="node1" presStyleIdx="0" presStyleCnt="2">
        <dgm:presLayoutVars>
          <dgm:bulletEnabled val="1"/>
        </dgm:presLayoutVars>
      </dgm:prSet>
      <dgm:spPr/>
    </dgm:pt>
    <dgm:pt modelId="{E1E14E4A-90E3-465A-BE1B-309140E054BF}" type="pres">
      <dgm:prSet presAssocID="{1C620AF9-D5A0-458A-B07F-320AD1211F0B}" presName="spV" presStyleCnt="0"/>
      <dgm:spPr/>
    </dgm:pt>
    <dgm:pt modelId="{FB7102C1-0E72-4D23-9337-E28442731E80}" type="pres">
      <dgm:prSet presAssocID="{9DDC9D09-A523-408E-A3F9-84056E7248E8}" presName="linNode" presStyleCnt="0"/>
      <dgm:spPr/>
    </dgm:pt>
    <dgm:pt modelId="{0D2E3C1D-FD59-4403-9F35-24198DA5D4B2}" type="pres">
      <dgm:prSet presAssocID="{9DDC9D09-A523-408E-A3F9-84056E7248E8}" presName="parTx" presStyleLbl="revTx" presStyleIdx="1" presStyleCnt="2">
        <dgm:presLayoutVars>
          <dgm:chMax val="1"/>
          <dgm:bulletEnabled val="1"/>
        </dgm:presLayoutVars>
      </dgm:prSet>
      <dgm:spPr/>
    </dgm:pt>
    <dgm:pt modelId="{AAD40DDF-9161-4464-9D37-9821F545F8FF}" type="pres">
      <dgm:prSet presAssocID="{9DDC9D09-A523-408E-A3F9-84056E7248E8}" presName="bracket" presStyleLbl="parChTrans1D1" presStyleIdx="1" presStyleCnt="2"/>
      <dgm:spPr/>
    </dgm:pt>
    <dgm:pt modelId="{3CCC2249-35B6-4676-B6C9-2168D245E313}" type="pres">
      <dgm:prSet presAssocID="{9DDC9D09-A523-408E-A3F9-84056E7248E8}" presName="spH" presStyleCnt="0"/>
      <dgm:spPr/>
    </dgm:pt>
    <dgm:pt modelId="{60E13CB0-5C96-4767-B0F2-62099FCF9E42}" type="pres">
      <dgm:prSet presAssocID="{9DDC9D09-A523-408E-A3F9-84056E7248E8}" presName="desTx" presStyleLbl="node1" presStyleIdx="1" presStyleCnt="2">
        <dgm:presLayoutVars>
          <dgm:bulletEnabled val="1"/>
        </dgm:presLayoutVars>
      </dgm:prSet>
      <dgm:spPr/>
    </dgm:pt>
  </dgm:ptLst>
  <dgm:cxnLst>
    <dgm:cxn modelId="{2F9BD314-DE94-42A0-9BE5-7D80CD517E10}" type="presOf" srcId="{B37D9480-3FD2-4928-9D82-C29DF113DA13}" destId="{F96A933E-BA95-4725-B861-94A558BCFBDD}" srcOrd="0" destOrd="2" presId="urn:diagrams.loki3.com/BracketList"/>
    <dgm:cxn modelId="{1FF89A1A-72BD-45C5-9FB6-F891ADD9E04A}" srcId="{9DDC9D09-A523-408E-A3F9-84056E7248E8}" destId="{245262BF-7966-4C0F-99FB-27874C036F3C}" srcOrd="1" destOrd="0" parTransId="{6B4CDE4A-0662-4DD8-8E82-5DC65B2C5772}" sibTransId="{AA8F3415-F7FE-4B20-9DD8-81201E6CAB42}"/>
    <dgm:cxn modelId="{8004E02F-7D90-41CA-AEA8-4AF75CEB186E}" type="presOf" srcId="{9DDC9D09-A523-408E-A3F9-84056E7248E8}" destId="{0D2E3C1D-FD59-4403-9F35-24198DA5D4B2}" srcOrd="0" destOrd="0" presId="urn:diagrams.loki3.com/BracketList"/>
    <dgm:cxn modelId="{8C82CF3B-9D0C-4C6E-8642-366957CF6943}" srcId="{9DDC9D09-A523-408E-A3F9-84056E7248E8}" destId="{7F2727BE-E774-474D-A503-89C0822874AE}" srcOrd="2" destOrd="0" parTransId="{8898A686-0FE3-4D6C-B7B1-FB3C5939AB3D}" sibTransId="{CE82D1C7-E91A-4D35-8BE1-3707B20B6BE7}"/>
    <dgm:cxn modelId="{CCB47D3C-5E48-48B6-A8B7-BAFCDA7494E2}" srcId="{C820819A-7BD5-41D5-92F4-201D4345DB6D}" destId="{9DDC9D09-A523-408E-A3F9-84056E7248E8}" srcOrd="1" destOrd="0" parTransId="{E768D2E2-09B3-44F9-A46F-4290D94F07A2}" sibTransId="{864E8F63-9CBE-46BB-8F4D-97233C77DF7D}"/>
    <dgm:cxn modelId="{CBE17F3F-CA42-4116-BA16-D543597B8379}" type="presOf" srcId="{87E1A119-549E-42A2-BB11-B5F9D41C13EF}" destId="{F96A933E-BA95-4725-B861-94A558BCFBDD}" srcOrd="0" destOrd="0" presId="urn:diagrams.loki3.com/BracketList"/>
    <dgm:cxn modelId="{A430525E-0B8B-447F-9ABF-E0182551264C}" type="presOf" srcId="{245262BF-7966-4C0F-99FB-27874C036F3C}" destId="{60E13CB0-5C96-4767-B0F2-62099FCF9E42}" srcOrd="0" destOrd="1" presId="urn:diagrams.loki3.com/BracketList"/>
    <dgm:cxn modelId="{8FDBF06A-7AF6-484F-8E9C-0B96A011B112}" type="presOf" srcId="{C820819A-7BD5-41D5-92F4-201D4345DB6D}" destId="{9D410E00-B320-4287-9805-598EB5B1A2EC}" srcOrd="0" destOrd="0" presId="urn:diagrams.loki3.com/BracketList"/>
    <dgm:cxn modelId="{DFD67F4B-2184-4234-AC53-2DD7EA88A2EC}" srcId="{9DDC9D09-A523-408E-A3F9-84056E7248E8}" destId="{EAD3E1C1-F5C1-42F4-AFE8-5DD065A06A52}" srcOrd="0" destOrd="0" parTransId="{A7FAFF5C-A838-4E5A-B821-9A0EC7DC042D}" sibTransId="{280D15D0-64F3-4826-B602-0DE68AEF7DA0}"/>
    <dgm:cxn modelId="{CA52B472-43FB-46A3-9DA4-2E00B6399168}" type="presOf" srcId="{540A7873-3234-42FC-B0D8-6107DD5DE485}" destId="{F96A933E-BA95-4725-B861-94A558BCFBDD}" srcOrd="0" destOrd="1" presId="urn:diagrams.loki3.com/BracketList"/>
    <dgm:cxn modelId="{9B944E84-3A36-4E78-B50B-03DFE481B51D}" type="presOf" srcId="{7F2727BE-E774-474D-A503-89C0822874AE}" destId="{60E13CB0-5C96-4767-B0F2-62099FCF9E42}" srcOrd="0" destOrd="2" presId="urn:diagrams.loki3.com/BracketList"/>
    <dgm:cxn modelId="{429D5392-8F93-486B-969B-F1C9353B014D}" srcId="{AAAA0C8B-C9E2-45B7-8726-03FA3EE47323}" destId="{B37D9480-3FD2-4928-9D82-C29DF113DA13}" srcOrd="2" destOrd="0" parTransId="{2438F327-8A69-4D15-958B-FAA530376CE4}" sibTransId="{8FEA9D89-EBE9-4BD9-AAB0-02CB2196B9EB}"/>
    <dgm:cxn modelId="{33CB5B9A-E8D4-4755-975B-5A47253DA062}" srcId="{AAAA0C8B-C9E2-45B7-8726-03FA3EE47323}" destId="{87E1A119-549E-42A2-BB11-B5F9D41C13EF}" srcOrd="0" destOrd="0" parTransId="{E162CD94-8643-4F3E-A44F-0B79C95063F5}" sibTransId="{C023C2C8-2C5D-4379-9875-14F63114E02B}"/>
    <dgm:cxn modelId="{4C6E03B9-3BBB-4F54-AFD8-A7C0CF86F40D}" srcId="{AAAA0C8B-C9E2-45B7-8726-03FA3EE47323}" destId="{540A7873-3234-42FC-B0D8-6107DD5DE485}" srcOrd="1" destOrd="0" parTransId="{D1A914CC-3988-4EC2-BA6F-93F2D30A8636}" sibTransId="{834D0EA2-8383-4950-8676-0E99BFD4C98A}"/>
    <dgm:cxn modelId="{1842DDBB-3D78-42E4-A6A4-FB9CC11D1658}" srcId="{C820819A-7BD5-41D5-92F4-201D4345DB6D}" destId="{AAAA0C8B-C9E2-45B7-8726-03FA3EE47323}" srcOrd="0" destOrd="0" parTransId="{77558169-CCF5-49EC-BBC4-44982DA6CF81}" sibTransId="{1C620AF9-D5A0-458A-B07F-320AD1211F0B}"/>
    <dgm:cxn modelId="{C58B84C5-58E6-4FD5-89E8-F666B4AB85B5}" type="presOf" srcId="{AAAA0C8B-C9E2-45B7-8726-03FA3EE47323}" destId="{9E07CB08-F035-4361-82AF-9DB0F109294C}" srcOrd="0" destOrd="0" presId="urn:diagrams.loki3.com/BracketList"/>
    <dgm:cxn modelId="{8C1EE7EA-2DC2-4038-8CD9-0FFFBD8CFF3A}" type="presOf" srcId="{EAD3E1C1-F5C1-42F4-AFE8-5DD065A06A52}" destId="{60E13CB0-5C96-4767-B0F2-62099FCF9E42}" srcOrd="0" destOrd="0" presId="urn:diagrams.loki3.com/BracketList"/>
    <dgm:cxn modelId="{036901CB-D77B-44B2-B493-A5422B365C61}" type="presParOf" srcId="{9D410E00-B320-4287-9805-598EB5B1A2EC}" destId="{88BFF7DD-69A9-4D91-AE2E-CADA41F6ECE5}" srcOrd="0" destOrd="0" presId="urn:diagrams.loki3.com/BracketList"/>
    <dgm:cxn modelId="{3222B9C0-D8EE-4B67-B709-C38360154FD2}" type="presParOf" srcId="{88BFF7DD-69A9-4D91-AE2E-CADA41F6ECE5}" destId="{9E07CB08-F035-4361-82AF-9DB0F109294C}" srcOrd="0" destOrd="0" presId="urn:diagrams.loki3.com/BracketList"/>
    <dgm:cxn modelId="{E4C31E72-D08B-4A4B-8DE4-F6723C74DD02}" type="presParOf" srcId="{88BFF7DD-69A9-4D91-AE2E-CADA41F6ECE5}" destId="{6177CEE3-4F2B-4913-B27A-C1D25C58B163}" srcOrd="1" destOrd="0" presId="urn:diagrams.loki3.com/BracketList"/>
    <dgm:cxn modelId="{9F39B1C9-AD9F-40A8-8254-54069046B6FE}" type="presParOf" srcId="{88BFF7DD-69A9-4D91-AE2E-CADA41F6ECE5}" destId="{0734AD7F-3ADC-4180-910D-76459711E0DD}" srcOrd="2" destOrd="0" presId="urn:diagrams.loki3.com/BracketList"/>
    <dgm:cxn modelId="{E2CB3D79-C5EC-43C2-8733-E47BA8F7909F}" type="presParOf" srcId="{88BFF7DD-69A9-4D91-AE2E-CADA41F6ECE5}" destId="{F96A933E-BA95-4725-B861-94A558BCFBDD}" srcOrd="3" destOrd="0" presId="urn:diagrams.loki3.com/BracketList"/>
    <dgm:cxn modelId="{BD9A6A7F-1908-482F-97DF-043A365D43AE}" type="presParOf" srcId="{9D410E00-B320-4287-9805-598EB5B1A2EC}" destId="{E1E14E4A-90E3-465A-BE1B-309140E054BF}" srcOrd="1" destOrd="0" presId="urn:diagrams.loki3.com/BracketList"/>
    <dgm:cxn modelId="{82C08044-DDC3-49B3-A53F-FB525449BC76}" type="presParOf" srcId="{9D410E00-B320-4287-9805-598EB5B1A2EC}" destId="{FB7102C1-0E72-4D23-9337-E28442731E80}" srcOrd="2" destOrd="0" presId="urn:diagrams.loki3.com/BracketList"/>
    <dgm:cxn modelId="{ED33A3BE-21E6-4077-8A8A-750C296C1F03}" type="presParOf" srcId="{FB7102C1-0E72-4D23-9337-E28442731E80}" destId="{0D2E3C1D-FD59-4403-9F35-24198DA5D4B2}" srcOrd="0" destOrd="0" presId="urn:diagrams.loki3.com/BracketList"/>
    <dgm:cxn modelId="{E86BF6A3-2E72-40D1-A3E6-57EBE58B15F6}" type="presParOf" srcId="{FB7102C1-0E72-4D23-9337-E28442731E80}" destId="{AAD40DDF-9161-4464-9D37-9821F545F8FF}" srcOrd="1" destOrd="0" presId="urn:diagrams.loki3.com/BracketList"/>
    <dgm:cxn modelId="{72AD56EC-7C02-4988-A15E-2AD3228F2C6E}" type="presParOf" srcId="{FB7102C1-0E72-4D23-9337-E28442731E80}" destId="{3CCC2249-35B6-4676-B6C9-2168D245E313}" srcOrd="2" destOrd="0" presId="urn:diagrams.loki3.com/BracketList"/>
    <dgm:cxn modelId="{7F4CE2EB-D249-4B47-AC60-E83CB9C0745C}" type="presParOf" srcId="{FB7102C1-0E72-4D23-9337-E28442731E80}" destId="{60E13CB0-5C96-4767-B0F2-62099FCF9E4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0273-56F4-492B-B7AD-52209A77195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C53DA9-6E2E-4757-B01C-F5BFF69267F8}">
      <dgm:prSet phldrT="[Text]"/>
      <dgm:spPr/>
      <dgm:t>
        <a:bodyPr/>
        <a:lstStyle/>
        <a:p>
          <a:r>
            <a:rPr lang="fr-FR" dirty="0" err="1">
              <a:solidFill>
                <a:srgbClr val="FFFFFF"/>
              </a:solidFill>
            </a:rPr>
            <a:t>Concretar</a:t>
          </a:r>
          <a:r>
            <a:rPr lang="fr-FR" dirty="0">
              <a:solidFill>
                <a:srgbClr val="FFFFFF"/>
              </a:solidFill>
            </a:rPr>
            <a:t> el Plan de </a:t>
          </a:r>
          <a:r>
            <a:rPr lang="fr-FR" dirty="0" err="1">
              <a:solidFill>
                <a:srgbClr val="FFFFFF"/>
              </a:solidFill>
            </a:rPr>
            <a:t>Trabajo</a:t>
          </a:r>
          <a:r>
            <a:rPr lang="fr-FR" dirty="0">
              <a:solidFill>
                <a:srgbClr val="FFFFFF"/>
              </a:solidFill>
            </a:rPr>
            <a:t>. </a:t>
          </a:r>
          <a:r>
            <a:rPr lang="fr-FR" dirty="0" err="1">
              <a:solidFill>
                <a:srgbClr val="FFFFFF"/>
              </a:solidFill>
            </a:rPr>
            <a:t>Recolectar</a:t>
          </a:r>
          <a:r>
            <a:rPr lang="fr-FR" dirty="0">
              <a:solidFill>
                <a:srgbClr val="FFFFFF"/>
              </a:solidFill>
            </a:rPr>
            <a:t> </a:t>
          </a:r>
          <a:r>
            <a:rPr lang="fr-FR" dirty="0" err="1">
              <a:solidFill>
                <a:srgbClr val="FFFFFF"/>
              </a:solidFill>
            </a:rPr>
            <a:t>información</a:t>
          </a:r>
          <a:r>
            <a:rPr lang="fr-FR" dirty="0">
              <a:solidFill>
                <a:srgbClr val="FFFFFF"/>
              </a:solidFill>
            </a:rPr>
            <a:t> en la marcha</a:t>
          </a:r>
        </a:p>
      </dgm:t>
    </dgm:pt>
    <dgm:pt modelId="{9E4B941D-6538-489D-AA84-0E2A22C980E2}" type="parTrans" cxnId="{964039F2-7FB3-4DFE-852F-ACAE15C3DA6E}">
      <dgm:prSet/>
      <dgm:spPr/>
      <dgm:t>
        <a:bodyPr/>
        <a:lstStyle/>
        <a:p>
          <a:endParaRPr lang="fr-FR"/>
        </a:p>
      </dgm:t>
    </dgm:pt>
    <dgm:pt modelId="{C6B92907-1B7B-467F-8C8D-A5D38C1A4568}" type="sibTrans" cxnId="{964039F2-7FB3-4DFE-852F-ACAE15C3DA6E}">
      <dgm:prSet/>
      <dgm:spPr/>
      <dgm:t>
        <a:bodyPr/>
        <a:lstStyle/>
        <a:p>
          <a:endParaRPr lang="fr-FR"/>
        </a:p>
      </dgm:t>
    </dgm:pt>
    <dgm:pt modelId="{D9CA2659-C092-4BDD-9383-0364F43F4F03}">
      <dgm:prSet phldrT="[Text]"/>
      <dgm:spPr/>
      <dgm:t>
        <a:bodyPr/>
        <a:lstStyle/>
        <a:p>
          <a:r>
            <a:rPr lang="fr-FR" dirty="0" err="1">
              <a:solidFill>
                <a:srgbClr val="FFFFFF"/>
              </a:solidFill>
            </a:rPr>
            <a:t>Revisar</a:t>
          </a:r>
          <a:r>
            <a:rPr lang="fr-FR" dirty="0">
              <a:solidFill>
                <a:srgbClr val="FFFFFF"/>
              </a:solidFill>
            </a:rPr>
            <a:t> el </a:t>
          </a:r>
          <a:r>
            <a:rPr lang="fr-FR" dirty="0" err="1">
              <a:solidFill>
                <a:srgbClr val="FFFFFF"/>
              </a:solidFill>
            </a:rPr>
            <a:t>progreso</a:t>
          </a:r>
          <a:endParaRPr lang="fr-FR" dirty="0">
            <a:solidFill>
              <a:srgbClr val="FFFFFF"/>
            </a:solidFill>
          </a:endParaRPr>
        </a:p>
      </dgm:t>
    </dgm:pt>
    <dgm:pt modelId="{8DC2E162-B5A9-43DD-9A42-30A2694A85F9}" type="parTrans" cxnId="{3EC27C4A-A78B-4D3C-B2A5-75AD268C952F}">
      <dgm:prSet/>
      <dgm:spPr/>
      <dgm:t>
        <a:bodyPr/>
        <a:lstStyle/>
        <a:p>
          <a:endParaRPr lang="fr-FR"/>
        </a:p>
      </dgm:t>
    </dgm:pt>
    <dgm:pt modelId="{921DC75A-4466-4A5E-8D0E-EFD0C6564A0F}" type="sibTrans" cxnId="{3EC27C4A-A78B-4D3C-B2A5-75AD268C952F}">
      <dgm:prSet/>
      <dgm:spPr/>
      <dgm:t>
        <a:bodyPr/>
        <a:lstStyle/>
        <a:p>
          <a:endParaRPr lang="fr-FR"/>
        </a:p>
      </dgm:t>
    </dgm:pt>
    <dgm:pt modelId="{CA899123-8F1F-40DC-A55B-F853958E333A}">
      <dgm:prSet phldrT="[Text]"/>
      <dgm:spPr/>
      <dgm:t>
        <a:bodyPr/>
        <a:lstStyle/>
        <a:p>
          <a:r>
            <a:rPr lang="fr-FR" dirty="0" err="1">
              <a:solidFill>
                <a:srgbClr val="FFFFFF"/>
              </a:solidFill>
            </a:rPr>
            <a:t>Ajustar</a:t>
          </a:r>
          <a:r>
            <a:rPr lang="fr-FR" dirty="0">
              <a:solidFill>
                <a:srgbClr val="FFFFFF"/>
              </a:solidFill>
            </a:rPr>
            <a:t> el plan de </a:t>
          </a:r>
          <a:r>
            <a:rPr lang="fr-FR" dirty="0" err="1">
              <a:solidFill>
                <a:srgbClr val="FFFFFF"/>
              </a:solidFill>
            </a:rPr>
            <a:t>trabajo</a:t>
          </a:r>
          <a:r>
            <a:rPr lang="fr-FR" dirty="0">
              <a:solidFill>
                <a:srgbClr val="FFFFFF"/>
              </a:solidFill>
            </a:rPr>
            <a:t> y </a:t>
          </a:r>
          <a:r>
            <a:rPr lang="fr-FR" dirty="0" err="1">
              <a:solidFill>
                <a:srgbClr val="FFFFFF"/>
              </a:solidFill>
            </a:rPr>
            <a:t>acordar</a:t>
          </a:r>
          <a:r>
            <a:rPr lang="fr-FR" dirty="0">
              <a:solidFill>
                <a:srgbClr val="FFFFFF"/>
              </a:solidFill>
            </a:rPr>
            <a:t> </a:t>
          </a:r>
          <a:r>
            <a:rPr lang="fr-FR" dirty="0" err="1">
              <a:solidFill>
                <a:srgbClr val="FFFFFF"/>
              </a:solidFill>
            </a:rPr>
            <a:t>objetivos</a:t>
          </a:r>
          <a:endParaRPr lang="fr-FR" dirty="0">
            <a:solidFill>
              <a:srgbClr val="FFFFFF"/>
            </a:solidFill>
          </a:endParaRPr>
        </a:p>
      </dgm:t>
    </dgm:pt>
    <dgm:pt modelId="{DF3ACF38-8AC6-4ADE-B789-1F56043AAEAB}" type="parTrans" cxnId="{FD7D3090-D595-4A9E-83A3-B0BCDEC1C39A}">
      <dgm:prSet/>
      <dgm:spPr/>
      <dgm:t>
        <a:bodyPr/>
        <a:lstStyle/>
        <a:p>
          <a:endParaRPr lang="fr-FR"/>
        </a:p>
      </dgm:t>
    </dgm:pt>
    <dgm:pt modelId="{F551FFD4-5C83-4D4D-B1AE-C77EACE545C2}" type="sibTrans" cxnId="{FD7D3090-D595-4A9E-83A3-B0BCDEC1C39A}">
      <dgm:prSet/>
      <dgm:spPr/>
      <dgm:t>
        <a:bodyPr/>
        <a:lstStyle/>
        <a:p>
          <a:endParaRPr lang="fr-FR"/>
        </a:p>
      </dgm:t>
    </dgm:pt>
    <dgm:pt modelId="{0E642EFB-88E7-473B-83D7-41F776D2FA43}">
      <dgm:prSet phldrT="[Text]"/>
      <dgm:spPr/>
      <dgm:t>
        <a:bodyPr/>
        <a:lstStyle/>
        <a:p>
          <a:r>
            <a:rPr lang="fr-FR" dirty="0">
              <a:solidFill>
                <a:srgbClr val="FFFFFF"/>
              </a:solidFill>
            </a:rPr>
            <a:t>Plan de </a:t>
          </a:r>
          <a:r>
            <a:rPr lang="fr-FR" dirty="0" err="1">
              <a:solidFill>
                <a:srgbClr val="FFFFFF"/>
              </a:solidFill>
            </a:rPr>
            <a:t>trabajo</a:t>
          </a:r>
          <a:r>
            <a:rPr lang="fr-FR" dirty="0">
              <a:solidFill>
                <a:srgbClr val="FFFFFF"/>
              </a:solidFill>
            </a:rPr>
            <a:t>: </a:t>
          </a:r>
          <a:r>
            <a:rPr lang="fr-FR" dirty="0" err="1">
              <a:solidFill>
                <a:srgbClr val="FFFFFF"/>
              </a:solidFill>
            </a:rPr>
            <a:t>objetivos</a:t>
          </a:r>
          <a:r>
            <a:rPr lang="fr-FR" dirty="0">
              <a:solidFill>
                <a:srgbClr val="FFFFFF"/>
              </a:solidFill>
            </a:rPr>
            <a:t> y </a:t>
          </a:r>
          <a:r>
            <a:rPr lang="fr-FR" dirty="0" err="1">
              <a:solidFill>
                <a:srgbClr val="FFFFFF"/>
              </a:solidFill>
            </a:rPr>
            <a:t>acciones</a:t>
          </a:r>
          <a:endParaRPr lang="fr-FR" dirty="0">
            <a:solidFill>
              <a:srgbClr val="FFFFFF"/>
            </a:solidFill>
          </a:endParaRPr>
        </a:p>
      </dgm:t>
    </dgm:pt>
    <dgm:pt modelId="{1E4FCAF6-A7F4-41E3-9780-FFF11208D730}" type="parTrans" cxnId="{D4D10AAA-1A91-4503-BD9A-E167763DAC94}">
      <dgm:prSet/>
      <dgm:spPr/>
      <dgm:t>
        <a:bodyPr/>
        <a:lstStyle/>
        <a:p>
          <a:endParaRPr lang="fr-FR"/>
        </a:p>
      </dgm:t>
    </dgm:pt>
    <dgm:pt modelId="{1850449D-17F9-49C8-AE0E-9CEF5537A6B2}" type="sibTrans" cxnId="{D4D10AAA-1A91-4503-BD9A-E167763DAC94}">
      <dgm:prSet/>
      <dgm:spPr/>
      <dgm:t>
        <a:bodyPr/>
        <a:lstStyle/>
        <a:p>
          <a:endParaRPr lang="fr-FR"/>
        </a:p>
      </dgm:t>
    </dgm:pt>
    <dgm:pt modelId="{78599072-5497-4C15-96D4-14306E885C2C}" type="pres">
      <dgm:prSet presAssocID="{5C660273-56F4-492B-B7AD-52209A771957}" presName="cycle" presStyleCnt="0">
        <dgm:presLayoutVars>
          <dgm:dir/>
          <dgm:resizeHandles val="exact"/>
        </dgm:presLayoutVars>
      </dgm:prSet>
      <dgm:spPr/>
    </dgm:pt>
    <dgm:pt modelId="{6D99937D-F085-4D4B-8E59-74F7E46CE7CD}" type="pres">
      <dgm:prSet presAssocID="{1EC53DA9-6E2E-4757-B01C-F5BFF69267F8}" presName="node" presStyleLbl="node1" presStyleIdx="0" presStyleCnt="4" custScaleY="144166">
        <dgm:presLayoutVars>
          <dgm:bulletEnabled val="1"/>
        </dgm:presLayoutVars>
      </dgm:prSet>
      <dgm:spPr/>
    </dgm:pt>
    <dgm:pt modelId="{CF817AE0-D1B5-4D8E-8B6C-3B4BF764B5EB}" type="pres">
      <dgm:prSet presAssocID="{1EC53DA9-6E2E-4757-B01C-F5BFF69267F8}" presName="spNode" presStyleCnt="0"/>
      <dgm:spPr/>
    </dgm:pt>
    <dgm:pt modelId="{A3E9D3B2-9676-4161-9BA3-9627695C706F}" type="pres">
      <dgm:prSet presAssocID="{C6B92907-1B7B-467F-8C8D-A5D38C1A4568}" presName="sibTrans" presStyleLbl="sibTrans1D1" presStyleIdx="0" presStyleCnt="4"/>
      <dgm:spPr/>
    </dgm:pt>
    <dgm:pt modelId="{3A801BEA-E1D0-40DD-BA57-737510763022}" type="pres">
      <dgm:prSet presAssocID="{D9CA2659-C092-4BDD-9383-0364F43F4F03}" presName="node" presStyleLbl="node1" presStyleIdx="1" presStyleCnt="4">
        <dgm:presLayoutVars>
          <dgm:bulletEnabled val="1"/>
        </dgm:presLayoutVars>
      </dgm:prSet>
      <dgm:spPr/>
    </dgm:pt>
    <dgm:pt modelId="{43F731D0-42F2-4523-9149-2C12D6FAEB97}" type="pres">
      <dgm:prSet presAssocID="{D9CA2659-C092-4BDD-9383-0364F43F4F03}" presName="spNode" presStyleCnt="0"/>
      <dgm:spPr/>
    </dgm:pt>
    <dgm:pt modelId="{0B0E0587-43B6-451F-B0D4-F1654ECC03A1}" type="pres">
      <dgm:prSet presAssocID="{921DC75A-4466-4A5E-8D0E-EFD0C6564A0F}" presName="sibTrans" presStyleLbl="sibTrans1D1" presStyleIdx="1" presStyleCnt="4"/>
      <dgm:spPr/>
    </dgm:pt>
    <dgm:pt modelId="{FB966615-6DD5-407C-A091-9EE4EE973E09}" type="pres">
      <dgm:prSet presAssocID="{CA899123-8F1F-40DC-A55B-F853958E333A}" presName="node" presStyleLbl="node1" presStyleIdx="2" presStyleCnt="4">
        <dgm:presLayoutVars>
          <dgm:bulletEnabled val="1"/>
        </dgm:presLayoutVars>
      </dgm:prSet>
      <dgm:spPr/>
    </dgm:pt>
    <dgm:pt modelId="{18AFD126-271B-4613-A2DD-2BA3303313D4}" type="pres">
      <dgm:prSet presAssocID="{CA899123-8F1F-40DC-A55B-F853958E333A}" presName="spNode" presStyleCnt="0"/>
      <dgm:spPr/>
    </dgm:pt>
    <dgm:pt modelId="{7FF753B6-E4D6-4277-8785-01FB53051D80}" type="pres">
      <dgm:prSet presAssocID="{F551FFD4-5C83-4D4D-B1AE-C77EACE545C2}" presName="sibTrans" presStyleLbl="sibTrans1D1" presStyleIdx="2" presStyleCnt="4"/>
      <dgm:spPr/>
    </dgm:pt>
    <dgm:pt modelId="{CD84E2DD-A541-4853-A5C2-20634D99007D}" type="pres">
      <dgm:prSet presAssocID="{0E642EFB-88E7-473B-83D7-41F776D2FA43}" presName="node" presStyleLbl="node1" presStyleIdx="3" presStyleCnt="4">
        <dgm:presLayoutVars>
          <dgm:bulletEnabled val="1"/>
        </dgm:presLayoutVars>
      </dgm:prSet>
      <dgm:spPr/>
    </dgm:pt>
    <dgm:pt modelId="{ED1DFF1F-0BBA-4857-B8AD-79465F4E5B65}" type="pres">
      <dgm:prSet presAssocID="{0E642EFB-88E7-473B-83D7-41F776D2FA43}" presName="spNode" presStyleCnt="0"/>
      <dgm:spPr/>
    </dgm:pt>
    <dgm:pt modelId="{853FAC09-2DC0-4BDD-90E1-71A514511EAF}" type="pres">
      <dgm:prSet presAssocID="{1850449D-17F9-49C8-AE0E-9CEF5537A6B2}" presName="sibTrans" presStyleLbl="sibTrans1D1" presStyleIdx="3" presStyleCnt="4"/>
      <dgm:spPr/>
    </dgm:pt>
  </dgm:ptLst>
  <dgm:cxnLst>
    <dgm:cxn modelId="{8F743705-B796-4401-9994-21BBB62FA4D6}" type="presOf" srcId="{C6B92907-1B7B-467F-8C8D-A5D38C1A4568}" destId="{A3E9D3B2-9676-4161-9BA3-9627695C706F}" srcOrd="0" destOrd="0" presId="urn:microsoft.com/office/officeart/2005/8/layout/cycle5"/>
    <dgm:cxn modelId="{DB70253E-314F-4847-B49B-EA9BF99F9BBE}" type="presOf" srcId="{5C660273-56F4-492B-B7AD-52209A771957}" destId="{78599072-5497-4C15-96D4-14306E885C2C}" srcOrd="0" destOrd="0" presId="urn:microsoft.com/office/officeart/2005/8/layout/cycle5"/>
    <dgm:cxn modelId="{3EC27C4A-A78B-4D3C-B2A5-75AD268C952F}" srcId="{5C660273-56F4-492B-B7AD-52209A771957}" destId="{D9CA2659-C092-4BDD-9383-0364F43F4F03}" srcOrd="1" destOrd="0" parTransId="{8DC2E162-B5A9-43DD-9A42-30A2694A85F9}" sibTransId="{921DC75A-4466-4A5E-8D0E-EFD0C6564A0F}"/>
    <dgm:cxn modelId="{0F0E9484-D303-4781-BC1E-34142BD0EBAD}" type="presOf" srcId="{1850449D-17F9-49C8-AE0E-9CEF5537A6B2}" destId="{853FAC09-2DC0-4BDD-90E1-71A514511EAF}" srcOrd="0" destOrd="0" presId="urn:microsoft.com/office/officeart/2005/8/layout/cycle5"/>
    <dgm:cxn modelId="{0F32588B-9473-4380-9B15-644EAC168F76}" type="presOf" srcId="{CA899123-8F1F-40DC-A55B-F853958E333A}" destId="{FB966615-6DD5-407C-A091-9EE4EE973E09}" srcOrd="0" destOrd="0" presId="urn:microsoft.com/office/officeart/2005/8/layout/cycle5"/>
    <dgm:cxn modelId="{FD7D3090-D595-4A9E-83A3-B0BCDEC1C39A}" srcId="{5C660273-56F4-492B-B7AD-52209A771957}" destId="{CA899123-8F1F-40DC-A55B-F853958E333A}" srcOrd="2" destOrd="0" parTransId="{DF3ACF38-8AC6-4ADE-B789-1F56043AAEAB}" sibTransId="{F551FFD4-5C83-4D4D-B1AE-C77EACE545C2}"/>
    <dgm:cxn modelId="{D4D10AAA-1A91-4503-BD9A-E167763DAC94}" srcId="{5C660273-56F4-492B-B7AD-52209A771957}" destId="{0E642EFB-88E7-473B-83D7-41F776D2FA43}" srcOrd="3" destOrd="0" parTransId="{1E4FCAF6-A7F4-41E3-9780-FFF11208D730}" sibTransId="{1850449D-17F9-49C8-AE0E-9CEF5537A6B2}"/>
    <dgm:cxn modelId="{30D077AD-0A65-4DF6-B4FB-DBCC07AF80FF}" type="presOf" srcId="{1EC53DA9-6E2E-4757-B01C-F5BFF69267F8}" destId="{6D99937D-F085-4D4B-8E59-74F7E46CE7CD}" srcOrd="0" destOrd="0" presId="urn:microsoft.com/office/officeart/2005/8/layout/cycle5"/>
    <dgm:cxn modelId="{C6C58EBD-5305-48FD-8D3F-D3BE08EBC99E}" type="presOf" srcId="{D9CA2659-C092-4BDD-9383-0364F43F4F03}" destId="{3A801BEA-E1D0-40DD-BA57-737510763022}" srcOrd="0" destOrd="0" presId="urn:microsoft.com/office/officeart/2005/8/layout/cycle5"/>
    <dgm:cxn modelId="{FC50ACD8-EA7F-4455-A581-349D993FFD0B}" type="presOf" srcId="{F551FFD4-5C83-4D4D-B1AE-C77EACE545C2}" destId="{7FF753B6-E4D6-4277-8785-01FB53051D80}" srcOrd="0" destOrd="0" presId="urn:microsoft.com/office/officeart/2005/8/layout/cycle5"/>
    <dgm:cxn modelId="{F24B7DEB-C67B-4442-9C2F-1C6B45FEBEA0}" type="presOf" srcId="{921DC75A-4466-4A5E-8D0E-EFD0C6564A0F}" destId="{0B0E0587-43B6-451F-B0D4-F1654ECC03A1}" srcOrd="0" destOrd="0" presId="urn:microsoft.com/office/officeart/2005/8/layout/cycle5"/>
    <dgm:cxn modelId="{964039F2-7FB3-4DFE-852F-ACAE15C3DA6E}" srcId="{5C660273-56F4-492B-B7AD-52209A771957}" destId="{1EC53DA9-6E2E-4757-B01C-F5BFF69267F8}" srcOrd="0" destOrd="0" parTransId="{9E4B941D-6538-489D-AA84-0E2A22C980E2}" sibTransId="{C6B92907-1B7B-467F-8C8D-A5D38C1A4568}"/>
    <dgm:cxn modelId="{25B7E7FA-3566-4DD3-9DF5-DC0B63814B43}" type="presOf" srcId="{0E642EFB-88E7-473B-83D7-41F776D2FA43}" destId="{CD84E2DD-A541-4853-A5C2-20634D99007D}" srcOrd="0" destOrd="0" presId="urn:microsoft.com/office/officeart/2005/8/layout/cycle5"/>
    <dgm:cxn modelId="{B9B90706-6942-42FD-8126-65678C8FB5C1}" type="presParOf" srcId="{78599072-5497-4C15-96D4-14306E885C2C}" destId="{6D99937D-F085-4D4B-8E59-74F7E46CE7CD}" srcOrd="0" destOrd="0" presId="urn:microsoft.com/office/officeart/2005/8/layout/cycle5"/>
    <dgm:cxn modelId="{77BA7BD8-EDF4-4A84-A0DE-38CBAD5B8731}" type="presParOf" srcId="{78599072-5497-4C15-96D4-14306E885C2C}" destId="{CF817AE0-D1B5-4D8E-8B6C-3B4BF764B5EB}" srcOrd="1" destOrd="0" presId="urn:microsoft.com/office/officeart/2005/8/layout/cycle5"/>
    <dgm:cxn modelId="{C8E1154C-9BD2-41F4-9356-8E7A03689C95}" type="presParOf" srcId="{78599072-5497-4C15-96D4-14306E885C2C}" destId="{A3E9D3B2-9676-4161-9BA3-9627695C706F}" srcOrd="2" destOrd="0" presId="urn:microsoft.com/office/officeart/2005/8/layout/cycle5"/>
    <dgm:cxn modelId="{DB32D9F5-111B-4705-92A0-110417DA3774}" type="presParOf" srcId="{78599072-5497-4C15-96D4-14306E885C2C}" destId="{3A801BEA-E1D0-40DD-BA57-737510763022}" srcOrd="3" destOrd="0" presId="urn:microsoft.com/office/officeart/2005/8/layout/cycle5"/>
    <dgm:cxn modelId="{01C586B0-4648-41E3-B072-6DEE47D15688}" type="presParOf" srcId="{78599072-5497-4C15-96D4-14306E885C2C}" destId="{43F731D0-42F2-4523-9149-2C12D6FAEB97}" srcOrd="4" destOrd="0" presId="urn:microsoft.com/office/officeart/2005/8/layout/cycle5"/>
    <dgm:cxn modelId="{04CF9A22-1977-428C-A697-C72013496731}" type="presParOf" srcId="{78599072-5497-4C15-96D4-14306E885C2C}" destId="{0B0E0587-43B6-451F-B0D4-F1654ECC03A1}" srcOrd="5" destOrd="0" presId="urn:microsoft.com/office/officeart/2005/8/layout/cycle5"/>
    <dgm:cxn modelId="{9E963801-8FE7-4B76-974B-498CEFCB6821}" type="presParOf" srcId="{78599072-5497-4C15-96D4-14306E885C2C}" destId="{FB966615-6DD5-407C-A091-9EE4EE973E09}" srcOrd="6" destOrd="0" presId="urn:microsoft.com/office/officeart/2005/8/layout/cycle5"/>
    <dgm:cxn modelId="{29CDF723-4DC3-4540-82EE-66AA8CA8CF4E}" type="presParOf" srcId="{78599072-5497-4C15-96D4-14306E885C2C}" destId="{18AFD126-271B-4613-A2DD-2BA3303313D4}" srcOrd="7" destOrd="0" presId="urn:microsoft.com/office/officeart/2005/8/layout/cycle5"/>
    <dgm:cxn modelId="{AFD003B8-4064-4BCB-A63E-317CC8F609BC}" type="presParOf" srcId="{78599072-5497-4C15-96D4-14306E885C2C}" destId="{7FF753B6-E4D6-4277-8785-01FB53051D80}" srcOrd="8" destOrd="0" presId="urn:microsoft.com/office/officeart/2005/8/layout/cycle5"/>
    <dgm:cxn modelId="{573DDD65-7C8E-4DE4-885C-CD219AF0BD32}" type="presParOf" srcId="{78599072-5497-4C15-96D4-14306E885C2C}" destId="{CD84E2DD-A541-4853-A5C2-20634D99007D}" srcOrd="9" destOrd="0" presId="urn:microsoft.com/office/officeart/2005/8/layout/cycle5"/>
    <dgm:cxn modelId="{C6763DE4-BF00-4812-824B-ABACD991CA4F}" type="presParOf" srcId="{78599072-5497-4C15-96D4-14306E885C2C}" destId="{ED1DFF1F-0BBA-4857-B8AD-79465F4E5B65}" srcOrd="10" destOrd="0" presId="urn:microsoft.com/office/officeart/2005/8/layout/cycle5"/>
    <dgm:cxn modelId="{2C2E40B9-0566-433F-91D0-22F1574CA6CF}" type="presParOf" srcId="{78599072-5497-4C15-96D4-14306E885C2C}" destId="{853FAC09-2DC0-4BDD-90E1-71A514511EA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534558-8090-4B2D-82DB-B92E244FE0C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DBCEB2E-A473-4225-9941-2A8AF6DF9BD3}">
      <dgm:prSet phldrT="[Text]"/>
      <dgm:spPr/>
      <dgm:t>
        <a:bodyPr/>
        <a:lstStyle/>
        <a:p>
          <a:r>
            <a:rPr lang="en-GB" dirty="0"/>
            <a:t>Meta</a:t>
          </a:r>
        </a:p>
      </dgm:t>
    </dgm:pt>
    <dgm:pt modelId="{90B4C237-900E-44B1-8D6C-6CE922359ACE}" type="parTrans" cxnId="{F3751A7F-22BA-45B4-A573-1D498F95334B}">
      <dgm:prSet/>
      <dgm:spPr/>
      <dgm:t>
        <a:bodyPr/>
        <a:lstStyle/>
        <a:p>
          <a:endParaRPr lang="en-GB"/>
        </a:p>
      </dgm:t>
    </dgm:pt>
    <dgm:pt modelId="{4FB0F3C3-6A5E-4ABA-B90A-D5C24F935442}" type="sibTrans" cxnId="{F3751A7F-22BA-45B4-A573-1D498F95334B}">
      <dgm:prSet/>
      <dgm:spPr/>
      <dgm:t>
        <a:bodyPr/>
        <a:lstStyle/>
        <a:p>
          <a:endParaRPr lang="en-GB"/>
        </a:p>
      </dgm:t>
    </dgm:pt>
    <dgm:pt modelId="{1A84883F-C97B-4EB7-A751-8945FAF06193}">
      <dgm:prSet phldrT="[Text]"/>
      <dgm:spPr/>
      <dgm:t>
        <a:bodyPr/>
        <a:lstStyle/>
        <a:p>
          <a:r>
            <a:rPr lang="en-GB" dirty="0"/>
            <a:t> </a:t>
          </a:r>
          <a:r>
            <a:rPr lang="en-GB" dirty="0" err="1"/>
            <a:t>Objetivos</a:t>
          </a:r>
          <a:r>
            <a:rPr lang="en-GB" dirty="0"/>
            <a:t> 1 y 2</a:t>
          </a:r>
        </a:p>
      </dgm:t>
    </dgm:pt>
    <dgm:pt modelId="{87728B41-6853-41BC-AA8F-7C25FCDC87D2}" type="parTrans" cxnId="{5CF59F38-1FD1-4C55-8D1D-4995AEBA6F21}">
      <dgm:prSet/>
      <dgm:spPr/>
      <dgm:t>
        <a:bodyPr/>
        <a:lstStyle/>
        <a:p>
          <a:endParaRPr lang="en-GB"/>
        </a:p>
      </dgm:t>
    </dgm:pt>
    <dgm:pt modelId="{B47209B4-EF05-4B41-8A7E-0A4D4B860B09}" type="sibTrans" cxnId="{5CF59F38-1FD1-4C55-8D1D-4995AEBA6F21}">
      <dgm:prSet/>
      <dgm:spPr/>
      <dgm:t>
        <a:bodyPr/>
        <a:lstStyle/>
        <a:p>
          <a:endParaRPr lang="en-GB"/>
        </a:p>
      </dgm:t>
    </dgm:pt>
    <dgm:pt modelId="{2FFC62DF-FE13-4EC9-9370-692C8524A12E}">
      <dgm:prSet phldrT="[Text]"/>
      <dgm:spPr/>
      <dgm:t>
        <a:bodyPr/>
        <a:lstStyle/>
        <a:p>
          <a:r>
            <a:rPr lang="en-GB" dirty="0" err="1"/>
            <a:t>Actividad</a:t>
          </a:r>
          <a:r>
            <a:rPr lang="en-GB" dirty="0"/>
            <a:t> 1, </a:t>
          </a:r>
          <a:r>
            <a:rPr lang="en-GB" dirty="0" err="1"/>
            <a:t>Actividad</a:t>
          </a:r>
          <a:r>
            <a:rPr lang="en-GB" dirty="0"/>
            <a:t> 2, </a:t>
          </a:r>
          <a:r>
            <a:rPr lang="en-GB" dirty="0" err="1"/>
            <a:t>Actividad</a:t>
          </a:r>
          <a:r>
            <a:rPr lang="en-GB" dirty="0"/>
            <a:t> 3, </a:t>
          </a:r>
          <a:r>
            <a:rPr lang="en-GB" dirty="0" err="1"/>
            <a:t>Actividad</a:t>
          </a:r>
          <a:r>
            <a:rPr lang="en-GB" dirty="0"/>
            <a:t>  4, </a:t>
          </a:r>
          <a:r>
            <a:rPr lang="en-GB" dirty="0" err="1"/>
            <a:t>Actividad</a:t>
          </a:r>
          <a:r>
            <a:rPr lang="en-GB" dirty="0"/>
            <a:t> 5, </a:t>
          </a:r>
          <a:r>
            <a:rPr lang="en-GB" dirty="0" err="1"/>
            <a:t>Actividad</a:t>
          </a:r>
          <a:r>
            <a:rPr lang="en-GB" dirty="0"/>
            <a:t> 6</a:t>
          </a:r>
        </a:p>
      </dgm:t>
    </dgm:pt>
    <dgm:pt modelId="{783AE451-1B6B-4B3A-9A20-B379FD36C4EF}" type="parTrans" cxnId="{9DEB47EF-954E-499F-88C0-F19CDEF4773B}">
      <dgm:prSet/>
      <dgm:spPr/>
      <dgm:t>
        <a:bodyPr/>
        <a:lstStyle/>
        <a:p>
          <a:endParaRPr lang="en-GB"/>
        </a:p>
      </dgm:t>
    </dgm:pt>
    <dgm:pt modelId="{EC16896E-C50E-4D42-9F56-5A95D1AB7CD1}" type="sibTrans" cxnId="{9DEB47EF-954E-499F-88C0-F19CDEF4773B}">
      <dgm:prSet/>
      <dgm:spPr/>
      <dgm:t>
        <a:bodyPr/>
        <a:lstStyle/>
        <a:p>
          <a:endParaRPr lang="en-GB"/>
        </a:p>
      </dgm:t>
    </dgm:pt>
    <dgm:pt modelId="{83D7678C-EED4-46A1-BF79-0A7994A8C60C}">
      <dgm:prSet phldrT="[Text]"/>
      <dgm:spPr/>
      <dgm:t>
        <a:bodyPr/>
        <a:lstStyle/>
        <a:p>
          <a:r>
            <a:rPr lang="en-GB" dirty="0" err="1"/>
            <a:t>Resultados</a:t>
          </a:r>
          <a:r>
            <a:rPr lang="en-GB" dirty="0"/>
            <a:t> 1, 2, 3</a:t>
          </a:r>
        </a:p>
      </dgm:t>
    </dgm:pt>
    <dgm:pt modelId="{73D1EF6C-3288-41A5-9504-149664D65744}" type="parTrans" cxnId="{CF2A3657-692E-43D3-A22E-8AAC56EF072B}">
      <dgm:prSet/>
      <dgm:spPr/>
      <dgm:t>
        <a:bodyPr/>
        <a:lstStyle/>
        <a:p>
          <a:endParaRPr lang="en-GB"/>
        </a:p>
      </dgm:t>
    </dgm:pt>
    <dgm:pt modelId="{3404714B-682E-47FF-A50B-40E5EED65B03}" type="sibTrans" cxnId="{CF2A3657-692E-43D3-A22E-8AAC56EF072B}">
      <dgm:prSet/>
      <dgm:spPr/>
      <dgm:t>
        <a:bodyPr/>
        <a:lstStyle/>
        <a:p>
          <a:endParaRPr lang="en-GB"/>
        </a:p>
      </dgm:t>
    </dgm:pt>
    <dgm:pt modelId="{F39E78D6-1C50-4C9F-A8BC-892F2D800DDD}" type="pres">
      <dgm:prSet presAssocID="{30534558-8090-4B2D-82DB-B92E244FE0CB}" presName="Name0" presStyleCnt="0">
        <dgm:presLayoutVars>
          <dgm:dir/>
          <dgm:animLvl val="lvl"/>
          <dgm:resizeHandles val="exact"/>
        </dgm:presLayoutVars>
      </dgm:prSet>
      <dgm:spPr/>
    </dgm:pt>
    <dgm:pt modelId="{7489282B-8433-4D5D-BB2E-C2D5064981E8}" type="pres">
      <dgm:prSet presAssocID="{EDBCEB2E-A473-4225-9941-2A8AF6DF9BD3}" presName="Name8" presStyleCnt="0"/>
      <dgm:spPr/>
    </dgm:pt>
    <dgm:pt modelId="{19681B12-C169-4E34-ACF3-4D74A70D852E}" type="pres">
      <dgm:prSet presAssocID="{EDBCEB2E-A473-4225-9941-2A8AF6DF9BD3}" presName="level" presStyleLbl="node1" presStyleIdx="0" presStyleCnt="4">
        <dgm:presLayoutVars>
          <dgm:chMax val="1"/>
          <dgm:bulletEnabled val="1"/>
        </dgm:presLayoutVars>
      </dgm:prSet>
      <dgm:spPr/>
    </dgm:pt>
    <dgm:pt modelId="{02C6BECB-A35B-4C08-A104-63680D7522EB}" type="pres">
      <dgm:prSet presAssocID="{EDBCEB2E-A473-4225-9941-2A8AF6DF9B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3B4C00-7B72-424A-BABA-B034B5F6C404}" type="pres">
      <dgm:prSet presAssocID="{1A84883F-C97B-4EB7-A751-8945FAF06193}" presName="Name8" presStyleCnt="0"/>
      <dgm:spPr/>
    </dgm:pt>
    <dgm:pt modelId="{E3F7F96A-CE8C-47D9-9A06-0630A939A523}" type="pres">
      <dgm:prSet presAssocID="{1A84883F-C97B-4EB7-A751-8945FAF06193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58A40E-1B36-46DC-8CAB-CD6A486514F8}" type="pres">
      <dgm:prSet presAssocID="{1A84883F-C97B-4EB7-A751-8945FAF061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459293-436F-430F-ABC5-30E45D4ECA06}" type="pres">
      <dgm:prSet presAssocID="{83D7678C-EED4-46A1-BF79-0A7994A8C60C}" presName="Name8" presStyleCnt="0"/>
      <dgm:spPr/>
    </dgm:pt>
    <dgm:pt modelId="{0B4FC433-75F3-40B8-B231-4E7E026D6547}" type="pres">
      <dgm:prSet presAssocID="{83D7678C-EED4-46A1-BF79-0A7994A8C60C}" presName="level" presStyleLbl="node1" presStyleIdx="2" presStyleCnt="4">
        <dgm:presLayoutVars>
          <dgm:chMax val="1"/>
          <dgm:bulletEnabled val="1"/>
        </dgm:presLayoutVars>
      </dgm:prSet>
      <dgm:spPr/>
    </dgm:pt>
    <dgm:pt modelId="{095BDA87-D7CA-4758-8117-BD86B54C87EF}" type="pres">
      <dgm:prSet presAssocID="{83D7678C-EED4-46A1-BF79-0A7994A8C6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F8B6F9-DA3C-4532-ADE6-BDDFAF278412}" type="pres">
      <dgm:prSet presAssocID="{2FFC62DF-FE13-4EC9-9370-692C8524A12E}" presName="Name8" presStyleCnt="0"/>
      <dgm:spPr/>
    </dgm:pt>
    <dgm:pt modelId="{2BCBAEB1-B737-4401-B745-322759A43CA5}" type="pres">
      <dgm:prSet presAssocID="{2FFC62DF-FE13-4EC9-9370-692C8524A12E}" presName="level" presStyleLbl="node1" presStyleIdx="3" presStyleCnt="4">
        <dgm:presLayoutVars>
          <dgm:chMax val="1"/>
          <dgm:bulletEnabled val="1"/>
        </dgm:presLayoutVars>
      </dgm:prSet>
      <dgm:spPr/>
    </dgm:pt>
    <dgm:pt modelId="{87EF2F12-5EE0-4B26-8278-82ED55F439AC}" type="pres">
      <dgm:prSet presAssocID="{2FFC62DF-FE13-4EC9-9370-692C8524A12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C4E6D24-4BEE-45AA-956F-0BB5428E1B87}" type="presOf" srcId="{30534558-8090-4B2D-82DB-B92E244FE0CB}" destId="{F39E78D6-1C50-4C9F-A8BC-892F2D800DDD}" srcOrd="0" destOrd="0" presId="urn:microsoft.com/office/officeart/2005/8/layout/pyramid1"/>
    <dgm:cxn modelId="{1B63E32F-97EA-4E6E-8372-F17B349B032C}" type="presOf" srcId="{EDBCEB2E-A473-4225-9941-2A8AF6DF9BD3}" destId="{19681B12-C169-4E34-ACF3-4D74A70D852E}" srcOrd="0" destOrd="0" presId="urn:microsoft.com/office/officeart/2005/8/layout/pyramid1"/>
    <dgm:cxn modelId="{0B938237-A3F4-4BC4-85BB-6E46C9500536}" type="presOf" srcId="{EDBCEB2E-A473-4225-9941-2A8AF6DF9BD3}" destId="{02C6BECB-A35B-4C08-A104-63680D7522EB}" srcOrd="1" destOrd="0" presId="urn:microsoft.com/office/officeart/2005/8/layout/pyramid1"/>
    <dgm:cxn modelId="{5CF59F38-1FD1-4C55-8D1D-4995AEBA6F21}" srcId="{30534558-8090-4B2D-82DB-B92E244FE0CB}" destId="{1A84883F-C97B-4EB7-A751-8945FAF06193}" srcOrd="1" destOrd="0" parTransId="{87728B41-6853-41BC-AA8F-7C25FCDC87D2}" sibTransId="{B47209B4-EF05-4B41-8A7E-0A4D4B860B09}"/>
    <dgm:cxn modelId="{D225F76A-4F6A-4940-9774-273C82DDBFAC}" type="presOf" srcId="{1A84883F-C97B-4EB7-A751-8945FAF06193}" destId="{E3F7F96A-CE8C-47D9-9A06-0630A939A523}" srcOrd="0" destOrd="0" presId="urn:microsoft.com/office/officeart/2005/8/layout/pyramid1"/>
    <dgm:cxn modelId="{6B84124B-2BC1-4323-8609-EC2339580EDD}" type="presOf" srcId="{2FFC62DF-FE13-4EC9-9370-692C8524A12E}" destId="{87EF2F12-5EE0-4B26-8278-82ED55F439AC}" srcOrd="1" destOrd="0" presId="urn:microsoft.com/office/officeart/2005/8/layout/pyramid1"/>
    <dgm:cxn modelId="{CF2A3657-692E-43D3-A22E-8AAC56EF072B}" srcId="{30534558-8090-4B2D-82DB-B92E244FE0CB}" destId="{83D7678C-EED4-46A1-BF79-0A7994A8C60C}" srcOrd="2" destOrd="0" parTransId="{73D1EF6C-3288-41A5-9504-149664D65744}" sibTransId="{3404714B-682E-47FF-A50B-40E5EED65B03}"/>
    <dgm:cxn modelId="{F3751A7F-22BA-45B4-A573-1D498F95334B}" srcId="{30534558-8090-4B2D-82DB-B92E244FE0CB}" destId="{EDBCEB2E-A473-4225-9941-2A8AF6DF9BD3}" srcOrd="0" destOrd="0" parTransId="{90B4C237-900E-44B1-8D6C-6CE922359ACE}" sibTransId="{4FB0F3C3-6A5E-4ABA-B90A-D5C24F935442}"/>
    <dgm:cxn modelId="{6918BF93-FAEB-4BC6-A16F-C82EF2B45739}" type="presOf" srcId="{83D7678C-EED4-46A1-BF79-0A7994A8C60C}" destId="{0B4FC433-75F3-40B8-B231-4E7E026D6547}" srcOrd="0" destOrd="0" presId="urn:microsoft.com/office/officeart/2005/8/layout/pyramid1"/>
    <dgm:cxn modelId="{93F151A3-D28D-41C5-B1CE-02BFFAD7F2C4}" type="presOf" srcId="{1A84883F-C97B-4EB7-A751-8945FAF06193}" destId="{FB58A40E-1B36-46DC-8CAB-CD6A486514F8}" srcOrd="1" destOrd="0" presId="urn:microsoft.com/office/officeart/2005/8/layout/pyramid1"/>
    <dgm:cxn modelId="{9CFF28DF-81EC-4416-856A-C274586292A2}" type="presOf" srcId="{2FFC62DF-FE13-4EC9-9370-692C8524A12E}" destId="{2BCBAEB1-B737-4401-B745-322759A43CA5}" srcOrd="0" destOrd="0" presId="urn:microsoft.com/office/officeart/2005/8/layout/pyramid1"/>
    <dgm:cxn modelId="{9DEB47EF-954E-499F-88C0-F19CDEF4773B}" srcId="{30534558-8090-4B2D-82DB-B92E244FE0CB}" destId="{2FFC62DF-FE13-4EC9-9370-692C8524A12E}" srcOrd="3" destOrd="0" parTransId="{783AE451-1B6B-4B3A-9A20-B379FD36C4EF}" sibTransId="{EC16896E-C50E-4D42-9F56-5A95D1AB7CD1}"/>
    <dgm:cxn modelId="{DBC82BFB-D117-43F5-BB86-0C5616D4FBDA}" type="presOf" srcId="{83D7678C-EED4-46A1-BF79-0A7994A8C60C}" destId="{095BDA87-D7CA-4758-8117-BD86B54C87EF}" srcOrd="1" destOrd="0" presId="urn:microsoft.com/office/officeart/2005/8/layout/pyramid1"/>
    <dgm:cxn modelId="{C611BE02-C4E0-406C-8C80-C73CF599B306}" type="presParOf" srcId="{F39E78D6-1C50-4C9F-A8BC-892F2D800DDD}" destId="{7489282B-8433-4D5D-BB2E-C2D5064981E8}" srcOrd="0" destOrd="0" presId="urn:microsoft.com/office/officeart/2005/8/layout/pyramid1"/>
    <dgm:cxn modelId="{502E7005-EC9B-4D33-B82F-EB2E2DEC3623}" type="presParOf" srcId="{7489282B-8433-4D5D-BB2E-C2D5064981E8}" destId="{19681B12-C169-4E34-ACF3-4D74A70D852E}" srcOrd="0" destOrd="0" presId="urn:microsoft.com/office/officeart/2005/8/layout/pyramid1"/>
    <dgm:cxn modelId="{0599F859-C00A-4F02-8A15-1623E5E394EE}" type="presParOf" srcId="{7489282B-8433-4D5D-BB2E-C2D5064981E8}" destId="{02C6BECB-A35B-4C08-A104-63680D7522EB}" srcOrd="1" destOrd="0" presId="urn:microsoft.com/office/officeart/2005/8/layout/pyramid1"/>
    <dgm:cxn modelId="{69449D48-F4D6-461B-A82A-D1995D823F96}" type="presParOf" srcId="{F39E78D6-1C50-4C9F-A8BC-892F2D800DDD}" destId="{043B4C00-7B72-424A-BABA-B034B5F6C404}" srcOrd="1" destOrd="0" presId="urn:microsoft.com/office/officeart/2005/8/layout/pyramid1"/>
    <dgm:cxn modelId="{129B6EBB-8F50-4E6D-AFF8-E7F573905A46}" type="presParOf" srcId="{043B4C00-7B72-424A-BABA-B034B5F6C404}" destId="{E3F7F96A-CE8C-47D9-9A06-0630A939A523}" srcOrd="0" destOrd="0" presId="urn:microsoft.com/office/officeart/2005/8/layout/pyramid1"/>
    <dgm:cxn modelId="{4F623238-7225-4F78-9356-F61E2CFBC33E}" type="presParOf" srcId="{043B4C00-7B72-424A-BABA-B034B5F6C404}" destId="{FB58A40E-1B36-46DC-8CAB-CD6A486514F8}" srcOrd="1" destOrd="0" presId="urn:microsoft.com/office/officeart/2005/8/layout/pyramid1"/>
    <dgm:cxn modelId="{3B7256DF-D122-4C29-88CF-5935BA0D26F0}" type="presParOf" srcId="{F39E78D6-1C50-4C9F-A8BC-892F2D800DDD}" destId="{D9459293-436F-430F-ABC5-30E45D4ECA06}" srcOrd="2" destOrd="0" presId="urn:microsoft.com/office/officeart/2005/8/layout/pyramid1"/>
    <dgm:cxn modelId="{FED39D81-6D54-40AE-A2E2-8E9067DE6D9C}" type="presParOf" srcId="{D9459293-436F-430F-ABC5-30E45D4ECA06}" destId="{0B4FC433-75F3-40B8-B231-4E7E026D6547}" srcOrd="0" destOrd="0" presId="urn:microsoft.com/office/officeart/2005/8/layout/pyramid1"/>
    <dgm:cxn modelId="{4E0F6449-3852-4242-8084-CD48EF80C4C9}" type="presParOf" srcId="{D9459293-436F-430F-ABC5-30E45D4ECA06}" destId="{095BDA87-D7CA-4758-8117-BD86B54C87EF}" srcOrd="1" destOrd="0" presId="urn:microsoft.com/office/officeart/2005/8/layout/pyramid1"/>
    <dgm:cxn modelId="{4955CFA9-DDFF-4F6B-997A-46E0C4E5DD35}" type="presParOf" srcId="{F39E78D6-1C50-4C9F-A8BC-892F2D800DDD}" destId="{C4F8B6F9-DA3C-4532-ADE6-BDDFAF278412}" srcOrd="3" destOrd="0" presId="urn:microsoft.com/office/officeart/2005/8/layout/pyramid1"/>
    <dgm:cxn modelId="{4F622FA3-C1C3-4111-9E50-992E5EEB9AD3}" type="presParOf" srcId="{C4F8B6F9-DA3C-4532-ADE6-BDDFAF278412}" destId="{2BCBAEB1-B737-4401-B745-322759A43CA5}" srcOrd="0" destOrd="0" presId="urn:microsoft.com/office/officeart/2005/8/layout/pyramid1"/>
    <dgm:cxn modelId="{C82A62A5-1405-4B81-B4AC-4A609CAAC800}" type="presParOf" srcId="{C4F8B6F9-DA3C-4532-ADE6-BDDFAF278412}" destId="{87EF2F12-5EE0-4B26-8278-82ED55F439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CB08-F035-4361-82AF-9DB0F109294C}">
      <dsp:nvSpPr>
        <dsp:cNvPr id="0" name=""/>
        <dsp:cNvSpPr/>
      </dsp:nvSpPr>
      <dsp:spPr>
        <a:xfrm>
          <a:off x="5325" y="40620"/>
          <a:ext cx="2723868" cy="2861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86360" rIns="241808" bIns="8636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Fortalecer el acceso a la información en materia ambiental</a:t>
          </a:r>
          <a:endParaRPr lang="en-GB" sz="3400" kern="1200" dirty="0"/>
        </a:p>
      </dsp:txBody>
      <dsp:txXfrm>
        <a:off x="5325" y="40620"/>
        <a:ext cx="2723868" cy="2861100"/>
      </dsp:txXfrm>
    </dsp:sp>
    <dsp:sp modelId="{6177CEE3-4F2B-4913-B27A-C1D25C58B163}">
      <dsp:nvSpPr>
        <dsp:cNvPr id="0" name=""/>
        <dsp:cNvSpPr/>
      </dsp:nvSpPr>
      <dsp:spPr>
        <a:xfrm>
          <a:off x="2729193" y="40620"/>
          <a:ext cx="544773" cy="2861100"/>
        </a:xfrm>
        <a:prstGeom prst="leftBrace">
          <a:avLst>
            <a:gd name="adj1" fmla="val 35000"/>
            <a:gd name="adj2" fmla="val 5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933E-BA95-4725-B861-94A558BCFBDD}">
      <dsp:nvSpPr>
        <dsp:cNvPr id="0" name=""/>
        <dsp:cNvSpPr/>
      </dsp:nvSpPr>
      <dsp:spPr>
        <a:xfrm>
          <a:off x="3491877" y="40620"/>
          <a:ext cx="7408922" cy="2861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400" kern="1200" dirty="0"/>
            <a:t>Experiencias en otros países. 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400" kern="1200" dirty="0"/>
            <a:t>Impulso a la divulgación voluntaria.</a:t>
          </a:r>
          <a:endParaRPr lang="en-GB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400" kern="1200" dirty="0"/>
            <a:t>Diálogo con autoridades involucradas.  </a:t>
          </a:r>
          <a:endParaRPr lang="en-GB" sz="3400" kern="1200" dirty="0"/>
        </a:p>
      </dsp:txBody>
      <dsp:txXfrm>
        <a:off x="3491877" y="40620"/>
        <a:ext cx="7408922" cy="286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CB08-F035-4361-82AF-9DB0F109294C}">
      <dsp:nvSpPr>
        <dsp:cNvPr id="0" name=""/>
        <dsp:cNvSpPr/>
      </dsp:nvSpPr>
      <dsp:spPr>
        <a:xfrm>
          <a:off x="5325" y="109064"/>
          <a:ext cx="2723868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Ampliar</a:t>
          </a:r>
          <a:r>
            <a:rPr lang="en-GB" sz="2700" kern="1200" dirty="0"/>
            <a:t> </a:t>
          </a:r>
          <a:r>
            <a:rPr lang="en-GB" sz="2700" kern="1200" dirty="0" err="1"/>
            <a:t>acceso</a:t>
          </a:r>
          <a:r>
            <a:rPr lang="en-GB" sz="2700" kern="1200" dirty="0"/>
            <a:t> a la </a:t>
          </a:r>
          <a:r>
            <a:rPr lang="en-GB" sz="2700" kern="1200" dirty="0" err="1"/>
            <a:t>información</a:t>
          </a:r>
          <a:r>
            <a:rPr lang="en-GB" sz="2700" kern="1200" dirty="0"/>
            <a:t> </a:t>
          </a:r>
          <a:r>
            <a:rPr lang="en-GB" sz="2700" kern="1200" dirty="0" err="1"/>
            <a:t>en</a:t>
          </a:r>
          <a:r>
            <a:rPr lang="en-GB" sz="2700" kern="1200" dirty="0"/>
            <a:t> el sector </a:t>
          </a:r>
          <a:r>
            <a:rPr lang="en-GB" sz="2700" kern="1200" dirty="0" err="1"/>
            <a:t>extractivo</a:t>
          </a:r>
          <a:endParaRPr lang="en-GB" sz="2700" kern="1200" dirty="0"/>
        </a:p>
      </dsp:txBody>
      <dsp:txXfrm>
        <a:off x="5325" y="109064"/>
        <a:ext cx="2723868" cy="1536975"/>
      </dsp:txXfrm>
    </dsp:sp>
    <dsp:sp modelId="{6177CEE3-4F2B-4913-B27A-C1D25C58B163}">
      <dsp:nvSpPr>
        <dsp:cNvPr id="0" name=""/>
        <dsp:cNvSpPr/>
      </dsp:nvSpPr>
      <dsp:spPr>
        <a:xfrm>
          <a:off x="2729193" y="109064"/>
          <a:ext cx="544773" cy="1536975"/>
        </a:xfrm>
        <a:prstGeom prst="leftBrace">
          <a:avLst>
            <a:gd name="adj1" fmla="val 35000"/>
            <a:gd name="adj2" fmla="val 5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933E-BA95-4725-B861-94A558BCFBDD}">
      <dsp:nvSpPr>
        <dsp:cNvPr id="0" name=""/>
        <dsp:cNvSpPr/>
      </dsp:nvSpPr>
      <dsp:spPr>
        <a:xfrm>
          <a:off x="3491877" y="109064"/>
          <a:ext cx="7408922" cy="153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 err="1"/>
            <a:t>Impulso</a:t>
          </a:r>
          <a:r>
            <a:rPr lang="en-GB" sz="2700" kern="1200" dirty="0"/>
            <a:t> de la </a:t>
          </a:r>
          <a:r>
            <a:rPr lang="en-GB" sz="2700" kern="1200" dirty="0" err="1"/>
            <a:t>divulgación</a:t>
          </a:r>
          <a:r>
            <a:rPr lang="en-GB" sz="2700" kern="1200" dirty="0"/>
            <a:t> </a:t>
          </a:r>
          <a:r>
            <a:rPr lang="en-GB" sz="2700" kern="1200" dirty="0" err="1"/>
            <a:t>sistemática</a:t>
          </a:r>
          <a:r>
            <a:rPr lang="en-GB" sz="2700" kern="1200" dirty="0"/>
            <a:t>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Foros de trabajo para divulgación sistemática. 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Apoyo fortalecimiento de capacidad en catastro. </a:t>
          </a:r>
          <a:endParaRPr lang="en-GB" sz="2700" kern="1200" dirty="0"/>
        </a:p>
      </dsp:txBody>
      <dsp:txXfrm>
        <a:off x="3491877" y="109064"/>
        <a:ext cx="7408922" cy="1536975"/>
      </dsp:txXfrm>
    </dsp:sp>
    <dsp:sp modelId="{0D2E3C1D-FD59-4403-9F35-24198DA5D4B2}">
      <dsp:nvSpPr>
        <dsp:cNvPr id="0" name=""/>
        <dsp:cNvSpPr/>
      </dsp:nvSpPr>
      <dsp:spPr>
        <a:xfrm>
          <a:off x="5325" y="2006362"/>
          <a:ext cx="2723868" cy="120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Fortalecer combate a la corrupción</a:t>
          </a:r>
          <a:endParaRPr lang="en-GB" sz="2700" kern="1200" dirty="0"/>
        </a:p>
      </dsp:txBody>
      <dsp:txXfrm>
        <a:off x="5325" y="2006362"/>
        <a:ext cx="2723868" cy="1202850"/>
      </dsp:txXfrm>
    </dsp:sp>
    <dsp:sp modelId="{AAD40DDF-9161-4464-9D37-9821F545F8FF}">
      <dsp:nvSpPr>
        <dsp:cNvPr id="0" name=""/>
        <dsp:cNvSpPr/>
      </dsp:nvSpPr>
      <dsp:spPr>
        <a:xfrm>
          <a:off x="2729193" y="1743239"/>
          <a:ext cx="544773" cy="1729096"/>
        </a:xfrm>
        <a:prstGeom prst="leftBrace">
          <a:avLst>
            <a:gd name="adj1" fmla="val 35000"/>
            <a:gd name="adj2" fmla="val 5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13CB0-5C96-4767-B0F2-62099FCF9E42}">
      <dsp:nvSpPr>
        <dsp:cNvPr id="0" name=""/>
        <dsp:cNvSpPr/>
      </dsp:nvSpPr>
      <dsp:spPr>
        <a:xfrm>
          <a:off x="3491877" y="1743239"/>
          <a:ext cx="7408922" cy="172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Experiencias en otras latitudes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700" kern="1200" dirty="0"/>
            <a:t>Avanzar en divulgación de beneficiarios reales. 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 err="1"/>
            <a:t>Fortalecer</a:t>
          </a:r>
          <a:r>
            <a:rPr lang="en-GB" sz="2700" kern="1200" dirty="0"/>
            <a:t> </a:t>
          </a:r>
          <a:r>
            <a:rPr lang="en-GB" sz="2700" kern="1200" dirty="0" err="1"/>
            <a:t>transparencia</a:t>
          </a:r>
          <a:r>
            <a:rPr lang="en-GB" sz="2700" kern="1200" dirty="0"/>
            <a:t> de </a:t>
          </a:r>
          <a:r>
            <a:rPr lang="en-GB" sz="2700" kern="1200" dirty="0" err="1"/>
            <a:t>contratos</a:t>
          </a:r>
          <a:r>
            <a:rPr lang="en-GB" sz="2700" kern="1200" dirty="0"/>
            <a:t> e </a:t>
          </a:r>
          <a:r>
            <a:rPr lang="en-GB" sz="2700" kern="1200" dirty="0" err="1"/>
            <a:t>información</a:t>
          </a:r>
          <a:r>
            <a:rPr lang="en-GB" sz="2700" kern="1200" dirty="0"/>
            <a:t> a </a:t>
          </a:r>
          <a:r>
            <a:rPr lang="en-GB" sz="2700" kern="1200" dirty="0" err="1"/>
            <a:t>nivel</a:t>
          </a:r>
          <a:r>
            <a:rPr lang="en-GB" sz="2700" kern="1200" dirty="0"/>
            <a:t> de </a:t>
          </a:r>
          <a:r>
            <a:rPr lang="en-GB" sz="2700" kern="1200" dirty="0" err="1"/>
            <a:t>proyecto</a:t>
          </a:r>
          <a:r>
            <a:rPr lang="en-GB" sz="2700" kern="1200" dirty="0"/>
            <a:t>. </a:t>
          </a:r>
        </a:p>
      </dsp:txBody>
      <dsp:txXfrm>
        <a:off x="3491877" y="1743239"/>
        <a:ext cx="7408922" cy="172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937D-F085-4D4B-8E59-74F7E46CE7CD}">
      <dsp:nvSpPr>
        <dsp:cNvPr id="0" name=""/>
        <dsp:cNvSpPr/>
      </dsp:nvSpPr>
      <dsp:spPr>
        <a:xfrm>
          <a:off x="4813366" y="-89591"/>
          <a:ext cx="1279392" cy="1198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rgbClr val="FFFFFF"/>
              </a:solidFill>
            </a:rPr>
            <a:t>Concretar</a:t>
          </a:r>
          <a:r>
            <a:rPr lang="fr-FR" sz="1200" kern="1200" dirty="0">
              <a:solidFill>
                <a:srgbClr val="FFFFFF"/>
              </a:solidFill>
            </a:rPr>
            <a:t> el Plan de </a:t>
          </a:r>
          <a:r>
            <a:rPr lang="fr-FR" sz="1200" kern="1200" dirty="0" err="1">
              <a:solidFill>
                <a:srgbClr val="FFFFFF"/>
              </a:solidFill>
            </a:rPr>
            <a:t>Trabajo</a:t>
          </a:r>
          <a:r>
            <a:rPr lang="fr-FR" sz="1200" kern="1200" dirty="0">
              <a:solidFill>
                <a:srgbClr val="FFFFFF"/>
              </a:solidFill>
            </a:rPr>
            <a:t>. </a:t>
          </a:r>
          <a:r>
            <a:rPr lang="fr-FR" sz="1200" kern="1200" dirty="0" err="1">
              <a:solidFill>
                <a:srgbClr val="FFFFFF"/>
              </a:solidFill>
            </a:rPr>
            <a:t>Recolectar</a:t>
          </a:r>
          <a:r>
            <a:rPr lang="fr-FR" sz="1200" kern="1200" dirty="0">
              <a:solidFill>
                <a:srgbClr val="FFFFFF"/>
              </a:solidFill>
            </a:rPr>
            <a:t> </a:t>
          </a:r>
          <a:r>
            <a:rPr lang="fr-FR" sz="1200" kern="1200" dirty="0" err="1">
              <a:solidFill>
                <a:srgbClr val="FFFFFF"/>
              </a:solidFill>
            </a:rPr>
            <a:t>información</a:t>
          </a:r>
          <a:r>
            <a:rPr lang="fr-FR" sz="1200" kern="1200" dirty="0">
              <a:solidFill>
                <a:srgbClr val="FFFFFF"/>
              </a:solidFill>
            </a:rPr>
            <a:t> en la marcha</a:t>
          </a:r>
        </a:p>
      </dsp:txBody>
      <dsp:txXfrm>
        <a:off x="4871891" y="-31066"/>
        <a:ext cx="1162342" cy="1081842"/>
      </dsp:txXfrm>
    </dsp:sp>
    <dsp:sp modelId="{A3E9D3B2-9676-4161-9BA3-9627695C706F}">
      <dsp:nvSpPr>
        <dsp:cNvPr id="0" name=""/>
        <dsp:cNvSpPr/>
      </dsp:nvSpPr>
      <dsp:spPr>
        <a:xfrm>
          <a:off x="4080395" y="509854"/>
          <a:ext cx="2745334" cy="2745334"/>
        </a:xfrm>
        <a:custGeom>
          <a:avLst/>
          <a:gdLst/>
          <a:ahLst/>
          <a:cxnLst/>
          <a:rect l="0" t="0" r="0" b="0"/>
          <a:pathLst>
            <a:path>
              <a:moveTo>
                <a:pt x="2188608" y="268830"/>
              </a:moveTo>
              <a:arcTo wR="1372667" hR="1372667" stAng="18388278" swAng="1632067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01BEA-E1D0-40DD-BA57-737510763022}">
      <dsp:nvSpPr>
        <dsp:cNvPr id="0" name=""/>
        <dsp:cNvSpPr/>
      </dsp:nvSpPr>
      <dsp:spPr>
        <a:xfrm>
          <a:off x="6186033" y="1466719"/>
          <a:ext cx="1279392" cy="831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rgbClr val="FFFFFF"/>
              </a:solidFill>
            </a:rPr>
            <a:t>Revisar</a:t>
          </a:r>
          <a:r>
            <a:rPr lang="fr-FR" sz="1200" kern="1200" dirty="0">
              <a:solidFill>
                <a:srgbClr val="FFFFFF"/>
              </a:solidFill>
            </a:rPr>
            <a:t> el </a:t>
          </a:r>
          <a:r>
            <a:rPr lang="fr-FR" sz="1200" kern="1200" dirty="0" err="1">
              <a:solidFill>
                <a:srgbClr val="FFFFFF"/>
              </a:solidFill>
            </a:rPr>
            <a:t>progreso</a:t>
          </a:r>
          <a:endParaRPr lang="fr-FR" sz="1200" kern="1200" dirty="0">
            <a:solidFill>
              <a:srgbClr val="FFFFFF"/>
            </a:solidFill>
          </a:endParaRPr>
        </a:p>
      </dsp:txBody>
      <dsp:txXfrm>
        <a:off x="6226629" y="1507315"/>
        <a:ext cx="1198200" cy="750413"/>
      </dsp:txXfrm>
    </dsp:sp>
    <dsp:sp modelId="{0B0E0587-43B6-451F-B0D4-F1654ECC03A1}">
      <dsp:nvSpPr>
        <dsp:cNvPr id="0" name=""/>
        <dsp:cNvSpPr/>
      </dsp:nvSpPr>
      <dsp:spPr>
        <a:xfrm>
          <a:off x="4080395" y="509854"/>
          <a:ext cx="2745334" cy="2745334"/>
        </a:xfrm>
        <a:custGeom>
          <a:avLst/>
          <a:gdLst/>
          <a:ahLst/>
          <a:cxnLst/>
          <a:rect l="0" t="0" r="0" b="0"/>
          <a:pathLst>
            <a:path>
              <a:moveTo>
                <a:pt x="2602951" y="1981448"/>
              </a:moveTo>
              <a:arcTo wR="1372667" hR="1372667" stAng="1579655" swAng="1632067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66615-6DD5-407C-A091-9EE4EE973E09}">
      <dsp:nvSpPr>
        <dsp:cNvPr id="0" name=""/>
        <dsp:cNvSpPr/>
      </dsp:nvSpPr>
      <dsp:spPr>
        <a:xfrm>
          <a:off x="4813366" y="2839386"/>
          <a:ext cx="1279392" cy="831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>
              <a:solidFill>
                <a:srgbClr val="FFFFFF"/>
              </a:solidFill>
            </a:rPr>
            <a:t>Ajustar</a:t>
          </a:r>
          <a:r>
            <a:rPr lang="fr-FR" sz="1200" kern="1200" dirty="0">
              <a:solidFill>
                <a:srgbClr val="FFFFFF"/>
              </a:solidFill>
            </a:rPr>
            <a:t> el plan de </a:t>
          </a:r>
          <a:r>
            <a:rPr lang="fr-FR" sz="1200" kern="1200" dirty="0" err="1">
              <a:solidFill>
                <a:srgbClr val="FFFFFF"/>
              </a:solidFill>
            </a:rPr>
            <a:t>trabajo</a:t>
          </a:r>
          <a:r>
            <a:rPr lang="fr-FR" sz="1200" kern="1200" dirty="0">
              <a:solidFill>
                <a:srgbClr val="FFFFFF"/>
              </a:solidFill>
            </a:rPr>
            <a:t> y </a:t>
          </a:r>
          <a:r>
            <a:rPr lang="fr-FR" sz="1200" kern="1200" dirty="0" err="1">
              <a:solidFill>
                <a:srgbClr val="FFFFFF"/>
              </a:solidFill>
            </a:rPr>
            <a:t>acordar</a:t>
          </a:r>
          <a:r>
            <a:rPr lang="fr-FR" sz="1200" kern="1200" dirty="0">
              <a:solidFill>
                <a:srgbClr val="FFFFFF"/>
              </a:solidFill>
            </a:rPr>
            <a:t> </a:t>
          </a:r>
          <a:r>
            <a:rPr lang="fr-FR" sz="1200" kern="1200" dirty="0" err="1">
              <a:solidFill>
                <a:srgbClr val="FFFFFF"/>
              </a:solidFill>
            </a:rPr>
            <a:t>objetivos</a:t>
          </a:r>
          <a:endParaRPr lang="fr-FR" sz="1200" kern="1200" dirty="0">
            <a:solidFill>
              <a:srgbClr val="FFFFFF"/>
            </a:solidFill>
          </a:endParaRPr>
        </a:p>
      </dsp:txBody>
      <dsp:txXfrm>
        <a:off x="4853962" y="2879982"/>
        <a:ext cx="1198200" cy="750413"/>
      </dsp:txXfrm>
    </dsp:sp>
    <dsp:sp modelId="{7FF753B6-E4D6-4277-8785-01FB53051D80}">
      <dsp:nvSpPr>
        <dsp:cNvPr id="0" name=""/>
        <dsp:cNvSpPr/>
      </dsp:nvSpPr>
      <dsp:spPr>
        <a:xfrm>
          <a:off x="4080395" y="509854"/>
          <a:ext cx="2745334" cy="2745334"/>
        </a:xfrm>
        <a:custGeom>
          <a:avLst/>
          <a:gdLst/>
          <a:ahLst/>
          <a:cxnLst/>
          <a:rect l="0" t="0" r="0" b="0"/>
          <a:pathLst>
            <a:path>
              <a:moveTo>
                <a:pt x="556726" y="2476503"/>
              </a:moveTo>
              <a:arcTo wR="1372667" hR="1372667" stAng="7588278" swAng="1632067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E2DD-A541-4853-A5C2-20634D99007D}">
      <dsp:nvSpPr>
        <dsp:cNvPr id="0" name=""/>
        <dsp:cNvSpPr/>
      </dsp:nvSpPr>
      <dsp:spPr>
        <a:xfrm>
          <a:off x="3440698" y="1466719"/>
          <a:ext cx="1279392" cy="831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FFFFFF"/>
              </a:solidFill>
            </a:rPr>
            <a:t>Plan de </a:t>
          </a:r>
          <a:r>
            <a:rPr lang="fr-FR" sz="1200" kern="1200" dirty="0" err="1">
              <a:solidFill>
                <a:srgbClr val="FFFFFF"/>
              </a:solidFill>
            </a:rPr>
            <a:t>trabajo</a:t>
          </a:r>
          <a:r>
            <a:rPr lang="fr-FR" sz="1200" kern="1200" dirty="0">
              <a:solidFill>
                <a:srgbClr val="FFFFFF"/>
              </a:solidFill>
            </a:rPr>
            <a:t>: </a:t>
          </a:r>
          <a:r>
            <a:rPr lang="fr-FR" sz="1200" kern="1200" dirty="0" err="1">
              <a:solidFill>
                <a:srgbClr val="FFFFFF"/>
              </a:solidFill>
            </a:rPr>
            <a:t>objetivos</a:t>
          </a:r>
          <a:r>
            <a:rPr lang="fr-FR" sz="1200" kern="1200" dirty="0">
              <a:solidFill>
                <a:srgbClr val="FFFFFF"/>
              </a:solidFill>
            </a:rPr>
            <a:t> y </a:t>
          </a:r>
          <a:r>
            <a:rPr lang="fr-FR" sz="1200" kern="1200" dirty="0" err="1">
              <a:solidFill>
                <a:srgbClr val="FFFFFF"/>
              </a:solidFill>
            </a:rPr>
            <a:t>acciones</a:t>
          </a:r>
          <a:endParaRPr lang="fr-FR" sz="1200" kern="1200" dirty="0">
            <a:solidFill>
              <a:srgbClr val="FFFFFF"/>
            </a:solidFill>
          </a:endParaRPr>
        </a:p>
      </dsp:txBody>
      <dsp:txXfrm>
        <a:off x="3481294" y="1507315"/>
        <a:ext cx="1198200" cy="750413"/>
      </dsp:txXfrm>
    </dsp:sp>
    <dsp:sp modelId="{853FAC09-2DC0-4BDD-90E1-71A514511EAF}">
      <dsp:nvSpPr>
        <dsp:cNvPr id="0" name=""/>
        <dsp:cNvSpPr/>
      </dsp:nvSpPr>
      <dsp:spPr>
        <a:xfrm>
          <a:off x="4080395" y="509854"/>
          <a:ext cx="2745334" cy="2745334"/>
        </a:xfrm>
        <a:custGeom>
          <a:avLst/>
          <a:gdLst/>
          <a:ahLst/>
          <a:cxnLst/>
          <a:rect l="0" t="0" r="0" b="0"/>
          <a:pathLst>
            <a:path>
              <a:moveTo>
                <a:pt x="142382" y="763885"/>
              </a:moveTo>
              <a:arcTo wR="1372667" hR="1372667" stAng="12379655" swAng="1632067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1B12-C169-4E34-ACF3-4D74A70D852E}">
      <dsp:nvSpPr>
        <dsp:cNvPr id="0" name=""/>
        <dsp:cNvSpPr/>
      </dsp:nvSpPr>
      <dsp:spPr>
        <a:xfrm>
          <a:off x="2001440" y="0"/>
          <a:ext cx="1334293" cy="895350"/>
        </a:xfrm>
        <a:prstGeom prst="trapezoid">
          <a:avLst>
            <a:gd name="adj" fmla="val 745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Meta</a:t>
          </a:r>
        </a:p>
      </dsp:txBody>
      <dsp:txXfrm>
        <a:off x="2001440" y="0"/>
        <a:ext cx="1334293" cy="895350"/>
      </dsp:txXfrm>
    </dsp:sp>
    <dsp:sp modelId="{E3F7F96A-CE8C-47D9-9A06-0630A939A523}">
      <dsp:nvSpPr>
        <dsp:cNvPr id="0" name=""/>
        <dsp:cNvSpPr/>
      </dsp:nvSpPr>
      <dsp:spPr>
        <a:xfrm>
          <a:off x="1334293" y="895349"/>
          <a:ext cx="2668587" cy="895350"/>
        </a:xfrm>
        <a:prstGeom prst="trapezoid">
          <a:avLst>
            <a:gd name="adj" fmla="val 745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 </a:t>
          </a:r>
          <a:r>
            <a:rPr lang="en-GB" sz="2100" kern="1200" dirty="0" err="1"/>
            <a:t>Objetivos</a:t>
          </a:r>
          <a:r>
            <a:rPr lang="en-GB" sz="2100" kern="1200" dirty="0"/>
            <a:t> 1 y 2</a:t>
          </a:r>
        </a:p>
      </dsp:txBody>
      <dsp:txXfrm>
        <a:off x="1801296" y="895349"/>
        <a:ext cx="1734581" cy="895350"/>
      </dsp:txXfrm>
    </dsp:sp>
    <dsp:sp modelId="{0B4FC433-75F3-40B8-B231-4E7E026D6547}">
      <dsp:nvSpPr>
        <dsp:cNvPr id="0" name=""/>
        <dsp:cNvSpPr/>
      </dsp:nvSpPr>
      <dsp:spPr>
        <a:xfrm>
          <a:off x="667146" y="1790699"/>
          <a:ext cx="4002881" cy="895350"/>
        </a:xfrm>
        <a:prstGeom prst="trapezoid">
          <a:avLst>
            <a:gd name="adj" fmla="val 745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Resultados</a:t>
          </a:r>
          <a:r>
            <a:rPr lang="en-GB" sz="2100" kern="1200" dirty="0"/>
            <a:t> 1, 2, 3</a:t>
          </a:r>
        </a:p>
      </dsp:txBody>
      <dsp:txXfrm>
        <a:off x="1367651" y="1790699"/>
        <a:ext cx="2601872" cy="895350"/>
      </dsp:txXfrm>
    </dsp:sp>
    <dsp:sp modelId="{2BCBAEB1-B737-4401-B745-322759A43CA5}">
      <dsp:nvSpPr>
        <dsp:cNvPr id="0" name=""/>
        <dsp:cNvSpPr/>
      </dsp:nvSpPr>
      <dsp:spPr>
        <a:xfrm>
          <a:off x="0" y="2686050"/>
          <a:ext cx="5337174" cy="895350"/>
        </a:xfrm>
        <a:prstGeom prst="trapezoid">
          <a:avLst>
            <a:gd name="adj" fmla="val 745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Actividad</a:t>
          </a:r>
          <a:r>
            <a:rPr lang="en-GB" sz="2100" kern="1200" dirty="0"/>
            <a:t> 1, </a:t>
          </a:r>
          <a:r>
            <a:rPr lang="en-GB" sz="2100" kern="1200" dirty="0" err="1"/>
            <a:t>Actividad</a:t>
          </a:r>
          <a:r>
            <a:rPr lang="en-GB" sz="2100" kern="1200" dirty="0"/>
            <a:t> 2, </a:t>
          </a:r>
          <a:r>
            <a:rPr lang="en-GB" sz="2100" kern="1200" dirty="0" err="1"/>
            <a:t>Actividad</a:t>
          </a:r>
          <a:r>
            <a:rPr lang="en-GB" sz="2100" kern="1200" dirty="0"/>
            <a:t> 3, </a:t>
          </a:r>
          <a:r>
            <a:rPr lang="en-GB" sz="2100" kern="1200" dirty="0" err="1"/>
            <a:t>Actividad</a:t>
          </a:r>
          <a:r>
            <a:rPr lang="en-GB" sz="2100" kern="1200" dirty="0"/>
            <a:t>  4, </a:t>
          </a:r>
          <a:r>
            <a:rPr lang="en-GB" sz="2100" kern="1200" dirty="0" err="1"/>
            <a:t>Actividad</a:t>
          </a:r>
          <a:r>
            <a:rPr lang="en-GB" sz="2100" kern="1200" dirty="0"/>
            <a:t> 5, </a:t>
          </a:r>
          <a:r>
            <a:rPr lang="en-GB" sz="2100" kern="1200" dirty="0" err="1"/>
            <a:t>Actividad</a:t>
          </a:r>
          <a:r>
            <a:rPr lang="en-GB" sz="2100" kern="1200" dirty="0"/>
            <a:t> 6</a:t>
          </a:r>
        </a:p>
      </dsp:txBody>
      <dsp:txXfrm>
        <a:off x="934005" y="2686050"/>
        <a:ext cx="3469163" cy="895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iti/48980506326/in/album-72157711550422386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Board</a:t>
            </a:r>
            <a:r>
              <a:rPr lang="es-MX" dirty="0"/>
              <a:t> mandate 2020 EITI Secretariat </a:t>
            </a:r>
            <a:r>
              <a:rPr lang="es-MX" dirty="0" err="1"/>
              <a:t>got</a:t>
            </a:r>
            <a:r>
              <a:rPr lang="es-MX" dirty="0"/>
              <a:t> a mandate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commission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Independent</a:t>
            </a:r>
            <a:r>
              <a:rPr lang="es-MX" dirty="0"/>
              <a:t> </a:t>
            </a:r>
            <a:r>
              <a:rPr lang="es-MX" dirty="0" err="1"/>
              <a:t>Evaluation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gather</a:t>
            </a:r>
            <a:r>
              <a:rPr lang="es-MX" dirty="0"/>
              <a:t> </a:t>
            </a:r>
            <a:r>
              <a:rPr lang="es-MX" dirty="0" err="1"/>
              <a:t>evidence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EITI </a:t>
            </a:r>
            <a:r>
              <a:rPr lang="es-MX" dirty="0" err="1"/>
              <a:t>Impact</a:t>
            </a:r>
            <a:r>
              <a:rPr lang="es-MX" dirty="0"/>
              <a:t> and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 </a:t>
            </a:r>
            <a:r>
              <a:rPr lang="es-MX" dirty="0" err="1"/>
              <a:t>demand</a:t>
            </a:r>
            <a:r>
              <a:rPr lang="es-MX" dirty="0"/>
              <a:t> </a:t>
            </a:r>
            <a:r>
              <a:rPr lang="es-MX" dirty="0" err="1"/>
              <a:t>support</a:t>
            </a:r>
            <a:r>
              <a:rPr lang="es-MX" dirty="0"/>
              <a:t>, </a:t>
            </a:r>
            <a:r>
              <a:rPr lang="es-MX" dirty="0" err="1"/>
              <a:t>progress</a:t>
            </a:r>
            <a:r>
              <a:rPr lang="es-MX" dirty="0"/>
              <a:t> </a:t>
            </a:r>
            <a:r>
              <a:rPr lang="es-MX" dirty="0" err="1"/>
              <a:t>reporting</a:t>
            </a:r>
            <a:r>
              <a:rPr lang="es-MX" dirty="0"/>
              <a:t>,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development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MEL </a:t>
            </a:r>
            <a:r>
              <a:rPr lang="es-MX" dirty="0" err="1"/>
              <a:t>frameworks</a:t>
            </a:r>
            <a:r>
              <a:rPr lang="es-MX" dirty="0"/>
              <a:t>. </a:t>
            </a:r>
            <a:r>
              <a:rPr lang="es-MX" dirty="0" err="1"/>
              <a:t>The</a:t>
            </a:r>
            <a:r>
              <a:rPr lang="es-MX" dirty="0"/>
              <a:t> Country </a:t>
            </a:r>
            <a:r>
              <a:rPr lang="es-MX" dirty="0" err="1"/>
              <a:t>consultations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led and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participated</a:t>
            </a:r>
            <a:r>
              <a:rPr lang="es-MX" dirty="0"/>
              <a:t> </a:t>
            </a:r>
            <a:r>
              <a:rPr lang="es-MX" dirty="0" err="1"/>
              <a:t>showed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us</a:t>
            </a:r>
            <a:r>
              <a:rPr lang="es-MX" dirty="0"/>
              <a:t>. And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MEL </a:t>
            </a:r>
            <a:r>
              <a:rPr lang="es-MX" dirty="0" err="1"/>
              <a:t>framework</a:t>
            </a:r>
            <a:r>
              <a:rPr lang="es-MX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31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might be too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28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Building</a:t>
            </a:r>
            <a:r>
              <a:rPr lang="nb-NO" dirty="0"/>
              <a:t> an EITI e-</a:t>
            </a:r>
            <a:r>
              <a:rPr lang="nb-NO" dirty="0" err="1"/>
              <a:t>reporting</a:t>
            </a:r>
            <a:r>
              <a:rPr lang="nb-NO" dirty="0"/>
              <a:t> portal. </a:t>
            </a:r>
          </a:p>
          <a:p>
            <a:pPr lvl="1"/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EITI </a:t>
            </a:r>
            <a:r>
              <a:rPr lang="nb-NO" dirty="0" err="1"/>
              <a:t>reporting</a:t>
            </a:r>
            <a:r>
              <a:rPr lang="nb-NO" dirty="0"/>
              <a:t> data and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efficiency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EITI </a:t>
            </a:r>
            <a:r>
              <a:rPr lang="nb-NO" dirty="0" err="1"/>
              <a:t>reporting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embed</a:t>
            </a:r>
            <a:r>
              <a:rPr lang="nb-NO" dirty="0"/>
              <a:t> </a:t>
            </a:r>
            <a:r>
              <a:rPr lang="nb-NO" dirty="0" err="1"/>
              <a:t>transparency</a:t>
            </a:r>
            <a:r>
              <a:rPr lang="nb-NO" dirty="0"/>
              <a:t> at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entity</a:t>
            </a:r>
            <a:r>
              <a:rPr lang="nb-NO" dirty="0"/>
              <a:t>.</a:t>
            </a:r>
          </a:p>
          <a:p>
            <a:r>
              <a:rPr lang="nb-NO" dirty="0" err="1"/>
              <a:t>Building</a:t>
            </a:r>
            <a:r>
              <a:rPr lang="nb-NO" dirty="0"/>
              <a:t> an EITI </a:t>
            </a:r>
            <a:r>
              <a:rPr lang="nb-NO" dirty="0" err="1"/>
              <a:t>open</a:t>
            </a:r>
            <a:r>
              <a:rPr lang="nb-NO" dirty="0"/>
              <a:t> data portal / EITI data </a:t>
            </a:r>
            <a:r>
              <a:rPr lang="nb-NO" dirty="0" err="1"/>
              <a:t>dashboard</a:t>
            </a:r>
            <a:endParaRPr lang="nb-NO" dirty="0"/>
          </a:p>
          <a:p>
            <a:pPr lvl="1"/>
            <a:r>
              <a:rPr lang="nb-NO" dirty="0" err="1"/>
              <a:t>Such</a:t>
            </a:r>
            <a:r>
              <a:rPr lang="nb-NO" dirty="0"/>
              <a:t> </a:t>
            </a:r>
            <a:r>
              <a:rPr lang="nb-NO" dirty="0" err="1"/>
              <a:t>measures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a bridge or bring </a:t>
            </a:r>
            <a:r>
              <a:rPr lang="nb-NO" dirty="0" err="1"/>
              <a:t>together</a:t>
            </a:r>
            <a:r>
              <a:rPr lang="nb-NO" dirty="0"/>
              <a:t> data </a:t>
            </a:r>
            <a:r>
              <a:rPr lang="nb-NO" dirty="0" err="1"/>
              <a:t>that</a:t>
            </a:r>
            <a:r>
              <a:rPr lang="nb-NO" dirty="0"/>
              <a:t> is </a:t>
            </a:r>
            <a:r>
              <a:rPr lang="nb-NO" dirty="0" err="1"/>
              <a:t>scattered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websites. Not </a:t>
            </a:r>
            <a:r>
              <a:rPr lang="nb-NO" dirty="0" err="1"/>
              <a:t>neccessary</a:t>
            </a:r>
            <a:r>
              <a:rPr lang="nb-NO" dirty="0"/>
              <a:t> to be </a:t>
            </a:r>
            <a:r>
              <a:rPr lang="nb-NO" dirty="0" err="1"/>
              <a:t>branded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EITI. Goal is to make </a:t>
            </a:r>
            <a:r>
              <a:rPr lang="nb-NO" dirty="0" err="1"/>
              <a:t>transparency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EITI </a:t>
            </a:r>
            <a:r>
              <a:rPr lang="nb-NO" dirty="0" err="1"/>
              <a:t>can</a:t>
            </a:r>
            <a:r>
              <a:rPr lang="nb-NO" dirty="0"/>
              <a:t> play a </a:t>
            </a:r>
            <a:r>
              <a:rPr lang="nb-NO" dirty="0" err="1"/>
              <a:t>crucial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assessing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, </a:t>
            </a:r>
            <a:r>
              <a:rPr lang="nb-NO" dirty="0" err="1"/>
              <a:t>adherence</a:t>
            </a:r>
            <a:r>
              <a:rPr lang="nb-NO" dirty="0"/>
              <a:t> to </a:t>
            </a:r>
            <a:r>
              <a:rPr lang="nb-NO" dirty="0" err="1"/>
              <a:t>rules</a:t>
            </a:r>
            <a:r>
              <a:rPr lang="nb-NO" dirty="0"/>
              <a:t> and narrative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73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records management and internal oversight – national archiving agency? Does records management need to be improved before routine disclosure can happen?</a:t>
            </a:r>
          </a:p>
          <a:p>
            <a:endParaRPr lang="no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governance</a:t>
            </a:r>
            <a:endParaRPr lang="nb-NO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o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retension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nb-NO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archiving</a:t>
            </a:r>
            <a:r>
              <a:rPr lang="nb-NO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no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 server security and stability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38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Faltaría</a:t>
            </a:r>
            <a:r>
              <a:rPr lang="nb-NO" dirty="0"/>
              <a:t> datos del </a:t>
            </a:r>
            <a:r>
              <a:rPr lang="nb-NO" dirty="0" err="1"/>
              <a:t>catastro</a:t>
            </a:r>
            <a:r>
              <a:rPr lang="nb-NO" dirty="0"/>
              <a:t>, por </a:t>
            </a:r>
            <a:r>
              <a:rPr lang="nb-NO" dirty="0" err="1"/>
              <a:t>ejemplo</a:t>
            </a:r>
            <a:r>
              <a:rPr lang="nb-NO" dirty="0"/>
              <a:t>. </a:t>
            </a:r>
            <a:r>
              <a:rPr lang="nb-NO" dirty="0" err="1"/>
              <a:t>Esto</a:t>
            </a:r>
            <a:r>
              <a:rPr lang="nb-NO" dirty="0"/>
              <a:t> </a:t>
            </a:r>
            <a:r>
              <a:rPr lang="nb-NO" dirty="0" err="1"/>
              <a:t>debería</a:t>
            </a:r>
            <a:r>
              <a:rPr lang="nb-NO" dirty="0"/>
              <a:t> </a:t>
            </a:r>
            <a:r>
              <a:rPr lang="nb-NO" dirty="0" err="1"/>
              <a:t>estar</a:t>
            </a:r>
            <a:r>
              <a:rPr lang="nb-NO" dirty="0"/>
              <a:t> en la </a:t>
            </a:r>
            <a:r>
              <a:rPr lang="nb-NO" dirty="0" err="1"/>
              <a:t>columna</a:t>
            </a:r>
            <a:r>
              <a:rPr lang="nb-NO" dirty="0"/>
              <a:t> de los </a:t>
            </a:r>
            <a:r>
              <a:rPr lang="nb-NO" dirty="0" err="1"/>
              <a:t>resultados</a:t>
            </a:r>
            <a:r>
              <a:rPr lang="nb-NO" dirty="0"/>
              <a:t>. LA </a:t>
            </a:r>
            <a:r>
              <a:rPr lang="nb-NO" dirty="0" err="1"/>
              <a:t>recomendación</a:t>
            </a:r>
            <a:r>
              <a:rPr lang="nb-NO" dirty="0"/>
              <a:t> es </a:t>
            </a:r>
            <a:r>
              <a:rPr lang="nb-NO" dirty="0" err="1"/>
              <a:t>cómo</a:t>
            </a:r>
            <a:r>
              <a:rPr lang="nb-NO" dirty="0"/>
              <a:t> </a:t>
            </a:r>
            <a:r>
              <a:rPr lang="nb-NO" dirty="0" err="1"/>
              <a:t>entender</a:t>
            </a:r>
            <a:r>
              <a:rPr lang="nb-NO" dirty="0"/>
              <a:t> el uso de los </a:t>
            </a:r>
            <a:r>
              <a:rPr lang="nb-NO" dirty="0" err="1"/>
              <a:t>casos</a:t>
            </a:r>
            <a:r>
              <a:rPr lang="nb-NO" dirty="0"/>
              <a:t> sobre la </a:t>
            </a:r>
            <a:r>
              <a:rPr lang="nb-NO" dirty="0" err="1"/>
              <a:t>información</a:t>
            </a:r>
            <a:r>
              <a:rPr lang="nb-NO" dirty="0"/>
              <a:t> </a:t>
            </a:r>
            <a:r>
              <a:rPr lang="nb-NO" dirty="0" err="1"/>
              <a:t>pública</a:t>
            </a:r>
            <a:r>
              <a:rPr lang="nb-NO" dirty="0"/>
              <a:t>. </a:t>
            </a:r>
            <a:r>
              <a:rPr lang="nb-NO" dirty="0" err="1"/>
              <a:t>Vincular</a:t>
            </a:r>
            <a:r>
              <a:rPr lang="nb-NO" dirty="0"/>
              <a:t> a las </a:t>
            </a:r>
            <a:r>
              <a:rPr lang="nb-NO" dirty="0" err="1"/>
              <a:t>organizaciones</a:t>
            </a:r>
            <a:r>
              <a:rPr lang="nb-NO" dirty="0"/>
              <a:t> </a:t>
            </a:r>
            <a:r>
              <a:rPr lang="nb-NO" dirty="0" err="1"/>
              <a:t>porque</a:t>
            </a:r>
            <a:r>
              <a:rPr lang="nb-NO" dirty="0"/>
              <a:t> </a:t>
            </a:r>
            <a:r>
              <a:rPr lang="nb-NO" dirty="0" err="1"/>
              <a:t>eso</a:t>
            </a:r>
            <a:r>
              <a:rPr lang="nb-NO" dirty="0"/>
              <a:t> </a:t>
            </a:r>
            <a:r>
              <a:rPr lang="nb-NO" dirty="0" err="1"/>
              <a:t>sí</a:t>
            </a:r>
            <a:r>
              <a:rPr lang="nb-NO" dirty="0"/>
              <a:t> lo </a:t>
            </a:r>
            <a:r>
              <a:rPr lang="nb-NO" dirty="0" err="1"/>
              <a:t>haría</a:t>
            </a:r>
            <a:r>
              <a:rPr lang="nb-NO" dirty="0"/>
              <a:t> </a:t>
            </a:r>
            <a:r>
              <a:rPr lang="nb-NO" dirty="0" err="1"/>
              <a:t>parte</a:t>
            </a:r>
            <a:r>
              <a:rPr lang="nb-NO" dirty="0"/>
              <a:t> de las </a:t>
            </a:r>
            <a:r>
              <a:rPr lang="nb-NO" dirty="0" err="1"/>
              <a:t>actividades</a:t>
            </a:r>
            <a:r>
              <a:rPr lang="nb-NO" dirty="0"/>
              <a:t> de </a:t>
            </a:r>
            <a:r>
              <a:rPr lang="nb-NO" dirty="0" err="1"/>
              <a:t>mainstreaming</a:t>
            </a:r>
            <a:r>
              <a:rPr lang="nb-NO" dirty="0"/>
              <a:t> </a:t>
            </a:r>
            <a:r>
              <a:rPr lang="nb-NO" dirty="0" err="1"/>
              <a:t>porque</a:t>
            </a:r>
            <a:r>
              <a:rPr lang="nb-NO" dirty="0"/>
              <a:t> </a:t>
            </a:r>
            <a:r>
              <a:rPr lang="nb-NO" dirty="0" err="1"/>
              <a:t>tienen</a:t>
            </a:r>
            <a:r>
              <a:rPr lang="nb-NO" dirty="0"/>
              <a:t> el </a:t>
            </a:r>
            <a:r>
              <a:rPr lang="nb-NO" dirty="0" err="1"/>
              <a:t>objetivo</a:t>
            </a:r>
            <a:r>
              <a:rPr lang="nb-NO" dirty="0"/>
              <a:t> </a:t>
            </a:r>
            <a:r>
              <a:rPr lang="nb-NO" dirty="0" err="1"/>
              <a:t>más</a:t>
            </a:r>
            <a:r>
              <a:rPr lang="nb-NO" dirty="0"/>
              <a:t> </a:t>
            </a:r>
            <a:r>
              <a:rPr lang="nb-NO" dirty="0" err="1"/>
              <a:t>claro</a:t>
            </a:r>
            <a:r>
              <a:rPr lang="nb-NO" dirty="0"/>
              <a:t>. «Te </a:t>
            </a:r>
            <a:r>
              <a:rPr lang="nb-NO" dirty="0" err="1"/>
              <a:t>metes</a:t>
            </a:r>
            <a:r>
              <a:rPr lang="nb-NO" dirty="0"/>
              <a:t> el </a:t>
            </a:r>
            <a:r>
              <a:rPr lang="nb-NO" dirty="0" err="1"/>
              <a:t>pie</a:t>
            </a:r>
            <a:r>
              <a:rPr lang="nb-NO" dirty="0"/>
              <a:t> </a:t>
            </a:r>
            <a:r>
              <a:rPr lang="nb-NO" dirty="0" err="1"/>
              <a:t>solito</a:t>
            </a:r>
            <a:r>
              <a:rPr lang="nb-NO" dirty="0"/>
              <a:t>» </a:t>
            </a:r>
          </a:p>
          <a:p>
            <a:r>
              <a:rPr lang="nb-NO" dirty="0"/>
              <a:t>¿</a:t>
            </a:r>
            <a:r>
              <a:rPr lang="nb-NO" dirty="0" err="1"/>
              <a:t>Cómo</a:t>
            </a:r>
            <a:r>
              <a:rPr lang="nb-NO" dirty="0"/>
              <a:t> </a:t>
            </a:r>
            <a:r>
              <a:rPr lang="nb-NO" dirty="0" err="1"/>
              <a:t>aseguras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esto</a:t>
            </a:r>
            <a:r>
              <a:rPr lang="nb-NO" dirty="0"/>
              <a:t> </a:t>
            </a:r>
            <a:r>
              <a:rPr lang="nb-NO" dirty="0" err="1"/>
              <a:t>ya</a:t>
            </a:r>
            <a:r>
              <a:rPr lang="nb-NO" dirty="0"/>
              <a:t> se </a:t>
            </a:r>
            <a:r>
              <a:rPr lang="nb-NO" dirty="0" err="1"/>
              <a:t>concluyó</a:t>
            </a:r>
            <a:r>
              <a:rPr lang="nb-NO" dirty="0"/>
              <a:t>? ¿</a:t>
            </a:r>
            <a:r>
              <a:rPr lang="nb-NO" dirty="0" err="1"/>
              <a:t>Cómo</a:t>
            </a:r>
            <a:r>
              <a:rPr lang="nb-NO" dirty="0"/>
              <a:t> </a:t>
            </a:r>
            <a:r>
              <a:rPr lang="nb-NO" dirty="0" err="1"/>
              <a:t>evalúas</a:t>
            </a:r>
            <a:r>
              <a:rPr lang="nb-NO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64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Ejemplos de lo que debe pensar el GMP. ¿Qué quieren lograr con esto? Una vez que estén de acuerdo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79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08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MEL over a longer period of time. Not just one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88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https://extractives.sharepoint.com/:x:/r/sites/ImpactassessmentEITI/_layouts/15/Doc.aspx?sourcedoc=%7B22A3104A-7E20-44BB-958F-29984D25A113%7D&amp;file=MEL%20Tracker%20for%20Lift.xlsx&amp;action=default&amp;mobileredirect=true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3"/>
              </a:rPr>
              <a:t>https://www.flickr.com/photos/eiti/48980506326/in/album-72157711550422386/</a:t>
            </a:r>
            <a:endParaRPr lang="nb-NO"/>
          </a:p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45th EITI Board meeting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 Samuel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Urkato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welcoming stakeholders</a:t>
            </a:r>
          </a:p>
          <a:p>
            <a:r>
              <a:rPr lang="nb-NO"/>
              <a:t>What is Helen going to tweet?</a:t>
            </a:r>
          </a:p>
          <a:p>
            <a:endParaRPr lang="nb-NO"/>
          </a:p>
          <a:p>
            <a:r>
              <a:rPr lang="nb-NO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18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Ian </a:t>
            </a:r>
            <a:r>
              <a:rPr lang="fr-FR" dirty="0" err="1"/>
              <a:t>said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at the </a:t>
            </a:r>
            <a:r>
              <a:rPr lang="fr-FR" dirty="0" err="1"/>
              <a:t>implementing</a:t>
            </a:r>
            <a:r>
              <a:rPr lang="fr-FR" dirty="0"/>
              <a:t> country </a:t>
            </a:r>
            <a:r>
              <a:rPr lang="fr-FR" dirty="0" err="1"/>
              <a:t>constituency</a:t>
            </a:r>
            <a:r>
              <a:rPr lang="fr-FR" dirty="0"/>
              <a:t> meeting: the </a:t>
            </a:r>
            <a:r>
              <a:rPr lang="fr-FR" dirty="0" err="1"/>
              <a:t>funding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come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, </a:t>
            </a:r>
            <a:r>
              <a:rPr lang="fr-FR" dirty="0" err="1"/>
              <a:t>because</a:t>
            </a:r>
            <a:r>
              <a:rPr lang="fr-FR" dirty="0"/>
              <a:t> the case for </a:t>
            </a:r>
            <a:r>
              <a:rPr lang="fr-FR" dirty="0" err="1"/>
              <a:t>mainstreaming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easier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. </a:t>
            </a:r>
            <a:r>
              <a:rPr lang="fr-FR" dirty="0" err="1"/>
              <a:t>Also</a:t>
            </a:r>
            <a:r>
              <a:rPr lang="fr-FR" dirty="0"/>
              <a:t>, if </a:t>
            </a:r>
            <a:r>
              <a:rPr lang="fr-FR" dirty="0" err="1"/>
              <a:t>funding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, </a:t>
            </a:r>
            <a:r>
              <a:rPr lang="fr-FR" dirty="0" err="1"/>
              <a:t>then</a:t>
            </a:r>
            <a:r>
              <a:rPr lang="fr-FR" dirty="0"/>
              <a:t> the case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made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67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Goal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EITI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accesible and </a:t>
            </a:r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institutions</a:t>
            </a:r>
            <a:r>
              <a:rPr lang="es-MX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17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 reporting, oversight</a:t>
            </a:r>
          </a:p>
          <a:p>
            <a:r>
              <a:rPr lang="en-GB" dirty="0"/>
              <a:t>Communicating results, building accountability. Nested at the institutional framework, not in the EITI.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08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Requirement 2, requirement 7, requirement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28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Ejemplo de la divulgación sistemática. </a:t>
            </a:r>
          </a:p>
          <a:p>
            <a:r>
              <a:rPr lang="es-MX" dirty="0"/>
              <a:t>Open Data </a:t>
            </a:r>
            <a:r>
              <a:rPr lang="es-MX" dirty="0" err="1"/>
              <a:t>Community</a:t>
            </a:r>
            <a:r>
              <a:rPr lang="es-MX" dirty="0"/>
              <a:t>; </a:t>
            </a:r>
            <a:r>
              <a:rPr lang="es-MX" dirty="0" err="1"/>
              <a:t>governments</a:t>
            </a:r>
            <a:r>
              <a:rPr lang="es-MX" dirty="0"/>
              <a:t> </a:t>
            </a:r>
            <a:r>
              <a:rPr lang="es-MX" dirty="0" err="1"/>
              <a:t>feel</a:t>
            </a:r>
            <a:r>
              <a:rPr lang="es-MX" dirty="0"/>
              <a:t> </a:t>
            </a:r>
            <a:r>
              <a:rPr lang="es-MX" dirty="0" err="1"/>
              <a:t>overwhelmed</a:t>
            </a:r>
            <a:r>
              <a:rPr lang="es-MX" dirty="0"/>
              <a:t>. </a:t>
            </a:r>
            <a:r>
              <a:rPr lang="es-MX" dirty="0" err="1"/>
              <a:t>Publish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purpose</a:t>
            </a:r>
            <a:r>
              <a:rPr lang="es-MX" dirty="0"/>
              <a:t>. Use case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data and </a:t>
            </a:r>
            <a:r>
              <a:rPr lang="es-MX" dirty="0" err="1"/>
              <a:t>tailor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publication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meet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need</a:t>
            </a:r>
            <a:r>
              <a:rPr lang="es-MX" dirty="0"/>
              <a:t>. Use </a:t>
            </a:r>
            <a:r>
              <a:rPr lang="es-MX" dirty="0" err="1"/>
              <a:t>of</a:t>
            </a:r>
            <a:r>
              <a:rPr lang="es-MX" dirty="0"/>
              <a:t> data, </a:t>
            </a:r>
            <a:r>
              <a:rPr lang="es-MX" dirty="0" err="1"/>
              <a:t>matched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análisis. Esto construye capital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41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28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68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FFFFFF"/>
                </a:solidFill>
              </a:rPr>
              <a:t>www.eiti.org</a:t>
            </a:r>
            <a:endParaRPr lang="nb-NO" sz="1400">
              <a:solidFill>
                <a:srgbClr val="FFFFFF"/>
              </a:solidFill>
            </a:endParaRPr>
          </a:p>
          <a:p>
            <a:r>
              <a:rPr lang="nb-NO" sz="1400">
                <a:solidFill>
                  <a:srgbClr val="FFFFFF"/>
                </a:solidFill>
              </a:rPr>
              <a:t>@</a:t>
            </a:r>
            <a:r>
              <a:rPr lang="nb-NO" sz="1400" err="1">
                <a:solidFill>
                  <a:srgbClr val="FFFFFF"/>
                </a:solidFill>
              </a:rPr>
              <a:t>EITIorg</a:t>
            </a:r>
            <a:endParaRPr lang="nb-NO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err="1">
                <a:solidFill>
                  <a:srgbClr val="002157"/>
                </a:solidFill>
              </a:rPr>
              <a:t>www.eiti.org</a:t>
            </a:r>
            <a:endParaRPr lang="nb-NO" sz="1400">
              <a:solidFill>
                <a:srgbClr val="002157"/>
              </a:solidFill>
            </a:endParaRPr>
          </a:p>
          <a:p>
            <a:r>
              <a:rPr lang="nb-NO" sz="1400">
                <a:solidFill>
                  <a:srgbClr val="002157"/>
                </a:solidFill>
              </a:rPr>
              <a:t>@</a:t>
            </a:r>
            <a:r>
              <a:rPr lang="nb-NO" sz="1400" err="1">
                <a:solidFill>
                  <a:srgbClr val="002157"/>
                </a:solidFill>
              </a:rPr>
              <a:t>EITIorg</a:t>
            </a:r>
            <a:endParaRPr lang="nb-NO" sz="140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9" r:id="rId12"/>
    <p:sldLayoutId id="2147483683" r:id="rId13"/>
    <p:sldLayoutId id="2147483684" r:id="rId14"/>
    <p:sldLayoutId id="2147483685" r:id="rId15"/>
    <p:sldLayoutId id="2147483687" r:id="rId16"/>
    <p:sldLayoutId id="2147483654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board-decision/2018-0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es/documento/herramientas-divulgacion-sistematica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iti.org/es/guia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6E31F-55FF-2E41-AB26-CEECCBD28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Taller virtual e </a:t>
            </a:r>
            <a:r>
              <a:rPr lang="en-US" dirty="0" err="1"/>
              <a:t>intercambio</a:t>
            </a:r>
            <a:r>
              <a:rPr lang="en-US" dirty="0"/>
              <a:t> entre pares </a:t>
            </a:r>
            <a:r>
              <a:rPr lang="en-US" dirty="0" err="1"/>
              <a:t>sobre</a:t>
            </a:r>
            <a:r>
              <a:rPr lang="en-US" dirty="0"/>
              <a:t> el Plan de </a:t>
            </a:r>
            <a:r>
              <a:rPr lang="en-US" dirty="0" err="1"/>
              <a:t>Trabajo</a:t>
            </a:r>
            <a:r>
              <a:rPr lang="en-US" dirty="0"/>
              <a:t>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Plan de </a:t>
            </a:r>
            <a:r>
              <a:rPr lang="en-US" dirty="0" err="1"/>
              <a:t>trabajo</a:t>
            </a:r>
            <a:r>
              <a:rPr lang="en-US" dirty="0"/>
              <a:t>: </a:t>
            </a:r>
            <a:r>
              <a:rPr lang="en-US" dirty="0" err="1"/>
              <a:t>fortalecer</a:t>
            </a:r>
            <a:r>
              <a:rPr lang="en-US" dirty="0"/>
              <a:t> el </a:t>
            </a:r>
            <a:r>
              <a:rPr lang="en-US" dirty="0" err="1"/>
              <a:t>impacto</a:t>
            </a:r>
            <a:r>
              <a:rPr lang="en-US" dirty="0"/>
              <a:t> del EITI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80262-4EFA-47A2-BC8A-8EF4CCC892F6}"/>
              </a:ext>
            </a:extLst>
          </p:cNvPr>
          <p:cNvSpPr txBox="1"/>
          <p:nvPr/>
        </p:nvSpPr>
        <p:spPr>
          <a:xfrm>
            <a:off x="9026013" y="5358581"/>
            <a:ext cx="205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FF"/>
                </a:solidFill>
                <a:latin typeface="+mj-lt"/>
              </a:rPr>
              <a:t>Diciembre, 2020</a:t>
            </a:r>
            <a:endParaRPr lang="en-GB" sz="1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3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249E-E6C4-4832-ACAA-C286F6AB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0" y="668682"/>
            <a:ext cx="10905753" cy="671660"/>
          </a:xfrm>
        </p:spPr>
        <p:txBody>
          <a:bodyPr/>
          <a:lstStyle/>
          <a:p>
            <a:r>
              <a:rPr lang="es-MX" dirty="0"/>
              <a:t>Temas prioritarios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DABA-DE5F-4396-8153-CA31B695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62" y="1340342"/>
            <a:ext cx="10905753" cy="3581400"/>
          </a:xfrm>
        </p:spPr>
        <p:txBody>
          <a:bodyPr/>
          <a:lstStyle/>
          <a:p>
            <a:r>
              <a:rPr lang="es-MX" dirty="0"/>
              <a:t>En el ejercicio en que colaboraron todos ustedes, identificaron estos problemas como los más urgentes. </a:t>
            </a:r>
            <a:endParaRPr lang="en-GB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5868D00-5E5D-45FB-88C7-696B50EF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7" y="2212217"/>
            <a:ext cx="1106198" cy="1106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51D0B-24CB-4958-BB7A-DAF101976F14}"/>
              </a:ext>
            </a:extLst>
          </p:cNvPr>
          <p:cNvSpPr txBox="1"/>
          <p:nvPr/>
        </p:nvSpPr>
        <p:spPr>
          <a:xfrm>
            <a:off x="0" y="3286883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Marco legal obsoleto</a:t>
            </a:r>
            <a:endParaRPr lang="en-GB" dirty="0"/>
          </a:p>
        </p:txBody>
      </p:sp>
      <p:pic>
        <p:nvPicPr>
          <p:cNvPr id="12" name="Graphic 11" descr="Streetlight">
            <a:extLst>
              <a:ext uri="{FF2B5EF4-FFF2-40B4-BE49-F238E27FC236}">
                <a16:creationId xmlns:a16="http://schemas.microsoft.com/office/drawing/2014/main" id="{7A1BAF32-8298-4EA5-BF2A-67FE086E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7550" y="227437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3D1A14-125E-4CBD-9DA5-ED0B92D16190}"/>
              </a:ext>
            </a:extLst>
          </p:cNvPr>
          <p:cNvSpPr txBox="1"/>
          <p:nvPr/>
        </p:nvSpPr>
        <p:spPr>
          <a:xfrm>
            <a:off x="2457450" y="3286883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Vigilancia pública débil</a:t>
            </a:r>
            <a:endParaRPr lang="en-GB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69C4404-4522-4FA5-A712-5F05BC6E9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585" y="1926419"/>
            <a:ext cx="1233487" cy="12334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5FC333-4F6C-4B34-9D9C-20AE1828F660}"/>
              </a:ext>
            </a:extLst>
          </p:cNvPr>
          <p:cNvSpPr txBox="1"/>
          <p:nvPr/>
        </p:nvSpPr>
        <p:spPr>
          <a:xfrm>
            <a:off x="5257800" y="3240337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Poco conocimiento de las actividades extractivas</a:t>
            </a:r>
            <a:endParaRPr lang="en-GB" dirty="0"/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3BEE7A5C-E474-4B44-A303-A4541AACE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058" y="1820033"/>
            <a:ext cx="1466850" cy="1466850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6CB2C3A5-76EF-44A5-9A7E-BFA949E7E3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522" y="1675258"/>
            <a:ext cx="1602458" cy="16024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E50D6D-7647-47D9-9EC8-9539FE425689}"/>
              </a:ext>
            </a:extLst>
          </p:cNvPr>
          <p:cNvSpPr txBox="1"/>
          <p:nvPr/>
        </p:nvSpPr>
        <p:spPr>
          <a:xfrm>
            <a:off x="8448675" y="3277717"/>
            <a:ext cx="255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Opacidad sobre el uso de los recursos</a:t>
            </a:r>
            <a:endParaRPr lang="en-GB" dirty="0"/>
          </a:p>
        </p:txBody>
      </p:sp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33B23F4B-6249-452D-B0B5-74903588E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912" y="3697538"/>
            <a:ext cx="1609297" cy="16092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241281-D7B5-42F4-8AE7-8503DFE3810B}"/>
              </a:ext>
            </a:extLst>
          </p:cNvPr>
          <p:cNvSpPr txBox="1"/>
          <p:nvPr/>
        </p:nvSpPr>
        <p:spPr>
          <a:xfrm>
            <a:off x="4695825" y="582752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Incumplimiento de pagos y transferencias </a:t>
            </a:r>
            <a:endParaRPr lang="en-GB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3CB70CF5-0FAE-4DC1-AD7A-6A74111D6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296" y="4263463"/>
            <a:ext cx="1477419" cy="14774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D67536-B31E-4C13-B90D-F64AC4B66A54}"/>
              </a:ext>
            </a:extLst>
          </p:cNvPr>
          <p:cNvSpPr txBox="1"/>
          <p:nvPr/>
        </p:nvSpPr>
        <p:spPr>
          <a:xfrm>
            <a:off x="827386" y="5260149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Limitada capacidad de negociación de contratos </a:t>
            </a:r>
            <a:endParaRPr lang="en-GB" dirty="0"/>
          </a:p>
        </p:txBody>
      </p:sp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D7D9F82A-53EF-40BC-9ABA-9C8C1370D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169" y="4183033"/>
            <a:ext cx="1477419" cy="14774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8F7BE1-FCBE-48B4-BF49-EAA16E808F0D}"/>
              </a:ext>
            </a:extLst>
          </p:cNvPr>
          <p:cNvSpPr txBox="1"/>
          <p:nvPr/>
        </p:nvSpPr>
        <p:spPr>
          <a:xfrm>
            <a:off x="8325979" y="5827521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Desconfianza y oposición a proyectos mineros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87E07E-3578-4424-9DB7-5D0D518357B5}"/>
              </a:ext>
            </a:extLst>
          </p:cNvPr>
          <p:cNvSpPr txBox="1"/>
          <p:nvPr/>
        </p:nvSpPr>
        <p:spPr>
          <a:xfrm>
            <a:off x="0" y="2087418"/>
            <a:ext cx="2129335" cy="1727200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166ED2-B033-4361-A181-4695201F7541}"/>
              </a:ext>
            </a:extLst>
          </p:cNvPr>
          <p:cNvSpPr txBox="1"/>
          <p:nvPr/>
        </p:nvSpPr>
        <p:spPr>
          <a:xfrm>
            <a:off x="2498251" y="2012002"/>
            <a:ext cx="2325467" cy="1870156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D3F056-DCE0-45B8-9DA2-AD7AD3E7EE8B}"/>
              </a:ext>
            </a:extLst>
          </p:cNvPr>
          <p:cNvSpPr txBox="1"/>
          <p:nvPr/>
        </p:nvSpPr>
        <p:spPr>
          <a:xfrm>
            <a:off x="5057566" y="1935940"/>
            <a:ext cx="2880730" cy="2021114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AEC7D-A10B-47A6-94F6-361901F14498}"/>
              </a:ext>
            </a:extLst>
          </p:cNvPr>
          <p:cNvSpPr txBox="1"/>
          <p:nvPr/>
        </p:nvSpPr>
        <p:spPr>
          <a:xfrm>
            <a:off x="8491663" y="1853742"/>
            <a:ext cx="2329529" cy="2045334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5FFACE-3413-4274-83C3-96D323A1A352}"/>
              </a:ext>
            </a:extLst>
          </p:cNvPr>
          <p:cNvSpPr txBox="1"/>
          <p:nvPr/>
        </p:nvSpPr>
        <p:spPr>
          <a:xfrm>
            <a:off x="4428950" y="4168252"/>
            <a:ext cx="3162459" cy="2471669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ADF1DA-2414-4FB6-A8BE-B40ADAB1A91B}"/>
              </a:ext>
            </a:extLst>
          </p:cNvPr>
          <p:cNvSpPr txBox="1"/>
          <p:nvPr/>
        </p:nvSpPr>
        <p:spPr>
          <a:xfrm>
            <a:off x="827386" y="3934039"/>
            <a:ext cx="2718537" cy="1972441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987EB-FA33-4B62-B7E4-8B77C5F4696A}"/>
              </a:ext>
            </a:extLst>
          </p:cNvPr>
          <p:cNvSpPr txBox="1"/>
          <p:nvPr/>
        </p:nvSpPr>
        <p:spPr>
          <a:xfrm>
            <a:off x="8151495" y="4112189"/>
            <a:ext cx="3301995" cy="247166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2393-45A0-4D68-8033-8078AEC8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73" y="867280"/>
            <a:ext cx="10905753" cy="671660"/>
          </a:xfrm>
        </p:spPr>
        <p:txBody>
          <a:bodyPr/>
          <a:lstStyle/>
          <a:p>
            <a:r>
              <a:rPr lang="es-MX" dirty="0"/>
              <a:t>No dejar de mirar el panorama completo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6F1C-2EF2-4A46-A981-7D0747FC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73" y="1866658"/>
            <a:ext cx="6342450" cy="3581400"/>
          </a:xfrm>
        </p:spPr>
        <p:txBody>
          <a:bodyPr/>
          <a:lstStyle/>
          <a:p>
            <a:r>
              <a:rPr lang="es-MX" dirty="0"/>
              <a:t>El ciclo de Reporte es central para un buen desarrollo del EITI. </a:t>
            </a:r>
          </a:p>
          <a:p>
            <a:r>
              <a:rPr lang="es-MX" dirty="0"/>
              <a:t>Sin embargo, es indispensable mirar hacia afuera y </a:t>
            </a:r>
            <a:r>
              <a:rPr lang="es-MX" b="1" dirty="0"/>
              <a:t>no olvidar las prioridades nacionales. </a:t>
            </a:r>
          </a:p>
          <a:p>
            <a:r>
              <a:rPr lang="es-MX" dirty="0"/>
              <a:t>Es importante evitar quedarse solo en una discusión endógena en torno al EITI. </a:t>
            </a:r>
          </a:p>
          <a:p>
            <a:r>
              <a:rPr lang="es-MX" dirty="0"/>
              <a:t>El reporte es </a:t>
            </a:r>
            <a:r>
              <a:rPr lang="es-MX" b="1" dirty="0"/>
              <a:t>un medio, no un fin.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159BE-5839-44B1-8929-1BE52089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4" y="1866658"/>
            <a:ext cx="5432604" cy="33302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125E7-1157-4E23-98BB-C6D26BA70738}"/>
              </a:ext>
            </a:extLst>
          </p:cNvPr>
          <p:cNvCxnSpPr/>
          <p:nvPr/>
        </p:nvCxnSpPr>
        <p:spPr>
          <a:xfrm flipH="1">
            <a:off x="4080510" y="1866658"/>
            <a:ext cx="4366260" cy="3219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DCA55B-5507-4068-B5BB-FC454F1D44B6}"/>
              </a:ext>
            </a:extLst>
          </p:cNvPr>
          <p:cNvCxnSpPr>
            <a:cxnSpLocks/>
          </p:cNvCxnSpPr>
          <p:nvPr/>
        </p:nvCxnSpPr>
        <p:spPr>
          <a:xfrm flipH="1">
            <a:off x="6136172" y="1887642"/>
            <a:ext cx="3273703" cy="3309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828FE6-C4BB-4655-8F37-7E948E727F9D}"/>
              </a:ext>
            </a:extLst>
          </p:cNvPr>
          <p:cNvCxnSpPr>
            <a:cxnSpLocks/>
          </p:cNvCxnSpPr>
          <p:nvPr/>
        </p:nvCxnSpPr>
        <p:spPr>
          <a:xfrm flipH="1">
            <a:off x="6096000" y="2798197"/>
            <a:ext cx="3313876" cy="396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D5C9B7-3E17-42BB-AEA5-CB77DF23F365}"/>
              </a:ext>
            </a:extLst>
          </p:cNvPr>
          <p:cNvCxnSpPr>
            <a:cxnSpLocks/>
          </p:cNvCxnSpPr>
          <p:nvPr/>
        </p:nvCxnSpPr>
        <p:spPr>
          <a:xfrm flipH="1">
            <a:off x="3968685" y="2798197"/>
            <a:ext cx="4468599" cy="396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6B165D-4D72-4564-97FF-32E94563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98" y="5128318"/>
            <a:ext cx="2305372" cy="163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CE0168-EA3A-4503-A414-1570C82BC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10" y="1023719"/>
            <a:ext cx="103632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AF02-7089-4EF8-8CD1-705FF88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¿</a:t>
            </a:r>
            <a:r>
              <a:rPr lang="fr-FR" dirty="0" err="1"/>
              <a:t>Cómo</a:t>
            </a:r>
            <a:r>
              <a:rPr lang="fr-FR" dirty="0"/>
              <a:t> </a:t>
            </a:r>
            <a:r>
              <a:rPr lang="fr-FR" dirty="0" err="1"/>
              <a:t>hacemos</a:t>
            </a:r>
            <a:r>
              <a:rPr lang="fr-FR" dirty="0"/>
              <a:t> el </a:t>
            </a:r>
            <a:r>
              <a:rPr lang="fr-FR" dirty="0" err="1"/>
              <a:t>vínculo</a:t>
            </a:r>
            <a:r>
              <a:rPr lang="fr-FR" dirty="0"/>
              <a:t>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8F177C-A990-49F9-8320-C1EB1A4E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43192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Una </a:t>
            </a:r>
            <a:r>
              <a:rPr lang="en-GB" dirty="0" err="1"/>
              <a:t>narrativa</a:t>
            </a:r>
            <a:r>
              <a:rPr lang="en-GB" dirty="0"/>
              <a:t> </a:t>
            </a:r>
            <a:r>
              <a:rPr lang="en-GB" dirty="0" err="1"/>
              <a:t>conecta</a:t>
            </a:r>
            <a:r>
              <a:rPr lang="es-MX" dirty="0"/>
              <a:t>:</a:t>
            </a:r>
            <a:endParaRPr lang="en-GB" dirty="0"/>
          </a:p>
          <a:p>
            <a:pPr lvl="1"/>
            <a:r>
              <a:rPr lang="en-GB" dirty="0"/>
              <a:t>Las </a:t>
            </a:r>
            <a:r>
              <a:rPr lang="en-GB" dirty="0" err="1"/>
              <a:t>prioridades</a:t>
            </a:r>
            <a:r>
              <a:rPr lang="en-GB" dirty="0"/>
              <a:t> </a:t>
            </a:r>
            <a:r>
              <a:rPr lang="en-GB" dirty="0" err="1"/>
              <a:t>nacionales</a:t>
            </a:r>
            <a:r>
              <a:rPr lang="en-GB" dirty="0"/>
              <a:t> &lt;</a:t>
            </a:r>
            <a:r>
              <a:rPr lang="en-GB" dirty="0" err="1"/>
              <a:t>incluidas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estrategia</a:t>
            </a:r>
            <a:r>
              <a:rPr lang="en-GB" dirty="0"/>
              <a:t> XYZ&gt; son: &lt;X, Y, Z&gt;. </a:t>
            </a:r>
          </a:p>
          <a:p>
            <a:pPr lvl="1"/>
            <a:r>
              <a:rPr lang="en-GB" dirty="0"/>
              <a:t>Como </a:t>
            </a:r>
            <a:r>
              <a:rPr lang="en-GB" dirty="0" err="1"/>
              <a:t>puede</a:t>
            </a:r>
            <a:r>
              <a:rPr lang="en-GB" dirty="0"/>
              <a:t> verse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plan de </a:t>
            </a:r>
            <a:r>
              <a:rPr lang="en-GB" dirty="0" err="1"/>
              <a:t>trabajo</a:t>
            </a:r>
            <a:r>
              <a:rPr lang="en-GB" dirty="0"/>
              <a:t>, las </a:t>
            </a:r>
            <a:r>
              <a:rPr lang="en-GB" dirty="0" err="1"/>
              <a:t>actividades</a:t>
            </a:r>
            <a:r>
              <a:rPr lang="en-GB" dirty="0"/>
              <a:t> del EITI </a:t>
            </a:r>
            <a:r>
              <a:rPr lang="en-GB" dirty="0" err="1"/>
              <a:t>contribuyen</a:t>
            </a:r>
            <a:r>
              <a:rPr lang="en-GB" dirty="0"/>
              <a:t> a </a:t>
            </a:r>
            <a:r>
              <a:rPr lang="en-GB" dirty="0" err="1"/>
              <a:t>alcanzar</a:t>
            </a:r>
            <a:r>
              <a:rPr lang="en-GB" dirty="0"/>
              <a:t> las </a:t>
            </a:r>
            <a:r>
              <a:rPr lang="en-GB" dirty="0" err="1"/>
              <a:t>metas</a:t>
            </a:r>
            <a:r>
              <a:rPr lang="en-GB" dirty="0"/>
              <a:t> </a:t>
            </a:r>
            <a:r>
              <a:rPr lang="en-GB" dirty="0" err="1"/>
              <a:t>nacionales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particular:</a:t>
            </a:r>
          </a:p>
          <a:p>
            <a:pPr lvl="2"/>
            <a:r>
              <a:rPr lang="en-GB" dirty="0"/>
              <a:t>La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cobro</a:t>
            </a:r>
            <a:r>
              <a:rPr lang="en-GB" dirty="0"/>
              <a:t> de los </a:t>
            </a:r>
            <a:r>
              <a:rPr lang="en-GB" dirty="0" err="1"/>
              <a:t>ingresos</a:t>
            </a:r>
            <a:r>
              <a:rPr lang="en-GB" dirty="0"/>
              <a:t> y la </a:t>
            </a:r>
            <a:r>
              <a:rPr lang="en-GB" dirty="0" err="1"/>
              <a:t>producción</a:t>
            </a:r>
            <a:r>
              <a:rPr lang="en-GB" dirty="0"/>
              <a:t> </a:t>
            </a:r>
            <a:r>
              <a:rPr lang="en-GB" dirty="0" err="1"/>
              <a:t>apoya</a:t>
            </a:r>
            <a:r>
              <a:rPr lang="en-GB" dirty="0"/>
              <a:t> a las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dirty="0" err="1"/>
              <a:t>responsables</a:t>
            </a:r>
            <a:r>
              <a:rPr lang="en-GB" dirty="0"/>
              <a:t> del </a:t>
            </a:r>
            <a:r>
              <a:rPr lang="en-GB" dirty="0" err="1"/>
              <a:t>cobro</a:t>
            </a:r>
            <a:r>
              <a:rPr lang="en-GB" dirty="0"/>
              <a:t> de </a:t>
            </a:r>
            <a:r>
              <a:rPr lang="en-GB" dirty="0" err="1"/>
              <a:t>impuestos</a:t>
            </a:r>
            <a:r>
              <a:rPr lang="en-GB" dirty="0"/>
              <a:t> a </a:t>
            </a:r>
            <a:r>
              <a:rPr lang="en-GB" dirty="0" err="1"/>
              <a:t>asegurar</a:t>
            </a:r>
            <a:r>
              <a:rPr lang="en-GB" dirty="0"/>
              <a:t> que los </a:t>
            </a:r>
            <a:r>
              <a:rPr lang="en-GB" dirty="0" err="1"/>
              <a:t>montos</a:t>
            </a:r>
            <a:r>
              <a:rPr lang="en-GB" dirty="0"/>
              <a:t> </a:t>
            </a:r>
            <a:r>
              <a:rPr lang="en-GB" dirty="0" err="1"/>
              <a:t>pagados</a:t>
            </a:r>
            <a:r>
              <a:rPr lang="en-GB" dirty="0"/>
              <a:t> </a:t>
            </a:r>
            <a:r>
              <a:rPr lang="en-GB" dirty="0" err="1"/>
              <a:t>fueron</a:t>
            </a:r>
            <a:r>
              <a:rPr lang="en-GB" dirty="0"/>
              <a:t> los </a:t>
            </a:r>
            <a:r>
              <a:rPr lang="en-GB" dirty="0" err="1"/>
              <a:t>adecuados</a:t>
            </a:r>
            <a:r>
              <a:rPr lang="en-GB" dirty="0"/>
              <a:t> por tanto se </a:t>
            </a:r>
            <a:r>
              <a:rPr lang="en-GB" dirty="0" err="1"/>
              <a:t>fortalece</a:t>
            </a:r>
            <a:r>
              <a:rPr lang="en-GB" dirty="0"/>
              <a:t> </a:t>
            </a:r>
            <a:r>
              <a:rPr lang="en-GB" dirty="0" err="1"/>
              <a:t>así</a:t>
            </a:r>
            <a:r>
              <a:rPr lang="en-GB" dirty="0"/>
              <a:t> el </a:t>
            </a:r>
            <a:r>
              <a:rPr lang="en-GB" dirty="0" err="1"/>
              <a:t>cobro</a:t>
            </a:r>
            <a:r>
              <a:rPr lang="en-GB" dirty="0"/>
              <a:t> de </a:t>
            </a:r>
            <a:r>
              <a:rPr lang="en-GB" dirty="0" err="1"/>
              <a:t>impuestos</a:t>
            </a:r>
            <a:r>
              <a:rPr lang="en-GB" dirty="0"/>
              <a:t> y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administración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Apoyar</a:t>
            </a:r>
            <a:r>
              <a:rPr lang="en-GB" dirty="0"/>
              <a:t> a la &lt;</a:t>
            </a:r>
            <a:r>
              <a:rPr lang="en-GB" dirty="0" err="1"/>
              <a:t>Agencia</a:t>
            </a:r>
            <a:r>
              <a:rPr lang="en-GB" dirty="0"/>
              <a:t> XYZ&gt;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recolectar</a:t>
            </a:r>
            <a:r>
              <a:rPr lang="en-GB" dirty="0"/>
              <a:t> y </a:t>
            </a:r>
            <a:r>
              <a:rPr lang="en-GB" dirty="0" err="1"/>
              <a:t>publicar</a:t>
            </a:r>
            <a:r>
              <a:rPr lang="en-GB" dirty="0"/>
              <a:t> la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beneficiaries </a:t>
            </a:r>
            <a:r>
              <a:rPr lang="en-GB" dirty="0" err="1"/>
              <a:t>reales</a:t>
            </a:r>
            <a:r>
              <a:rPr lang="en-GB" dirty="0"/>
              <a:t> y las personas </a:t>
            </a:r>
            <a:r>
              <a:rPr lang="en-GB" dirty="0" err="1"/>
              <a:t>políticamente</a:t>
            </a:r>
            <a:r>
              <a:rPr lang="en-GB" dirty="0"/>
              <a:t> </a:t>
            </a:r>
            <a:r>
              <a:rPr lang="en-GB" dirty="0" err="1"/>
              <a:t>expuestas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 </a:t>
            </a:r>
            <a:r>
              <a:rPr lang="en-GB" dirty="0" err="1"/>
              <a:t>contribuye</a:t>
            </a:r>
            <a:r>
              <a:rPr lang="en-GB" dirty="0"/>
              <a:t> con los </a:t>
            </a:r>
            <a:r>
              <a:rPr lang="en-GB" dirty="0" err="1"/>
              <a:t>esfuerzos</a:t>
            </a:r>
            <a:r>
              <a:rPr lang="en-GB" dirty="0"/>
              <a:t> por detector </a:t>
            </a:r>
            <a:r>
              <a:rPr lang="en-GB" dirty="0" err="1"/>
              <a:t>conflictos</a:t>
            </a:r>
            <a:r>
              <a:rPr lang="en-GB" dirty="0"/>
              <a:t> de </a:t>
            </a:r>
            <a:r>
              <a:rPr lang="en-GB" dirty="0" err="1"/>
              <a:t>interés</a:t>
            </a:r>
            <a:r>
              <a:rPr lang="en-GB" dirty="0"/>
              <a:t> y el </a:t>
            </a:r>
            <a:r>
              <a:rPr lang="en-GB" dirty="0" err="1"/>
              <a:t>incumplimiento</a:t>
            </a:r>
            <a:r>
              <a:rPr lang="en-GB" dirty="0"/>
              <a:t> de la ley.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 </a:t>
            </a:r>
            <a:r>
              <a:rPr lang="en-GB" dirty="0" err="1"/>
              <a:t>contribuir</a:t>
            </a:r>
            <a:r>
              <a:rPr lang="en-GB" dirty="0"/>
              <a:t> a las </a:t>
            </a:r>
            <a:r>
              <a:rPr lang="en-GB" dirty="0" err="1"/>
              <a:t>agencias</a:t>
            </a:r>
            <a:r>
              <a:rPr lang="en-GB" dirty="0"/>
              <a:t> </a:t>
            </a:r>
            <a:r>
              <a:rPr lang="en-GB" dirty="0" err="1"/>
              <a:t>responsables</a:t>
            </a:r>
            <a:r>
              <a:rPr lang="en-GB" dirty="0"/>
              <a:t> del </a:t>
            </a:r>
            <a:r>
              <a:rPr lang="en-GB" dirty="0" err="1"/>
              <a:t>cobro</a:t>
            </a:r>
            <a:r>
              <a:rPr lang="en-GB" dirty="0"/>
              <a:t> de </a:t>
            </a:r>
            <a:r>
              <a:rPr lang="en-GB" dirty="0" err="1"/>
              <a:t>impuestos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identificar</a:t>
            </a:r>
            <a:r>
              <a:rPr lang="en-GB" dirty="0"/>
              <a:t> puntos </a:t>
            </a:r>
            <a:r>
              <a:rPr lang="en-GB" dirty="0" err="1"/>
              <a:t>específicos</a:t>
            </a:r>
            <a:r>
              <a:rPr lang="en-GB" dirty="0"/>
              <a:t> de evasion fiscal. </a:t>
            </a:r>
          </a:p>
          <a:p>
            <a:pPr lvl="2"/>
            <a:r>
              <a:rPr lang="en-GB" dirty="0"/>
              <a:t>El EITI </a:t>
            </a:r>
            <a:r>
              <a:rPr lang="en-GB" dirty="0" err="1"/>
              <a:t>en</a:t>
            </a:r>
            <a:r>
              <a:rPr lang="en-GB" dirty="0"/>
              <a:t> RD </a:t>
            </a:r>
            <a:r>
              <a:rPr lang="en-GB" dirty="0" err="1"/>
              <a:t>verificará</a:t>
            </a:r>
            <a:r>
              <a:rPr lang="en-GB" dirty="0"/>
              <a:t> los </a:t>
            </a:r>
            <a:r>
              <a:rPr lang="en-GB" dirty="0" err="1"/>
              <a:t>estándares</a:t>
            </a:r>
            <a:r>
              <a:rPr lang="en-GB" dirty="0"/>
              <a:t> </a:t>
            </a:r>
            <a:r>
              <a:rPr lang="en-GB" dirty="0" err="1"/>
              <a:t>ambientales</a:t>
            </a:r>
            <a:r>
              <a:rPr lang="en-GB" dirty="0"/>
              <a:t> que son </a:t>
            </a:r>
            <a:r>
              <a:rPr lang="en-GB" dirty="0" err="1"/>
              <a:t>aplicables</a:t>
            </a:r>
            <a:r>
              <a:rPr lang="en-GB" dirty="0"/>
              <a:t> al sector </a:t>
            </a:r>
            <a:r>
              <a:rPr lang="en-GB" dirty="0" err="1"/>
              <a:t>minero</a:t>
            </a:r>
            <a:r>
              <a:rPr lang="en-GB" dirty="0"/>
              <a:t> y </a:t>
            </a:r>
            <a:r>
              <a:rPr lang="en-GB" dirty="0" err="1"/>
              <a:t>verificará</a:t>
            </a:r>
            <a:r>
              <a:rPr lang="en-GB" dirty="0"/>
              <a:t> que las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dirty="0" err="1"/>
              <a:t>involucradas</a:t>
            </a:r>
            <a:r>
              <a:rPr lang="en-GB" dirty="0"/>
              <a:t>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cumpliendo</a:t>
            </a:r>
            <a:r>
              <a:rPr lang="en-GB" dirty="0"/>
              <a:t>. </a:t>
            </a:r>
          </a:p>
          <a:p>
            <a:pPr lvl="2"/>
            <a:r>
              <a:rPr lang="en-GB" dirty="0" err="1"/>
              <a:t>Construir</a:t>
            </a:r>
            <a:r>
              <a:rPr lang="en-GB" dirty="0"/>
              <a:t> </a:t>
            </a:r>
            <a:r>
              <a:rPr lang="en-GB" dirty="0" err="1"/>
              <a:t>capacidad</a:t>
            </a:r>
            <a:r>
              <a:rPr lang="en-GB" dirty="0"/>
              <a:t> de </a:t>
            </a:r>
            <a:r>
              <a:rPr lang="en-GB" dirty="0" err="1"/>
              <a:t>miembros</a:t>
            </a:r>
            <a:r>
              <a:rPr lang="en-GB" dirty="0"/>
              <a:t> del </a:t>
            </a:r>
            <a:r>
              <a:rPr lang="en-GB" dirty="0" err="1"/>
              <a:t>parlamento</a:t>
            </a:r>
            <a:r>
              <a:rPr lang="en-GB" dirty="0"/>
              <a:t>: el EITI RD </a:t>
            </a:r>
            <a:r>
              <a:rPr lang="en-GB" dirty="0" err="1"/>
              <a:t>generará</a:t>
            </a:r>
            <a:r>
              <a:rPr lang="en-GB" dirty="0"/>
              <a:t> un </a:t>
            </a:r>
            <a:r>
              <a:rPr lang="en-GB" dirty="0" err="1"/>
              <a:t>grupo</a:t>
            </a:r>
            <a:r>
              <a:rPr lang="en-GB" dirty="0"/>
              <a:t> de </a:t>
            </a:r>
            <a:r>
              <a:rPr lang="en-GB" dirty="0" err="1"/>
              <a:t>trabajo</a:t>
            </a:r>
            <a:r>
              <a:rPr lang="en-GB" dirty="0"/>
              <a:t> que </a:t>
            </a:r>
            <a:r>
              <a:rPr lang="en-GB" dirty="0" err="1"/>
              <a:t>informe</a:t>
            </a:r>
            <a:r>
              <a:rPr lang="en-GB" dirty="0"/>
              <a:t> a </a:t>
            </a:r>
            <a:r>
              <a:rPr lang="en-GB" dirty="0" err="1"/>
              <a:t>miembros</a:t>
            </a:r>
            <a:r>
              <a:rPr lang="en-GB" dirty="0"/>
              <a:t> del </a:t>
            </a:r>
            <a:r>
              <a:rPr lang="en-GB" dirty="0" err="1"/>
              <a:t>parlamento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temas</a:t>
            </a:r>
            <a:r>
              <a:rPr lang="en-GB" dirty="0"/>
              <a:t> </a:t>
            </a:r>
            <a:r>
              <a:rPr lang="en-GB" dirty="0" err="1"/>
              <a:t>específicos</a:t>
            </a:r>
            <a:r>
              <a:rPr lang="en-GB" dirty="0"/>
              <a:t> de particular </a:t>
            </a:r>
            <a:r>
              <a:rPr lang="en-GB" dirty="0" err="1"/>
              <a:t>interés</a:t>
            </a:r>
            <a:r>
              <a:rPr lang="en-GB" dirty="0"/>
              <a:t>, </a:t>
            </a:r>
            <a:r>
              <a:rPr lang="en-GB" dirty="0" err="1"/>
              <a:t>así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a </a:t>
            </a:r>
            <a:r>
              <a:rPr lang="en-GB" dirty="0" err="1"/>
              <a:t>solicitud</a:t>
            </a:r>
            <a:r>
              <a:rPr lang="en-GB" dirty="0"/>
              <a:t> de los </a:t>
            </a:r>
            <a:r>
              <a:rPr lang="en-GB" dirty="0" err="1"/>
              <a:t>mismos</a:t>
            </a:r>
            <a:r>
              <a:rPr lang="en-GB" dirty="0"/>
              <a:t> </a:t>
            </a:r>
            <a:r>
              <a:rPr lang="en-GB" dirty="0" err="1"/>
              <a:t>miembros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06DFD6A-3238-489F-94C3-5F7244D8E3D6}"/>
              </a:ext>
            </a:extLst>
          </p:cNvPr>
          <p:cNvSpPr/>
          <p:nvPr/>
        </p:nvSpPr>
        <p:spPr>
          <a:xfrm>
            <a:off x="8081319" y="691978"/>
            <a:ext cx="3076832" cy="144574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FFFFFF"/>
                </a:solidFill>
              </a:rPr>
              <a:t>E</a:t>
            </a:r>
            <a:r>
              <a:rPr lang="en-GB" sz="2800" dirty="0" err="1">
                <a:solidFill>
                  <a:srgbClr val="FFFFFF"/>
                </a:solidFill>
              </a:rPr>
              <a:t>jemplo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9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Incluir</a:t>
            </a:r>
            <a:r>
              <a:rPr lang="en-GB" dirty="0"/>
              <a:t> </a:t>
            </a:r>
            <a:r>
              <a:rPr lang="en-GB" dirty="0" err="1"/>
              <a:t>actividades</a:t>
            </a:r>
            <a:r>
              <a:rPr lang="en-GB" dirty="0"/>
              <a:t> </a:t>
            </a:r>
            <a:r>
              <a:rPr lang="en-GB" dirty="0" err="1"/>
              <a:t>hacia</a:t>
            </a:r>
            <a:r>
              <a:rPr lang="en-GB" dirty="0"/>
              <a:t> la </a:t>
            </a:r>
            <a:r>
              <a:rPr lang="en-GB" dirty="0" err="1"/>
              <a:t>divulgación</a:t>
            </a:r>
            <a:r>
              <a:rPr lang="en-GB" dirty="0"/>
              <a:t> </a:t>
            </a:r>
            <a:r>
              <a:rPr lang="en-GB" dirty="0" err="1"/>
              <a:t>sistemática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37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090B-E8BB-4757-A92B-A0503738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09" y="859168"/>
            <a:ext cx="7072534" cy="671660"/>
          </a:xfrm>
        </p:spPr>
        <p:txBody>
          <a:bodyPr/>
          <a:lstStyle/>
          <a:p>
            <a:r>
              <a:rPr lang="nb-NO" sz="3600" dirty="0"/>
              <a:t>Nada </a:t>
            </a:r>
            <a:r>
              <a:rPr lang="nb-NO" sz="3600" dirty="0" err="1"/>
              <a:t>nuevo</a:t>
            </a:r>
            <a:r>
              <a:rPr lang="nb-NO" sz="3600" dirty="0"/>
              <a:t>: la </a:t>
            </a:r>
            <a:r>
              <a:rPr lang="nb-NO" sz="3600" dirty="0" err="1"/>
              <a:t>divulgación</a:t>
            </a:r>
            <a:r>
              <a:rPr lang="nb-NO" sz="3600" dirty="0"/>
              <a:t> </a:t>
            </a:r>
            <a:r>
              <a:rPr lang="nb-NO" sz="3600" dirty="0" err="1"/>
              <a:t>sistemática</a:t>
            </a:r>
            <a:r>
              <a:rPr lang="nb-NO" sz="3600" dirty="0"/>
              <a:t> (</a:t>
            </a:r>
            <a:r>
              <a:rPr lang="nb-NO" sz="3600" dirty="0" err="1"/>
              <a:t>mainstreaming</a:t>
            </a:r>
            <a:r>
              <a:rPr lang="nb-NO" sz="3600" dirty="0"/>
              <a:t>): en el </a:t>
            </a:r>
            <a:r>
              <a:rPr lang="nb-NO" sz="3600" dirty="0" err="1"/>
              <a:t>centro</a:t>
            </a:r>
            <a:r>
              <a:rPr lang="nb-NO" sz="3600" dirty="0"/>
              <a:t> de la </a:t>
            </a:r>
            <a:r>
              <a:rPr lang="nb-NO" sz="3600" dirty="0" err="1"/>
              <a:t>misión</a:t>
            </a:r>
            <a:r>
              <a:rPr lang="nb-NO" sz="3600" dirty="0"/>
              <a:t> del EITI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66513-E6F4-4D5F-B8E5-E91E6D24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09" y="2236608"/>
            <a:ext cx="7072534" cy="3581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dirty="0"/>
              <a:t>2005: </a:t>
            </a:r>
            <a:r>
              <a:rPr lang="en-GB" sz="2800" b="1" dirty="0" err="1"/>
              <a:t>Reporte</a:t>
            </a:r>
            <a:r>
              <a:rPr lang="en-GB" sz="2800" b="1" dirty="0"/>
              <a:t> del Grupo </a:t>
            </a:r>
            <a:r>
              <a:rPr lang="en-GB" sz="2800" b="1" dirty="0" err="1"/>
              <a:t>Asesor</a:t>
            </a:r>
            <a:r>
              <a:rPr lang="en-GB" sz="2800" b="1" dirty="0"/>
              <a:t> </a:t>
            </a:r>
            <a:r>
              <a:rPr lang="en-GB" sz="2800" b="1" dirty="0" err="1"/>
              <a:t>Internacional</a:t>
            </a:r>
            <a:endParaRPr lang="en-GB" sz="28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i="1" dirty="0"/>
              <a:t>“</a:t>
            </a:r>
            <a:r>
              <a:rPr lang="es-ES" b="1" i="1" dirty="0"/>
              <a:t>Se ha reconocido que era necesaria una estructura internacional para canalizar la asesoría y el apoyo financiero y para intercambiar experiencias. Sin embargo, esta estructura debe ser ligera y diseñarse recordando que </a:t>
            </a:r>
            <a:r>
              <a:rPr lang="es-ES" b="1" i="1" dirty="0">
                <a:solidFill>
                  <a:srgbClr val="FF0000"/>
                </a:solidFill>
              </a:rPr>
              <a:t>el objetivo fundamental de la EITI es ser la ‘tendencia principal (</a:t>
            </a:r>
            <a:r>
              <a:rPr lang="es-ES" b="1" i="1" dirty="0" err="1">
                <a:solidFill>
                  <a:srgbClr val="FF0000"/>
                </a:solidFill>
              </a:rPr>
              <a:t>mainstreamed</a:t>
            </a:r>
            <a:r>
              <a:rPr lang="es-ES" b="1" i="1" dirty="0">
                <a:solidFill>
                  <a:srgbClr val="FF0000"/>
                </a:solidFill>
              </a:rPr>
              <a:t>)’, </a:t>
            </a:r>
            <a:r>
              <a:rPr lang="es-ES" b="1" i="1" dirty="0">
                <a:solidFill>
                  <a:srgbClr val="C00000"/>
                </a:solidFill>
              </a:rPr>
              <a:t>y que sus criterios y principios sean la forma normal de trabajar en todas las industrias de extracción relevantes en tres a cinco años</a:t>
            </a:r>
            <a:r>
              <a:rPr lang="es-ES" b="1" i="1" dirty="0">
                <a:solidFill>
                  <a:srgbClr val="FF0000"/>
                </a:solidFill>
              </a:rPr>
              <a:t>”</a:t>
            </a:r>
            <a:r>
              <a:rPr lang="es-ES" b="1" i="1" dirty="0"/>
              <a:t>. </a:t>
            </a:r>
            <a:endParaRPr lang="nb-NO" b="1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97D7A6-BE50-4357-92AD-742EF3320D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227" r="7227"/>
          <a:stretch>
            <a:fillRect/>
          </a:stretch>
        </p:blipFill>
        <p:spPr>
          <a:xfrm>
            <a:off x="8035925" y="0"/>
            <a:ext cx="41560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42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E70E6C-9714-43B2-A456-7BF8EA171A25}"/>
              </a:ext>
            </a:extLst>
          </p:cNvPr>
          <p:cNvSpPr/>
          <p:nvPr/>
        </p:nvSpPr>
        <p:spPr>
          <a:xfrm>
            <a:off x="6096000" y="4185460"/>
            <a:ext cx="5950836" cy="1808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67DBC-2BEC-4B99-AF91-2E9BF4A0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731251"/>
            <a:ext cx="10905753" cy="671660"/>
          </a:xfrm>
        </p:spPr>
        <p:txBody>
          <a:bodyPr/>
          <a:lstStyle/>
          <a:p>
            <a:r>
              <a:rPr lang="en-GB" u="sng" dirty="0">
                <a:solidFill>
                  <a:srgbClr val="002060"/>
                </a:solidFill>
              </a:rPr>
              <a:t>Del </a:t>
            </a:r>
            <a:r>
              <a:rPr lang="en-GB" u="sng" dirty="0" err="1">
                <a:solidFill>
                  <a:srgbClr val="002060"/>
                </a:solidFill>
              </a:rPr>
              <a:t>reporte</a:t>
            </a:r>
            <a:r>
              <a:rPr lang="en-GB" dirty="0"/>
              <a:t> al </a:t>
            </a:r>
            <a:r>
              <a:rPr lang="en-GB" dirty="0" err="1"/>
              <a:t>monitoreo</a:t>
            </a:r>
            <a:r>
              <a:rPr lang="en-GB" dirty="0"/>
              <a:t> y al </a:t>
            </a:r>
            <a:r>
              <a:rPr lang="en-GB" dirty="0" err="1"/>
              <a:t>fortalecimiento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0BFEE-5A08-4D54-B432-A28633818E81}"/>
              </a:ext>
            </a:extLst>
          </p:cNvPr>
          <p:cNvSpPr/>
          <p:nvPr/>
        </p:nvSpPr>
        <p:spPr>
          <a:xfrm>
            <a:off x="6629537" y="1492345"/>
            <a:ext cx="4508093" cy="5513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El </a:t>
            </a:r>
            <a:r>
              <a:rPr lang="en-GB" sz="1600" dirty="0" err="1">
                <a:solidFill>
                  <a:srgbClr val="FFFFFF"/>
                </a:solidFill>
              </a:rPr>
              <a:t>Consejo</a:t>
            </a:r>
            <a:r>
              <a:rPr lang="en-GB" sz="1600" dirty="0">
                <a:solidFill>
                  <a:srgbClr val="FFFFFF"/>
                </a:solidFill>
              </a:rPr>
              <a:t> del EITI </a:t>
            </a:r>
            <a:r>
              <a:rPr lang="en-GB" sz="1600" dirty="0" err="1">
                <a:solidFill>
                  <a:srgbClr val="FFFFFF"/>
                </a:solidFill>
              </a:rPr>
              <a:t>evalúa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cada</a:t>
            </a:r>
            <a:r>
              <a:rPr lang="en-GB" sz="1600" dirty="0">
                <a:solidFill>
                  <a:srgbClr val="FFFFFF"/>
                </a:solidFill>
              </a:rPr>
              <a:t> 3-36 </a:t>
            </a:r>
            <a:r>
              <a:rPr lang="en-GB" sz="1600" dirty="0" err="1">
                <a:solidFill>
                  <a:srgbClr val="FFFFFF"/>
                </a:solidFill>
              </a:rPr>
              <a:t>meses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D5719-8E28-4509-AB7B-F3CC92184FA8}"/>
              </a:ext>
            </a:extLst>
          </p:cNvPr>
          <p:cNvSpPr/>
          <p:nvPr/>
        </p:nvSpPr>
        <p:spPr>
          <a:xfrm>
            <a:off x="6644286" y="2116927"/>
            <a:ext cx="4493344" cy="1035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GMN </a:t>
            </a:r>
            <a:r>
              <a:rPr lang="en-GB" sz="1600" b="1" dirty="0" err="1">
                <a:solidFill>
                  <a:srgbClr val="FFFFFF"/>
                </a:solidFill>
              </a:rPr>
              <a:t>monitorea</a:t>
            </a:r>
            <a:r>
              <a:rPr lang="en-GB" sz="1600" dirty="0">
                <a:solidFill>
                  <a:srgbClr val="FFFFFF"/>
                </a:solidFill>
              </a:rPr>
              <a:t> las </a:t>
            </a:r>
            <a:r>
              <a:rPr lang="en-GB" sz="1600" dirty="0" err="1">
                <a:solidFill>
                  <a:srgbClr val="FFFFFF"/>
                </a:solidFill>
              </a:rPr>
              <a:t>divulgaciones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rutinarias</a:t>
            </a:r>
            <a:r>
              <a:rPr lang="en-GB" sz="1600" dirty="0">
                <a:solidFill>
                  <a:srgbClr val="FFFFFF"/>
                </a:solidFill>
              </a:rPr>
              <a:t> ¿</a:t>
            </a:r>
            <a:r>
              <a:rPr lang="en-GB" sz="1600" dirty="0" err="1">
                <a:solidFill>
                  <a:srgbClr val="FFFFFF"/>
                </a:solidFill>
              </a:rPr>
              <a:t>están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en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línea</a:t>
            </a:r>
            <a:r>
              <a:rPr lang="en-GB" sz="1600" dirty="0">
                <a:solidFill>
                  <a:srgbClr val="FFFFFF"/>
                </a:solidFill>
              </a:rPr>
              <a:t> con el </a:t>
            </a:r>
            <a:r>
              <a:rPr lang="en-GB" sz="1600" dirty="0" err="1">
                <a:solidFill>
                  <a:srgbClr val="FFFFFF"/>
                </a:solidFill>
              </a:rPr>
              <a:t>Estándar</a:t>
            </a:r>
            <a:r>
              <a:rPr lang="en-GB" sz="1600" dirty="0">
                <a:solidFill>
                  <a:srgbClr val="FFFFFF"/>
                </a:solidFill>
              </a:rPr>
              <a:t>? </a:t>
            </a:r>
            <a:endParaRPr lang="en-GB" sz="1600" b="1" dirty="0">
              <a:solidFill>
                <a:srgbClr val="FFFFFF"/>
              </a:solidFill>
            </a:endParaRPr>
          </a:p>
          <a:p>
            <a:pPr algn="ctr"/>
            <a:r>
              <a:rPr lang="en-GB" sz="1600" b="1" dirty="0" err="1">
                <a:solidFill>
                  <a:srgbClr val="FFFFFF"/>
                </a:solidFill>
              </a:rPr>
              <a:t>Analiza</a:t>
            </a:r>
            <a:r>
              <a:rPr lang="en-GB" sz="1600" b="1" dirty="0">
                <a:solidFill>
                  <a:srgbClr val="FFFFFF"/>
                </a:solidFill>
              </a:rPr>
              <a:t> y </a:t>
            </a:r>
            <a:r>
              <a:rPr lang="en-GB" sz="1600" b="1" dirty="0" err="1">
                <a:solidFill>
                  <a:srgbClr val="FFFFFF"/>
                </a:solidFill>
              </a:rPr>
              <a:t>comunica</a:t>
            </a:r>
            <a:r>
              <a:rPr lang="en-GB" sz="1600" b="1" dirty="0">
                <a:solidFill>
                  <a:srgbClr val="FFFFFF"/>
                </a:solidFill>
              </a:rPr>
              <a:t> de </a:t>
            </a:r>
            <a:r>
              <a:rPr lang="en-GB" sz="1600" b="1" dirty="0" err="1">
                <a:solidFill>
                  <a:srgbClr val="FFFFFF"/>
                </a:solidFill>
              </a:rPr>
              <a:t>acuerdo</a:t>
            </a:r>
            <a:r>
              <a:rPr lang="en-GB" sz="1600" b="1" dirty="0">
                <a:solidFill>
                  <a:srgbClr val="FFFFFF"/>
                </a:solidFill>
              </a:rPr>
              <a:t> con los </a:t>
            </a:r>
            <a:r>
              <a:rPr lang="en-GB" sz="1600" b="1" dirty="0" err="1">
                <a:solidFill>
                  <a:srgbClr val="FFFFFF"/>
                </a:solidFill>
              </a:rPr>
              <a:t>objetivos</a:t>
            </a:r>
            <a:r>
              <a:rPr lang="en-GB" sz="1600" b="1" dirty="0">
                <a:solidFill>
                  <a:srgbClr val="FFFFFF"/>
                </a:solidFill>
              </a:rPr>
              <a:t> EITI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7F4453-0F0B-49E7-8A52-30BC313C9A50}"/>
              </a:ext>
            </a:extLst>
          </p:cNvPr>
          <p:cNvSpPr/>
          <p:nvPr/>
        </p:nvSpPr>
        <p:spPr>
          <a:xfrm>
            <a:off x="6644287" y="4311923"/>
            <a:ext cx="875072" cy="488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rgbClr val="FFFFFF"/>
                </a:solidFill>
              </a:rPr>
              <a:t>Contratos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D18B5D-82D4-48DC-9FFF-8A3B227E1A12}"/>
              </a:ext>
            </a:extLst>
          </p:cNvPr>
          <p:cNvSpPr/>
          <p:nvPr/>
        </p:nvSpPr>
        <p:spPr>
          <a:xfrm>
            <a:off x="7671759" y="4311923"/>
            <a:ext cx="875072" cy="488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rgbClr val="FFFFFF"/>
                </a:solidFill>
              </a:rPr>
              <a:t>Licencias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6DCB9-4385-47B2-B25E-A88B9255E81B}"/>
              </a:ext>
            </a:extLst>
          </p:cNvPr>
          <p:cNvSpPr/>
          <p:nvPr/>
        </p:nvSpPr>
        <p:spPr>
          <a:xfrm>
            <a:off x="8679565" y="4311923"/>
            <a:ext cx="875072" cy="488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rgbClr val="FFFFFF"/>
                </a:solidFill>
              </a:rPr>
              <a:t>Ingresos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C14CC-0D9F-4547-B16F-D67EF0DD3D6B}"/>
              </a:ext>
            </a:extLst>
          </p:cNvPr>
          <p:cNvSpPr/>
          <p:nvPr/>
        </p:nvSpPr>
        <p:spPr>
          <a:xfrm>
            <a:off x="9682454" y="4307006"/>
            <a:ext cx="1469926" cy="488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rgbClr val="FFFFFF"/>
                </a:solidFill>
              </a:rPr>
              <a:t>Beneficiarios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dirty="0" err="1">
                <a:solidFill>
                  <a:srgbClr val="FFFFFF"/>
                </a:solidFill>
              </a:rPr>
              <a:t>legales</a:t>
            </a:r>
            <a:r>
              <a:rPr lang="en-GB" sz="1200" dirty="0">
                <a:solidFill>
                  <a:srgbClr val="FFFFFF"/>
                </a:solidFill>
              </a:rPr>
              <a:t> y </a:t>
            </a:r>
            <a:r>
              <a:rPr lang="en-GB" sz="1200" dirty="0" err="1">
                <a:solidFill>
                  <a:srgbClr val="FFFFFF"/>
                </a:solidFill>
              </a:rPr>
              <a:t>reales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3277D-2F5A-43E2-BB00-44A4C74A7BE6}"/>
              </a:ext>
            </a:extLst>
          </p:cNvPr>
          <p:cNvSpPr/>
          <p:nvPr/>
        </p:nvSpPr>
        <p:spPr>
          <a:xfrm>
            <a:off x="6629537" y="4925419"/>
            <a:ext cx="4508093" cy="7568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La </a:t>
            </a:r>
            <a:r>
              <a:rPr lang="en-GB" sz="1200" dirty="0" err="1">
                <a:solidFill>
                  <a:srgbClr val="FFFFFF"/>
                </a:solidFill>
              </a:rPr>
              <a:t>información</a:t>
            </a:r>
            <a:r>
              <a:rPr lang="en-GB" sz="1200" dirty="0">
                <a:solidFill>
                  <a:srgbClr val="FFFFFF"/>
                </a:solidFill>
              </a:rPr>
              <a:t> se publica de </a:t>
            </a:r>
            <a:r>
              <a:rPr lang="en-GB" sz="1200" dirty="0" err="1">
                <a:solidFill>
                  <a:srgbClr val="FFFFFF"/>
                </a:solidFill>
              </a:rPr>
              <a:t>manera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dirty="0" err="1">
                <a:solidFill>
                  <a:srgbClr val="FFFFFF"/>
                </a:solidFill>
              </a:rPr>
              <a:t>oportuna</a:t>
            </a:r>
            <a:r>
              <a:rPr lang="en-GB" sz="1200" dirty="0">
                <a:solidFill>
                  <a:srgbClr val="FFFFFF"/>
                </a:solidFill>
              </a:rPr>
              <a:t> por las </a:t>
            </a:r>
            <a:r>
              <a:rPr lang="en-GB" sz="1200" dirty="0" err="1">
                <a:solidFill>
                  <a:srgbClr val="FFFFFF"/>
                </a:solidFill>
              </a:rPr>
              <a:t>propias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dirty="0" err="1">
                <a:solidFill>
                  <a:srgbClr val="FFFFFF"/>
                </a:solidFill>
              </a:rPr>
              <a:t>entidades</a:t>
            </a:r>
            <a:r>
              <a:rPr lang="en-GB" sz="1200" dirty="0">
                <a:solidFill>
                  <a:srgbClr val="FFFFFF"/>
                </a:solidFill>
              </a:rPr>
              <a:t> –</a:t>
            </a:r>
            <a:r>
              <a:rPr lang="en-GB" sz="1200" dirty="0" err="1">
                <a:solidFill>
                  <a:srgbClr val="FFFFFF"/>
                </a:solidFill>
              </a:rPr>
              <a:t>en</a:t>
            </a:r>
            <a:r>
              <a:rPr lang="en-GB" sz="1200" dirty="0">
                <a:solidFill>
                  <a:srgbClr val="FFFFFF"/>
                </a:solidFill>
              </a:rPr>
              <a:t> las </a:t>
            </a:r>
            <a:r>
              <a:rPr lang="en-GB" sz="1200" dirty="0" err="1">
                <a:solidFill>
                  <a:srgbClr val="FFFFFF"/>
                </a:solidFill>
              </a:rPr>
              <a:t>plataformas</a:t>
            </a:r>
            <a:r>
              <a:rPr lang="en-GB" sz="1200" dirty="0">
                <a:solidFill>
                  <a:srgbClr val="FFFFFF"/>
                </a:solidFill>
              </a:rPr>
              <a:t> del </a:t>
            </a:r>
            <a:r>
              <a:rPr lang="en-GB" sz="1200" dirty="0" err="1">
                <a:solidFill>
                  <a:srgbClr val="FFFFFF"/>
                </a:solidFill>
              </a:rPr>
              <a:t>gobierno</a:t>
            </a:r>
            <a:r>
              <a:rPr lang="en-GB" sz="1200" dirty="0">
                <a:solidFill>
                  <a:srgbClr val="FFFFFF"/>
                </a:solidFill>
              </a:rPr>
              <a:t> y de las </a:t>
            </a:r>
            <a:r>
              <a:rPr lang="en-GB" sz="1200" dirty="0" err="1">
                <a:solidFill>
                  <a:srgbClr val="FFFFFF"/>
                </a:solidFill>
              </a:rPr>
              <a:t>compañías,en</a:t>
            </a:r>
            <a:r>
              <a:rPr lang="en-GB" sz="1200" dirty="0">
                <a:solidFill>
                  <a:srgbClr val="FFFFFF"/>
                </a:solidFill>
              </a:rPr>
              <a:t> el </a:t>
            </a:r>
            <a:r>
              <a:rPr lang="en-GB" sz="1200" b="1" dirty="0" err="1">
                <a:solidFill>
                  <a:srgbClr val="FFFFFF"/>
                </a:solidFill>
              </a:rPr>
              <a:t>dominio</a:t>
            </a:r>
            <a:r>
              <a:rPr lang="en-GB" sz="1200" b="1" dirty="0">
                <a:solidFill>
                  <a:srgbClr val="FFFFFF"/>
                </a:solidFill>
              </a:rPr>
              <a:t> </a:t>
            </a:r>
            <a:r>
              <a:rPr lang="en-GB" sz="1200" b="1" dirty="0" err="1">
                <a:solidFill>
                  <a:srgbClr val="FFFFFF"/>
                </a:solidFill>
              </a:rPr>
              <a:t>público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F9EB6-B2BC-4D55-8BF4-0135DAB2F23D}"/>
              </a:ext>
            </a:extLst>
          </p:cNvPr>
          <p:cNvSpPr/>
          <p:nvPr/>
        </p:nvSpPr>
        <p:spPr>
          <a:xfrm>
            <a:off x="6869130" y="3250906"/>
            <a:ext cx="4043655" cy="905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err="1">
                <a:solidFill>
                  <a:srgbClr val="FFFFFF"/>
                </a:solidFill>
              </a:rPr>
              <a:t>Resúmenes</a:t>
            </a:r>
            <a:r>
              <a:rPr lang="en-GB" sz="2000" dirty="0">
                <a:solidFill>
                  <a:srgbClr val="FFFFFF"/>
                </a:solidFill>
              </a:rPr>
              <a:t> de </a:t>
            </a:r>
            <a:r>
              <a:rPr lang="en-GB" sz="2000" dirty="0" err="1">
                <a:solidFill>
                  <a:srgbClr val="FFFFFF"/>
                </a:solidFill>
              </a:rPr>
              <a:t>reportes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recomendaciones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notas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28" name="Graphic 27" descr="Database">
            <a:extLst>
              <a:ext uri="{FF2B5EF4-FFF2-40B4-BE49-F238E27FC236}">
                <a16:creationId xmlns:a16="http://schemas.microsoft.com/office/drawing/2014/main" id="{77C82083-7A34-4DE7-B284-9F0F5FCE0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030" y="4426366"/>
            <a:ext cx="756806" cy="7568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11BFE5-0EC4-4B8B-8BDB-A77542803BFA}"/>
              </a:ext>
            </a:extLst>
          </p:cNvPr>
          <p:cNvSpPr/>
          <p:nvPr/>
        </p:nvSpPr>
        <p:spPr>
          <a:xfrm>
            <a:off x="7303047" y="5790919"/>
            <a:ext cx="3377381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El GMP define </a:t>
            </a:r>
            <a:r>
              <a:rPr lang="en-GB" sz="1600" dirty="0" err="1">
                <a:solidFill>
                  <a:srgbClr val="FFFFFF"/>
                </a:solidFill>
              </a:rPr>
              <a:t>en</a:t>
            </a:r>
            <a:r>
              <a:rPr lang="en-GB" sz="1600" dirty="0">
                <a:solidFill>
                  <a:srgbClr val="FFFFFF"/>
                </a:solidFill>
              </a:rPr>
              <a:t> el plan de </a:t>
            </a:r>
            <a:r>
              <a:rPr lang="en-GB" sz="1600" dirty="0" err="1">
                <a:solidFill>
                  <a:srgbClr val="FFFFFF"/>
                </a:solidFill>
              </a:rPr>
              <a:t>trabajo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qué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constituye</a:t>
            </a:r>
            <a:r>
              <a:rPr lang="en-GB" sz="1600" dirty="0">
                <a:solidFill>
                  <a:srgbClr val="FFFFFF"/>
                </a:solidFill>
              </a:rPr>
              <a:t> las </a:t>
            </a:r>
            <a:r>
              <a:rPr lang="en-GB" sz="1600" dirty="0" err="1">
                <a:solidFill>
                  <a:srgbClr val="FFFFFF"/>
                </a:solidFill>
              </a:rPr>
              <a:t>prioridades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err="1">
                <a:solidFill>
                  <a:srgbClr val="FFFFFF"/>
                </a:solidFill>
              </a:rPr>
              <a:t>nacionales</a:t>
            </a:r>
            <a:r>
              <a:rPr lang="en-GB" sz="1600" dirty="0">
                <a:solidFill>
                  <a:srgbClr val="FFFFFF"/>
                </a:solidFill>
              </a:rPr>
              <a:t> a las que </a:t>
            </a:r>
            <a:r>
              <a:rPr lang="en-GB" sz="1600" dirty="0" err="1">
                <a:solidFill>
                  <a:srgbClr val="FFFFFF"/>
                </a:solidFill>
              </a:rPr>
              <a:t>contribuirá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32" name="Graphic 31" descr="Eye">
            <a:extLst>
              <a:ext uri="{FF2B5EF4-FFF2-40B4-BE49-F238E27FC236}">
                <a16:creationId xmlns:a16="http://schemas.microsoft.com/office/drawing/2014/main" id="{09240A3E-019C-445A-AA70-B9ACBD4FD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7937" y="2208997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71050E-19D6-4D00-A8FB-88CF15CF47C4}"/>
              </a:ext>
            </a:extLst>
          </p:cNvPr>
          <p:cNvSpPr/>
          <p:nvPr/>
        </p:nvSpPr>
        <p:spPr>
          <a:xfrm>
            <a:off x="266488" y="1342189"/>
            <a:ext cx="5955012" cy="551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/>
              <a:t>Escenario</a:t>
            </a:r>
            <a:r>
              <a:rPr lang="en-GB" sz="4800" dirty="0"/>
              <a:t> de </a:t>
            </a:r>
            <a:r>
              <a:rPr lang="en-GB" sz="4800" dirty="0" err="1"/>
              <a:t>divulgación</a:t>
            </a:r>
            <a:r>
              <a:rPr lang="en-GB" sz="4800" dirty="0"/>
              <a:t> </a:t>
            </a:r>
            <a:r>
              <a:rPr lang="en-GB" sz="4800" dirty="0" err="1"/>
              <a:t>sistemática</a:t>
            </a:r>
            <a:r>
              <a:rPr lang="en-GB" sz="4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AC40-0715-49E5-AA3A-626C90CE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1549188" cy="671660"/>
          </a:xfrm>
        </p:spPr>
        <p:txBody>
          <a:bodyPr/>
          <a:lstStyle/>
          <a:p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significa</a:t>
            </a:r>
            <a:r>
              <a:rPr lang="en-GB" dirty="0"/>
              <a:t>: un mayor </a:t>
            </a:r>
            <a:r>
              <a:rPr lang="en-GB" dirty="0" err="1"/>
              <a:t>involucramiento</a:t>
            </a:r>
            <a:r>
              <a:rPr lang="en-GB" dirty="0"/>
              <a:t> con </a:t>
            </a:r>
            <a:r>
              <a:rPr lang="en-GB" dirty="0" err="1"/>
              <a:t>otros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4832-15F8-4E51-A133-012CD2E1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Menos</a:t>
            </a:r>
            <a:r>
              <a:rPr lang="en-GB" dirty="0"/>
              <a:t> </a:t>
            </a:r>
            <a:r>
              <a:rPr lang="en-GB" dirty="0" err="1"/>
              <a:t>reportes</a:t>
            </a:r>
            <a:r>
              <a:rPr lang="en-GB" dirty="0"/>
              <a:t> al EITI</a:t>
            </a:r>
          </a:p>
          <a:p>
            <a:r>
              <a:rPr lang="en-GB" dirty="0"/>
              <a:t>Más </a:t>
            </a:r>
            <a:r>
              <a:rPr lang="en-GB" dirty="0" err="1"/>
              <a:t>publicaciones</a:t>
            </a:r>
            <a:r>
              <a:rPr lang="en-GB" dirty="0"/>
              <a:t> </a:t>
            </a:r>
            <a:r>
              <a:rPr lang="en-GB" dirty="0" err="1"/>
              <a:t>directas</a:t>
            </a:r>
            <a:r>
              <a:rPr lang="en-GB" dirty="0"/>
              <a:t> de las </a:t>
            </a:r>
            <a:r>
              <a:rPr lang="en-GB" dirty="0" err="1"/>
              <a:t>entidades</a:t>
            </a:r>
            <a:r>
              <a:rPr lang="en-GB" dirty="0"/>
              <a:t> que </a:t>
            </a:r>
            <a:r>
              <a:rPr lang="en-GB" dirty="0" err="1"/>
              <a:t>reportan</a:t>
            </a:r>
            <a:r>
              <a:rPr lang="en-GB" dirty="0"/>
              <a:t>, mayor </a:t>
            </a:r>
            <a:r>
              <a:rPr lang="en-GB" dirty="0" err="1"/>
              <a:t>vinculación</a:t>
            </a:r>
            <a:r>
              <a:rPr lang="en-GB" dirty="0"/>
              <a:t> con el EITI y </a:t>
            </a:r>
            <a:r>
              <a:rPr lang="en-GB" dirty="0" err="1"/>
              <a:t>otras</a:t>
            </a:r>
            <a:r>
              <a:rPr lang="en-GB" dirty="0"/>
              <a:t> </a:t>
            </a:r>
            <a:r>
              <a:rPr lang="en-GB" dirty="0" err="1"/>
              <a:t>organizaciones</a:t>
            </a:r>
            <a:r>
              <a:rPr lang="en-GB" dirty="0"/>
              <a:t> para </a:t>
            </a:r>
            <a:r>
              <a:rPr lang="en-GB" dirty="0" err="1"/>
              <a:t>mejorar</a:t>
            </a:r>
            <a:r>
              <a:rPr lang="en-GB" dirty="0"/>
              <a:t>, y </a:t>
            </a:r>
            <a:r>
              <a:rPr lang="en-GB" dirty="0" err="1"/>
              <a:t>explorar</a:t>
            </a:r>
            <a:r>
              <a:rPr lang="en-GB" dirty="0"/>
              <a:t> la </a:t>
            </a:r>
            <a:r>
              <a:rPr lang="en-GB" dirty="0" err="1"/>
              <a:t>manera</a:t>
            </a:r>
            <a:r>
              <a:rPr lang="en-GB" dirty="0"/>
              <a:t> de </a:t>
            </a:r>
            <a:r>
              <a:rPr lang="en-GB" dirty="0" err="1"/>
              <a:t>publicar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 de </a:t>
            </a:r>
            <a:r>
              <a:rPr lang="en-GB" dirty="0" err="1"/>
              <a:t>manera</a:t>
            </a:r>
            <a:r>
              <a:rPr lang="en-GB" dirty="0"/>
              <a:t> </a:t>
            </a:r>
            <a:r>
              <a:rPr lang="en-GB" dirty="0" err="1"/>
              <a:t>rutinaria</a:t>
            </a:r>
            <a:r>
              <a:rPr lang="en-GB" dirty="0"/>
              <a:t>. </a:t>
            </a:r>
          </a:p>
          <a:p>
            <a:r>
              <a:rPr lang="en-GB" b="1" dirty="0" err="1"/>
              <a:t>En</a:t>
            </a:r>
            <a:r>
              <a:rPr lang="en-GB" b="1" dirty="0"/>
              <a:t> el plan de </a:t>
            </a:r>
            <a:r>
              <a:rPr lang="en-GB" b="1" dirty="0" err="1"/>
              <a:t>trabajo</a:t>
            </a:r>
            <a:r>
              <a:rPr lang="en-GB" b="1" dirty="0"/>
              <a:t>: las </a:t>
            </a:r>
            <a:r>
              <a:rPr lang="en-GB" b="1" dirty="0" err="1"/>
              <a:t>acciones</a:t>
            </a:r>
            <a:r>
              <a:rPr lang="en-GB" b="1" dirty="0"/>
              <a:t> se </a:t>
            </a:r>
            <a:r>
              <a:rPr lang="en-GB" b="1" dirty="0" err="1"/>
              <a:t>desarrollan</a:t>
            </a:r>
            <a:r>
              <a:rPr lang="en-GB" b="1" dirty="0"/>
              <a:t> </a:t>
            </a:r>
            <a:r>
              <a:rPr lang="en-GB" b="1" i="1" u="sng" dirty="0"/>
              <a:t>de la mano de los </a:t>
            </a:r>
            <a:r>
              <a:rPr lang="en-GB" b="1" i="1" u="sng" dirty="0" err="1"/>
              <a:t>otros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381763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6E88-69BA-4B69-A0DE-EE1C1AB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Expectativas</a:t>
            </a:r>
            <a:r>
              <a:rPr lang="nb-NO" dirty="0"/>
              <a:t> sobre el plan de </a:t>
            </a:r>
            <a:r>
              <a:rPr lang="nb-NO" dirty="0" err="1"/>
              <a:t>trabajo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6416-2E75-405C-ABDF-965F505F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3" y="2184178"/>
            <a:ext cx="4884685" cy="3774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Para finales de 2018,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/>
              <a:t>países</a:t>
            </a:r>
            <a:r>
              <a:rPr lang="en-US" sz="2400" dirty="0"/>
              <a:t> </a:t>
            </a:r>
            <a:r>
              <a:rPr lang="en-US" sz="2400" dirty="0" err="1"/>
              <a:t>implementadores</a:t>
            </a:r>
            <a:r>
              <a:rPr lang="en-US" sz="2400" dirty="0"/>
              <a:t>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contar</a:t>
            </a:r>
            <a:r>
              <a:rPr lang="en-US" sz="2400" dirty="0"/>
              <a:t> con un </a:t>
            </a:r>
            <a:r>
              <a:rPr lang="en-US" sz="2400" b="1" dirty="0"/>
              <a:t>plan de </a:t>
            </a:r>
            <a:r>
              <a:rPr lang="en-US" sz="2400" b="1" dirty="0" err="1"/>
              <a:t>trabajo</a:t>
            </a:r>
            <a:r>
              <a:rPr lang="en-US" sz="2400" b="1" dirty="0"/>
              <a:t> </a:t>
            </a:r>
            <a:r>
              <a:rPr lang="en-US" sz="2400" b="1" dirty="0" err="1"/>
              <a:t>costeado</a:t>
            </a:r>
            <a:r>
              <a:rPr lang="en-US" sz="2400" b="1" dirty="0"/>
              <a:t> </a:t>
            </a:r>
            <a:r>
              <a:rPr lang="en-US" sz="2400" dirty="0"/>
              <a:t>para 2019 y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adelante</a:t>
            </a:r>
            <a:r>
              <a:rPr lang="en-US" sz="2400" dirty="0"/>
              <a:t>, el </a:t>
            </a:r>
            <a:r>
              <a:rPr lang="en-US" sz="2400" dirty="0" err="1"/>
              <a:t>cual</a:t>
            </a:r>
            <a:r>
              <a:rPr lang="en-US" sz="2400" dirty="0"/>
              <a:t> debe </a:t>
            </a:r>
            <a:r>
              <a:rPr lang="en-US" sz="2400" dirty="0" err="1"/>
              <a:t>incluir</a:t>
            </a:r>
            <a:r>
              <a:rPr lang="en-US" sz="2400" dirty="0"/>
              <a:t> </a:t>
            </a:r>
            <a:r>
              <a:rPr lang="en-US" sz="2400" dirty="0" err="1"/>
              <a:t>pasos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la </a:t>
            </a:r>
            <a:r>
              <a:rPr lang="en-US" sz="2400" dirty="0" err="1"/>
              <a:t>instrumentación</a:t>
            </a:r>
            <a:r>
              <a:rPr lang="en-US" sz="2400" dirty="0"/>
              <a:t> de la </a:t>
            </a:r>
            <a:r>
              <a:rPr lang="en-US" sz="2400" dirty="0" err="1"/>
              <a:t>divulgación</a:t>
            </a:r>
            <a:r>
              <a:rPr lang="en-US" sz="2400" dirty="0"/>
              <a:t> </a:t>
            </a:r>
            <a:r>
              <a:rPr lang="en-US" sz="2400" dirty="0" err="1"/>
              <a:t>sistemática</a:t>
            </a:r>
            <a:r>
              <a:rPr lang="en-US" sz="2400" dirty="0"/>
              <a:t> del EITI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b="1" dirty="0"/>
              <a:t>los </a:t>
            </a:r>
            <a:r>
              <a:rPr lang="en-US" sz="2400" b="1" dirty="0" err="1"/>
              <a:t>sistemas</a:t>
            </a:r>
            <a:r>
              <a:rPr lang="en-US" sz="2400" b="1" dirty="0"/>
              <a:t> del </a:t>
            </a:r>
            <a:r>
              <a:rPr lang="en-US" sz="2400" b="1" dirty="0" err="1"/>
              <a:t>gobierno</a:t>
            </a:r>
            <a:r>
              <a:rPr lang="en-US" sz="2400" b="1" dirty="0"/>
              <a:t> y de las </a:t>
            </a:r>
            <a:r>
              <a:rPr lang="en-US" sz="2400" b="1" dirty="0" err="1"/>
              <a:t>compañías</a:t>
            </a:r>
            <a:r>
              <a:rPr lang="en-US" sz="2400" b="1" dirty="0"/>
              <a:t> dentro de un </a:t>
            </a:r>
            <a:r>
              <a:rPr lang="en-US" sz="2400" b="1" dirty="0" err="1"/>
              <a:t>plazo</a:t>
            </a:r>
            <a:r>
              <a:rPr lang="en-US" sz="2400" b="1" dirty="0"/>
              <a:t> de </a:t>
            </a:r>
            <a:r>
              <a:rPr lang="en-US" sz="2400" b="1" dirty="0" err="1"/>
              <a:t>tres</a:t>
            </a:r>
            <a:r>
              <a:rPr lang="en-US" sz="2400" b="1" dirty="0"/>
              <a:t> a </a:t>
            </a:r>
            <a:r>
              <a:rPr lang="en-US" sz="2400" b="1" dirty="0" err="1"/>
              <a:t>cinco</a:t>
            </a:r>
            <a:r>
              <a:rPr lang="en-US" sz="2400" b="1" dirty="0"/>
              <a:t> </a:t>
            </a:r>
            <a:r>
              <a:rPr lang="en-US" sz="2400" b="1" dirty="0" err="1"/>
              <a:t>años</a:t>
            </a:r>
            <a:r>
              <a:rPr lang="en-US" sz="2400" b="1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GB" sz="1600" dirty="0"/>
              <a:t>12.02.2018, Decision 2018-08/BM-39: </a:t>
            </a:r>
            <a:r>
              <a:rPr lang="en-US" sz="1600" dirty="0">
                <a:hlinkClick r:id="rId3"/>
              </a:rPr>
              <a:t>https://eiti.org/board-decision/2018-08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27614-AD4C-4C9D-91B6-B48778244D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5999" y="2184178"/>
            <a:ext cx="5452565" cy="4483750"/>
          </a:xfrm>
        </p:spPr>
        <p:txBody>
          <a:bodyPr>
            <a:normAutofit/>
          </a:bodyPr>
          <a:lstStyle/>
          <a:p>
            <a:r>
              <a:rPr lang="nb-NO" sz="2400" dirty="0"/>
              <a:t>Las </a:t>
            </a:r>
            <a:r>
              <a:rPr lang="nb-NO" sz="2400" dirty="0" err="1"/>
              <a:t>siguientes</a:t>
            </a:r>
            <a:r>
              <a:rPr lang="nb-NO" sz="2400" dirty="0"/>
              <a:t> </a:t>
            </a:r>
            <a:r>
              <a:rPr lang="nb-NO" sz="2400" b="1" dirty="0" err="1"/>
              <a:t>no</a:t>
            </a:r>
            <a:r>
              <a:rPr lang="nb-NO" sz="2400" dirty="0"/>
              <a:t> son </a:t>
            </a:r>
            <a:r>
              <a:rPr lang="nb-NO" sz="2400" dirty="0" err="1"/>
              <a:t>actividades</a:t>
            </a:r>
            <a:r>
              <a:rPr lang="nb-NO" sz="2400" dirty="0"/>
              <a:t> de </a:t>
            </a:r>
            <a:r>
              <a:rPr lang="nb-NO" sz="2400" dirty="0" err="1"/>
              <a:t>divulgación</a:t>
            </a:r>
            <a:r>
              <a:rPr lang="nb-NO" sz="2400" dirty="0"/>
              <a:t> </a:t>
            </a:r>
            <a:r>
              <a:rPr lang="nb-NO" sz="2400" dirty="0" err="1"/>
              <a:t>sistemática</a:t>
            </a:r>
            <a:endParaRPr lang="nb-NO" sz="2400" dirty="0"/>
          </a:p>
          <a:p>
            <a:pPr lvl="1"/>
            <a:r>
              <a:rPr lang="nb-NO" dirty="0" err="1"/>
              <a:t>Construir</a:t>
            </a:r>
            <a:r>
              <a:rPr lang="nb-NO" dirty="0"/>
              <a:t> </a:t>
            </a:r>
            <a:r>
              <a:rPr lang="nb-NO" dirty="0" err="1"/>
              <a:t>un</a:t>
            </a:r>
            <a:r>
              <a:rPr lang="nb-NO" dirty="0"/>
              <a:t> portal EITI de </a:t>
            </a:r>
            <a:r>
              <a:rPr lang="nb-NO" dirty="0" err="1"/>
              <a:t>reporte</a:t>
            </a:r>
            <a:r>
              <a:rPr lang="nb-NO" dirty="0"/>
              <a:t> </a:t>
            </a:r>
            <a:r>
              <a:rPr lang="nb-NO" dirty="0" err="1"/>
              <a:t>electrónico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Construir</a:t>
            </a:r>
            <a:r>
              <a:rPr lang="nb-NO" dirty="0"/>
              <a:t> </a:t>
            </a:r>
            <a:r>
              <a:rPr lang="nb-NO" dirty="0" err="1"/>
              <a:t>un</a:t>
            </a:r>
            <a:r>
              <a:rPr lang="nb-NO" dirty="0"/>
              <a:t> portal EITI con datos </a:t>
            </a:r>
            <a:r>
              <a:rPr lang="nb-NO" dirty="0" err="1"/>
              <a:t>abiertos</a:t>
            </a:r>
            <a:endParaRPr lang="nb-NO" dirty="0"/>
          </a:p>
          <a:p>
            <a:r>
              <a:rPr lang="en-GB" sz="2400" dirty="0"/>
              <a:t>No </a:t>
            </a:r>
            <a:r>
              <a:rPr lang="en-GB" sz="2400" dirty="0" err="1"/>
              <a:t>necesitamos</a:t>
            </a:r>
            <a:r>
              <a:rPr lang="en-GB" sz="2400" dirty="0"/>
              <a:t> </a:t>
            </a:r>
            <a:r>
              <a:rPr lang="en-GB" sz="2400" dirty="0" err="1"/>
              <a:t>hacer</a:t>
            </a:r>
            <a:r>
              <a:rPr lang="en-GB" sz="2400" dirty="0"/>
              <a:t> </a:t>
            </a:r>
            <a:r>
              <a:rPr lang="en-GB" sz="2400" dirty="0" err="1"/>
              <a:t>todo</a:t>
            </a:r>
            <a:r>
              <a:rPr lang="en-GB" sz="2400" dirty="0"/>
              <a:t> al </a:t>
            </a:r>
            <a:r>
              <a:rPr lang="en-GB" sz="2400" dirty="0" err="1"/>
              <a:t>mismo</a:t>
            </a:r>
            <a:r>
              <a:rPr lang="en-GB" sz="2400" dirty="0"/>
              <a:t> </a:t>
            </a:r>
            <a:r>
              <a:rPr lang="en-GB" sz="2400" dirty="0" err="1"/>
              <a:t>tiempo</a:t>
            </a:r>
            <a:r>
              <a:rPr lang="en-GB" sz="2400" dirty="0"/>
              <a:t>.</a:t>
            </a:r>
          </a:p>
          <a:p>
            <a:r>
              <a:rPr lang="en-GB" sz="2400" dirty="0"/>
              <a:t>Hay que </a:t>
            </a:r>
            <a:r>
              <a:rPr lang="en-GB" sz="2400" dirty="0" err="1"/>
              <a:t>colaborar</a:t>
            </a:r>
            <a:r>
              <a:rPr lang="en-GB" sz="2400" dirty="0"/>
              <a:t> con las </a:t>
            </a:r>
            <a:r>
              <a:rPr lang="en-GB" sz="2400" dirty="0" err="1"/>
              <a:t>agencias</a:t>
            </a:r>
            <a:r>
              <a:rPr lang="en-GB" sz="2400" dirty="0"/>
              <a:t> que </a:t>
            </a:r>
            <a:r>
              <a:rPr lang="en-GB" sz="2400" dirty="0" err="1"/>
              <a:t>reportan</a:t>
            </a:r>
            <a:r>
              <a:rPr lang="en-GB" sz="2400" dirty="0"/>
              <a:t> la </a:t>
            </a:r>
            <a:r>
              <a:rPr lang="en-GB" sz="2400" dirty="0" err="1"/>
              <a:t>información</a:t>
            </a:r>
            <a:r>
              <a:rPr lang="en-GB" sz="2400" dirty="0"/>
              <a:t>. </a:t>
            </a:r>
            <a:r>
              <a:rPr lang="en-GB" sz="2400" b="1" dirty="0"/>
              <a:t>ELLAS </a:t>
            </a:r>
            <a:r>
              <a:rPr lang="en-GB" sz="2400" dirty="0"/>
              <a:t>son las que publican; el EITI solo debe </a:t>
            </a:r>
            <a:r>
              <a:rPr lang="en-GB" sz="2400" dirty="0" err="1"/>
              <a:t>revisar</a:t>
            </a:r>
            <a:r>
              <a:rPr lang="en-GB" sz="2400" dirty="0"/>
              <a:t>, </a:t>
            </a:r>
            <a:r>
              <a:rPr lang="en-GB" sz="2400" dirty="0" err="1"/>
              <a:t>cotejar</a:t>
            </a:r>
            <a:r>
              <a:rPr lang="en-GB" sz="2400" dirty="0"/>
              <a:t> y </a:t>
            </a:r>
            <a:r>
              <a:rPr lang="en-GB" sz="2400" dirty="0" err="1"/>
              <a:t>explicar</a:t>
            </a:r>
            <a:r>
              <a:rPr lang="en-GB" sz="2400" dirty="0"/>
              <a:t>. 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224358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FD4A-91DE-41D5-906E-C66FC8DD9A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0842" y="917484"/>
            <a:ext cx="6491548" cy="461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La </a:t>
            </a:r>
            <a:r>
              <a:rPr lang="nb-NO" dirty="0" err="1"/>
              <a:t>divulgación</a:t>
            </a:r>
            <a:r>
              <a:rPr lang="nb-NO" dirty="0"/>
              <a:t> final es solo la </a:t>
            </a:r>
            <a:r>
              <a:rPr lang="nb-NO" dirty="0" err="1"/>
              <a:t>punta</a:t>
            </a:r>
            <a:r>
              <a:rPr lang="nb-NO" dirty="0"/>
              <a:t> del </a:t>
            </a:r>
            <a:r>
              <a:rPr lang="nb-NO" dirty="0" err="1"/>
              <a:t>iceberg</a:t>
            </a:r>
            <a:r>
              <a:rPr lang="nb-NO" dirty="0"/>
              <a:t>. </a:t>
            </a:r>
          </a:p>
          <a:p>
            <a:pPr marL="0" indent="0">
              <a:buNone/>
            </a:pPr>
            <a:r>
              <a:rPr lang="nb-NO" dirty="0"/>
              <a:t>Una </a:t>
            </a:r>
            <a:r>
              <a:rPr lang="nb-NO" dirty="0" err="1"/>
              <a:t>divulgación</a:t>
            </a:r>
            <a:r>
              <a:rPr lang="nb-NO" dirty="0"/>
              <a:t> de </a:t>
            </a:r>
            <a:r>
              <a:rPr lang="nb-NO" dirty="0" err="1"/>
              <a:t>calidad</a:t>
            </a:r>
            <a:r>
              <a:rPr lang="nb-NO" dirty="0"/>
              <a:t> es el </a:t>
            </a:r>
            <a:r>
              <a:rPr lang="nb-NO" dirty="0" err="1"/>
              <a:t>resultado</a:t>
            </a:r>
            <a:r>
              <a:rPr lang="nb-NO" dirty="0"/>
              <a:t> de </a:t>
            </a:r>
            <a:r>
              <a:rPr lang="nb-NO" dirty="0" err="1"/>
              <a:t>un</a:t>
            </a:r>
            <a:r>
              <a:rPr lang="nb-NO" dirty="0"/>
              <a:t> buen </a:t>
            </a:r>
            <a:r>
              <a:rPr lang="nb-NO" b="1" dirty="0" err="1"/>
              <a:t>registro</a:t>
            </a:r>
            <a:r>
              <a:rPr lang="nb-NO" b="1" dirty="0"/>
              <a:t>. </a:t>
            </a:r>
            <a:r>
              <a:rPr lang="nb-NO" b="1" dirty="0" err="1"/>
              <a:t>Administrar</a:t>
            </a:r>
            <a:r>
              <a:rPr lang="nb-NO" b="1" dirty="0"/>
              <a:t> los </a:t>
            </a:r>
            <a:r>
              <a:rPr lang="nb-NO" b="1" dirty="0" err="1"/>
              <a:t>registros</a:t>
            </a:r>
            <a:r>
              <a:rPr lang="nb-NO" b="1" dirty="0"/>
              <a:t> y los </a:t>
            </a:r>
            <a:r>
              <a:rPr lang="nb-NO" b="1" dirty="0" err="1"/>
              <a:t>archivos</a:t>
            </a:r>
            <a:r>
              <a:rPr lang="nb-NO" b="1" dirty="0"/>
              <a:t> es </a:t>
            </a:r>
            <a:r>
              <a:rPr lang="nb-NO" b="1" dirty="0" err="1"/>
              <a:t>responsabilidad</a:t>
            </a:r>
            <a:r>
              <a:rPr lang="nb-NO" b="1" dirty="0"/>
              <a:t> del </a:t>
            </a:r>
            <a:r>
              <a:rPr lang="nb-NO" b="1" dirty="0" err="1"/>
              <a:t>gobierno</a:t>
            </a:r>
            <a:r>
              <a:rPr lang="nb-NO" b="1" dirty="0"/>
              <a:t>. Son </a:t>
            </a:r>
            <a:r>
              <a:rPr lang="nb-NO" b="1" dirty="0" err="1"/>
              <a:t>elementos</a:t>
            </a:r>
            <a:r>
              <a:rPr lang="nb-NO" b="1" dirty="0"/>
              <a:t> de </a:t>
            </a:r>
            <a:r>
              <a:rPr lang="nb-NO" b="1" dirty="0" err="1"/>
              <a:t>evidencia</a:t>
            </a:r>
            <a:endParaRPr lang="nb-NO" b="1" dirty="0"/>
          </a:p>
          <a:p>
            <a:pPr marL="0" indent="0">
              <a:buNone/>
            </a:pPr>
            <a:r>
              <a:rPr lang="nb-NO" b="1" dirty="0" err="1"/>
              <a:t>Administrar</a:t>
            </a:r>
            <a:r>
              <a:rPr lang="nb-NO" b="1" dirty="0"/>
              <a:t> la </a:t>
            </a:r>
            <a:r>
              <a:rPr lang="nb-NO" b="1" dirty="0" err="1"/>
              <a:t>información</a:t>
            </a:r>
            <a:r>
              <a:rPr lang="nb-NO" b="1" dirty="0"/>
              <a:t> </a:t>
            </a:r>
            <a:r>
              <a:rPr lang="nb-NO" dirty="0"/>
              <a:t>es la </a:t>
            </a:r>
            <a:r>
              <a:rPr lang="nb-NO" dirty="0" err="1"/>
              <a:t>contraparte</a:t>
            </a:r>
            <a:r>
              <a:rPr lang="nb-NO" dirty="0"/>
              <a:t> digital. El </a:t>
            </a:r>
            <a:r>
              <a:rPr lang="nb-NO" dirty="0" err="1"/>
              <a:t>gobierno</a:t>
            </a:r>
            <a:r>
              <a:rPr lang="nb-NO" dirty="0"/>
              <a:t> </a:t>
            </a:r>
            <a:r>
              <a:rPr lang="nb-NO" dirty="0" err="1"/>
              <a:t>guarda</a:t>
            </a:r>
            <a:r>
              <a:rPr lang="nb-NO" dirty="0"/>
              <a:t> </a:t>
            </a:r>
            <a:r>
              <a:rPr lang="nb-NO" dirty="0" err="1"/>
              <a:t>mucha</a:t>
            </a:r>
            <a:r>
              <a:rPr lang="nb-NO" dirty="0"/>
              <a:t> </a:t>
            </a:r>
            <a:r>
              <a:rPr lang="nb-NO" dirty="0" err="1"/>
              <a:t>información</a:t>
            </a:r>
            <a:r>
              <a:rPr lang="nb-NO" dirty="0"/>
              <a:t>. No </a:t>
            </a:r>
            <a:r>
              <a:rPr lang="nb-NO" dirty="0" err="1"/>
              <a:t>toda</a:t>
            </a:r>
            <a:r>
              <a:rPr lang="nb-NO" dirty="0"/>
              <a:t> </a:t>
            </a:r>
            <a:r>
              <a:rPr lang="nb-NO" dirty="0" err="1"/>
              <a:t>puede</a:t>
            </a:r>
            <a:r>
              <a:rPr lang="nb-NO" dirty="0"/>
              <a:t> o </a:t>
            </a:r>
            <a:r>
              <a:rPr lang="nb-NO" dirty="0" err="1"/>
              <a:t>debe</a:t>
            </a:r>
            <a:r>
              <a:rPr lang="nb-NO" dirty="0"/>
              <a:t> ser </a:t>
            </a:r>
            <a:r>
              <a:rPr lang="nb-NO" dirty="0" err="1"/>
              <a:t>pública</a:t>
            </a:r>
            <a:r>
              <a:rPr lang="nb-NO" dirty="0"/>
              <a:t>. </a:t>
            </a:r>
            <a:r>
              <a:rPr lang="nb-NO" dirty="0" err="1"/>
              <a:t>Entonces</a:t>
            </a:r>
            <a:r>
              <a:rPr lang="nb-NO" dirty="0"/>
              <a:t>, es </a:t>
            </a:r>
            <a:r>
              <a:rPr lang="nb-NO" dirty="0" err="1"/>
              <a:t>necesario</a:t>
            </a:r>
            <a:r>
              <a:rPr lang="nb-NO" dirty="0"/>
              <a:t> </a:t>
            </a:r>
            <a:r>
              <a:rPr lang="nb-NO" dirty="0" err="1"/>
              <a:t>identificar</a:t>
            </a:r>
            <a:r>
              <a:rPr lang="nb-NO" dirty="0"/>
              <a:t> </a:t>
            </a:r>
            <a:r>
              <a:rPr lang="nb-NO" dirty="0" err="1"/>
              <a:t>qué</a:t>
            </a:r>
            <a:r>
              <a:rPr lang="nb-NO" dirty="0"/>
              <a:t> </a:t>
            </a:r>
            <a:r>
              <a:rPr lang="nb-NO" dirty="0" err="1"/>
              <a:t>tipo</a:t>
            </a:r>
            <a:r>
              <a:rPr lang="nb-NO" dirty="0"/>
              <a:t> de </a:t>
            </a:r>
            <a:r>
              <a:rPr lang="nb-NO" dirty="0" err="1"/>
              <a:t>información</a:t>
            </a:r>
            <a:r>
              <a:rPr lang="nb-NO" dirty="0"/>
              <a:t> </a:t>
            </a:r>
            <a:r>
              <a:rPr lang="nb-NO" dirty="0" err="1"/>
              <a:t>debe</a:t>
            </a:r>
            <a:r>
              <a:rPr lang="nb-NO" dirty="0"/>
              <a:t> ser </a:t>
            </a:r>
            <a:r>
              <a:rPr lang="nb-NO" dirty="0" err="1"/>
              <a:t>publicada</a:t>
            </a:r>
            <a:r>
              <a:rPr lang="nb-NO" dirty="0"/>
              <a:t>: </a:t>
            </a:r>
          </a:p>
          <a:p>
            <a:r>
              <a:rPr lang="nb-NO" b="1" dirty="0" err="1"/>
              <a:t>Divulgación</a:t>
            </a:r>
            <a:r>
              <a:rPr lang="nb-NO" b="1" dirty="0"/>
              <a:t> </a:t>
            </a:r>
            <a:r>
              <a:rPr lang="nb-NO" b="1" dirty="0" err="1"/>
              <a:t>mínima</a:t>
            </a:r>
            <a:r>
              <a:rPr lang="nb-NO" b="1" dirty="0"/>
              <a:t> (</a:t>
            </a:r>
            <a:r>
              <a:rPr lang="nb-NO" b="1" dirty="0" err="1"/>
              <a:t>Requisito</a:t>
            </a:r>
            <a:r>
              <a:rPr lang="nb-NO" b="1" dirty="0"/>
              <a:t> EITI)</a:t>
            </a:r>
          </a:p>
          <a:p>
            <a:r>
              <a:rPr lang="nb-NO" b="1" dirty="0" err="1"/>
              <a:t>Contexto</a:t>
            </a:r>
            <a:r>
              <a:rPr lang="nb-NO" b="1" dirty="0"/>
              <a:t> </a:t>
            </a:r>
            <a:r>
              <a:rPr lang="nb-NO" b="1" dirty="0" err="1"/>
              <a:t>nacional</a:t>
            </a:r>
            <a:r>
              <a:rPr lang="nb-NO" b="1" dirty="0"/>
              <a:t> </a:t>
            </a:r>
            <a:r>
              <a:rPr lang="nb-NO" b="1" dirty="0" err="1"/>
              <a:t>particular</a:t>
            </a:r>
            <a:r>
              <a:rPr lang="nb-NO" b="1" dirty="0"/>
              <a:t> (</a:t>
            </a:r>
            <a:r>
              <a:rPr lang="nb-NO" b="1" dirty="0" err="1"/>
              <a:t>puede</a:t>
            </a:r>
            <a:r>
              <a:rPr lang="nb-NO" b="1" dirty="0"/>
              <a:t> ser </a:t>
            </a:r>
            <a:r>
              <a:rPr lang="nb-NO" b="1" dirty="0" err="1"/>
              <a:t>más</a:t>
            </a:r>
            <a:r>
              <a:rPr lang="nb-NO" b="1" dirty="0"/>
              <a:t> </a:t>
            </a:r>
            <a:r>
              <a:rPr lang="nb-NO" b="1" dirty="0" err="1"/>
              <a:t>que</a:t>
            </a:r>
            <a:r>
              <a:rPr lang="nb-NO" b="1" dirty="0"/>
              <a:t> lo </a:t>
            </a:r>
            <a:r>
              <a:rPr lang="nb-NO" b="1" dirty="0" err="1"/>
              <a:t>que</a:t>
            </a:r>
            <a:r>
              <a:rPr lang="nb-NO" b="1" dirty="0"/>
              <a:t> </a:t>
            </a:r>
            <a:r>
              <a:rPr lang="nb-NO" b="1" dirty="0" err="1"/>
              <a:t>pide</a:t>
            </a:r>
            <a:r>
              <a:rPr lang="nb-NO" b="1" dirty="0"/>
              <a:t> el EITI)</a:t>
            </a:r>
          </a:p>
          <a:p>
            <a:r>
              <a:rPr lang="nb-NO" b="1" dirty="0" err="1"/>
              <a:t>Contexto</a:t>
            </a:r>
            <a:r>
              <a:rPr lang="nb-NO" b="1" dirty="0"/>
              <a:t>: </a:t>
            </a:r>
            <a:r>
              <a:rPr lang="nb-NO" dirty="0"/>
              <a:t>¿</a:t>
            </a:r>
            <a:r>
              <a:rPr lang="nb-NO" dirty="0" err="1"/>
              <a:t>necesitamos</a:t>
            </a:r>
            <a:r>
              <a:rPr lang="nb-NO" dirty="0"/>
              <a:t> </a:t>
            </a:r>
            <a:r>
              <a:rPr lang="nb-NO" dirty="0" err="1"/>
              <a:t>agregar</a:t>
            </a:r>
            <a:r>
              <a:rPr lang="nb-NO" dirty="0"/>
              <a:t> </a:t>
            </a:r>
            <a:r>
              <a:rPr lang="nb-NO" dirty="0" err="1"/>
              <a:t>etiquetas</a:t>
            </a:r>
            <a:r>
              <a:rPr lang="nb-NO" dirty="0"/>
              <a:t> y </a:t>
            </a:r>
            <a:r>
              <a:rPr lang="nb-NO" dirty="0" err="1"/>
              <a:t>categorías</a:t>
            </a:r>
            <a:r>
              <a:rPr lang="nb-NO" dirty="0"/>
              <a:t> para </a:t>
            </a:r>
            <a:r>
              <a:rPr lang="nb-NO" dirty="0" err="1"/>
              <a:t>buscar</a:t>
            </a:r>
            <a:r>
              <a:rPr lang="nb-NO" dirty="0"/>
              <a:t> o </a:t>
            </a:r>
            <a:r>
              <a:rPr lang="nb-NO" dirty="0" err="1"/>
              <a:t>filtrar</a:t>
            </a:r>
            <a:r>
              <a:rPr lang="nb-NO" dirty="0"/>
              <a:t> la </a:t>
            </a:r>
            <a:r>
              <a:rPr lang="nb-NO" dirty="0" err="1"/>
              <a:t>información</a:t>
            </a:r>
            <a:r>
              <a:rPr lang="nb-NO" dirty="0"/>
              <a:t>? ¿</a:t>
            </a:r>
            <a:r>
              <a:rPr lang="nb-NO" dirty="0" err="1"/>
              <a:t>Qué</a:t>
            </a:r>
            <a:r>
              <a:rPr lang="nb-NO" dirty="0"/>
              <a:t> </a:t>
            </a:r>
            <a:r>
              <a:rPr lang="nb-NO" dirty="0" err="1"/>
              <a:t>elementos</a:t>
            </a:r>
            <a:r>
              <a:rPr lang="nb-NO" dirty="0"/>
              <a:t> o «</a:t>
            </a:r>
            <a:r>
              <a:rPr lang="nb-NO" dirty="0" err="1"/>
              <a:t>funcionalidades</a:t>
            </a:r>
            <a:r>
              <a:rPr lang="nb-NO" dirty="0"/>
              <a:t>» </a:t>
            </a:r>
            <a:r>
              <a:rPr lang="nb-NO" dirty="0" err="1"/>
              <a:t>necesitaría</a:t>
            </a:r>
            <a:r>
              <a:rPr lang="nb-NO" dirty="0"/>
              <a:t> </a:t>
            </a:r>
            <a:r>
              <a:rPr lang="nb-NO" dirty="0" err="1"/>
              <a:t>un</a:t>
            </a:r>
            <a:r>
              <a:rPr lang="nb-NO" dirty="0"/>
              <a:t> </a:t>
            </a:r>
            <a:r>
              <a:rPr lang="nb-NO" dirty="0" err="1"/>
              <a:t>sitio</a:t>
            </a:r>
            <a:r>
              <a:rPr lang="nb-NO" dirty="0"/>
              <a:t> web para </a:t>
            </a:r>
            <a:r>
              <a:rPr lang="nb-NO" dirty="0" err="1"/>
              <a:t>llevar</a:t>
            </a:r>
            <a:r>
              <a:rPr lang="nb-NO" dirty="0"/>
              <a:t> a </a:t>
            </a:r>
            <a:r>
              <a:rPr lang="nb-NO" dirty="0" err="1"/>
              <a:t>cabo</a:t>
            </a:r>
            <a:r>
              <a:rPr lang="nb-NO" dirty="0"/>
              <a:t> </a:t>
            </a:r>
            <a:r>
              <a:rPr lang="nb-NO" dirty="0" err="1"/>
              <a:t>esa</a:t>
            </a:r>
            <a:r>
              <a:rPr lang="nb-NO" dirty="0"/>
              <a:t> </a:t>
            </a:r>
            <a:r>
              <a:rPr lang="nb-NO" dirty="0" err="1"/>
              <a:t>tarea</a:t>
            </a:r>
            <a:r>
              <a:rPr lang="nb-NO" dirty="0"/>
              <a:t>?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355EA30-6D74-41B3-9253-F739250A3F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8895" t="14713" r="38620"/>
          <a:stretch/>
        </p:blipFill>
        <p:spPr>
          <a:xfrm>
            <a:off x="6968019" y="0"/>
            <a:ext cx="5223982" cy="687996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82DA42-F8C3-4812-BDE6-322AFC404A07}"/>
              </a:ext>
            </a:extLst>
          </p:cNvPr>
          <p:cNvSpPr txBox="1"/>
          <p:nvPr/>
        </p:nvSpPr>
        <p:spPr>
          <a:xfrm>
            <a:off x="8013405" y="81387"/>
            <a:ext cx="356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>
                <a:solidFill>
                  <a:srgbClr val="FF0000"/>
                </a:solidFill>
              </a:rPr>
              <a:t>Data disclosure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3BB0E-766D-4622-87B5-BF2447E8AB9D}"/>
              </a:ext>
            </a:extLst>
          </p:cNvPr>
          <p:cNvSpPr txBox="1"/>
          <p:nvPr/>
        </p:nvSpPr>
        <p:spPr>
          <a:xfrm>
            <a:off x="7541254" y="1290628"/>
            <a:ext cx="40340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EBEBEB"/>
                </a:solidFill>
              </a:rPr>
              <a:t>Mejorar</a:t>
            </a:r>
            <a:r>
              <a:rPr lang="en-US" sz="2000" b="1" dirty="0">
                <a:solidFill>
                  <a:srgbClr val="EBEBEB"/>
                </a:solidFill>
              </a:rPr>
              <a:t> la </a:t>
            </a:r>
            <a:r>
              <a:rPr lang="en-US" sz="2000" b="1" dirty="0" err="1">
                <a:solidFill>
                  <a:srgbClr val="EBEBEB"/>
                </a:solidFill>
              </a:rPr>
              <a:t>administración</a:t>
            </a:r>
            <a:r>
              <a:rPr lang="en-US" sz="2000" b="1" dirty="0">
                <a:solidFill>
                  <a:srgbClr val="EBEBEB"/>
                </a:solidFill>
              </a:rPr>
              <a:t> de los </a:t>
            </a:r>
            <a:r>
              <a:rPr lang="en-US" sz="2000" b="1" dirty="0" err="1">
                <a:solidFill>
                  <a:srgbClr val="EBEBEB"/>
                </a:solidFill>
              </a:rPr>
              <a:t>datos</a:t>
            </a:r>
            <a:r>
              <a:rPr lang="en-US" sz="2000" b="1" dirty="0">
                <a:solidFill>
                  <a:srgbClr val="EBEBEB"/>
                </a:solidFill>
              </a:rPr>
              <a:t>, </a:t>
            </a:r>
            <a:r>
              <a:rPr lang="en-US" sz="2000" b="1" dirty="0" err="1">
                <a:solidFill>
                  <a:srgbClr val="EBEBEB"/>
                </a:solidFill>
              </a:rPr>
              <a:t>su</a:t>
            </a:r>
            <a:r>
              <a:rPr lang="en-US" sz="2000" b="1" dirty="0">
                <a:solidFill>
                  <a:srgbClr val="EBEBEB"/>
                </a:solidFill>
              </a:rPr>
              <a:t> </a:t>
            </a:r>
            <a:r>
              <a:rPr lang="en-US" sz="2000" b="1" dirty="0" err="1">
                <a:solidFill>
                  <a:srgbClr val="EBEBEB"/>
                </a:solidFill>
              </a:rPr>
              <a:t>procesamiento</a:t>
            </a:r>
            <a:r>
              <a:rPr lang="en-US" sz="2000" b="1" dirty="0">
                <a:solidFill>
                  <a:srgbClr val="EBEBEB"/>
                </a:solidFill>
              </a:rPr>
              <a:t> </a:t>
            </a:r>
            <a:r>
              <a:rPr lang="en-US" sz="2000" b="1" dirty="0" err="1">
                <a:solidFill>
                  <a:srgbClr val="EBEBEB"/>
                </a:solidFill>
              </a:rPr>
              <a:t>interno</a:t>
            </a:r>
            <a:r>
              <a:rPr lang="en-US" sz="2000" b="1" dirty="0">
                <a:solidFill>
                  <a:srgbClr val="EBEBEB"/>
                </a:solidFill>
              </a:rPr>
              <a:t> y </a:t>
            </a:r>
            <a:r>
              <a:rPr lang="en-US" sz="2000" b="1" dirty="0" err="1">
                <a:solidFill>
                  <a:srgbClr val="EBEBEB"/>
                </a:solidFill>
              </a:rPr>
              <a:t>su</a:t>
            </a:r>
            <a:r>
              <a:rPr lang="en-US" sz="2000" b="1" dirty="0">
                <a:solidFill>
                  <a:srgbClr val="EBEBEB"/>
                </a:solidFill>
              </a:rPr>
              <a:t> </a:t>
            </a:r>
            <a:r>
              <a:rPr lang="en-US" sz="2000" b="1" dirty="0" err="1">
                <a:solidFill>
                  <a:srgbClr val="EBEBEB"/>
                </a:solidFill>
              </a:rPr>
              <a:t>verificación</a:t>
            </a:r>
            <a:endParaRPr lang="en-US" sz="2000" b="1" dirty="0">
              <a:solidFill>
                <a:srgbClr val="EBEBEB"/>
              </a:solidFill>
            </a:endParaRPr>
          </a:p>
          <a:p>
            <a:endParaRPr lang="no" sz="2000" b="1" dirty="0">
              <a:solidFill>
                <a:srgbClr val="EBEBEB"/>
              </a:solidFill>
            </a:endParaRPr>
          </a:p>
          <a:p>
            <a:r>
              <a:rPr lang="nb-NO" sz="2000" b="1" dirty="0">
                <a:solidFill>
                  <a:srgbClr val="EBEBEB"/>
                </a:solidFill>
              </a:rPr>
              <a:t>Promover </a:t>
            </a:r>
            <a:r>
              <a:rPr lang="nb-NO" sz="2000" b="1" dirty="0" err="1">
                <a:solidFill>
                  <a:srgbClr val="EBEBEB"/>
                </a:solidFill>
              </a:rPr>
              <a:t>un</a:t>
            </a:r>
            <a:r>
              <a:rPr lang="nb-NO" sz="2000" b="1" dirty="0">
                <a:solidFill>
                  <a:srgbClr val="EBEBEB"/>
                </a:solidFill>
              </a:rPr>
              <a:t> </a:t>
            </a:r>
            <a:r>
              <a:rPr lang="nb-NO" sz="2000" b="1" dirty="0" err="1">
                <a:solidFill>
                  <a:srgbClr val="EBEBEB"/>
                </a:solidFill>
              </a:rPr>
              <a:t>intercambio</a:t>
            </a:r>
            <a:r>
              <a:rPr lang="nb-NO" sz="2000" b="1" dirty="0">
                <a:solidFill>
                  <a:srgbClr val="EBEBEB"/>
                </a:solidFill>
              </a:rPr>
              <a:t> de </a:t>
            </a:r>
            <a:r>
              <a:rPr lang="nb-NO" sz="2000" b="1" dirty="0" err="1">
                <a:solidFill>
                  <a:srgbClr val="EBEBEB"/>
                </a:solidFill>
              </a:rPr>
              <a:t>información</a:t>
            </a:r>
            <a:r>
              <a:rPr lang="nb-NO" sz="2000" b="1" dirty="0">
                <a:solidFill>
                  <a:srgbClr val="EBEBEB"/>
                </a:solidFill>
              </a:rPr>
              <a:t> para </a:t>
            </a:r>
            <a:r>
              <a:rPr lang="nb-NO" sz="2000" b="1" dirty="0" err="1">
                <a:solidFill>
                  <a:srgbClr val="EBEBEB"/>
                </a:solidFill>
              </a:rPr>
              <a:t>una</a:t>
            </a:r>
            <a:r>
              <a:rPr lang="nb-NO" sz="2000" b="1" dirty="0">
                <a:solidFill>
                  <a:srgbClr val="EBEBEB"/>
                </a:solidFill>
              </a:rPr>
              <a:t> </a:t>
            </a:r>
            <a:r>
              <a:rPr lang="nb-NO" sz="2000" b="1" dirty="0" err="1">
                <a:solidFill>
                  <a:srgbClr val="EBEBEB"/>
                </a:solidFill>
              </a:rPr>
              <a:t>mejor</a:t>
            </a:r>
            <a:r>
              <a:rPr lang="nb-NO" sz="2000" b="1" dirty="0">
                <a:solidFill>
                  <a:srgbClr val="EBEBEB"/>
                </a:solidFill>
              </a:rPr>
              <a:t> </a:t>
            </a:r>
            <a:r>
              <a:rPr lang="nb-NO" sz="2000" b="1" dirty="0" err="1">
                <a:solidFill>
                  <a:srgbClr val="EBEBEB"/>
                </a:solidFill>
              </a:rPr>
              <a:t>gobernanza</a:t>
            </a:r>
            <a:endParaRPr lang="nb-NO" sz="2000" b="1" dirty="0">
              <a:solidFill>
                <a:srgbClr val="EBEBEB"/>
              </a:solidFill>
            </a:endParaRPr>
          </a:p>
          <a:p>
            <a:endParaRPr lang="no" sz="2000" b="1" dirty="0">
              <a:solidFill>
                <a:srgbClr val="EBEBEB"/>
              </a:solidFill>
            </a:endParaRPr>
          </a:p>
          <a:p>
            <a:r>
              <a:rPr lang="nb-NO" sz="2000" b="1" dirty="0" err="1">
                <a:solidFill>
                  <a:srgbClr val="EBEBEB"/>
                </a:solidFill>
              </a:rPr>
              <a:t>Evaluar</a:t>
            </a:r>
            <a:r>
              <a:rPr lang="nb-NO" sz="2000" b="1" dirty="0">
                <a:solidFill>
                  <a:srgbClr val="EBEBEB"/>
                </a:solidFill>
              </a:rPr>
              <a:t> las </a:t>
            </a:r>
            <a:r>
              <a:rPr lang="nb-NO" sz="2000" b="1" dirty="0" err="1">
                <a:solidFill>
                  <a:srgbClr val="EBEBEB"/>
                </a:solidFill>
              </a:rPr>
              <a:t>políticas</a:t>
            </a:r>
            <a:r>
              <a:rPr lang="nb-NO" sz="2000" b="1" dirty="0">
                <a:solidFill>
                  <a:srgbClr val="EBEBEB"/>
                </a:solidFill>
              </a:rPr>
              <a:t> de </a:t>
            </a:r>
            <a:r>
              <a:rPr lang="nb-NO" sz="2000" b="1" dirty="0" err="1">
                <a:solidFill>
                  <a:srgbClr val="EBEBEB"/>
                </a:solidFill>
              </a:rPr>
              <a:t>retención</a:t>
            </a:r>
            <a:r>
              <a:rPr lang="nb-NO" sz="2000" b="1" dirty="0">
                <a:solidFill>
                  <a:srgbClr val="EBEBEB"/>
                </a:solidFill>
              </a:rPr>
              <a:t> de </a:t>
            </a:r>
            <a:r>
              <a:rPr lang="nb-NO" sz="2000" b="1" dirty="0" err="1">
                <a:solidFill>
                  <a:srgbClr val="EBEBEB"/>
                </a:solidFill>
              </a:rPr>
              <a:t>información</a:t>
            </a:r>
            <a:r>
              <a:rPr lang="nb-NO" sz="2000" b="1" dirty="0">
                <a:solidFill>
                  <a:srgbClr val="EBEBEB"/>
                </a:solidFill>
              </a:rPr>
              <a:t> (</a:t>
            </a:r>
            <a:r>
              <a:rPr lang="nb-NO" sz="2000" b="1" dirty="0" err="1">
                <a:solidFill>
                  <a:srgbClr val="EBEBEB"/>
                </a:solidFill>
              </a:rPr>
              <a:t>archivos</a:t>
            </a:r>
            <a:r>
              <a:rPr lang="nb-NO" sz="2000" b="1" dirty="0">
                <a:solidFill>
                  <a:srgbClr val="EBEBEB"/>
                </a:solidFill>
              </a:rPr>
              <a:t>)</a:t>
            </a:r>
          </a:p>
          <a:p>
            <a:endParaRPr lang="no" sz="2000" b="1" dirty="0">
              <a:solidFill>
                <a:srgbClr val="EBEBEB"/>
              </a:solidFill>
            </a:endParaRPr>
          </a:p>
          <a:p>
            <a:r>
              <a:rPr lang="nb-NO" sz="2000" b="1" dirty="0" err="1">
                <a:solidFill>
                  <a:srgbClr val="EBEBEB"/>
                </a:solidFill>
              </a:rPr>
              <a:t>Aclarar</a:t>
            </a:r>
            <a:r>
              <a:rPr lang="nb-NO" sz="2000" b="1" dirty="0">
                <a:solidFill>
                  <a:srgbClr val="EBEBEB"/>
                </a:solidFill>
              </a:rPr>
              <a:t> las </a:t>
            </a:r>
            <a:r>
              <a:rPr lang="nb-NO" sz="2000" b="1" dirty="0" err="1">
                <a:solidFill>
                  <a:srgbClr val="EBEBEB"/>
                </a:solidFill>
              </a:rPr>
              <a:t>responsabilidades</a:t>
            </a:r>
            <a:endParaRPr lang="no" sz="2000" b="1" dirty="0">
              <a:solidFill>
                <a:srgbClr val="EBEBEB"/>
              </a:solidFill>
            </a:endParaRPr>
          </a:p>
          <a:p>
            <a:endParaRPr lang="no" sz="2000" b="1" dirty="0">
              <a:solidFill>
                <a:srgbClr val="EBEBEB"/>
              </a:solidFill>
            </a:endParaRPr>
          </a:p>
          <a:p>
            <a:r>
              <a:rPr lang="en-US" sz="2000" b="1" dirty="0" err="1">
                <a:solidFill>
                  <a:srgbClr val="EBEBEB"/>
                </a:solidFill>
              </a:rPr>
              <a:t>Revisar</a:t>
            </a:r>
            <a:r>
              <a:rPr lang="en-US" sz="2000" b="1" dirty="0">
                <a:solidFill>
                  <a:srgbClr val="EBEBEB"/>
                </a:solidFill>
              </a:rPr>
              <a:t> la </a:t>
            </a:r>
            <a:r>
              <a:rPr lang="en-US" sz="2000" b="1" dirty="0" err="1">
                <a:solidFill>
                  <a:srgbClr val="EBEBEB"/>
                </a:solidFill>
              </a:rPr>
              <a:t>seguridad</a:t>
            </a:r>
            <a:r>
              <a:rPr lang="en-US" sz="2000" b="1" dirty="0">
                <a:solidFill>
                  <a:srgbClr val="EBEBEB"/>
                </a:solidFill>
              </a:rPr>
              <a:t> y </a:t>
            </a:r>
            <a:r>
              <a:rPr lang="en-US" sz="2000" b="1" dirty="0" err="1">
                <a:solidFill>
                  <a:srgbClr val="EBEBEB"/>
                </a:solidFill>
              </a:rPr>
              <a:t>estabilidad</a:t>
            </a:r>
            <a:r>
              <a:rPr lang="en-US" sz="2000" b="1" dirty="0">
                <a:solidFill>
                  <a:srgbClr val="EBEBEB"/>
                </a:solidFill>
              </a:rPr>
              <a:t> de los </a:t>
            </a:r>
            <a:r>
              <a:rPr lang="en-US" sz="2000" b="1" dirty="0" err="1">
                <a:solidFill>
                  <a:srgbClr val="EBEBEB"/>
                </a:solidFill>
              </a:rPr>
              <a:t>servidores</a:t>
            </a:r>
            <a:endParaRPr lang="en-US" sz="2000" b="1" dirty="0">
              <a:solidFill>
                <a:srgbClr val="EBEBEB"/>
              </a:solidFill>
            </a:endParaRPr>
          </a:p>
          <a:p>
            <a:endParaRPr lang="nb-NO" sz="2000" dirty="0">
              <a:solidFill>
                <a:srgbClr val="EBEBEB"/>
              </a:solidFill>
            </a:endParaRPr>
          </a:p>
          <a:p>
            <a:r>
              <a:rPr lang="nb-NO" sz="2000" dirty="0">
                <a:solidFill>
                  <a:srgbClr val="EBEBEB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146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4237-EBC6-4C3F-A910-30993F02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Actividades</a:t>
            </a:r>
            <a:r>
              <a:rPr lang="en-GB" dirty="0"/>
              <a:t> de </a:t>
            </a:r>
            <a:r>
              <a:rPr lang="en-GB" dirty="0" err="1"/>
              <a:t>divulgación</a:t>
            </a:r>
            <a:r>
              <a:rPr lang="en-GB" dirty="0"/>
              <a:t> </a:t>
            </a:r>
            <a:r>
              <a:rPr lang="en-GB" dirty="0" err="1"/>
              <a:t>sistemática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8458-335F-4E45-8BCF-E159CFC1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10768398" cy="3581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Evaluar</a:t>
            </a:r>
            <a:r>
              <a:rPr lang="en-GB" b="1" dirty="0"/>
              <a:t>: </a:t>
            </a:r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disponible </a:t>
            </a:r>
            <a:r>
              <a:rPr lang="en-GB" dirty="0" err="1"/>
              <a:t>continuamente</a:t>
            </a:r>
            <a:r>
              <a:rPr lang="en-GB" dirty="0"/>
              <a:t>? 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calidad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? ¿Se publica con </a:t>
            </a:r>
            <a:r>
              <a:rPr lang="en-GB" dirty="0" err="1"/>
              <a:t>regularidad</a:t>
            </a:r>
            <a:r>
              <a:rPr lang="en-GB" dirty="0"/>
              <a:t>, es </a:t>
            </a:r>
            <a:r>
              <a:rPr lang="en-GB" dirty="0" err="1"/>
              <a:t>exhaustiva</a:t>
            </a:r>
            <a:r>
              <a:rPr lang="en-GB" dirty="0"/>
              <a:t>? ¡Hay que </a:t>
            </a:r>
            <a:r>
              <a:rPr lang="en-GB" dirty="0" err="1"/>
              <a:t>trabajar</a:t>
            </a:r>
            <a:r>
              <a:rPr lang="en-GB" dirty="0"/>
              <a:t> con las </a:t>
            </a:r>
            <a:r>
              <a:rPr lang="en-GB" dirty="0" err="1"/>
              <a:t>oficinas</a:t>
            </a:r>
            <a:r>
              <a:rPr lang="en-GB" dirty="0"/>
              <a:t> </a:t>
            </a:r>
            <a:r>
              <a:rPr lang="en-GB" dirty="0" err="1"/>
              <a:t>responsables</a:t>
            </a:r>
            <a:r>
              <a:rPr lang="en-GB" dirty="0"/>
              <a:t> de </a:t>
            </a:r>
            <a:r>
              <a:rPr lang="en-GB" dirty="0" err="1"/>
              <a:t>reportar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! 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 err="1"/>
              <a:t>Oficina</a:t>
            </a:r>
            <a:r>
              <a:rPr lang="en-GB" b="1" dirty="0"/>
              <a:t> Nacional de </a:t>
            </a:r>
            <a:r>
              <a:rPr lang="en-GB" b="1" dirty="0" err="1"/>
              <a:t>Estadística</a:t>
            </a:r>
            <a:r>
              <a:rPr lang="en-GB" b="1" dirty="0"/>
              <a:t>, el </a:t>
            </a:r>
            <a:r>
              <a:rPr lang="en-GB" b="1" dirty="0" err="1"/>
              <a:t>Ministerio</a:t>
            </a:r>
            <a:r>
              <a:rPr lang="en-GB" b="1" dirty="0"/>
              <a:t> de Minas y </a:t>
            </a:r>
            <a:r>
              <a:rPr lang="en-GB" b="1" dirty="0" err="1"/>
              <a:t>Energía</a:t>
            </a:r>
            <a:r>
              <a:rPr lang="en-GB" b="1" dirty="0"/>
              <a:t>, el </a:t>
            </a:r>
            <a:r>
              <a:rPr lang="en-GB" b="1" dirty="0" err="1"/>
              <a:t>Ministerio</a:t>
            </a:r>
            <a:r>
              <a:rPr lang="en-GB" b="1" dirty="0"/>
              <a:t> de Hacienda, el </a:t>
            </a:r>
            <a:r>
              <a:rPr lang="en-GB" b="1" dirty="0" err="1"/>
              <a:t>registro</a:t>
            </a:r>
            <a:r>
              <a:rPr lang="en-GB" b="1" dirty="0"/>
              <a:t> commercial, las </a:t>
            </a:r>
            <a:r>
              <a:rPr lang="en-GB" b="1" dirty="0" err="1"/>
              <a:t>compañías</a:t>
            </a:r>
            <a:r>
              <a:rPr lang="en-GB" b="1" dirty="0"/>
              <a:t>, las </a:t>
            </a:r>
            <a:r>
              <a:rPr lang="en-GB" b="1" dirty="0" err="1"/>
              <a:t>empresas</a:t>
            </a:r>
            <a:r>
              <a:rPr lang="en-GB" b="1" dirty="0"/>
              <a:t> </a:t>
            </a:r>
            <a:r>
              <a:rPr lang="en-GB" b="1" dirty="0" err="1"/>
              <a:t>estatales</a:t>
            </a:r>
            <a:r>
              <a:rPr lang="en-GB" b="1" dirty="0"/>
              <a:t>, etc. </a:t>
            </a:r>
            <a:br>
              <a:rPr lang="en-GB" dirty="0"/>
            </a:br>
            <a:r>
              <a:rPr lang="en-GB" dirty="0"/>
              <a:t>Hay una </a:t>
            </a:r>
            <a:r>
              <a:rPr lang="en-GB" dirty="0" err="1"/>
              <a:t>lista</a:t>
            </a:r>
            <a:r>
              <a:rPr lang="en-GB" dirty="0"/>
              <a:t> de </a:t>
            </a:r>
            <a:r>
              <a:rPr lang="en-GB" dirty="0" err="1"/>
              <a:t>verificación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https://eiti.org/es/documento/herramientas-divulgacion-sistematica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Identificar</a:t>
            </a:r>
            <a:r>
              <a:rPr lang="en-GB" dirty="0"/>
              <a:t> </a:t>
            </a:r>
            <a:r>
              <a:rPr lang="en-GB" dirty="0" err="1"/>
              <a:t>áreas</a:t>
            </a:r>
            <a:r>
              <a:rPr lang="en-GB" dirty="0"/>
              <a:t> de </a:t>
            </a:r>
            <a:r>
              <a:rPr lang="en-GB" b="1" dirty="0"/>
              <a:t>particular </a:t>
            </a:r>
            <a:r>
              <a:rPr lang="en-GB" b="1" dirty="0" err="1"/>
              <a:t>interés</a:t>
            </a:r>
            <a:r>
              <a:rPr lang="en-GB" b="1" dirty="0"/>
              <a:t> </a:t>
            </a:r>
            <a:r>
              <a:rPr lang="en-GB" dirty="0"/>
              <a:t>a los </a:t>
            </a:r>
            <a:r>
              <a:rPr lang="en-GB" dirty="0" err="1"/>
              <a:t>actores</a:t>
            </a:r>
            <a:r>
              <a:rPr lang="en-GB" dirty="0"/>
              <a:t> </a:t>
            </a:r>
            <a:r>
              <a:rPr lang="en-GB" dirty="0" err="1"/>
              <a:t>involucrados</a:t>
            </a:r>
            <a:r>
              <a:rPr lang="en-GB" dirty="0"/>
              <a:t> y </a:t>
            </a:r>
            <a:r>
              <a:rPr lang="en-GB" dirty="0" err="1"/>
              <a:t>centrarse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divulgaciones</a:t>
            </a:r>
            <a:r>
              <a:rPr lang="en-GB" dirty="0"/>
              <a:t> </a:t>
            </a:r>
            <a:r>
              <a:rPr lang="en-GB" dirty="0" err="1"/>
              <a:t>regulares</a:t>
            </a:r>
            <a:r>
              <a:rPr lang="en-GB" dirty="0"/>
              <a:t>, </a:t>
            </a:r>
            <a:r>
              <a:rPr lang="en-GB" dirty="0" err="1"/>
              <a:t>públicas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 que </a:t>
            </a:r>
            <a:r>
              <a:rPr lang="en-GB" dirty="0" err="1"/>
              <a:t>tienen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impacto</a:t>
            </a:r>
            <a:r>
              <a:rPr lang="en-GB" dirty="0"/>
              <a:t>. </a:t>
            </a:r>
            <a:endParaRPr lang="en-GB" dirty="0">
              <a:sym typeface="Wingdings" panose="05000000000000000000" pitchFamily="2" charset="2"/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Por </a:t>
            </a:r>
            <a:r>
              <a:rPr lang="en-GB" dirty="0" err="1">
                <a:sym typeface="Wingdings" panose="05000000000000000000" pitchFamily="2" charset="2"/>
              </a:rPr>
              <a:t>ejemplo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si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existe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interés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público</a:t>
            </a:r>
            <a:r>
              <a:rPr lang="en-GB" dirty="0">
                <a:sym typeface="Wingdings" panose="05000000000000000000" pitchFamily="2" charset="2"/>
              </a:rPr>
              <a:t> (de las </a:t>
            </a:r>
            <a:r>
              <a:rPr lang="en-GB" dirty="0" err="1">
                <a:sym typeface="Wingdings" panose="05000000000000000000" pitchFamily="2" charset="2"/>
              </a:rPr>
              <a:t>compañías</a:t>
            </a:r>
            <a:r>
              <a:rPr lang="en-GB" dirty="0">
                <a:sym typeface="Wingdings" panose="05000000000000000000" pitchFamily="2" charset="2"/>
              </a:rPr>
              <a:t>, el </a:t>
            </a:r>
            <a:r>
              <a:rPr lang="en-GB" dirty="0" err="1">
                <a:sym typeface="Wingdings" panose="05000000000000000000" pitchFamily="2" charset="2"/>
              </a:rPr>
              <a:t>gobierno</a:t>
            </a:r>
            <a:r>
              <a:rPr lang="en-GB" dirty="0">
                <a:sym typeface="Wingdings" panose="05000000000000000000" pitchFamily="2" charset="2"/>
              </a:rPr>
              <a:t>, la </a:t>
            </a:r>
            <a:r>
              <a:rPr lang="en-GB" dirty="0" err="1">
                <a:sym typeface="Wingdings" panose="05000000000000000000" pitchFamily="2" charset="2"/>
              </a:rPr>
              <a:t>sociedad</a:t>
            </a:r>
            <a:r>
              <a:rPr lang="en-GB" dirty="0">
                <a:sym typeface="Wingdings" panose="05000000000000000000" pitchFamily="2" charset="2"/>
              </a:rPr>
              <a:t> civil) por </a:t>
            </a:r>
            <a:r>
              <a:rPr lang="en-GB" dirty="0" err="1">
                <a:sym typeface="Wingdings" panose="05000000000000000000" pitchFamily="2" charset="2"/>
              </a:rPr>
              <a:t>combatir</a:t>
            </a:r>
            <a:r>
              <a:rPr lang="en-GB" dirty="0">
                <a:sym typeface="Wingdings" panose="05000000000000000000" pitchFamily="2" charset="2"/>
              </a:rPr>
              <a:t> la </a:t>
            </a:r>
            <a:r>
              <a:rPr lang="en-GB" dirty="0" err="1">
                <a:sym typeface="Wingdings" panose="05000000000000000000" pitchFamily="2" charset="2"/>
              </a:rPr>
              <a:t>evasión</a:t>
            </a:r>
            <a:r>
              <a:rPr lang="en-GB" dirty="0">
                <a:sym typeface="Wingdings" panose="05000000000000000000" pitchFamily="2" charset="2"/>
              </a:rPr>
              <a:t> fiscal, </a:t>
            </a:r>
            <a:r>
              <a:rPr lang="en-GB" dirty="0" err="1">
                <a:sym typeface="Wingdings" panose="05000000000000000000" pitchFamily="2" charset="2"/>
              </a:rPr>
              <a:t>desarrollar</a:t>
            </a:r>
            <a:r>
              <a:rPr lang="en-GB" dirty="0">
                <a:sym typeface="Wingdings" panose="05000000000000000000" pitchFamily="2" charset="2"/>
              </a:rPr>
              <a:t> diligencia </a:t>
            </a:r>
            <a:r>
              <a:rPr lang="en-GB" dirty="0" err="1">
                <a:sym typeface="Wingdings" panose="05000000000000000000" pitchFamily="2" charset="2"/>
              </a:rPr>
              <a:t>debida</a:t>
            </a:r>
            <a:r>
              <a:rPr lang="en-GB" dirty="0">
                <a:sym typeface="Wingdings" panose="05000000000000000000" pitchFamily="2" charset="2"/>
              </a:rPr>
              <a:t> con las </a:t>
            </a:r>
            <a:r>
              <a:rPr lang="en-GB" dirty="0" err="1">
                <a:sym typeface="Wingdings" panose="05000000000000000000" pitchFamily="2" charset="2"/>
              </a:rPr>
              <a:t>compañías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involucradas</a:t>
            </a:r>
            <a:r>
              <a:rPr lang="en-GB" dirty="0">
                <a:sym typeface="Wingdings" panose="05000000000000000000" pitchFamily="2" charset="2"/>
              </a:rPr>
              <a:t> y las personas </a:t>
            </a:r>
            <a:r>
              <a:rPr lang="en-GB" dirty="0" err="1">
                <a:sym typeface="Wingdings" panose="05000000000000000000" pitchFamily="2" charset="2"/>
              </a:rPr>
              <a:t>políticamente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expuestas</a:t>
            </a:r>
            <a:r>
              <a:rPr lang="en-GB" dirty="0">
                <a:sym typeface="Wingdings" panose="05000000000000000000" pitchFamily="2" charset="2"/>
              </a:rPr>
              <a:t> que </a:t>
            </a:r>
            <a:r>
              <a:rPr lang="en-GB" dirty="0" err="1">
                <a:sym typeface="Wingdings" panose="05000000000000000000" pitchFamily="2" charset="2"/>
              </a:rPr>
              <a:t>tengan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licencias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en</a:t>
            </a:r>
            <a:r>
              <a:rPr lang="en-GB" dirty="0">
                <a:sym typeface="Wingdings" panose="05000000000000000000" pitchFamily="2" charset="2"/>
              </a:rPr>
              <a:t> el sector </a:t>
            </a:r>
            <a:r>
              <a:rPr lang="en-GB" dirty="0" err="1">
                <a:sym typeface="Wingdings" panose="05000000000000000000" pitchFamily="2" charset="2"/>
              </a:rPr>
              <a:t>extractivo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entonces</a:t>
            </a:r>
            <a:r>
              <a:rPr lang="en-GB" dirty="0">
                <a:sym typeface="Wingdings" panose="05000000000000000000" pitchFamily="2" charset="2"/>
              </a:rPr>
              <a:t> la </a:t>
            </a:r>
            <a:r>
              <a:rPr lang="en-GB" dirty="0" err="1">
                <a:sym typeface="Wingdings" panose="05000000000000000000" pitchFamily="2" charset="2"/>
              </a:rPr>
              <a:t>prioridad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debería</a:t>
            </a:r>
            <a:r>
              <a:rPr lang="en-GB" dirty="0">
                <a:sym typeface="Wingdings" panose="05000000000000000000" pitchFamily="2" charset="2"/>
              </a:rPr>
              <a:t> ser la </a:t>
            </a:r>
            <a:r>
              <a:rPr lang="en-GB" dirty="0" err="1">
                <a:sym typeface="Wingdings" panose="05000000000000000000" pitchFamily="2" charset="2"/>
              </a:rPr>
              <a:t>divulgación</a:t>
            </a:r>
            <a:r>
              <a:rPr lang="en-GB" dirty="0">
                <a:sym typeface="Wingdings" panose="05000000000000000000" pitchFamily="2" charset="2"/>
              </a:rPr>
              <a:t> de </a:t>
            </a:r>
            <a:r>
              <a:rPr lang="en-GB" dirty="0" err="1">
                <a:sym typeface="Wingdings" panose="05000000000000000000" pitchFamily="2" charset="2"/>
              </a:rPr>
              <a:t>información</a:t>
            </a:r>
            <a:r>
              <a:rPr lang="en-GB" dirty="0">
                <a:sym typeface="Wingdings" panose="05000000000000000000" pitchFamily="2" charset="2"/>
              </a:rPr>
              <a:t> de beneficiaries </a:t>
            </a:r>
            <a:r>
              <a:rPr lang="en-GB" dirty="0" err="1">
                <a:sym typeface="Wingdings" panose="05000000000000000000" pitchFamily="2" charset="2"/>
              </a:rPr>
              <a:t>reales</a:t>
            </a:r>
            <a:r>
              <a:rPr lang="en-GB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sym typeface="Wingdings" panose="05000000000000000000" pitchFamily="2" charset="2"/>
              </a:rPr>
              <a:t>Identificar</a:t>
            </a:r>
            <a:r>
              <a:rPr lang="en-GB" dirty="0">
                <a:sym typeface="Wingdings" panose="05000000000000000000" pitchFamily="2" charset="2"/>
              </a:rPr>
              <a:t> a las </a:t>
            </a:r>
            <a:r>
              <a:rPr lang="en-GB" dirty="0" err="1">
                <a:sym typeface="Wingdings" panose="05000000000000000000" pitchFamily="2" charset="2"/>
              </a:rPr>
              <a:t>agencias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gubernamentales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relevantes</a:t>
            </a:r>
            <a:r>
              <a:rPr lang="en-GB" dirty="0">
                <a:sym typeface="Wingdings" panose="05000000000000000000" pitchFamily="2" charset="2"/>
              </a:rPr>
              <a:t> que </a:t>
            </a:r>
            <a:r>
              <a:rPr lang="en-GB" dirty="0" err="1">
                <a:sym typeface="Wingdings" panose="05000000000000000000" pitchFamily="2" charset="2"/>
              </a:rPr>
              <a:t>reportan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información</a:t>
            </a:r>
            <a:r>
              <a:rPr lang="en-GB" dirty="0">
                <a:sym typeface="Wingdings" panose="05000000000000000000" pitchFamily="2" charset="2"/>
              </a:rPr>
              <a:t>. Las </a:t>
            </a:r>
            <a:r>
              <a:rPr lang="en-GB" dirty="0" err="1">
                <a:sym typeface="Wingdings" panose="05000000000000000000" pitchFamily="2" charset="2"/>
              </a:rPr>
              <a:t>actividades</a:t>
            </a:r>
            <a:r>
              <a:rPr lang="en-GB" dirty="0">
                <a:sym typeface="Wingdings" panose="05000000000000000000" pitchFamily="2" charset="2"/>
              </a:rPr>
              <a:t> de </a:t>
            </a:r>
            <a:r>
              <a:rPr lang="en-GB" dirty="0" err="1">
                <a:sym typeface="Wingdings" panose="05000000000000000000" pitchFamily="2" charset="2"/>
              </a:rPr>
              <a:t>divulgación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sistemática</a:t>
            </a:r>
            <a:r>
              <a:rPr lang="en-GB" dirty="0">
                <a:sym typeface="Wingdings" panose="05000000000000000000" pitchFamily="2" charset="2"/>
              </a:rPr>
              <a:t> debe </a:t>
            </a:r>
            <a:r>
              <a:rPr lang="en-GB" dirty="0" err="1">
                <a:sym typeface="Wingdings" panose="05000000000000000000" pitchFamily="2" charset="2"/>
              </a:rPr>
              <a:t>hacerse</a:t>
            </a:r>
            <a:r>
              <a:rPr lang="en-GB" b="1" dirty="0">
                <a:sym typeface="Wingdings" panose="05000000000000000000" pitchFamily="2" charset="2"/>
              </a:rPr>
              <a:t> con las </a:t>
            </a:r>
            <a:r>
              <a:rPr lang="en-GB" b="1" dirty="0" err="1">
                <a:sym typeface="Wingdings" panose="05000000000000000000" pitchFamily="2" charset="2"/>
              </a:rPr>
              <a:t>entidades</a:t>
            </a:r>
            <a:r>
              <a:rPr lang="en-GB" b="1" dirty="0">
                <a:sym typeface="Wingdings" panose="05000000000000000000" pitchFamily="2" charset="2"/>
              </a:rPr>
              <a:t> que </a:t>
            </a:r>
            <a:r>
              <a:rPr lang="en-GB" b="1" dirty="0" err="1">
                <a:sym typeface="Wingdings" panose="05000000000000000000" pitchFamily="2" charset="2"/>
              </a:rPr>
              <a:t>reportan</a:t>
            </a:r>
            <a:r>
              <a:rPr lang="en-GB" b="1" dirty="0">
                <a:sym typeface="Wingdings" panose="05000000000000000000" pitchFamily="2" charset="2"/>
              </a:rPr>
              <a:t> la </a:t>
            </a:r>
            <a:r>
              <a:rPr lang="en-GB" b="1" dirty="0" err="1">
                <a:sym typeface="Wingdings" panose="05000000000000000000" pitchFamily="2" charset="2"/>
              </a:rPr>
              <a:t>información</a:t>
            </a:r>
            <a:r>
              <a:rPr lang="en-GB" b="1" dirty="0">
                <a:sym typeface="Wingdings" panose="05000000000000000000" pitchFamily="2" charset="2"/>
              </a:rPr>
              <a:t>; </a:t>
            </a:r>
            <a:r>
              <a:rPr lang="en-GB" b="1" u="sng" dirty="0">
                <a:sym typeface="Wingdings" panose="05000000000000000000" pitchFamily="2" charset="2"/>
              </a:rPr>
              <a:t>de lo </a:t>
            </a:r>
            <a:r>
              <a:rPr lang="en-GB" b="1" u="sng" dirty="0" err="1">
                <a:sym typeface="Wingdings" panose="05000000000000000000" pitchFamily="2" charset="2"/>
              </a:rPr>
              <a:t>contrario</a:t>
            </a:r>
            <a:r>
              <a:rPr lang="en-GB" b="1" u="sng" dirty="0">
                <a:sym typeface="Wingdings" panose="05000000000000000000" pitchFamily="2" charset="2"/>
              </a:rPr>
              <a:t>, no es </a:t>
            </a:r>
            <a:r>
              <a:rPr lang="en-GB" b="1" u="sng" dirty="0" err="1">
                <a:sym typeface="Wingdings" panose="05000000000000000000" pitchFamily="2" charset="2"/>
              </a:rPr>
              <a:t>divulgación</a:t>
            </a:r>
            <a:r>
              <a:rPr lang="en-GB" b="1" u="sng" dirty="0">
                <a:sym typeface="Wingdings" panose="05000000000000000000" pitchFamily="2" charset="2"/>
              </a:rPr>
              <a:t> </a:t>
            </a:r>
            <a:r>
              <a:rPr lang="en-GB" b="1" u="sng" dirty="0" err="1">
                <a:sym typeface="Wingdings" panose="05000000000000000000" pitchFamily="2" charset="2"/>
              </a:rPr>
              <a:t>sistemática</a:t>
            </a:r>
            <a:r>
              <a:rPr lang="en-GB" b="1" u="sng" dirty="0">
                <a:sym typeface="Wingdings" panose="05000000000000000000" pitchFamily="2" charset="2"/>
              </a:rPr>
              <a:t>.</a:t>
            </a:r>
          </a:p>
          <a:p>
            <a:pPr marL="987552" lvl="1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56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1" y="784031"/>
            <a:ext cx="10905753" cy="671660"/>
          </a:xfrm>
        </p:spPr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51" y="1455691"/>
            <a:ext cx="10905753" cy="4318385"/>
          </a:xfrm>
        </p:spPr>
        <p:txBody>
          <a:bodyPr>
            <a:normAutofit/>
          </a:bodyPr>
          <a:lstStyle/>
          <a:p>
            <a:pPr marL="383540" indent="-383540"/>
            <a:r>
              <a:rPr lang="nb-NO" dirty="0" err="1"/>
              <a:t>Objetivos</a:t>
            </a:r>
            <a:r>
              <a:rPr lang="nb-NO" dirty="0"/>
              <a:t> del Plan de </a:t>
            </a:r>
            <a:r>
              <a:rPr lang="nb-NO" dirty="0" err="1"/>
              <a:t>trabajo</a:t>
            </a:r>
            <a:r>
              <a:rPr lang="nb-NO" dirty="0"/>
              <a:t> y las </a:t>
            </a:r>
            <a:r>
              <a:rPr lang="nb-NO" dirty="0" err="1"/>
              <a:t>prioridades</a:t>
            </a:r>
            <a:r>
              <a:rPr lang="nb-NO" dirty="0"/>
              <a:t> </a:t>
            </a:r>
            <a:r>
              <a:rPr lang="nb-NO" dirty="0" err="1"/>
              <a:t>nacionales</a:t>
            </a:r>
            <a:endParaRPr lang="en-US" dirty="0"/>
          </a:p>
          <a:p>
            <a:r>
              <a:rPr lang="en-GB" dirty="0">
                <a:ea typeface="+mj-lt"/>
                <a:cs typeface="+mj-lt"/>
              </a:rPr>
              <a:t>La </a:t>
            </a:r>
            <a:r>
              <a:rPr lang="en-GB" dirty="0" err="1">
                <a:ea typeface="+mj-lt"/>
                <a:cs typeface="+mj-lt"/>
              </a:rPr>
              <a:t>divulgación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sistemática</a:t>
            </a:r>
            <a:r>
              <a:rPr lang="en-GB" dirty="0">
                <a:ea typeface="+mj-lt"/>
                <a:cs typeface="+mj-lt"/>
              </a:rPr>
              <a:t> y la </a:t>
            </a:r>
            <a:r>
              <a:rPr lang="en-GB" dirty="0" err="1">
                <a:ea typeface="+mj-lt"/>
                <a:cs typeface="+mj-lt"/>
              </a:rPr>
              <a:t>transparencia</a:t>
            </a:r>
            <a:r>
              <a:rPr lang="en-GB" dirty="0">
                <a:ea typeface="+mj-lt"/>
                <a:cs typeface="+mj-lt"/>
              </a:rPr>
              <a:t> de </a:t>
            </a:r>
            <a:r>
              <a:rPr lang="en-GB" dirty="0" err="1">
                <a:ea typeface="+mj-lt"/>
                <a:cs typeface="+mj-lt"/>
              </a:rPr>
              <a:t>contratos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en</a:t>
            </a:r>
            <a:r>
              <a:rPr lang="en-GB" dirty="0">
                <a:ea typeface="+mj-lt"/>
                <a:cs typeface="+mj-lt"/>
              </a:rPr>
              <a:t> los planes de </a:t>
            </a:r>
            <a:r>
              <a:rPr lang="en-GB" dirty="0" err="1">
                <a:ea typeface="+mj-lt"/>
                <a:cs typeface="+mj-lt"/>
              </a:rPr>
              <a:t>trabajo</a:t>
            </a:r>
            <a:r>
              <a:rPr lang="en-GB" dirty="0">
                <a:ea typeface="+mj-lt"/>
                <a:cs typeface="+mj-lt"/>
              </a:rPr>
              <a:t> (30 min).</a:t>
            </a:r>
          </a:p>
          <a:p>
            <a:pPr marL="0" lvl="0" indent="0" fontAlgn="base">
              <a:buNone/>
            </a:pPr>
            <a:r>
              <a:rPr lang="en-US" b="1" dirty="0">
                <a:ea typeface="+mj-lt"/>
                <a:cs typeface="+mj-lt"/>
              </a:rPr>
              <a:t>Fin de la </a:t>
            </a:r>
            <a:r>
              <a:rPr lang="en-US" b="1" dirty="0" err="1">
                <a:ea typeface="+mj-lt"/>
                <a:cs typeface="+mj-lt"/>
              </a:rPr>
              <a:t>primera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parte</a:t>
            </a:r>
            <a:r>
              <a:rPr lang="en-US" b="1" dirty="0">
                <a:ea typeface="+mj-lt"/>
                <a:cs typeface="+mj-lt"/>
              </a:rPr>
              <a:t>. Valeria </a:t>
            </a:r>
            <a:r>
              <a:rPr lang="en-US" b="1" dirty="0" err="1">
                <a:ea typeface="+mj-lt"/>
                <a:cs typeface="+mj-lt"/>
              </a:rPr>
              <a:t>Llerena</a:t>
            </a:r>
            <a:r>
              <a:rPr lang="en-US" b="1" dirty="0">
                <a:ea typeface="+mj-lt"/>
                <a:cs typeface="+mj-lt"/>
              </a:rPr>
              <a:t>: </a:t>
            </a:r>
            <a:r>
              <a:rPr lang="en-US" b="1" dirty="0" err="1">
                <a:ea typeface="+mj-lt"/>
                <a:cs typeface="+mj-lt"/>
              </a:rPr>
              <a:t>experiencias</a:t>
            </a:r>
            <a:r>
              <a:rPr lang="en-US" b="1" dirty="0">
                <a:ea typeface="+mj-lt"/>
                <a:cs typeface="+mj-lt"/>
              </a:rPr>
              <a:t> de Ecuador (10 min). </a:t>
            </a:r>
          </a:p>
          <a:p>
            <a:pPr lvl="0" fontAlgn="base"/>
            <a:r>
              <a:rPr lang="en-US" dirty="0" err="1">
                <a:ea typeface="+mj-lt"/>
                <a:cs typeface="+mj-lt"/>
              </a:rPr>
              <a:t>Desarrollar</a:t>
            </a:r>
            <a:r>
              <a:rPr lang="en-US" dirty="0">
                <a:ea typeface="+mj-lt"/>
                <a:cs typeface="+mj-lt"/>
              </a:rPr>
              <a:t> planes de </a:t>
            </a:r>
            <a:r>
              <a:rPr lang="en-US" dirty="0" err="1">
                <a:ea typeface="+mj-lt"/>
                <a:cs typeface="+mj-lt"/>
              </a:rPr>
              <a:t>trabajo</a:t>
            </a:r>
            <a:r>
              <a:rPr lang="en-US" dirty="0">
                <a:ea typeface="+mj-lt"/>
                <a:cs typeface="+mj-lt"/>
              </a:rPr>
              <a:t> con una </a:t>
            </a:r>
            <a:r>
              <a:rPr lang="en-US" dirty="0" err="1">
                <a:ea typeface="+mj-lt"/>
                <a:cs typeface="+mj-lt"/>
              </a:rPr>
              <a:t>óptica</a:t>
            </a:r>
            <a:r>
              <a:rPr lang="en-US" dirty="0">
                <a:ea typeface="+mj-lt"/>
                <a:cs typeface="+mj-lt"/>
              </a:rPr>
              <a:t> de </a:t>
            </a:r>
            <a:r>
              <a:rPr lang="en-US" dirty="0" err="1">
                <a:ea typeface="+mj-lt"/>
                <a:cs typeface="+mj-lt"/>
              </a:rPr>
              <a:t>monitoreo</a:t>
            </a:r>
            <a:r>
              <a:rPr lang="en-US" dirty="0">
                <a:ea typeface="+mj-lt"/>
                <a:cs typeface="+mj-lt"/>
              </a:rPr>
              <a:t> y </a:t>
            </a:r>
            <a:r>
              <a:rPr lang="en-US" dirty="0" err="1">
                <a:ea typeface="+mj-lt"/>
                <a:cs typeface="+mj-lt"/>
              </a:rPr>
              <a:t>evaluación</a:t>
            </a:r>
            <a:r>
              <a:rPr lang="en-GB" dirty="0">
                <a:ea typeface="+mj-lt"/>
                <a:cs typeface="+mj-lt"/>
              </a:rPr>
              <a:t> </a:t>
            </a:r>
          </a:p>
          <a:p>
            <a:pPr lvl="1" fontAlgn="base"/>
            <a:r>
              <a:rPr lang="en-US" dirty="0" err="1">
                <a:ea typeface="+mj-lt"/>
                <a:cs typeface="+mj-lt"/>
              </a:rPr>
              <a:t>Cómo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desarrollar</a:t>
            </a:r>
            <a:r>
              <a:rPr lang="en-US" dirty="0">
                <a:ea typeface="+mj-lt"/>
                <a:cs typeface="+mj-lt"/>
              </a:rPr>
              <a:t> un </a:t>
            </a:r>
            <a:r>
              <a:rPr lang="en-US" dirty="0" err="1">
                <a:ea typeface="+mj-lt"/>
                <a:cs typeface="+mj-lt"/>
              </a:rPr>
              <a:t>marco</a:t>
            </a:r>
            <a:r>
              <a:rPr lang="en-US" dirty="0">
                <a:ea typeface="+mj-lt"/>
                <a:cs typeface="+mj-lt"/>
              </a:rPr>
              <a:t> MEA (</a:t>
            </a:r>
            <a:r>
              <a:rPr lang="en-US" dirty="0" err="1">
                <a:ea typeface="+mj-lt"/>
                <a:cs typeface="+mj-lt"/>
              </a:rPr>
              <a:t>Monitoreo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Evaluación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Aprendizaje</a:t>
            </a:r>
            <a:r>
              <a:rPr lang="en-US" dirty="0">
                <a:ea typeface="+mj-lt"/>
                <a:cs typeface="+mj-lt"/>
              </a:rPr>
              <a:t>) que </a:t>
            </a:r>
            <a:r>
              <a:rPr lang="en-US" dirty="0" err="1">
                <a:ea typeface="+mj-lt"/>
                <a:cs typeface="+mj-lt"/>
              </a:rPr>
              <a:t>mida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>
                <a:ea typeface="+mj-lt"/>
                <a:cs typeface="+mj-lt"/>
              </a:rPr>
              <a:t>impacto</a:t>
            </a:r>
            <a:r>
              <a:rPr lang="en-US" dirty="0">
                <a:ea typeface="+mj-lt"/>
                <a:cs typeface="+mj-lt"/>
              </a:rPr>
              <a:t> del EITI (20 min). </a:t>
            </a:r>
            <a:endParaRPr lang="en-GB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US" b="1" dirty="0">
                <a:ea typeface="+mj-lt"/>
                <a:cs typeface="+mj-lt"/>
              </a:rPr>
              <a:t>Fin de la </a:t>
            </a:r>
            <a:r>
              <a:rPr lang="en-US" b="1" dirty="0" err="1">
                <a:ea typeface="+mj-lt"/>
                <a:cs typeface="+mj-lt"/>
              </a:rPr>
              <a:t>segunda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parte</a:t>
            </a:r>
            <a:r>
              <a:rPr lang="en-US" b="1" dirty="0">
                <a:ea typeface="+mj-lt"/>
                <a:cs typeface="+mj-lt"/>
              </a:rPr>
              <a:t>. Beatriz Olivera. </a:t>
            </a:r>
            <a:r>
              <a:rPr lang="en-US" b="1" dirty="0" err="1">
                <a:ea typeface="+mj-lt"/>
                <a:cs typeface="+mj-lt"/>
              </a:rPr>
              <a:t>Fundar</a:t>
            </a:r>
            <a:r>
              <a:rPr lang="en-US" b="1" dirty="0">
                <a:ea typeface="+mj-lt"/>
                <a:cs typeface="+mj-lt"/>
              </a:rPr>
              <a:t>, México. (10 min). </a:t>
            </a:r>
          </a:p>
          <a:p>
            <a:r>
              <a:rPr lang="en-US" dirty="0" err="1">
                <a:ea typeface="+mj-lt"/>
                <a:cs typeface="+mj-lt"/>
              </a:rPr>
              <a:t>Cierre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preguntas</a:t>
            </a:r>
            <a:r>
              <a:rPr lang="en-US" dirty="0">
                <a:ea typeface="+mj-lt"/>
                <a:cs typeface="+mj-lt"/>
              </a:rPr>
              <a:t> y </a:t>
            </a:r>
            <a:r>
              <a:rPr lang="en-US" dirty="0" err="1">
                <a:ea typeface="+mj-lt"/>
                <a:cs typeface="+mj-lt"/>
              </a:rPr>
              <a:t>respuestas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AA8-2944-4DD8-B07C-E3442902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55" y="619645"/>
            <a:ext cx="10905753" cy="671660"/>
          </a:xfrm>
        </p:spPr>
        <p:txBody>
          <a:bodyPr anchor="t">
            <a:normAutofit/>
          </a:bodyPr>
          <a:lstStyle/>
          <a:p>
            <a:r>
              <a:rPr lang="nb-NO" dirty="0" err="1"/>
              <a:t>Actividades</a:t>
            </a:r>
            <a:r>
              <a:rPr lang="nb-NO" dirty="0"/>
              <a:t> de </a:t>
            </a:r>
            <a:r>
              <a:rPr lang="nb-NO" dirty="0" err="1"/>
              <a:t>divulgación</a:t>
            </a:r>
            <a:r>
              <a:rPr lang="nb-NO" dirty="0"/>
              <a:t> </a:t>
            </a:r>
            <a:r>
              <a:rPr lang="nb-NO" dirty="0" err="1"/>
              <a:t>sistemática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F355A-06CD-4313-A933-EA859D67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99" y="1291305"/>
            <a:ext cx="8459381" cy="4286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B46F43-DFB9-43BE-9119-D18682958C71}"/>
              </a:ext>
            </a:extLst>
          </p:cNvPr>
          <p:cNvSpPr/>
          <p:nvPr/>
        </p:nvSpPr>
        <p:spPr>
          <a:xfrm>
            <a:off x="4025245" y="1291305"/>
            <a:ext cx="1706252" cy="1310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3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Incluir</a:t>
            </a:r>
            <a:r>
              <a:rPr lang="en-GB" dirty="0"/>
              <a:t> </a:t>
            </a:r>
            <a:r>
              <a:rPr lang="en-GB" dirty="0" err="1"/>
              <a:t>pasos</a:t>
            </a:r>
            <a:r>
              <a:rPr lang="en-GB" dirty="0"/>
              <a:t> a </a:t>
            </a:r>
            <a:r>
              <a:rPr lang="en-GB" dirty="0" err="1"/>
              <a:t>seguir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materia</a:t>
            </a:r>
            <a:r>
              <a:rPr lang="en-GB" dirty="0"/>
              <a:t> de </a:t>
            </a:r>
            <a:r>
              <a:rPr lang="en-GB" dirty="0" err="1"/>
              <a:t>transparencia</a:t>
            </a:r>
            <a:r>
              <a:rPr lang="en-GB" dirty="0"/>
              <a:t> de </a:t>
            </a:r>
            <a:r>
              <a:rPr lang="en-GB" dirty="0" err="1"/>
              <a:t>contratos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465F9D-E8CD-4DB2-9710-0CD8160A54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9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8B282-C75E-42FA-B91A-E65EC598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 anchor="t">
            <a:noAutofit/>
          </a:bodyPr>
          <a:lstStyle/>
          <a:p>
            <a:r>
              <a:rPr lang="nb-NO" sz="3200" dirty="0" err="1"/>
              <a:t>Incluir</a:t>
            </a:r>
            <a:r>
              <a:rPr lang="nb-NO" sz="3200" dirty="0"/>
              <a:t> la </a:t>
            </a:r>
            <a:r>
              <a:rPr lang="nb-NO" sz="3200" dirty="0" err="1"/>
              <a:t>transparencia</a:t>
            </a:r>
            <a:r>
              <a:rPr lang="nb-NO" sz="3200" dirty="0"/>
              <a:t> de </a:t>
            </a:r>
            <a:r>
              <a:rPr lang="nb-NO" sz="3200" dirty="0" err="1"/>
              <a:t>contratos</a:t>
            </a:r>
            <a:r>
              <a:rPr lang="nb-NO" sz="32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C8CF-18B8-4B1A-B069-22250195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/>
              <a:t>El </a:t>
            </a:r>
            <a:r>
              <a:rPr lang="en-US" b="1" dirty="0" err="1"/>
              <a:t>Estándar</a:t>
            </a:r>
            <a:r>
              <a:rPr lang="en-US" b="1" dirty="0"/>
              <a:t> 2019</a:t>
            </a:r>
          </a:p>
          <a:p>
            <a:r>
              <a:rPr lang="en-US" dirty="0" err="1"/>
              <a:t>Divulgar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contrato</a:t>
            </a:r>
            <a:r>
              <a:rPr lang="en-US" dirty="0"/>
              <a:t> o </a:t>
            </a:r>
            <a:r>
              <a:rPr lang="en-US" dirty="0" err="1"/>
              <a:t>licencia</a:t>
            </a:r>
            <a:r>
              <a:rPr lang="en-US" dirty="0"/>
              <a:t> que se </a:t>
            </a:r>
            <a:r>
              <a:rPr lang="en-US" dirty="0" err="1"/>
              <a:t>haya</a:t>
            </a:r>
            <a:r>
              <a:rPr lang="en-US" dirty="0"/>
              <a:t> </a:t>
            </a:r>
            <a:r>
              <a:rPr lang="en-US" dirty="0" err="1"/>
              <a:t>otorgado</a:t>
            </a:r>
            <a:r>
              <a:rPr lang="en-US" dirty="0"/>
              <a:t> o </a:t>
            </a:r>
            <a:r>
              <a:rPr lang="en-US" dirty="0" err="1"/>
              <a:t>enmendado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del 1 de </a:t>
            </a:r>
            <a:r>
              <a:rPr lang="en-US" dirty="0" err="1"/>
              <a:t>enero</a:t>
            </a:r>
            <a:r>
              <a:rPr lang="en-US" dirty="0"/>
              <a:t> de 2021. </a:t>
            </a:r>
            <a:endParaRPr lang="nb-NO" dirty="0"/>
          </a:p>
          <a:p>
            <a:r>
              <a:rPr lang="en-US" dirty="0" err="1"/>
              <a:t>Documentar</a:t>
            </a:r>
            <a:r>
              <a:rPr lang="en-US" dirty="0"/>
              <a:t> la </a:t>
            </a: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gubernamental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de </a:t>
            </a:r>
            <a:r>
              <a:rPr lang="en-US" dirty="0" err="1"/>
              <a:t>divulgación</a:t>
            </a:r>
            <a:r>
              <a:rPr lang="en-US" dirty="0"/>
              <a:t> de </a:t>
            </a:r>
            <a:r>
              <a:rPr lang="en-US" dirty="0" err="1"/>
              <a:t>contratos</a:t>
            </a:r>
            <a:r>
              <a:rPr lang="en-US" dirty="0"/>
              <a:t> y </a:t>
            </a:r>
            <a:r>
              <a:rPr lang="en-US" dirty="0" err="1"/>
              <a:t>licencias</a:t>
            </a:r>
            <a:r>
              <a:rPr lang="en-US" dirty="0"/>
              <a:t> que </a:t>
            </a:r>
            <a:r>
              <a:rPr lang="en-US" dirty="0" err="1"/>
              <a:t>regula</a:t>
            </a:r>
            <a:r>
              <a:rPr lang="en-US" dirty="0"/>
              <a:t> la </a:t>
            </a:r>
            <a:r>
              <a:rPr lang="en-US" dirty="0" err="1"/>
              <a:t>exploración</a:t>
            </a:r>
            <a:r>
              <a:rPr lang="en-US" dirty="0"/>
              <a:t> y la </a:t>
            </a:r>
            <a:r>
              <a:rPr lang="en-US" dirty="0" err="1"/>
              <a:t>explotación</a:t>
            </a:r>
            <a:r>
              <a:rPr lang="en-US" dirty="0"/>
              <a:t> de gas, </a:t>
            </a:r>
            <a:r>
              <a:rPr lang="en-US" dirty="0" err="1"/>
              <a:t>petróleo</a:t>
            </a:r>
            <a:r>
              <a:rPr lang="en-US" dirty="0"/>
              <a:t> y </a:t>
            </a:r>
            <a:r>
              <a:rPr lang="en-US" dirty="0" err="1"/>
              <a:t>minerales</a:t>
            </a:r>
            <a:r>
              <a:rPr lang="en-US" dirty="0"/>
              <a:t>. </a:t>
            </a:r>
          </a:p>
          <a:p>
            <a:r>
              <a:rPr lang="en-US" dirty="0" err="1"/>
              <a:t>Alentar</a:t>
            </a:r>
            <a:r>
              <a:rPr lang="en-US" dirty="0"/>
              <a:t> a que se </a:t>
            </a:r>
            <a:r>
              <a:rPr lang="en-US" dirty="0" err="1"/>
              <a:t>realice</a:t>
            </a:r>
            <a:r>
              <a:rPr lang="en-US" dirty="0"/>
              <a:t> </a:t>
            </a:r>
            <a:r>
              <a:rPr lang="en-US" dirty="0" err="1"/>
              <a:t>apegado</a:t>
            </a:r>
            <a:r>
              <a:rPr lang="en-US" dirty="0"/>
              <a:t> a la </a:t>
            </a:r>
            <a:r>
              <a:rPr lang="en-US" dirty="0" err="1"/>
              <a:t>divulgación</a:t>
            </a:r>
            <a:r>
              <a:rPr lang="en-US" dirty="0"/>
              <a:t> </a:t>
            </a:r>
            <a:r>
              <a:rPr lang="en-US" dirty="0" err="1"/>
              <a:t>sistemática</a:t>
            </a:r>
            <a:r>
              <a:rPr lang="en-US" dirty="0"/>
              <a:t>: que se </a:t>
            </a:r>
            <a:r>
              <a:rPr lang="en-US" dirty="0" err="1"/>
              <a:t>publique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una </a:t>
            </a:r>
            <a:r>
              <a:rPr lang="en-US" dirty="0" err="1"/>
              <a:t>agencia</a:t>
            </a:r>
            <a:r>
              <a:rPr lang="en-US" dirty="0"/>
              <a:t> </a:t>
            </a:r>
            <a:r>
              <a:rPr lang="en-US" dirty="0" err="1"/>
              <a:t>gubernamental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. Las practices de </a:t>
            </a:r>
            <a:r>
              <a:rPr lang="en-US" dirty="0" err="1"/>
              <a:t>reporte</a:t>
            </a:r>
            <a:r>
              <a:rPr lang="en-US" dirty="0"/>
              <a:t> del EITI solo </a:t>
            </a:r>
            <a:r>
              <a:rPr lang="en-US" dirty="0" err="1"/>
              <a:t>evalúan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exhaustividad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facilidad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, etc. </a:t>
            </a:r>
          </a:p>
          <a:p>
            <a:pPr marL="0" indent="0">
              <a:buNone/>
            </a:pPr>
            <a:r>
              <a:rPr lang="nb-NO" b="1" dirty="0" err="1"/>
              <a:t>Checklist</a:t>
            </a:r>
            <a:r>
              <a:rPr lang="nb-NO" dirty="0"/>
              <a:t> </a:t>
            </a:r>
          </a:p>
          <a:p>
            <a:r>
              <a:rPr lang="nb-NO" dirty="0"/>
              <a:t>https://eiti.org/es/documento/nota-guia-7-sobre-transparencia-en-los-contratos-lista-verificacion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C0558-A5B5-4010-A084-13230A9B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47" y="65988"/>
            <a:ext cx="447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A690-6EB6-49B7-A6D4-FFE8AC9B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 </a:t>
            </a:r>
            <a:r>
              <a:rPr lang="nb-NO" dirty="0" err="1"/>
              <a:t>pasos</a:t>
            </a:r>
            <a:r>
              <a:rPr lang="nb-NO" dirty="0"/>
              <a:t> –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necesariamente</a:t>
            </a:r>
            <a:r>
              <a:rPr lang="nb-NO" dirty="0"/>
              <a:t> </a:t>
            </a:r>
            <a:r>
              <a:rPr lang="nb-NO" dirty="0" err="1"/>
              <a:t>consecutivos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721A0-4646-47FC-B168-B5D29985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1866658"/>
            <a:ext cx="5349279" cy="45404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Discutir</a:t>
            </a:r>
            <a:r>
              <a:rPr lang="en-US" dirty="0"/>
              <a:t> los </a:t>
            </a:r>
            <a:r>
              <a:rPr lang="en-US" dirty="0" err="1"/>
              <a:t>objetivos</a:t>
            </a:r>
            <a:r>
              <a:rPr lang="en-US" dirty="0"/>
              <a:t> para la </a:t>
            </a:r>
            <a:r>
              <a:rPr lang="en-US" dirty="0" err="1"/>
              <a:t>divulgación</a:t>
            </a:r>
            <a:r>
              <a:rPr lang="en-US" dirty="0"/>
              <a:t> de los </a:t>
            </a:r>
            <a:r>
              <a:rPr lang="en-US" dirty="0" err="1"/>
              <a:t>contratos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Involucrar</a:t>
            </a:r>
            <a:r>
              <a:rPr lang="en-US" dirty="0"/>
              <a:t> a los </a:t>
            </a:r>
            <a:r>
              <a:rPr lang="en-US" dirty="0" err="1"/>
              <a:t>actores</a:t>
            </a:r>
            <a:r>
              <a:rPr lang="en-US" dirty="0"/>
              <a:t> clave.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Asegurar</a:t>
            </a:r>
            <a:r>
              <a:rPr lang="en-US" dirty="0"/>
              <a:t> o producer una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contratos</a:t>
            </a:r>
            <a:r>
              <a:rPr lang="en-US" dirty="0"/>
              <a:t> extractives que se </a:t>
            </a:r>
            <a:r>
              <a:rPr lang="en-US" dirty="0" err="1"/>
              <a:t>encuentren</a:t>
            </a:r>
            <a:r>
              <a:rPr lang="en-US" dirty="0"/>
              <a:t> </a:t>
            </a:r>
            <a:r>
              <a:rPr lang="en-US" dirty="0" err="1"/>
              <a:t>activos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de </a:t>
            </a: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contratos</a:t>
            </a:r>
            <a:r>
              <a:rPr lang="en-US" dirty="0"/>
              <a:t> que se </a:t>
            </a:r>
            <a:r>
              <a:rPr lang="en-US" dirty="0" err="1"/>
              <a:t>firmen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del 1 de </a:t>
            </a:r>
            <a:r>
              <a:rPr lang="en-US" dirty="0" err="1"/>
              <a:t>enero</a:t>
            </a:r>
            <a:r>
              <a:rPr lang="en-US" dirty="0"/>
              <a:t> de 2021.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Evaluar</a:t>
            </a:r>
            <a:r>
              <a:rPr lang="en-US" dirty="0"/>
              <a:t> el </a:t>
            </a:r>
            <a:r>
              <a:rPr lang="en-US" dirty="0" err="1"/>
              <a:t>estatus</a:t>
            </a:r>
            <a:r>
              <a:rPr lang="en-US" dirty="0"/>
              <a:t> actual del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de practices de </a:t>
            </a:r>
            <a:r>
              <a:rPr lang="en-US" dirty="0" err="1"/>
              <a:t>divulgación</a:t>
            </a:r>
            <a:r>
              <a:rPr lang="en-US" dirty="0"/>
              <a:t> de </a:t>
            </a:r>
            <a:r>
              <a:rPr lang="en-US" dirty="0" err="1"/>
              <a:t>contratos</a:t>
            </a:r>
            <a:r>
              <a:rPr lang="en-US" dirty="0"/>
              <a:t> e </a:t>
            </a:r>
            <a:r>
              <a:rPr lang="en-US" dirty="0" err="1"/>
              <a:t>identificar</a:t>
            </a:r>
            <a:r>
              <a:rPr lang="en-US" dirty="0"/>
              <a:t> las que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fáciles</a:t>
            </a:r>
            <a:r>
              <a:rPr lang="en-US" dirty="0"/>
              <a:t> de </a:t>
            </a:r>
            <a:r>
              <a:rPr lang="en-US" dirty="0" err="1"/>
              <a:t>instrumentar</a:t>
            </a:r>
            <a:r>
              <a:rPr lang="en-US" dirty="0"/>
              <a:t>.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2C813-58CC-4392-92D8-BB8570C194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1866658"/>
            <a:ext cx="5336224" cy="3581400"/>
          </a:xfrm>
        </p:spPr>
        <p:txBody>
          <a:bodyPr>
            <a:normAutofit lnSpcReduction="10000"/>
          </a:bodyPr>
          <a:lstStyle/>
          <a:p>
            <a:pPr marL="895350" indent="-895350">
              <a:buNone/>
            </a:pPr>
            <a:r>
              <a:rPr lang="en-US" dirty="0"/>
              <a:t>5. 	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una </a:t>
            </a:r>
            <a:r>
              <a:rPr lang="en-US" dirty="0" err="1"/>
              <a:t>revisión</a:t>
            </a:r>
            <a:r>
              <a:rPr lang="en-US" dirty="0"/>
              <a:t> legal y </a:t>
            </a:r>
            <a:r>
              <a:rPr lang="en-US" dirty="0" err="1"/>
              <a:t>acordar</a:t>
            </a:r>
            <a:r>
              <a:rPr lang="en-US" dirty="0"/>
              <a:t> las </a:t>
            </a:r>
            <a:r>
              <a:rPr lang="en-US" dirty="0" err="1"/>
              <a:t>recomendaciones</a:t>
            </a:r>
            <a:r>
              <a:rPr lang="en-US" dirty="0"/>
              <a:t> para resolver los </a:t>
            </a:r>
            <a:r>
              <a:rPr lang="en-US" dirty="0" err="1"/>
              <a:t>obstáculos</a:t>
            </a:r>
            <a:r>
              <a:rPr lang="en-US" dirty="0"/>
              <a:t> </a:t>
            </a:r>
            <a:r>
              <a:rPr lang="en-US" dirty="0" err="1"/>
              <a:t>legales</a:t>
            </a:r>
            <a:r>
              <a:rPr lang="en-US" dirty="0"/>
              <a:t>.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6.	</a:t>
            </a:r>
            <a:r>
              <a:rPr lang="en-US" dirty="0" err="1"/>
              <a:t>Acordar</a:t>
            </a:r>
            <a:r>
              <a:rPr lang="en-US" dirty="0"/>
              <a:t> los </a:t>
            </a:r>
            <a:r>
              <a:rPr lang="en-US" dirty="0" err="1"/>
              <a:t>métodos</a:t>
            </a:r>
            <a:r>
              <a:rPr lang="en-US" dirty="0"/>
              <a:t> para la 	</a:t>
            </a:r>
            <a:r>
              <a:rPr lang="en-US" dirty="0" err="1"/>
              <a:t>divulgación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	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actvidades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	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la </a:t>
            </a:r>
            <a:r>
              <a:rPr lang="en-US" dirty="0" err="1"/>
              <a:t>divulgación</a:t>
            </a:r>
            <a:r>
              <a:rPr lang="en-US" dirty="0"/>
              <a:t>.	</a:t>
            </a:r>
          </a:p>
          <a:p>
            <a:pPr marL="0" indent="0">
              <a:buNone/>
            </a:pPr>
            <a:r>
              <a:rPr lang="en-US" dirty="0"/>
              <a:t>9.	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.	</a:t>
            </a:r>
          </a:p>
          <a:p>
            <a:pPr marL="0" indent="0">
              <a:buNone/>
            </a:pPr>
            <a:r>
              <a:rPr lang="en-US" dirty="0"/>
              <a:t>10.	</a:t>
            </a:r>
            <a:r>
              <a:rPr lang="en-US" dirty="0" err="1"/>
              <a:t>Determinar</a:t>
            </a:r>
            <a:r>
              <a:rPr lang="en-US" dirty="0"/>
              <a:t> una </a:t>
            </a:r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 para 	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actividades</a:t>
            </a:r>
            <a:r>
              <a:rPr lang="en-US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09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33AE-6627-4FA9-B4CB-7F9B9B0A1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/>
          <a:p>
            <a:r>
              <a:rPr lang="es-MX" dirty="0"/>
              <a:t>Mantener el paso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9AF181-DA9C-44CB-8EB2-DD9ADB9223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1700" cy="3467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</a:t>
            </a:r>
            <a:r>
              <a:rPr lang="en-US" dirty="0" err="1"/>
              <a:t>bajar</a:t>
            </a:r>
            <a:r>
              <a:rPr lang="en-US" dirty="0"/>
              <a:t> los </a:t>
            </a:r>
            <a:r>
              <a:rPr lang="en-US" dirty="0" err="1"/>
              <a:t>brazos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con las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obligaciones</a:t>
            </a:r>
            <a:endParaRPr lang="en-US" dirty="0"/>
          </a:p>
          <a:p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pendientes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facilitar</a:t>
            </a:r>
            <a:r>
              <a:rPr lang="en-US" dirty="0"/>
              <a:t> el </a:t>
            </a:r>
            <a:r>
              <a:rPr lang="en-US" dirty="0" err="1"/>
              <a:t>acceso</a:t>
            </a:r>
            <a:r>
              <a:rPr lang="en-US" dirty="0"/>
              <a:t> y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. </a:t>
            </a:r>
          </a:p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hacerla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funcional</a:t>
            </a:r>
            <a:r>
              <a:rPr lang="en-US" dirty="0"/>
              <a:t>? ¿Metadata? (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vigencia</a:t>
            </a:r>
            <a:r>
              <a:rPr lang="en-US" dirty="0"/>
              <a:t>, </a:t>
            </a:r>
            <a:r>
              <a:rPr lang="en-US" dirty="0" err="1"/>
              <a:t>actividad</a:t>
            </a:r>
            <a:r>
              <a:rPr lang="en-US" dirty="0"/>
              <a:t>, </a:t>
            </a:r>
            <a:r>
              <a:rPr lang="en-US" dirty="0" err="1"/>
              <a:t>contratista</a:t>
            </a:r>
            <a:r>
              <a:rPr lang="en-US" dirty="0"/>
              <a:t>,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algún</a:t>
            </a:r>
            <a:r>
              <a:rPr lang="en-US" dirty="0"/>
              <a:t> </a:t>
            </a:r>
            <a:r>
              <a:rPr lang="en-US" dirty="0" err="1"/>
              <a:t>adendo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Al </a:t>
            </a:r>
            <a:r>
              <a:rPr lang="en-US" dirty="0" err="1"/>
              <a:t>evaluar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acción</a:t>
            </a:r>
            <a:r>
              <a:rPr lang="en-US" dirty="0"/>
              <a:t>,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analizar</a:t>
            </a:r>
            <a:r>
              <a:rPr lang="en-US" dirty="0"/>
              <a:t> </a:t>
            </a:r>
            <a:r>
              <a:rPr lang="en-US" dirty="0" err="1"/>
              <a:t>cuántas</a:t>
            </a:r>
            <a:r>
              <a:rPr lang="en-US" dirty="0"/>
              <a:t> personas </a:t>
            </a:r>
            <a:r>
              <a:rPr lang="en-US" dirty="0" err="1"/>
              <a:t>utilizaron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: </a:t>
            </a:r>
            <a:r>
              <a:rPr lang="en-US" b="1" dirty="0"/>
              <a:t>IMPACTO del EITI</a:t>
            </a: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C8D1A-DE5A-4121-B76A-61CBFA68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43" y="1194998"/>
            <a:ext cx="4751140" cy="478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53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4C8D2-DD0F-4851-9BA1-EA545B808F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Segunda </a:t>
            </a:r>
            <a:r>
              <a:rPr lang="en-GB" dirty="0" err="1"/>
              <a:t>parte</a:t>
            </a:r>
            <a:r>
              <a:rPr lang="en-GB" dirty="0"/>
              <a:t>: </a:t>
            </a:r>
            <a:r>
              <a:rPr lang="en-GB" dirty="0" err="1"/>
              <a:t>monitorear</a:t>
            </a:r>
            <a:r>
              <a:rPr lang="en-GB" dirty="0"/>
              <a:t> y </a:t>
            </a:r>
            <a:r>
              <a:rPr lang="en-GB" dirty="0" err="1"/>
              <a:t>evaluar</a:t>
            </a:r>
            <a:r>
              <a:rPr lang="en-GB" dirty="0"/>
              <a:t> el </a:t>
            </a:r>
            <a:r>
              <a:rPr lang="en-GB" dirty="0" err="1"/>
              <a:t>progreso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22832-2696-4051-8E67-346AAF3B3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895" y="3886159"/>
            <a:ext cx="11227453" cy="4177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7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2073BDA1-D934-4820-BDB3-A9EAFD2A8D3D}"/>
              </a:ext>
            </a:extLst>
          </p:cNvPr>
          <p:cNvSpPr/>
          <p:nvPr/>
        </p:nvSpPr>
        <p:spPr>
          <a:xfrm>
            <a:off x="1981200" y="1342064"/>
            <a:ext cx="9061938" cy="5139716"/>
          </a:xfrm>
          <a:prstGeom prst="rtTriangle">
            <a:avLst/>
          </a:prstGeom>
          <a:solidFill>
            <a:srgbClr val="9EE5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31D4175-44DD-480E-9357-67F071659756}"/>
              </a:ext>
            </a:extLst>
          </p:cNvPr>
          <p:cNvSpPr/>
          <p:nvPr/>
        </p:nvSpPr>
        <p:spPr>
          <a:xfrm rot="10800000">
            <a:off x="2195574" y="1342064"/>
            <a:ext cx="8745415" cy="5139715"/>
          </a:xfrm>
          <a:prstGeom prst="rtTriangle">
            <a:avLst/>
          </a:prstGeom>
          <a:solidFill>
            <a:srgbClr val="00C3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1A919-5AE5-4364-AFD7-E5C9012E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720956"/>
            <a:ext cx="10905753" cy="671660"/>
          </a:xfrm>
        </p:spPr>
        <p:txBody>
          <a:bodyPr/>
          <a:lstStyle/>
          <a:p>
            <a:r>
              <a:rPr lang="fr-FR" dirty="0"/>
              <a:t>El </a:t>
            </a:r>
            <a:r>
              <a:rPr lang="fr-FR" dirty="0" err="1"/>
              <a:t>Estándar</a:t>
            </a:r>
            <a:r>
              <a:rPr lang="fr-FR" dirty="0"/>
              <a:t> EITI– </a:t>
            </a:r>
            <a:r>
              <a:rPr lang="fr-FR" dirty="0" err="1"/>
              <a:t>aprender</a:t>
            </a:r>
            <a:r>
              <a:rPr lang="fr-FR" dirty="0"/>
              <a:t> y </a:t>
            </a:r>
            <a:r>
              <a:rPr lang="fr-FR" dirty="0" err="1"/>
              <a:t>adaptarse</a:t>
            </a:r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19B6A7-2F8A-4B20-8174-D54FC36F5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59135"/>
              </p:ext>
            </p:extLst>
          </p:nvPr>
        </p:nvGraphicFramePr>
        <p:xfrm>
          <a:off x="642938" y="2076450"/>
          <a:ext cx="1090612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36BA40-94C6-44B7-85F4-F12B7B231432}"/>
              </a:ext>
            </a:extLst>
          </p:cNvPr>
          <p:cNvSpPr txBox="1"/>
          <p:nvPr/>
        </p:nvSpPr>
        <p:spPr>
          <a:xfrm>
            <a:off x="2110154" y="3247292"/>
            <a:ext cx="185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Analizar</a:t>
            </a:r>
            <a:r>
              <a:rPr lang="fr-FR" b="1" dirty="0"/>
              <a:t> y </a:t>
            </a:r>
            <a:r>
              <a:rPr lang="fr-FR" b="1" dirty="0" err="1"/>
              <a:t>planear</a:t>
            </a:r>
            <a:r>
              <a:rPr lang="fr-FR" b="1" dirty="0"/>
              <a:t> (con el plan de </a:t>
            </a:r>
            <a:r>
              <a:rPr lang="fr-FR" b="1" dirty="0" err="1"/>
              <a:t>trabajo</a:t>
            </a:r>
            <a:r>
              <a:rPr lang="fr-FR" b="1" dirty="0"/>
              <a:t>)</a:t>
            </a:r>
          </a:p>
          <a:p>
            <a:r>
              <a:rPr lang="fr-FR" dirty="0"/>
              <a:t>¿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? ¿</a:t>
            </a:r>
            <a:r>
              <a:rPr lang="fr-FR" dirty="0" err="1"/>
              <a:t>Cómo</a:t>
            </a:r>
            <a:r>
              <a:rPr lang="fr-FR" dirty="0"/>
              <a:t>? ¿</a:t>
            </a:r>
            <a:r>
              <a:rPr lang="fr-FR" dirty="0" err="1"/>
              <a:t>Quién</a:t>
            </a:r>
            <a:r>
              <a:rPr lang="fr-FR" dirty="0"/>
              <a:t>? </a:t>
            </a:r>
            <a:r>
              <a:rPr lang="fr-FR" b="1" dirty="0" err="1"/>
              <a:t>Mapeo</a:t>
            </a:r>
            <a:r>
              <a:rPr lang="fr-FR" b="1" dirty="0"/>
              <a:t> de </a:t>
            </a:r>
            <a:r>
              <a:rPr lang="fr-FR" b="1" dirty="0" err="1"/>
              <a:t>actores</a:t>
            </a:r>
            <a:endParaRPr lang="fr-F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9AB86-EEFD-4567-B0B3-66B46EC703E8}"/>
              </a:ext>
            </a:extLst>
          </p:cNvPr>
          <p:cNvSpPr txBox="1"/>
          <p:nvPr/>
        </p:nvSpPr>
        <p:spPr>
          <a:xfrm>
            <a:off x="6998676" y="2019300"/>
            <a:ext cx="3669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Llevar</a:t>
            </a:r>
            <a:r>
              <a:rPr lang="fr-FR" b="1" dirty="0"/>
              <a:t> </a:t>
            </a:r>
            <a:r>
              <a:rPr lang="fr-FR" b="1" dirty="0" err="1"/>
              <a:t>registro</a:t>
            </a:r>
            <a:endParaRPr lang="fr-FR" dirty="0"/>
          </a:p>
          <a:p>
            <a:r>
              <a:rPr lang="fr-FR" dirty="0" err="1"/>
              <a:t>Llevar</a:t>
            </a:r>
            <a:r>
              <a:rPr lang="fr-FR" dirty="0"/>
              <a:t> </a:t>
            </a:r>
            <a:r>
              <a:rPr lang="fr-FR" dirty="0" err="1"/>
              <a:t>registro</a:t>
            </a:r>
            <a:r>
              <a:rPr lang="fr-FR" dirty="0"/>
              <a:t> en un </a:t>
            </a:r>
            <a:r>
              <a:rPr lang="fr-FR" dirty="0" err="1"/>
              <a:t>mapa</a:t>
            </a:r>
            <a:r>
              <a:rPr lang="fr-FR" dirty="0"/>
              <a:t> de </a:t>
            </a:r>
            <a:r>
              <a:rPr lang="fr-FR" dirty="0" err="1"/>
              <a:t>registro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E3441-7BA8-4E14-96CD-1775199C9ED2}"/>
              </a:ext>
            </a:extLst>
          </p:cNvPr>
          <p:cNvSpPr txBox="1"/>
          <p:nvPr/>
        </p:nvSpPr>
        <p:spPr>
          <a:xfrm>
            <a:off x="8229599" y="3348335"/>
            <a:ext cx="2813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Reflexionar</a:t>
            </a:r>
            <a:r>
              <a:rPr lang="fr-FR" b="1" dirty="0"/>
              <a:t> </a:t>
            </a:r>
            <a:r>
              <a:rPr lang="fr-FR" dirty="0"/>
              <a:t>¿Lo </a:t>
            </a:r>
            <a:r>
              <a:rPr lang="fr-FR" dirty="0" err="1"/>
              <a:t>pudimos</a:t>
            </a:r>
            <a:r>
              <a:rPr lang="fr-FR" dirty="0"/>
              <a:t> </a:t>
            </a:r>
            <a:r>
              <a:rPr lang="fr-FR" dirty="0" err="1"/>
              <a:t>hacer</a:t>
            </a:r>
            <a:r>
              <a:rPr lang="fr-FR" dirty="0"/>
              <a:t>? </a:t>
            </a:r>
          </a:p>
          <a:p>
            <a:r>
              <a:rPr lang="fr-FR" dirty="0"/>
              <a:t>¿Es </a:t>
            </a:r>
            <a:r>
              <a:rPr lang="fr-FR" dirty="0" err="1"/>
              <a:t>útil</a:t>
            </a:r>
            <a:r>
              <a:rPr lang="fr-FR" dirty="0"/>
              <a:t>?</a:t>
            </a:r>
          </a:p>
          <a:p>
            <a:r>
              <a:rPr lang="fr-FR" dirty="0"/>
              <a:t>¿</a:t>
            </a:r>
            <a:r>
              <a:rPr lang="fr-FR" dirty="0" err="1"/>
              <a:t>Funcionó</a:t>
            </a:r>
            <a:r>
              <a:rPr lang="fr-FR" dirty="0"/>
              <a:t>/nos </a:t>
            </a:r>
            <a:r>
              <a:rPr lang="fr-FR" dirty="0" err="1"/>
              <a:t>llevó</a:t>
            </a:r>
            <a:r>
              <a:rPr lang="fr-FR" dirty="0"/>
              <a:t> al </a:t>
            </a:r>
            <a:r>
              <a:rPr lang="fr-FR" dirty="0" err="1"/>
              <a:t>resultado</a:t>
            </a:r>
            <a:r>
              <a:rPr lang="fr-FR" dirty="0"/>
              <a:t> </a:t>
            </a:r>
            <a:r>
              <a:rPr lang="fr-FR" dirty="0" err="1"/>
              <a:t>esperado</a:t>
            </a:r>
            <a:r>
              <a:rPr lang="fr-FR" dirty="0"/>
              <a:t>? ¿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sí</a:t>
            </a:r>
            <a:r>
              <a:rPr lang="fr-FR" dirty="0"/>
              <a:t>? ¿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 no? </a:t>
            </a:r>
          </a:p>
          <a:p>
            <a:r>
              <a:rPr lang="fr-FR" dirty="0"/>
              <a:t>¿</a:t>
            </a:r>
            <a:r>
              <a:rPr lang="fr-FR" dirty="0" err="1"/>
              <a:t>Cambiaron</a:t>
            </a:r>
            <a:r>
              <a:rPr lang="fr-FR" dirty="0"/>
              <a:t> las </a:t>
            </a:r>
            <a:r>
              <a:rPr lang="fr-FR" dirty="0" err="1"/>
              <a:t>prioridades</a:t>
            </a:r>
            <a:r>
              <a:rPr lang="fr-FR" dirty="0"/>
              <a:t>? </a:t>
            </a:r>
          </a:p>
          <a:p>
            <a:r>
              <a:rPr lang="fr-FR" dirty="0"/>
              <a:t>¿</a:t>
            </a:r>
            <a:r>
              <a:rPr lang="fr-FR" dirty="0" err="1"/>
              <a:t>Cambiaron</a:t>
            </a:r>
            <a:r>
              <a:rPr lang="fr-FR" dirty="0"/>
              <a:t> las </a:t>
            </a:r>
            <a:r>
              <a:rPr lang="fr-FR" dirty="0" err="1"/>
              <a:t>expectativas</a:t>
            </a:r>
            <a:r>
              <a:rPr lang="fr-FR" dirty="0"/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56A10-5619-4EBA-9B75-0F0427FE47C9}"/>
              </a:ext>
            </a:extLst>
          </p:cNvPr>
          <p:cNvSpPr txBox="1"/>
          <p:nvPr/>
        </p:nvSpPr>
        <p:spPr>
          <a:xfrm>
            <a:off x="4970583" y="5663112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Actualización</a:t>
            </a:r>
            <a:r>
              <a:rPr lang="fr-FR" dirty="0"/>
              <a:t>, </a:t>
            </a:r>
            <a:r>
              <a:rPr lang="fr-FR" dirty="0" err="1"/>
              <a:t>revisión</a:t>
            </a:r>
            <a:r>
              <a:rPr lang="fr-FR" dirty="0"/>
              <a:t> y ajustes a las </a:t>
            </a:r>
            <a:r>
              <a:rPr lang="fr-FR" dirty="0" err="1"/>
              <a:t>nuevas</a:t>
            </a:r>
            <a:r>
              <a:rPr lang="fr-FR" dirty="0"/>
              <a:t> </a:t>
            </a:r>
            <a:r>
              <a:rPr lang="fr-FR" dirty="0" err="1"/>
              <a:t>metas</a:t>
            </a:r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2DCA1-8850-49A0-99A4-407237457E6D}"/>
              </a:ext>
            </a:extLst>
          </p:cNvPr>
          <p:cNvSpPr txBox="1"/>
          <p:nvPr/>
        </p:nvSpPr>
        <p:spPr>
          <a:xfrm>
            <a:off x="9687170" y="1937866"/>
            <a:ext cx="177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#7.3 y #7.4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34A5B-0883-46A4-8493-DEFF10694F6F}"/>
              </a:ext>
            </a:extLst>
          </p:cNvPr>
          <p:cNvSpPr txBox="1"/>
          <p:nvPr/>
        </p:nvSpPr>
        <p:spPr>
          <a:xfrm>
            <a:off x="2195575" y="5705817"/>
            <a:ext cx="1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#1.5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62DB7-5935-4A82-8627-846C3A34371D}"/>
              </a:ext>
            </a:extLst>
          </p:cNvPr>
          <p:cNvSpPr txBox="1"/>
          <p:nvPr/>
        </p:nvSpPr>
        <p:spPr>
          <a:xfrm>
            <a:off x="-213894" y="5232450"/>
            <a:ext cx="29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</a:rPr>
              <a:t>Plan de </a:t>
            </a:r>
            <a:r>
              <a:rPr lang="en-GB" sz="2400" b="1" dirty="0" err="1">
                <a:solidFill>
                  <a:srgbClr val="C00000"/>
                </a:solidFill>
              </a:rPr>
              <a:t>trabajo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1E95F-634D-4862-A275-CD731F8DD529}"/>
              </a:ext>
            </a:extLst>
          </p:cNvPr>
          <p:cNvSpPr txBox="1"/>
          <p:nvPr/>
        </p:nvSpPr>
        <p:spPr>
          <a:xfrm>
            <a:off x="7934632" y="1447626"/>
            <a:ext cx="35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err="1">
                <a:solidFill>
                  <a:srgbClr val="C00000"/>
                </a:solidFill>
              </a:rPr>
              <a:t>Resultados</a:t>
            </a:r>
            <a:r>
              <a:rPr lang="en-GB" sz="2400" b="1" dirty="0">
                <a:solidFill>
                  <a:srgbClr val="C00000"/>
                </a:solidFill>
              </a:rPr>
              <a:t> e </a:t>
            </a:r>
            <a:r>
              <a:rPr lang="en-GB" sz="2400" b="1" dirty="0" err="1">
                <a:solidFill>
                  <a:srgbClr val="C00000"/>
                </a:solidFill>
              </a:rPr>
              <a:t>impacto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Graphic spid="4" grpId="0">
        <p:bldAsOne/>
      </p:bldGraphic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A857-0E81-4744-B811-278410AA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Objetivos</a:t>
            </a:r>
            <a:r>
              <a:rPr lang="en-GB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238A6-EB58-45E4-B8CC-EE97AF02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4678489" cy="35814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¿</a:t>
            </a:r>
            <a:r>
              <a:rPr lang="en-GB" dirty="0" err="1"/>
              <a:t>Cuál</a:t>
            </a:r>
            <a:r>
              <a:rPr lang="en-GB" dirty="0"/>
              <a:t> es la meta? </a:t>
            </a:r>
          </a:p>
          <a:p>
            <a:r>
              <a:rPr lang="en-GB" dirty="0"/>
              <a:t>Tiene </a:t>
            </a:r>
            <a:r>
              <a:rPr lang="en-GB" dirty="0" err="1"/>
              <a:t>vinculación</a:t>
            </a:r>
            <a:r>
              <a:rPr lang="en-GB" dirty="0"/>
              <a:t> a la </a:t>
            </a:r>
            <a:r>
              <a:rPr lang="en-GB" dirty="0" err="1"/>
              <a:t>prioridad</a:t>
            </a:r>
            <a:r>
              <a:rPr lang="en-GB" dirty="0"/>
              <a:t> </a:t>
            </a:r>
            <a:r>
              <a:rPr lang="en-GB" dirty="0" err="1"/>
              <a:t>nacional</a:t>
            </a:r>
            <a:endParaRPr lang="en-GB" dirty="0"/>
          </a:p>
          <a:p>
            <a:r>
              <a:rPr lang="en-GB" dirty="0"/>
              <a:t>Para </a:t>
            </a:r>
            <a:r>
              <a:rPr lang="en-GB" dirty="0" err="1"/>
              <a:t>lograr</a:t>
            </a:r>
            <a:r>
              <a:rPr lang="en-GB" dirty="0"/>
              <a:t> el </a:t>
            </a:r>
            <a:r>
              <a:rPr lang="en-GB" dirty="0" err="1"/>
              <a:t>objetivo</a:t>
            </a:r>
            <a:r>
              <a:rPr lang="en-GB" dirty="0"/>
              <a:t>, es </a:t>
            </a:r>
            <a:r>
              <a:rPr lang="en-GB" dirty="0" err="1"/>
              <a:t>necesario</a:t>
            </a:r>
            <a:r>
              <a:rPr lang="en-GB" dirty="0"/>
              <a:t>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diversos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/>
              <a:t>.</a:t>
            </a:r>
          </a:p>
          <a:p>
            <a:r>
              <a:rPr lang="en-GB" b="1" dirty="0"/>
              <a:t>Los </a:t>
            </a:r>
            <a:r>
              <a:rPr lang="en-GB" b="1" dirty="0" err="1"/>
              <a:t>objetivos</a:t>
            </a:r>
            <a:r>
              <a:rPr lang="en-GB" b="1" dirty="0"/>
              <a:t> son </a:t>
            </a:r>
            <a:r>
              <a:rPr lang="en-GB" b="1" dirty="0" err="1"/>
              <a:t>en</a:t>
            </a:r>
            <a:r>
              <a:rPr lang="en-GB" b="1" dirty="0"/>
              <a:t> lo que el EITI </a:t>
            </a:r>
            <a:r>
              <a:rPr lang="en-GB" b="1" dirty="0" err="1"/>
              <a:t>puede</a:t>
            </a:r>
            <a:r>
              <a:rPr lang="en-GB" b="1" dirty="0"/>
              <a:t> </a:t>
            </a:r>
            <a:r>
              <a:rPr lang="en-GB" b="1" dirty="0" err="1"/>
              <a:t>tener</a:t>
            </a:r>
            <a:r>
              <a:rPr lang="en-GB" b="1" dirty="0"/>
              <a:t> una </a:t>
            </a:r>
            <a:r>
              <a:rPr lang="en-GB" b="1" dirty="0" err="1"/>
              <a:t>influencia</a:t>
            </a:r>
            <a:r>
              <a:rPr lang="en-GB" b="1" dirty="0"/>
              <a:t> </a:t>
            </a:r>
            <a:r>
              <a:rPr lang="en-GB" b="1" dirty="0" err="1"/>
              <a:t>directa</a:t>
            </a:r>
            <a:endParaRPr lang="en-GB" b="1" dirty="0"/>
          </a:p>
          <a:p>
            <a:r>
              <a:rPr lang="en-GB" dirty="0"/>
              <a:t>Un </a:t>
            </a:r>
            <a:r>
              <a:rPr lang="en-GB" dirty="0" err="1"/>
              <a:t>objetivo</a:t>
            </a:r>
            <a:r>
              <a:rPr lang="en-GB" dirty="0"/>
              <a:t> se </a:t>
            </a:r>
            <a:r>
              <a:rPr lang="en-GB" dirty="0" err="1"/>
              <a:t>alcanza</a:t>
            </a:r>
            <a:r>
              <a:rPr lang="en-GB" dirty="0"/>
              <a:t> </a:t>
            </a:r>
            <a:r>
              <a:rPr lang="en-GB" dirty="0" err="1"/>
              <a:t>mediante</a:t>
            </a:r>
            <a:r>
              <a:rPr lang="en-GB" dirty="0"/>
              <a:t> </a:t>
            </a:r>
            <a:r>
              <a:rPr lang="en-GB" dirty="0" err="1"/>
              <a:t>varios</a:t>
            </a:r>
            <a:r>
              <a:rPr lang="en-GB" dirty="0"/>
              <a:t> </a:t>
            </a:r>
            <a:r>
              <a:rPr lang="en-GB" dirty="0" err="1"/>
              <a:t>resultados</a:t>
            </a:r>
            <a:endParaRPr lang="en-GB" dirty="0"/>
          </a:p>
          <a:p>
            <a:r>
              <a:rPr lang="en-GB" dirty="0"/>
              <a:t>Para </a:t>
            </a:r>
            <a:r>
              <a:rPr lang="en-GB" dirty="0" err="1"/>
              <a:t>obtener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/>
              <a:t>, se </a:t>
            </a:r>
            <a:r>
              <a:rPr lang="en-GB" dirty="0" err="1"/>
              <a:t>necesitan</a:t>
            </a:r>
            <a:r>
              <a:rPr lang="en-GB" dirty="0"/>
              <a:t> </a:t>
            </a:r>
            <a:r>
              <a:rPr lang="en-GB" dirty="0" err="1"/>
              <a:t>actividades</a:t>
            </a:r>
            <a:endParaRPr lang="en-GB" dirty="0"/>
          </a:p>
          <a:p>
            <a:r>
              <a:rPr lang="en-GB" dirty="0"/>
              <a:t>Para </a:t>
            </a:r>
            <a:r>
              <a:rPr lang="en-GB" dirty="0" err="1"/>
              <a:t>llevar</a:t>
            </a:r>
            <a:r>
              <a:rPr lang="en-GB" dirty="0"/>
              <a:t> a </a:t>
            </a:r>
            <a:r>
              <a:rPr lang="en-GB" dirty="0" err="1"/>
              <a:t>cabo</a:t>
            </a:r>
            <a:r>
              <a:rPr lang="en-GB" dirty="0"/>
              <a:t> </a:t>
            </a:r>
            <a:r>
              <a:rPr lang="en-GB" dirty="0" err="1"/>
              <a:t>esas</a:t>
            </a:r>
            <a:r>
              <a:rPr lang="en-GB" dirty="0"/>
              <a:t> </a:t>
            </a:r>
            <a:r>
              <a:rPr lang="en-GB" dirty="0" err="1"/>
              <a:t>actividades</a:t>
            </a:r>
            <a:r>
              <a:rPr lang="en-GB" dirty="0"/>
              <a:t>, se </a:t>
            </a:r>
            <a:r>
              <a:rPr lang="en-GB" dirty="0" err="1"/>
              <a:t>necesitan</a:t>
            </a:r>
            <a:r>
              <a:rPr lang="en-GB" dirty="0"/>
              <a:t> </a:t>
            </a:r>
            <a:r>
              <a:rPr lang="en-GB" dirty="0" err="1"/>
              <a:t>recursos</a:t>
            </a:r>
            <a:r>
              <a:rPr lang="en-GB" dirty="0"/>
              <a:t> (</a:t>
            </a:r>
            <a:r>
              <a:rPr lang="en-GB" dirty="0" err="1"/>
              <a:t>contribuciones</a:t>
            </a:r>
            <a:r>
              <a:rPr lang="en-GB" dirty="0"/>
              <a:t>).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CD6A90-9741-4E59-8CC6-EEB39A0D778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97773738"/>
              </p:ext>
            </p:extLst>
          </p:nvPr>
        </p:nvGraphicFramePr>
        <p:xfrm>
          <a:off x="5199187" y="787009"/>
          <a:ext cx="533717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EF3F59-9BB8-40EB-AB67-CA80C4C1FB04}"/>
              </a:ext>
            </a:extLst>
          </p:cNvPr>
          <p:cNvSpPr txBox="1"/>
          <p:nvPr/>
        </p:nvSpPr>
        <p:spPr>
          <a:xfrm>
            <a:off x="5199186" y="4521543"/>
            <a:ext cx="533717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FFFF"/>
                </a:solidFill>
              </a:rPr>
              <a:t>Contribuciones</a:t>
            </a:r>
            <a:r>
              <a:rPr lang="en-GB" dirty="0">
                <a:solidFill>
                  <a:srgbClr val="FFFFFF"/>
                </a:solidFill>
              </a:rPr>
              <a:t> –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 Del GMP, del </a:t>
            </a:r>
            <a:r>
              <a:rPr lang="en-GB" dirty="0" err="1">
                <a:solidFill>
                  <a:srgbClr val="FFFFFF"/>
                </a:solidFill>
              </a:rPr>
              <a:t>secretariado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nacional</a:t>
            </a:r>
            <a:r>
              <a:rPr lang="en-GB" dirty="0">
                <a:solidFill>
                  <a:srgbClr val="FFFFFF"/>
                </a:solidFill>
              </a:rPr>
              <a:t>, de las </a:t>
            </a:r>
            <a:r>
              <a:rPr lang="en-GB" dirty="0" err="1">
                <a:solidFill>
                  <a:srgbClr val="FFFFFF"/>
                </a:solidFill>
              </a:rPr>
              <a:t>entidades</a:t>
            </a:r>
            <a:r>
              <a:rPr lang="en-GB" dirty="0">
                <a:solidFill>
                  <a:srgbClr val="FFFFFF"/>
                </a:solidFill>
              </a:rPr>
              <a:t> que </a:t>
            </a:r>
            <a:r>
              <a:rPr lang="en-GB" dirty="0" err="1">
                <a:solidFill>
                  <a:srgbClr val="FFFFFF"/>
                </a:solidFill>
              </a:rPr>
              <a:t>reportan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información</a:t>
            </a:r>
            <a:r>
              <a:rPr lang="en-GB" dirty="0">
                <a:solidFill>
                  <a:srgbClr val="FFFFFF"/>
                </a:solidFill>
              </a:rPr>
              <a:t>, de las </a:t>
            </a:r>
            <a:r>
              <a:rPr lang="en-GB" dirty="0" err="1">
                <a:solidFill>
                  <a:srgbClr val="FFFFFF"/>
                </a:solidFill>
              </a:rPr>
              <a:t>instituciones</a:t>
            </a:r>
            <a:r>
              <a:rPr lang="en-GB" dirty="0">
                <a:solidFill>
                  <a:srgbClr val="FFFFFF"/>
                </a:solidFill>
              </a:rPr>
              <a:t> de </a:t>
            </a:r>
            <a:r>
              <a:rPr lang="en-GB" dirty="0" err="1">
                <a:solidFill>
                  <a:srgbClr val="FFFFFF"/>
                </a:solidFill>
              </a:rPr>
              <a:t>verificación</a:t>
            </a:r>
            <a:r>
              <a:rPr lang="en-GB" dirty="0">
                <a:solidFill>
                  <a:srgbClr val="FFFFFF"/>
                </a:solidFill>
              </a:rPr>
              <a:t> y auditoria, </a:t>
            </a:r>
            <a:r>
              <a:rPr lang="en-GB" dirty="0" err="1">
                <a:solidFill>
                  <a:srgbClr val="FFFFFF"/>
                </a:solidFill>
              </a:rPr>
              <a:t>socios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donantes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Secretariado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Internacional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Administrador</a:t>
            </a:r>
            <a:r>
              <a:rPr lang="en-GB" dirty="0">
                <a:solidFill>
                  <a:srgbClr val="FFFFFF"/>
                </a:solidFill>
              </a:rPr>
              <a:t> Independiente, etc. </a:t>
            </a:r>
          </a:p>
        </p:txBody>
      </p:sp>
    </p:spTree>
    <p:extLst>
      <p:ext uri="{BB962C8B-B14F-4D97-AF65-F5344CB8AC3E}">
        <p14:creationId xmlns:p14="http://schemas.microsoft.com/office/powerpoint/2010/main" val="11097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B6602-549D-44DB-8900-792A90D783E3}"/>
              </a:ext>
            </a:extLst>
          </p:cNvPr>
          <p:cNvSpPr/>
          <p:nvPr/>
        </p:nvSpPr>
        <p:spPr>
          <a:xfrm>
            <a:off x="457199" y="4496045"/>
            <a:ext cx="11455400" cy="2102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3CCC9-37DD-44AA-81AA-09F8345E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Construir</a:t>
            </a:r>
            <a:r>
              <a:rPr lang="en-GB" sz="3200" dirty="0"/>
              <a:t> un plan de </a:t>
            </a:r>
            <a:r>
              <a:rPr lang="en-GB" sz="3200" dirty="0" err="1"/>
              <a:t>trabajo</a:t>
            </a:r>
            <a:r>
              <a:rPr lang="en-GB" sz="3200" dirty="0"/>
              <a:t> para </a:t>
            </a:r>
            <a:r>
              <a:rPr lang="en-GB" sz="3200" dirty="0" err="1"/>
              <a:t>monitorear</a:t>
            </a:r>
            <a:r>
              <a:rPr lang="en-GB" sz="3200" dirty="0"/>
              <a:t> el </a:t>
            </a:r>
            <a:r>
              <a:rPr lang="en-GB" sz="3200" dirty="0" err="1"/>
              <a:t>impacto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0D90-40AA-47B2-9D53-8FFDEB76F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44953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Para </a:t>
            </a:r>
            <a:r>
              <a:rPr lang="en-GB" dirty="0" err="1"/>
              <a:t>mostrar</a:t>
            </a:r>
            <a:r>
              <a:rPr lang="en-GB" dirty="0"/>
              <a:t> </a:t>
            </a:r>
            <a:r>
              <a:rPr lang="en-GB" dirty="0" err="1"/>
              <a:t>impacto</a:t>
            </a:r>
            <a:r>
              <a:rPr lang="en-GB" dirty="0"/>
              <a:t>, hay que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u="sng" dirty="0" err="1"/>
              <a:t>resultados</a:t>
            </a:r>
            <a:endParaRPr lang="en-GB" u="sng" dirty="0"/>
          </a:p>
          <a:p>
            <a:r>
              <a:rPr lang="en-GB" dirty="0" err="1"/>
              <a:t>Objetivos</a:t>
            </a:r>
            <a:r>
              <a:rPr lang="en-GB" dirty="0"/>
              <a:t> y </a:t>
            </a:r>
            <a:r>
              <a:rPr lang="en-GB" dirty="0" err="1"/>
              <a:t>actividades</a:t>
            </a:r>
            <a:r>
              <a:rPr lang="en-GB" dirty="0"/>
              <a:t> “SMART”</a:t>
            </a:r>
          </a:p>
          <a:p>
            <a:pPr marL="0" indent="0">
              <a:buNone/>
            </a:pPr>
            <a:r>
              <a:rPr lang="en-US" b="1" dirty="0"/>
              <a:t>Specific (</a:t>
            </a:r>
            <a:r>
              <a:rPr lang="en-US" b="1" dirty="0" err="1"/>
              <a:t>específicos</a:t>
            </a:r>
            <a:r>
              <a:rPr lang="en-US" b="1" dirty="0"/>
              <a:t>), Measurable (</a:t>
            </a:r>
            <a:r>
              <a:rPr lang="en-US" b="1" dirty="0" err="1"/>
              <a:t>medibles</a:t>
            </a:r>
            <a:r>
              <a:rPr lang="en-US" b="1" dirty="0"/>
              <a:t>), Achievable (</a:t>
            </a:r>
            <a:r>
              <a:rPr lang="en-US" b="1" dirty="0" err="1"/>
              <a:t>alcanzables</a:t>
            </a:r>
            <a:r>
              <a:rPr lang="en-US" b="1" dirty="0"/>
              <a:t>), Relevant (</a:t>
            </a:r>
            <a:r>
              <a:rPr lang="en-US" b="1" dirty="0" err="1"/>
              <a:t>relevantes</a:t>
            </a:r>
            <a:r>
              <a:rPr lang="en-US" b="1" dirty="0"/>
              <a:t>), Time-bound (</a:t>
            </a:r>
            <a:r>
              <a:rPr lang="en-US" b="1" dirty="0" err="1"/>
              <a:t>durante</a:t>
            </a:r>
            <a:r>
              <a:rPr lang="en-US" b="1" dirty="0"/>
              <a:t> un </a:t>
            </a:r>
            <a:r>
              <a:rPr lang="en-US" b="1" dirty="0" err="1"/>
              <a:t>tiempo</a:t>
            </a:r>
            <a:r>
              <a:rPr lang="en-US" b="1" dirty="0"/>
              <a:t> </a:t>
            </a:r>
            <a:r>
              <a:rPr lang="en-US" b="1" dirty="0" err="1"/>
              <a:t>específico</a:t>
            </a:r>
            <a:r>
              <a:rPr lang="en-US" b="1" dirty="0"/>
              <a:t>)</a:t>
            </a:r>
          </a:p>
          <a:p>
            <a:r>
              <a:rPr lang="en-GB" dirty="0"/>
              <a:t>Si son </a:t>
            </a:r>
            <a:r>
              <a:rPr lang="en-GB" dirty="0" err="1"/>
              <a:t>específicos</a:t>
            </a:r>
            <a:r>
              <a:rPr lang="en-GB" dirty="0"/>
              <a:t> y </a:t>
            </a:r>
            <a:r>
              <a:rPr lang="en-GB" dirty="0" err="1"/>
              <a:t>medibles</a:t>
            </a:r>
            <a:r>
              <a:rPr lang="en-GB" dirty="0"/>
              <a:t>, </a:t>
            </a:r>
            <a:r>
              <a:rPr lang="en-GB" dirty="0" err="1"/>
              <a:t>entonces</a:t>
            </a:r>
            <a:r>
              <a:rPr lang="en-GB" dirty="0"/>
              <a:t> </a:t>
            </a:r>
            <a:r>
              <a:rPr lang="en-GB" dirty="0" err="1"/>
              <a:t>puedes</a:t>
            </a:r>
            <a:r>
              <a:rPr lang="en-GB" dirty="0"/>
              <a:t> </a:t>
            </a:r>
            <a:r>
              <a:rPr lang="en-GB" dirty="0" err="1"/>
              <a:t>rastrear</a:t>
            </a:r>
            <a:r>
              <a:rPr lang="en-GB" dirty="0"/>
              <a:t> el </a:t>
            </a:r>
            <a:r>
              <a:rPr lang="en-GB" dirty="0" err="1"/>
              <a:t>éxito</a:t>
            </a:r>
            <a:r>
              <a:rPr lang="en-GB" dirty="0"/>
              <a:t> y el </a:t>
            </a:r>
            <a:r>
              <a:rPr lang="en-GB" dirty="0" err="1"/>
              <a:t>impacto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Plan de </a:t>
            </a:r>
            <a:r>
              <a:rPr lang="en-GB" b="1" dirty="0" err="1"/>
              <a:t>trabajo</a:t>
            </a:r>
            <a:r>
              <a:rPr lang="en-GB" b="1" dirty="0"/>
              <a:t>: </a:t>
            </a:r>
            <a:br>
              <a:rPr lang="en-GB" b="1" dirty="0"/>
            </a:br>
            <a:r>
              <a:rPr lang="en-GB" dirty="0"/>
              <a:t>Debe ser </a:t>
            </a:r>
            <a:r>
              <a:rPr lang="en-GB" dirty="0" err="1"/>
              <a:t>específico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cuanto</a:t>
            </a:r>
            <a:r>
              <a:rPr lang="en-GB" dirty="0"/>
              <a:t> a los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necesarios</a:t>
            </a:r>
            <a:r>
              <a:rPr lang="en-GB" dirty="0"/>
              <a:t>, los </a:t>
            </a:r>
            <a:r>
              <a:rPr lang="en-GB" dirty="0" err="1"/>
              <a:t>compromisos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trabajo</a:t>
            </a:r>
            <a:r>
              <a:rPr lang="en-GB" dirty="0"/>
              <a:t>, (</a:t>
            </a:r>
            <a:r>
              <a:rPr lang="en-GB" dirty="0" err="1"/>
              <a:t>quién</a:t>
            </a:r>
            <a:r>
              <a:rPr lang="en-GB" dirty="0"/>
              <a:t> </a:t>
            </a:r>
            <a:r>
              <a:rPr lang="en-GB" dirty="0" err="1"/>
              <a:t>hace</a:t>
            </a:r>
            <a:r>
              <a:rPr lang="en-GB" dirty="0"/>
              <a:t> </a:t>
            </a:r>
            <a:r>
              <a:rPr lang="en-GB" dirty="0" err="1"/>
              <a:t>qué</a:t>
            </a:r>
            <a:r>
              <a:rPr lang="en-GB" dirty="0"/>
              <a:t>, para </a:t>
            </a:r>
            <a:r>
              <a:rPr lang="en-GB" dirty="0" err="1"/>
              <a:t>cuándo</a:t>
            </a:r>
            <a:r>
              <a:rPr lang="en-GB" dirty="0"/>
              <a:t>). </a:t>
            </a:r>
            <a:br>
              <a:rPr lang="en-GB" dirty="0"/>
            </a:br>
            <a:r>
              <a:rPr lang="en-GB" dirty="0"/>
              <a:t>Es una </a:t>
            </a:r>
            <a:r>
              <a:rPr lang="en-GB" dirty="0" err="1"/>
              <a:t>herramienta</a:t>
            </a:r>
            <a:r>
              <a:rPr lang="en-GB" dirty="0"/>
              <a:t> </a:t>
            </a:r>
            <a:r>
              <a:rPr lang="en-GB" dirty="0" err="1"/>
              <a:t>básica</a:t>
            </a:r>
            <a:r>
              <a:rPr lang="en-GB" dirty="0"/>
              <a:t> de </a:t>
            </a:r>
            <a:r>
              <a:rPr lang="en-GB" dirty="0" err="1"/>
              <a:t>rendición</a:t>
            </a:r>
            <a:r>
              <a:rPr lang="en-GB" dirty="0"/>
              <a:t> de </a:t>
            </a:r>
            <a:r>
              <a:rPr lang="en-GB" dirty="0" err="1"/>
              <a:t>cuentas</a:t>
            </a:r>
            <a:r>
              <a:rPr lang="en-GB" dirty="0"/>
              <a:t> y </a:t>
            </a:r>
            <a:r>
              <a:rPr lang="en-GB" dirty="0" err="1"/>
              <a:t>seguimiento</a:t>
            </a:r>
            <a:r>
              <a:rPr lang="en-GB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F6E76-7075-4BE1-88A2-3C0D49450F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0" y="2019792"/>
            <a:ext cx="5700259" cy="4952508"/>
          </a:xfrm>
        </p:spPr>
        <p:txBody>
          <a:bodyPr>
            <a:normAutofit/>
          </a:bodyPr>
          <a:lstStyle/>
          <a:p>
            <a:r>
              <a:rPr lang="en-GB" b="1" dirty="0" err="1"/>
              <a:t>Monitorear</a:t>
            </a:r>
            <a:r>
              <a:rPr lang="en-GB" dirty="0"/>
              <a:t>: </a:t>
            </a:r>
            <a:r>
              <a:rPr lang="en-GB" dirty="0" err="1"/>
              <a:t>medir</a:t>
            </a:r>
            <a:r>
              <a:rPr lang="en-GB" dirty="0"/>
              <a:t> </a:t>
            </a:r>
            <a:r>
              <a:rPr lang="en-GB" dirty="0" err="1"/>
              <a:t>regularmente</a:t>
            </a:r>
            <a:r>
              <a:rPr lang="en-GB" dirty="0"/>
              <a:t>.</a:t>
            </a:r>
          </a:p>
          <a:p>
            <a:r>
              <a:rPr lang="en-GB" b="1" dirty="0" err="1"/>
              <a:t>Evaluar</a:t>
            </a:r>
            <a:r>
              <a:rPr lang="en-GB" dirty="0"/>
              <a:t>: ¿</a:t>
            </a:r>
            <a:r>
              <a:rPr lang="en-GB" dirty="0" err="1"/>
              <a:t>Alcanzamos</a:t>
            </a:r>
            <a:r>
              <a:rPr lang="en-GB" dirty="0"/>
              <a:t> el </a:t>
            </a:r>
            <a:r>
              <a:rPr lang="en-GB" dirty="0" err="1"/>
              <a:t>objetivo</a:t>
            </a:r>
            <a:r>
              <a:rPr lang="en-GB" dirty="0"/>
              <a:t>? </a:t>
            </a:r>
          </a:p>
          <a:p>
            <a:r>
              <a:rPr lang="en-GB" b="1" dirty="0" err="1"/>
              <a:t>Aprender</a:t>
            </a:r>
            <a:r>
              <a:rPr lang="en-GB" dirty="0"/>
              <a:t>: ¿Por 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logramos</a:t>
            </a:r>
            <a:r>
              <a:rPr lang="en-GB" dirty="0"/>
              <a:t> lo que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propusimos</a:t>
            </a:r>
            <a:r>
              <a:rPr lang="en-GB" dirty="0"/>
              <a:t>? ¿Por </a:t>
            </a:r>
            <a:r>
              <a:rPr lang="en-GB" dirty="0" err="1"/>
              <a:t>qué</a:t>
            </a:r>
            <a:r>
              <a:rPr lang="en-GB" dirty="0"/>
              <a:t> no lo </a:t>
            </a:r>
            <a:r>
              <a:rPr lang="en-GB" dirty="0" err="1"/>
              <a:t>hicimos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los </a:t>
            </a:r>
            <a:r>
              <a:rPr lang="en-GB" dirty="0" err="1"/>
              <a:t>otros</a:t>
            </a:r>
            <a:r>
              <a:rPr lang="en-GB" dirty="0"/>
              <a:t> </a:t>
            </a:r>
            <a:r>
              <a:rPr lang="en-GB" dirty="0" err="1"/>
              <a:t>objetivos</a:t>
            </a:r>
            <a:r>
              <a:rPr lang="en-GB" dirty="0"/>
              <a:t>?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nos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ayuda</a:t>
            </a:r>
            <a:r>
              <a:rPr lang="en-GB" dirty="0">
                <a:sym typeface="Wingdings" panose="05000000000000000000" pitchFamily="2" charset="2"/>
              </a:rPr>
              <a:t> a </a:t>
            </a:r>
            <a:r>
              <a:rPr lang="en-GB" dirty="0" err="1">
                <a:sym typeface="Wingdings" panose="05000000000000000000" pitchFamily="2" charset="2"/>
              </a:rPr>
              <a:t>adaptar</a:t>
            </a:r>
            <a:r>
              <a:rPr lang="en-GB" dirty="0">
                <a:sym typeface="Wingdings" panose="05000000000000000000" pitchFamily="2" charset="2"/>
              </a:rPr>
              <a:t>, y a </a:t>
            </a:r>
            <a:r>
              <a:rPr lang="en-GB" dirty="0" err="1">
                <a:sym typeface="Wingdings" panose="05000000000000000000" pitchFamily="2" charset="2"/>
              </a:rPr>
              <a:t>mejorar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en</a:t>
            </a:r>
            <a:r>
              <a:rPr lang="en-GB" dirty="0">
                <a:sym typeface="Wingdings" panose="05000000000000000000" pitchFamily="2" charset="2"/>
              </a:rPr>
              <a:t> el </a:t>
            </a:r>
            <a:r>
              <a:rPr lang="en-GB" dirty="0" err="1">
                <a:sym typeface="Wingdings" panose="05000000000000000000" pitchFamily="2" charset="2"/>
              </a:rPr>
              <a:t>tiempo</a:t>
            </a:r>
            <a:r>
              <a:rPr lang="en-GB" dirty="0">
                <a:sym typeface="Wingdings" panose="05000000000000000000" pitchFamily="2" charset="2"/>
              </a:rPr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Marco de </a:t>
            </a:r>
            <a:r>
              <a:rPr lang="en-GB" b="1" dirty="0" err="1"/>
              <a:t>monitoreo</a:t>
            </a:r>
            <a:r>
              <a:rPr lang="en-GB" b="1" dirty="0"/>
              <a:t>, </a:t>
            </a:r>
            <a:r>
              <a:rPr lang="en-GB" b="1" dirty="0" err="1"/>
              <a:t>evaluación</a:t>
            </a:r>
            <a:r>
              <a:rPr lang="en-GB" b="1" dirty="0"/>
              <a:t> y </a:t>
            </a:r>
            <a:r>
              <a:rPr lang="en-GB" b="1" dirty="0" err="1"/>
              <a:t>aprendizaje</a:t>
            </a:r>
            <a:r>
              <a:rPr lang="en-GB" b="1" dirty="0"/>
              <a:t>:</a:t>
            </a:r>
            <a:br>
              <a:rPr lang="en-GB" b="1" dirty="0"/>
            </a:br>
            <a:r>
              <a:rPr lang="en-GB" dirty="0" err="1"/>
              <a:t>seguir</a:t>
            </a:r>
            <a:r>
              <a:rPr lang="en-GB" dirty="0"/>
              <a:t> el </a:t>
            </a:r>
            <a:r>
              <a:rPr lang="en-GB" dirty="0" err="1"/>
              <a:t>desempeño</a:t>
            </a:r>
            <a:r>
              <a:rPr lang="en-GB" dirty="0"/>
              <a:t> de los </a:t>
            </a:r>
            <a:r>
              <a:rPr lang="en-GB" dirty="0" err="1"/>
              <a:t>indicadores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tiempo</a:t>
            </a:r>
            <a:r>
              <a:rPr lang="en-GB" dirty="0"/>
              <a:t>, que el GMP, las </a:t>
            </a:r>
            <a:r>
              <a:rPr lang="en-GB" dirty="0" err="1"/>
              <a:t>entidades</a:t>
            </a:r>
            <a:r>
              <a:rPr lang="en-GB" dirty="0"/>
              <a:t> que </a:t>
            </a:r>
            <a:r>
              <a:rPr lang="en-GB" dirty="0" err="1"/>
              <a:t>reportan</a:t>
            </a:r>
            <a:r>
              <a:rPr lang="en-GB" dirty="0"/>
              <a:t>, el </a:t>
            </a:r>
            <a:r>
              <a:rPr lang="en-GB" dirty="0" err="1"/>
              <a:t>gobierno</a:t>
            </a:r>
            <a:r>
              <a:rPr lang="en-GB" dirty="0"/>
              <a:t>, </a:t>
            </a:r>
            <a:r>
              <a:rPr lang="en-GB" dirty="0" err="1"/>
              <a:t>rindan</a:t>
            </a:r>
            <a:r>
              <a:rPr lang="en-GB" dirty="0"/>
              <a:t> </a:t>
            </a:r>
            <a:r>
              <a:rPr lang="en-GB" dirty="0" err="1"/>
              <a:t>cuentas</a:t>
            </a:r>
            <a:r>
              <a:rPr lang="en-GB" dirty="0"/>
              <a:t>. Que sea </a:t>
            </a:r>
            <a:r>
              <a:rPr lang="en-GB" dirty="0" err="1"/>
              <a:t>enfocado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información</a:t>
            </a:r>
            <a:r>
              <a:rPr lang="en-GB" dirty="0"/>
              <a:t> y los </a:t>
            </a:r>
            <a:r>
              <a:rPr lang="en-GB" dirty="0" err="1"/>
              <a:t>datos</a:t>
            </a:r>
            <a:r>
              <a:rPr lang="en-GB" dirty="0"/>
              <a:t>, de forma </a:t>
            </a:r>
            <a:r>
              <a:rPr lang="en-GB" dirty="0" err="1"/>
              <a:t>imparcial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6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AC8-DD8F-4A7B-86CC-D5048DF8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Diseño</a:t>
            </a:r>
            <a:r>
              <a:rPr lang="nb-NO" dirty="0"/>
              <a:t> SMART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DEBE-F1A8-4151-8091-E4F114B0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5649703" cy="3581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Specific (</a:t>
            </a:r>
            <a:r>
              <a:rPr lang="en-US" b="1" dirty="0" err="1"/>
              <a:t>específico</a:t>
            </a:r>
            <a:r>
              <a:rPr lang="en-US" b="1" dirty="0"/>
              <a:t>), Measurable (</a:t>
            </a:r>
            <a:r>
              <a:rPr lang="en-US" b="1" dirty="0" err="1"/>
              <a:t>medible</a:t>
            </a:r>
            <a:r>
              <a:rPr lang="en-US" b="1" dirty="0"/>
              <a:t>), Achievable (</a:t>
            </a:r>
            <a:r>
              <a:rPr lang="en-US" b="1" dirty="0" err="1"/>
              <a:t>alcanzable</a:t>
            </a:r>
            <a:r>
              <a:rPr lang="en-US" b="1" dirty="0"/>
              <a:t>), Relevant (</a:t>
            </a:r>
            <a:r>
              <a:rPr lang="en-US" b="1" dirty="0" err="1"/>
              <a:t>relevante</a:t>
            </a:r>
            <a:r>
              <a:rPr lang="en-US" b="1" dirty="0"/>
              <a:t>), Time-bound (</a:t>
            </a:r>
            <a:r>
              <a:rPr lang="en-US" b="1" dirty="0" err="1"/>
              <a:t>durante</a:t>
            </a:r>
            <a:r>
              <a:rPr lang="en-US" b="1" dirty="0"/>
              <a:t> un </a:t>
            </a:r>
            <a:r>
              <a:rPr lang="en-US" b="1" dirty="0" err="1"/>
              <a:t>tiempo</a:t>
            </a:r>
            <a:r>
              <a:rPr lang="en-US" b="1" dirty="0"/>
              <a:t> </a:t>
            </a:r>
            <a:r>
              <a:rPr lang="en-US" b="1" dirty="0" err="1"/>
              <a:t>específico</a:t>
            </a:r>
            <a:r>
              <a:rPr lang="en-US" b="1" dirty="0"/>
              <a:t>)</a:t>
            </a:r>
          </a:p>
          <a:p>
            <a:pPr lvl="0"/>
            <a:r>
              <a:rPr lang="en-US" dirty="0">
                <a:sym typeface="Wingdings" panose="05000000000000000000" pitchFamily="2" charset="2"/>
              </a:rPr>
              <a:t>¿</a:t>
            </a:r>
            <a:r>
              <a:rPr lang="en-US" dirty="0" err="1">
                <a:sym typeface="Wingdings" panose="05000000000000000000" pitchFamily="2" charset="2"/>
              </a:rPr>
              <a:t>Cómo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alcanzar</a:t>
            </a:r>
            <a:r>
              <a:rPr lang="en-US" dirty="0">
                <a:sym typeface="Wingdings" panose="05000000000000000000" pitchFamily="2" charset="2"/>
              </a:rPr>
              <a:t> los </a:t>
            </a:r>
            <a:r>
              <a:rPr lang="en-US" dirty="0" err="1">
                <a:sym typeface="Wingdings" panose="05000000000000000000" pitchFamily="2" charset="2"/>
              </a:rPr>
              <a:t>objetivos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  <a:p>
            <a:pPr lvl="0"/>
            <a:r>
              <a:rPr lang="en-US" dirty="0" err="1">
                <a:sym typeface="Wingdings" panose="05000000000000000000" pitchFamily="2" charset="2"/>
              </a:rPr>
              <a:t>Dividirlos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actividades</a:t>
            </a:r>
            <a:r>
              <a:rPr lang="en-US" dirty="0">
                <a:sym typeface="Wingdings" panose="05000000000000000000" pitchFamily="2" charset="2"/>
              </a:rPr>
              <a:t> que </a:t>
            </a:r>
            <a:r>
              <a:rPr lang="en-US" dirty="0" err="1">
                <a:sym typeface="Wingdings" panose="05000000000000000000" pitchFamily="2" charset="2"/>
              </a:rPr>
              <a:t>tengan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resultados</a:t>
            </a:r>
            <a:r>
              <a:rPr lang="en-US" dirty="0">
                <a:sym typeface="Wingdings" panose="05000000000000000000" pitchFamily="2" charset="2"/>
              </a:rPr>
              <a:t> claros, </a:t>
            </a:r>
            <a:r>
              <a:rPr lang="en-US" dirty="0" err="1">
                <a:sym typeface="Wingdings" panose="05000000000000000000" pitchFamily="2" charset="2"/>
              </a:rPr>
              <a:t>medibles</a:t>
            </a:r>
            <a:r>
              <a:rPr lang="en-US" dirty="0">
                <a:sym typeface="Wingdings" panose="05000000000000000000" pitchFamily="2" charset="2"/>
              </a:rPr>
              <a:t>, con los </a:t>
            </a:r>
            <a:r>
              <a:rPr lang="en-US" dirty="0" err="1">
                <a:sym typeface="Wingdings" panose="05000000000000000000" pitchFamily="2" charset="2"/>
              </a:rPr>
              <a:t>costos</a:t>
            </a:r>
            <a:r>
              <a:rPr lang="en-US" dirty="0">
                <a:sym typeface="Wingdings" panose="05000000000000000000" pitchFamily="2" charset="2"/>
              </a:rPr>
              <a:t> claros. </a:t>
            </a:r>
          </a:p>
          <a:p>
            <a:pPr lvl="0"/>
            <a:r>
              <a:rPr lang="en-US" dirty="0" err="1">
                <a:sym typeface="Wingdings" panose="05000000000000000000" pitchFamily="2" charset="2"/>
              </a:rPr>
              <a:t>Ejemplo</a:t>
            </a:r>
            <a:r>
              <a:rPr lang="en-US" dirty="0">
                <a:sym typeface="Wingdings" panose="05000000000000000000" pitchFamily="2" charset="2"/>
              </a:rPr>
              <a:t>: Trinidad y Tobago</a:t>
            </a:r>
          </a:p>
          <a:p>
            <a:pPr lvl="0"/>
            <a:r>
              <a:rPr lang="en-US" dirty="0">
                <a:sym typeface="Wingdings" panose="05000000000000000000" pitchFamily="2" charset="2"/>
              </a:rPr>
              <a:t>Hay </a:t>
            </a:r>
            <a:r>
              <a:rPr lang="en-US" dirty="0" err="1">
                <a:sym typeface="Wingdings" panose="05000000000000000000" pitchFamily="2" charset="2"/>
              </a:rPr>
              <a:t>objetivo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racional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actividades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resultados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tiempo</a:t>
            </a:r>
            <a:r>
              <a:rPr lang="en-US" dirty="0">
                <a:sym typeface="Wingdings" panose="05000000000000000000" pitchFamily="2" charset="2"/>
              </a:rPr>
              <a:t> y </a:t>
            </a:r>
            <a:r>
              <a:rPr lang="en-US" dirty="0" err="1">
                <a:sym typeface="Wingdings" panose="05000000000000000000" pitchFamily="2" charset="2"/>
              </a:rPr>
              <a:t>costos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Escrito</a:t>
            </a:r>
            <a:r>
              <a:rPr lang="en-US" dirty="0">
                <a:sym typeface="Wingdings" panose="05000000000000000000" pitchFamily="2" charset="2"/>
              </a:rPr>
              <a:t> con </a:t>
            </a:r>
            <a:r>
              <a:rPr lang="en-US" dirty="0" err="1">
                <a:sym typeface="Wingdings" panose="05000000000000000000" pitchFamily="2" charset="2"/>
              </a:rPr>
              <a:t>claridad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Con la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responsabilidad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de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cada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actividad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para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cada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integrante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y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cada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entidad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involucrada</a:t>
            </a: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5E36B-1C0A-4C31-9169-2C7C5ED0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56" y="162426"/>
            <a:ext cx="8285218" cy="653314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A1A4533-0A53-4793-A603-D6A857E1502B}"/>
              </a:ext>
            </a:extLst>
          </p:cNvPr>
          <p:cNvSpPr/>
          <p:nvPr/>
        </p:nvSpPr>
        <p:spPr>
          <a:xfrm>
            <a:off x="9351390" y="1649691"/>
            <a:ext cx="2197175" cy="443060"/>
          </a:xfrm>
          <a:prstGeom prst="wedgeRectCallout">
            <a:avLst>
              <a:gd name="adj1" fmla="val -73605"/>
              <a:gd name="adj2" fmla="val -54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Objetivo</a:t>
            </a:r>
            <a:endParaRPr lang="nb-NO" sz="2400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A104FBB-5033-40D8-879B-35FEF217DF52}"/>
              </a:ext>
            </a:extLst>
          </p:cNvPr>
          <p:cNvSpPr/>
          <p:nvPr/>
        </p:nvSpPr>
        <p:spPr>
          <a:xfrm>
            <a:off x="9285257" y="3510886"/>
            <a:ext cx="2197175" cy="443060"/>
          </a:xfrm>
          <a:prstGeom prst="wedgeRectCallout">
            <a:avLst>
              <a:gd name="adj1" fmla="val -73605"/>
              <a:gd name="adj2" fmla="val -54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Racional</a:t>
            </a:r>
            <a:endParaRPr lang="nb-NO" sz="24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303F10E-747D-4532-A59F-E6A2FB821CFF}"/>
              </a:ext>
            </a:extLst>
          </p:cNvPr>
          <p:cNvSpPr/>
          <p:nvPr/>
        </p:nvSpPr>
        <p:spPr>
          <a:xfrm>
            <a:off x="8985171" y="6267626"/>
            <a:ext cx="2197175" cy="443060"/>
          </a:xfrm>
          <a:prstGeom prst="wedgeRectCallout">
            <a:avLst>
              <a:gd name="adj1" fmla="val -73605"/>
              <a:gd name="adj2" fmla="val -54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Actividad</a:t>
            </a:r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70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A75E-4C93-4799-BA16-36320786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1" y="1256808"/>
            <a:ext cx="11850178" cy="671660"/>
          </a:xfrm>
        </p:spPr>
        <p:txBody>
          <a:bodyPr/>
          <a:lstStyle/>
          <a:p>
            <a:r>
              <a:rPr lang="nb-NO" dirty="0"/>
              <a:t>Los </a:t>
            </a:r>
            <a:r>
              <a:rPr lang="nb-NO" dirty="0" err="1"/>
              <a:t>objetivos</a:t>
            </a:r>
            <a:r>
              <a:rPr lang="nb-NO" dirty="0"/>
              <a:t> del plan de </a:t>
            </a:r>
            <a:r>
              <a:rPr lang="nb-NO" dirty="0" err="1"/>
              <a:t>trabajo</a:t>
            </a:r>
            <a:r>
              <a:rPr lang="nb-NO" dirty="0"/>
              <a:t> y las </a:t>
            </a:r>
            <a:r>
              <a:rPr lang="nb-NO" dirty="0" err="1"/>
              <a:t>prioridades</a:t>
            </a:r>
            <a:r>
              <a:rPr lang="nb-NO" dirty="0"/>
              <a:t> </a:t>
            </a:r>
            <a:r>
              <a:rPr lang="nb-NO" dirty="0" err="1"/>
              <a:t>nacionales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E48E-9F0F-472B-A6CE-3750B30E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6055169" cy="4449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b="1" dirty="0"/>
          </a:p>
          <a:p>
            <a:r>
              <a:rPr lang="en-US" sz="2400" dirty="0"/>
              <a:t>El plan de 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demuestra</a:t>
            </a:r>
            <a:r>
              <a:rPr lang="en-US" sz="2400" dirty="0"/>
              <a:t> </a:t>
            </a:r>
            <a:r>
              <a:rPr lang="en-US" sz="2400" dirty="0" err="1"/>
              <a:t>porqué</a:t>
            </a:r>
            <a:r>
              <a:rPr lang="en-US" sz="2400" dirty="0"/>
              <a:t> es </a:t>
            </a:r>
            <a:r>
              <a:rPr lang="en-US" sz="2400" b="1" dirty="0" err="1"/>
              <a:t>útil</a:t>
            </a:r>
            <a:r>
              <a:rPr lang="en-US" sz="2400" dirty="0"/>
              <a:t> el EITI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país</a:t>
            </a:r>
            <a:r>
              <a:rPr lang="en-US" sz="2400" dirty="0"/>
              <a:t>. </a:t>
            </a:r>
          </a:p>
          <a:p>
            <a:r>
              <a:rPr lang="en-US" sz="2400" dirty="0"/>
              <a:t>¿Por </a:t>
            </a:r>
            <a:r>
              <a:rPr lang="en-US" sz="2400" dirty="0" err="1"/>
              <a:t>qué</a:t>
            </a:r>
            <a:r>
              <a:rPr lang="en-US" sz="2400" dirty="0"/>
              <a:t> es </a:t>
            </a:r>
            <a:r>
              <a:rPr lang="en-US" sz="2400" dirty="0" err="1"/>
              <a:t>relevante</a:t>
            </a:r>
            <a:r>
              <a:rPr lang="en-US" sz="2400" dirty="0"/>
              <a:t> el EITI hoy para el </a:t>
            </a:r>
            <a:r>
              <a:rPr lang="en-US" sz="2400" dirty="0" err="1"/>
              <a:t>país</a:t>
            </a:r>
            <a:r>
              <a:rPr lang="en-US" sz="2400" dirty="0"/>
              <a:t>?</a:t>
            </a:r>
          </a:p>
          <a:p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contribuye</a:t>
            </a:r>
            <a:r>
              <a:rPr lang="en-US" sz="2400" dirty="0"/>
              <a:t> a los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nacionales</a:t>
            </a:r>
            <a:r>
              <a:rPr lang="en-US" sz="2400" dirty="0"/>
              <a:t>? </a:t>
            </a:r>
          </a:p>
          <a:p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contribuye</a:t>
            </a:r>
            <a:r>
              <a:rPr lang="en-US" sz="2400" dirty="0"/>
              <a:t> EITI a las </a:t>
            </a:r>
            <a:r>
              <a:rPr lang="en-US" sz="2400" dirty="0" err="1"/>
              <a:t>expectativas</a:t>
            </a:r>
            <a:r>
              <a:rPr lang="en-US" sz="2400" dirty="0"/>
              <a:t> de los </a:t>
            </a:r>
            <a:r>
              <a:rPr lang="en-US" sz="2400" dirty="0" err="1"/>
              <a:t>actores</a:t>
            </a:r>
            <a:r>
              <a:rPr lang="en-US" sz="2400" dirty="0"/>
              <a:t> clave? 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</p:txBody>
      </p:sp>
      <p:pic>
        <p:nvPicPr>
          <p:cNvPr id="7" name="Content Placeholder 6" descr="Checklist">
            <a:extLst>
              <a:ext uri="{FF2B5EF4-FFF2-40B4-BE49-F238E27FC236}">
                <a16:creationId xmlns:a16="http://schemas.microsoft.com/office/drawing/2014/main" id="{E52AA6BF-B068-493F-9979-475712E37C5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291" y="1641207"/>
            <a:ext cx="4338569" cy="4338569"/>
          </a:xfrm>
        </p:spPr>
      </p:pic>
    </p:spTree>
    <p:extLst>
      <p:ext uri="{BB962C8B-B14F-4D97-AF65-F5344CB8AC3E}">
        <p14:creationId xmlns:p14="http://schemas.microsoft.com/office/powerpoint/2010/main" val="114968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ED41-C2DB-43E9-96E5-271508BC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¿</a:t>
            </a:r>
            <a:r>
              <a:rPr lang="fr-FR" dirty="0" err="1"/>
              <a:t>Cómo</a:t>
            </a:r>
            <a:r>
              <a:rPr lang="fr-FR" dirty="0"/>
              <a:t> se </a:t>
            </a:r>
            <a:r>
              <a:rPr lang="fr-FR" dirty="0" err="1"/>
              <a:t>relaciona</a:t>
            </a:r>
            <a:r>
              <a:rPr lang="fr-FR" dirty="0"/>
              <a:t> el plan de </a:t>
            </a:r>
            <a:r>
              <a:rPr lang="fr-FR" dirty="0" err="1"/>
              <a:t>trabajo</a:t>
            </a:r>
            <a:r>
              <a:rPr lang="fr-FR" dirty="0"/>
              <a:t> al MEA?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5EB4B5-0962-4B54-9E42-E1DB49EA6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10760"/>
              </p:ext>
            </p:extLst>
          </p:nvPr>
        </p:nvGraphicFramePr>
        <p:xfrm>
          <a:off x="642812" y="2198726"/>
          <a:ext cx="4500688" cy="3549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172">
                  <a:extLst>
                    <a:ext uri="{9D8B030D-6E8A-4147-A177-3AD203B41FA5}">
                      <a16:colId xmlns:a16="http://schemas.microsoft.com/office/drawing/2014/main" val="3273507867"/>
                    </a:ext>
                  </a:extLst>
                </a:gridCol>
                <a:gridCol w="1125172">
                  <a:extLst>
                    <a:ext uri="{9D8B030D-6E8A-4147-A177-3AD203B41FA5}">
                      <a16:colId xmlns:a16="http://schemas.microsoft.com/office/drawing/2014/main" val="913614110"/>
                    </a:ext>
                  </a:extLst>
                </a:gridCol>
                <a:gridCol w="1125172">
                  <a:extLst>
                    <a:ext uri="{9D8B030D-6E8A-4147-A177-3AD203B41FA5}">
                      <a16:colId xmlns:a16="http://schemas.microsoft.com/office/drawing/2014/main" val="2258831863"/>
                    </a:ext>
                  </a:extLst>
                </a:gridCol>
                <a:gridCol w="1125172">
                  <a:extLst>
                    <a:ext uri="{9D8B030D-6E8A-4147-A177-3AD203B41FA5}">
                      <a16:colId xmlns:a16="http://schemas.microsoft.com/office/drawing/2014/main" val="2698571889"/>
                    </a:ext>
                  </a:extLst>
                </a:gridCol>
              </a:tblGrid>
              <a:tr h="433035">
                <a:tc>
                  <a:txBody>
                    <a:bodyPr/>
                    <a:lstStyle/>
                    <a:p>
                      <a:r>
                        <a:rPr lang="fr-FR" sz="1400" dirty="0" err="1"/>
                        <a:t>Contribuciones</a:t>
                      </a:r>
                      <a:endParaRPr lang="fr-FR" sz="14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Actividades</a:t>
                      </a:r>
                      <a:endParaRPr lang="fr-FR" sz="14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Resultados</a:t>
                      </a:r>
                      <a:endParaRPr lang="fr-FR" sz="1400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Objetivos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49135"/>
                  </a:ext>
                </a:extLst>
              </a:tr>
              <a:tr h="433035">
                <a:tc rowSpan="7">
                  <a:txBody>
                    <a:bodyPr/>
                    <a:lstStyle/>
                    <a:p>
                      <a:r>
                        <a:rPr lang="fr-FR" sz="1400" dirty="0"/>
                        <a:t>Sec staff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 err="1"/>
                        <a:t>Juntas</a:t>
                      </a:r>
                      <a:r>
                        <a:rPr lang="fr-FR" sz="1400" dirty="0"/>
                        <a:t> con </a:t>
                      </a:r>
                      <a:r>
                        <a:rPr lang="fr-FR" sz="1400" dirty="0" err="1"/>
                        <a:t>actores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involucrados</a:t>
                      </a:r>
                      <a:endParaRPr lang="fr-FR" sz="14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22756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639502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392249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98189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27925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63529"/>
                  </a:ext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26000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4486E6E-A35D-4FFB-894F-A33BEB50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36699"/>
              </p:ext>
            </p:extLst>
          </p:nvPr>
        </p:nvGraphicFramePr>
        <p:xfrm>
          <a:off x="5422900" y="2198726"/>
          <a:ext cx="6464298" cy="34634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51547">
                  <a:extLst>
                    <a:ext uri="{9D8B030D-6E8A-4147-A177-3AD203B41FA5}">
                      <a16:colId xmlns:a16="http://schemas.microsoft.com/office/drawing/2014/main" val="3451521346"/>
                    </a:ext>
                  </a:extLst>
                </a:gridCol>
                <a:gridCol w="1203219">
                  <a:extLst>
                    <a:ext uri="{9D8B030D-6E8A-4147-A177-3AD203B41FA5}">
                      <a16:colId xmlns:a16="http://schemas.microsoft.com/office/drawing/2014/main" val="661721494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426561384"/>
                    </a:ext>
                  </a:extLst>
                </a:gridCol>
                <a:gridCol w="1136651">
                  <a:extLst>
                    <a:ext uri="{9D8B030D-6E8A-4147-A177-3AD203B41FA5}">
                      <a16:colId xmlns:a16="http://schemas.microsoft.com/office/drawing/2014/main" val="3554055870"/>
                    </a:ext>
                  </a:extLst>
                </a:gridCol>
                <a:gridCol w="1018115">
                  <a:extLst>
                    <a:ext uri="{9D8B030D-6E8A-4147-A177-3AD203B41FA5}">
                      <a16:colId xmlns:a16="http://schemas.microsoft.com/office/drawing/2014/main" val="2551354588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79506415"/>
                    </a:ext>
                  </a:extLst>
                </a:gridCol>
              </a:tblGrid>
              <a:tr h="494776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Resultado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Descripción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Indicador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Método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Q1. Q2 </a:t>
                      </a:r>
                      <a:r>
                        <a:rPr lang="fr-FR" sz="1400" dirty="0" err="1"/>
                        <a:t>etc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6145"/>
                  </a:ext>
                </a:extLst>
              </a:tr>
              <a:tr h="494776">
                <a:tc rowSpan="2">
                  <a:txBody>
                    <a:bodyPr/>
                    <a:lstStyle/>
                    <a:p>
                      <a:r>
                        <a:rPr lang="fr-FR" sz="1400" dirty="0" err="1"/>
                        <a:t>Objetivo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específico</a:t>
                      </a:r>
                      <a:r>
                        <a:rPr lang="fr-FR" sz="1400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73077"/>
                  </a:ext>
                </a:extLst>
              </a:tr>
              <a:tr h="4947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82384"/>
                  </a:ext>
                </a:extLst>
              </a:tr>
              <a:tr h="494776">
                <a:tc rowSpan="2">
                  <a:txBody>
                    <a:bodyPr/>
                    <a:lstStyle/>
                    <a:p>
                      <a:r>
                        <a:rPr lang="fr-FR" sz="1400" dirty="0" err="1"/>
                        <a:t>Objetivo</a:t>
                      </a:r>
                      <a:endParaRPr lang="fr-FR" sz="1400" dirty="0"/>
                    </a:p>
                    <a:p>
                      <a:r>
                        <a:rPr lang="fr-FR" sz="1400" dirty="0" err="1"/>
                        <a:t>específico</a:t>
                      </a:r>
                      <a:r>
                        <a:rPr lang="fr-FR" sz="1400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332820"/>
                  </a:ext>
                </a:extLst>
              </a:tr>
              <a:tr h="4947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253158"/>
                  </a:ext>
                </a:extLst>
              </a:tr>
              <a:tr h="494776">
                <a:tc rowSpan="2">
                  <a:txBody>
                    <a:bodyPr/>
                    <a:lstStyle/>
                    <a:p>
                      <a:r>
                        <a:rPr lang="fr-FR" sz="1400" dirty="0" err="1"/>
                        <a:t>Objetivo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específico</a:t>
                      </a:r>
                      <a:r>
                        <a:rPr lang="fr-FR" sz="1400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293501"/>
                  </a:ext>
                </a:extLst>
              </a:tr>
              <a:tr h="4947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49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6AF22077-12AE-40BD-8E5F-306802F0C368}"/>
              </a:ext>
            </a:extLst>
          </p:cNvPr>
          <p:cNvSpPr/>
          <p:nvPr/>
        </p:nvSpPr>
        <p:spPr>
          <a:xfrm>
            <a:off x="4826000" y="2870200"/>
            <a:ext cx="6985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31D0332-A4D1-4D0E-8AA8-4C195A8F0620}"/>
              </a:ext>
            </a:extLst>
          </p:cNvPr>
          <p:cNvSpPr/>
          <p:nvPr/>
        </p:nvSpPr>
        <p:spPr>
          <a:xfrm>
            <a:off x="4826000" y="3987203"/>
            <a:ext cx="6985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0759461-9150-4463-9F69-AEF707E63DA4}"/>
              </a:ext>
            </a:extLst>
          </p:cNvPr>
          <p:cNvSpPr/>
          <p:nvPr/>
        </p:nvSpPr>
        <p:spPr>
          <a:xfrm>
            <a:off x="4794250" y="5104206"/>
            <a:ext cx="6985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462C339D-0C62-4C77-A42B-5AEB614BF744}"/>
              </a:ext>
            </a:extLst>
          </p:cNvPr>
          <p:cNvSpPr/>
          <p:nvPr/>
        </p:nvSpPr>
        <p:spPr>
          <a:xfrm>
            <a:off x="3378200" y="5510606"/>
            <a:ext cx="3670302" cy="8238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2EE21-AEC3-424A-9A0E-316684060D0C}"/>
              </a:ext>
            </a:extLst>
          </p:cNvPr>
          <p:cNvSpPr txBox="1"/>
          <p:nvPr/>
        </p:nvSpPr>
        <p:spPr>
          <a:xfrm>
            <a:off x="8394700" y="1800362"/>
            <a:ext cx="315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Medición</a:t>
            </a:r>
            <a:r>
              <a:rPr lang="fr-FR" dirty="0"/>
              <a:t> / </a:t>
            </a:r>
            <a:r>
              <a:rPr lang="fr-FR" dirty="0" err="1"/>
              <a:t>registro</a:t>
            </a:r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B7E92-93EE-448E-9F0C-832500A8E8A4}"/>
              </a:ext>
            </a:extLst>
          </p:cNvPr>
          <p:cNvSpPr txBox="1"/>
          <p:nvPr/>
        </p:nvSpPr>
        <p:spPr>
          <a:xfrm>
            <a:off x="1640385" y="1734066"/>
            <a:ext cx="315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de </a:t>
            </a:r>
            <a:r>
              <a:rPr lang="fr-FR" dirty="0" err="1"/>
              <a:t>trabajo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11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E018-D203-4264-A98A-8E07C846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08" y="927144"/>
            <a:ext cx="10905753" cy="671660"/>
          </a:xfrm>
        </p:spPr>
        <p:txBody>
          <a:bodyPr/>
          <a:lstStyle/>
          <a:p>
            <a:r>
              <a:rPr lang="fr-FR" dirty="0" err="1"/>
              <a:t>Rastreando</a:t>
            </a:r>
            <a:r>
              <a:rPr lang="fr-FR" dirty="0"/>
              <a:t> el </a:t>
            </a:r>
            <a:r>
              <a:rPr lang="fr-FR" dirty="0" err="1"/>
              <a:t>progreso</a:t>
            </a:r>
            <a:r>
              <a:rPr lang="fr-FR" dirty="0"/>
              <a:t> – </a:t>
            </a:r>
            <a:r>
              <a:rPr lang="fr-FR" dirty="0" err="1"/>
              <a:t>registro</a:t>
            </a:r>
            <a:r>
              <a:rPr lang="fr-FR" dirty="0"/>
              <a:t> </a:t>
            </a:r>
            <a:r>
              <a:rPr lang="fr-FR" dirty="0" err="1"/>
              <a:t>detallado</a:t>
            </a:r>
            <a:endParaRPr 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555E4A-E196-4356-BBF7-10B116661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682544"/>
              </p:ext>
            </p:extLst>
          </p:nvPr>
        </p:nvGraphicFramePr>
        <p:xfrm>
          <a:off x="642811" y="1693681"/>
          <a:ext cx="10905750" cy="4981560"/>
        </p:xfrm>
        <a:graphic>
          <a:graphicData uri="http://schemas.openxmlformats.org/drawingml/2006/table">
            <a:tbl>
              <a:tblPr/>
              <a:tblGrid>
                <a:gridCol w="512889">
                  <a:extLst>
                    <a:ext uri="{9D8B030D-6E8A-4147-A177-3AD203B41FA5}">
                      <a16:colId xmlns:a16="http://schemas.microsoft.com/office/drawing/2014/main" val="170885237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66518993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63607655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6399523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0048845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584758504"/>
                    </a:ext>
                  </a:extLst>
                </a:gridCol>
                <a:gridCol w="1793967">
                  <a:extLst>
                    <a:ext uri="{9D8B030D-6E8A-4147-A177-3AD203B41FA5}">
                      <a16:colId xmlns:a16="http://schemas.microsoft.com/office/drawing/2014/main" val="4274960386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364260006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1665262933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865297432"/>
                    </a:ext>
                  </a:extLst>
                </a:gridCol>
              </a:tblGrid>
              <a:tr h="97152">
                <a:tc rowSpan="2">
                  <a:txBody>
                    <a:bodyPr/>
                    <a:lstStyle/>
                    <a:p>
                      <a:pPr algn="ctr" fontAlgn="ctr"/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Outputs (</a:t>
                      </a:r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133" marR="4133" marT="4133" marB="19837" anchor="ctr">
                    <a:lnL>
                      <a:noFill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Descripción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Método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Q1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Q2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Q3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66772"/>
                  </a:ext>
                </a:extLst>
              </a:tr>
              <a:tr h="1684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Línea</a:t>
                      </a:r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base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 en </a:t>
                      </a:r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plazo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679521"/>
                  </a:ext>
                </a:extLst>
              </a:tr>
              <a:tr h="2397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Objetivo</a:t>
                      </a: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#1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47839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#1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56196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#2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79683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#3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121091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#4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14672"/>
                  </a:ext>
                </a:extLst>
              </a:tr>
              <a:tr h="2397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Objetivo</a:t>
                      </a: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#2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47781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#1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13793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#2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45404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#3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427984"/>
                  </a:ext>
                </a:extLst>
              </a:tr>
              <a:tr h="2397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#4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906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92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7F47-0065-4D8C-93E2-1551CF2B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Más</a:t>
            </a:r>
            <a:r>
              <a:rPr lang="fr-FR" dirty="0"/>
              <a:t> </a:t>
            </a:r>
            <a:r>
              <a:rPr lang="fr-FR" dirty="0" err="1"/>
              <a:t>allá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registro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E90CA-3A2E-4484-9D6E-DA0367F0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El </a:t>
            </a:r>
            <a:r>
              <a:rPr lang="fr-FR" dirty="0" err="1"/>
              <a:t>registro</a:t>
            </a:r>
            <a:r>
              <a:rPr lang="fr-FR" dirty="0"/>
              <a:t> </a:t>
            </a:r>
            <a:r>
              <a:rPr lang="fr-FR" dirty="0" err="1"/>
              <a:t>funciona</a:t>
            </a:r>
            <a:r>
              <a:rPr lang="fr-FR" dirty="0"/>
              <a:t> para </a:t>
            </a:r>
            <a:r>
              <a:rPr lang="fr-FR" dirty="0" err="1"/>
              <a:t>recolectar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endParaRPr lang="fr-FR" dirty="0"/>
          </a:p>
          <a:p>
            <a:r>
              <a:rPr lang="fr-FR" dirty="0"/>
              <a:t>El reporte de </a:t>
            </a:r>
            <a:r>
              <a:rPr lang="fr-FR" dirty="0" err="1"/>
              <a:t>progreso</a:t>
            </a:r>
            <a:r>
              <a:rPr lang="fr-FR" dirty="0"/>
              <a:t> </a:t>
            </a:r>
            <a:r>
              <a:rPr lang="fr-FR" dirty="0" err="1"/>
              <a:t>debe</a:t>
            </a:r>
            <a:r>
              <a:rPr lang="fr-FR" dirty="0"/>
              <a:t> </a:t>
            </a:r>
            <a:r>
              <a:rPr lang="fr-FR" dirty="0" err="1"/>
              <a:t>basarse</a:t>
            </a:r>
            <a:r>
              <a:rPr lang="fr-FR" dirty="0"/>
              <a:t> en </a:t>
            </a:r>
            <a:r>
              <a:rPr lang="fr-FR" dirty="0" err="1"/>
              <a:t>hechos</a:t>
            </a:r>
            <a:r>
              <a:rPr lang="fr-FR" dirty="0"/>
              <a:t>/</a:t>
            </a:r>
            <a:r>
              <a:rPr lang="fr-FR" dirty="0" err="1"/>
              <a:t>datos</a:t>
            </a:r>
            <a:r>
              <a:rPr lang="fr-FR" dirty="0"/>
              <a:t>, </a:t>
            </a:r>
            <a:r>
              <a:rPr lang="fr-FR" dirty="0" err="1"/>
              <a:t>pero</a:t>
            </a:r>
            <a:r>
              <a:rPr lang="fr-FR" dirty="0"/>
              <a:t> </a:t>
            </a:r>
            <a:r>
              <a:rPr lang="fr-FR" dirty="0" err="1"/>
              <a:t>debe</a:t>
            </a:r>
            <a:r>
              <a:rPr lang="fr-FR" dirty="0"/>
              <a:t> dar </a:t>
            </a:r>
            <a:r>
              <a:rPr lang="fr-FR" dirty="0" err="1"/>
              <a:t>espacio</a:t>
            </a:r>
            <a:r>
              <a:rPr lang="fr-FR" dirty="0"/>
              <a:t> a </a:t>
            </a:r>
            <a:r>
              <a:rPr lang="fr-FR" b="1" dirty="0" err="1"/>
              <a:t>reflexiones</a:t>
            </a:r>
            <a:r>
              <a:rPr lang="fr-FR" b="1" dirty="0"/>
              <a:t> </a:t>
            </a:r>
            <a:r>
              <a:rPr lang="fr-FR" b="1" dirty="0" err="1"/>
              <a:t>más</a:t>
            </a:r>
            <a:r>
              <a:rPr lang="fr-FR" b="1" dirty="0"/>
              <a:t> </a:t>
            </a:r>
            <a:r>
              <a:rPr lang="fr-FR" b="1" dirty="0" err="1"/>
              <a:t>amplias</a:t>
            </a:r>
            <a:r>
              <a:rPr lang="fr-FR" b="1" dirty="0"/>
              <a:t>: </a:t>
            </a:r>
          </a:p>
          <a:p>
            <a:pPr lvl="1"/>
            <a:r>
              <a:rPr lang="fr-FR" dirty="0"/>
              <a:t>¿</a:t>
            </a:r>
            <a:r>
              <a:rPr lang="fr-FR" dirty="0" err="1"/>
              <a:t>Cómo</a:t>
            </a:r>
            <a:r>
              <a:rPr lang="fr-FR" dirty="0"/>
              <a:t> se </a:t>
            </a:r>
            <a:r>
              <a:rPr lang="fr-FR" dirty="0" err="1"/>
              <a:t>modificó</a:t>
            </a:r>
            <a:r>
              <a:rPr lang="fr-FR" dirty="0"/>
              <a:t> el </a:t>
            </a:r>
            <a:r>
              <a:rPr lang="fr-FR" dirty="0" err="1"/>
              <a:t>contexto</a:t>
            </a:r>
            <a:r>
              <a:rPr lang="fr-FR" dirty="0"/>
              <a:t>? </a:t>
            </a:r>
            <a:r>
              <a:rPr lang="fr-FR" dirty="0" err="1"/>
              <a:t>Cambios</a:t>
            </a:r>
            <a:r>
              <a:rPr lang="fr-FR" dirty="0"/>
              <a:t> </a:t>
            </a:r>
            <a:r>
              <a:rPr lang="fr-FR" dirty="0" err="1"/>
              <a:t>políticos</a:t>
            </a:r>
            <a:r>
              <a:rPr lang="fr-FR" dirty="0"/>
              <a:t>, </a:t>
            </a:r>
            <a:r>
              <a:rPr lang="fr-FR" dirty="0" err="1"/>
              <a:t>cambios</a:t>
            </a:r>
            <a:r>
              <a:rPr lang="fr-FR" dirty="0"/>
              <a:t> </a:t>
            </a:r>
            <a:r>
              <a:rPr lang="fr-FR" dirty="0" err="1"/>
              <a:t>regulatorios</a:t>
            </a:r>
            <a:r>
              <a:rPr lang="fr-FR" dirty="0"/>
              <a:t>, etc. </a:t>
            </a:r>
          </a:p>
          <a:p>
            <a:pPr lvl="1"/>
            <a:r>
              <a:rPr lang="fr-FR" dirty="0" err="1"/>
              <a:t>Mapa</a:t>
            </a:r>
            <a:r>
              <a:rPr lang="fr-FR" dirty="0"/>
              <a:t> de </a:t>
            </a:r>
            <a:r>
              <a:rPr lang="fr-FR" dirty="0" err="1"/>
              <a:t>actores</a:t>
            </a:r>
            <a:r>
              <a:rPr lang="fr-FR" dirty="0"/>
              <a:t> </a:t>
            </a:r>
            <a:r>
              <a:rPr lang="fr-FR" dirty="0" err="1"/>
              <a:t>involucrados</a:t>
            </a:r>
            <a:r>
              <a:rPr lang="fr-FR" dirty="0"/>
              <a:t>: </a:t>
            </a:r>
            <a:r>
              <a:rPr lang="fr-FR" dirty="0" err="1"/>
              <a:t>nuevas</a:t>
            </a:r>
            <a:r>
              <a:rPr lang="fr-FR" dirty="0"/>
              <a:t> </a:t>
            </a:r>
            <a:r>
              <a:rPr lang="fr-FR" dirty="0" err="1"/>
              <a:t>personas</a:t>
            </a:r>
            <a:r>
              <a:rPr lang="fr-FR" dirty="0"/>
              <a:t>/</a:t>
            </a:r>
            <a:r>
              <a:rPr lang="fr-FR" dirty="0" err="1"/>
              <a:t>actores</a:t>
            </a:r>
            <a:r>
              <a:rPr lang="fr-FR" dirty="0"/>
              <a:t> que es </a:t>
            </a:r>
            <a:r>
              <a:rPr lang="fr-FR" dirty="0" err="1"/>
              <a:t>necesario</a:t>
            </a:r>
            <a:r>
              <a:rPr lang="fr-FR" dirty="0"/>
              <a:t> </a:t>
            </a:r>
            <a:r>
              <a:rPr lang="fr-FR" dirty="0" err="1"/>
              <a:t>consultar</a:t>
            </a:r>
            <a:endParaRPr lang="fr-FR" dirty="0"/>
          </a:p>
          <a:p>
            <a:pPr lvl="1"/>
            <a:r>
              <a:rPr lang="fr-FR" dirty="0"/>
              <a:t>¿Hay </a:t>
            </a:r>
            <a:r>
              <a:rPr lang="fr-FR" dirty="0" err="1"/>
              <a:t>recursos</a:t>
            </a:r>
            <a:r>
              <a:rPr lang="fr-FR" dirty="0"/>
              <a:t> </a:t>
            </a:r>
            <a:r>
              <a:rPr lang="fr-FR" dirty="0" err="1"/>
              <a:t>suficientes</a:t>
            </a:r>
            <a:r>
              <a:rPr lang="fr-FR" dirty="0"/>
              <a:t>? </a:t>
            </a:r>
          </a:p>
          <a:p>
            <a:pPr lvl="1"/>
            <a:r>
              <a:rPr lang="fr-FR" dirty="0"/>
              <a:t>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que no </a:t>
            </a:r>
            <a:r>
              <a:rPr lang="fr-FR" dirty="0" err="1"/>
              <a:t>funcionó</a:t>
            </a:r>
            <a:r>
              <a:rPr lang="fr-FR" dirty="0"/>
              <a:t> </a:t>
            </a:r>
            <a:r>
              <a:rPr lang="fr-FR" dirty="0" err="1"/>
              <a:t>adecuadamente</a:t>
            </a:r>
            <a:r>
              <a:rPr lang="fr-FR" dirty="0"/>
              <a:t> antes? 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línea</a:t>
            </a:r>
            <a:r>
              <a:rPr lang="fr-FR" dirty="0"/>
              <a:t> de </a:t>
            </a:r>
            <a:r>
              <a:rPr lang="fr-FR" dirty="0" err="1"/>
              <a:t>trabajo</a:t>
            </a:r>
            <a:r>
              <a:rPr lang="fr-FR" dirty="0"/>
              <a:t> </a:t>
            </a:r>
            <a:r>
              <a:rPr lang="fr-FR" dirty="0" err="1"/>
              <a:t>debe</a:t>
            </a:r>
            <a:r>
              <a:rPr lang="fr-FR" dirty="0"/>
              <a:t> </a:t>
            </a:r>
            <a:r>
              <a:rPr lang="fr-FR" dirty="0" err="1"/>
              <a:t>abandonarse</a:t>
            </a:r>
            <a:r>
              <a:rPr lang="fr-FR" dirty="0"/>
              <a:t>? ¿</a:t>
            </a:r>
            <a:r>
              <a:rPr lang="fr-FR" dirty="0" err="1"/>
              <a:t>Cuál</a:t>
            </a:r>
            <a:r>
              <a:rPr lang="fr-FR" dirty="0"/>
              <a:t> </a:t>
            </a:r>
            <a:r>
              <a:rPr lang="fr-FR" dirty="0" err="1"/>
              <a:t>debe</a:t>
            </a:r>
            <a:r>
              <a:rPr lang="fr-FR" dirty="0"/>
              <a:t> </a:t>
            </a:r>
            <a:r>
              <a:rPr lang="fr-FR" dirty="0" err="1"/>
              <a:t>añadirse</a:t>
            </a:r>
            <a:r>
              <a:rPr lang="fr-FR" dirty="0"/>
              <a:t>? (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esto</a:t>
            </a:r>
            <a:r>
              <a:rPr lang="fr-FR" dirty="0">
                <a:sym typeface="Wingdings" panose="05000000000000000000" pitchFamily="2" charset="2"/>
              </a:rPr>
              <a:t> alimenta el plan de </a:t>
            </a:r>
            <a:r>
              <a:rPr lang="fr-FR" dirty="0" err="1">
                <a:sym typeface="Wingdings" panose="05000000000000000000" pitchFamily="2" charset="2"/>
              </a:rPr>
              <a:t>trabajo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próximo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año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¿Nuestra </a:t>
            </a:r>
            <a:r>
              <a:rPr lang="fr-FR" dirty="0" err="1">
                <a:sym typeface="Wingdings" panose="05000000000000000000" pitchFamily="2" charset="2"/>
              </a:rPr>
              <a:t>teoría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cambio</a:t>
            </a:r>
            <a:r>
              <a:rPr lang="fr-FR" dirty="0">
                <a:sym typeface="Wingdings" panose="05000000000000000000" pitchFamily="2" charset="2"/>
              </a:rPr>
              <a:t> sigue </a:t>
            </a:r>
            <a:r>
              <a:rPr lang="fr-FR" dirty="0" err="1">
                <a:sym typeface="Wingdings" panose="05000000000000000000" pitchFamily="2" charset="2"/>
              </a:rPr>
              <a:t>siendo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adecuada</a:t>
            </a:r>
            <a:r>
              <a:rPr lang="fr-FR" dirty="0">
                <a:sym typeface="Wingdings" panose="05000000000000000000" pitchFamily="2" charset="2"/>
              </a:rPr>
              <a:t>?</a:t>
            </a:r>
            <a:endParaRPr lang="fr-FR" dirty="0"/>
          </a:p>
          <a:p>
            <a:r>
              <a:rPr lang="fr-FR" b="1" dirty="0" err="1"/>
              <a:t>Comunicar</a:t>
            </a:r>
            <a:r>
              <a:rPr lang="fr-FR" b="1" dirty="0"/>
              <a:t> el </a:t>
            </a:r>
            <a:r>
              <a:rPr lang="fr-FR" b="1" dirty="0" err="1"/>
              <a:t>impacto</a:t>
            </a:r>
            <a:r>
              <a:rPr lang="fr-FR" dirty="0"/>
              <a:t>: la </a:t>
            </a:r>
            <a:r>
              <a:rPr lang="fr-FR" dirty="0" err="1"/>
              <a:t>narrativa</a:t>
            </a:r>
            <a:r>
              <a:rPr lang="fr-FR" dirty="0"/>
              <a:t> de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metas</a:t>
            </a:r>
            <a:r>
              <a:rPr lang="fr-FR" dirty="0"/>
              <a:t> se han </a:t>
            </a:r>
            <a:r>
              <a:rPr lang="fr-FR" dirty="0" err="1"/>
              <a:t>logrado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010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9FC-7A23-4589-92CA-466B711A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Veamos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detalle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A04B-8F3E-4D91-A02D-816337E1D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Meta: </a:t>
            </a:r>
            <a:r>
              <a:rPr lang="en-GB" dirty="0" err="1"/>
              <a:t>contar</a:t>
            </a:r>
            <a:r>
              <a:rPr lang="en-GB" dirty="0"/>
              <a:t> con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oportuna</a:t>
            </a:r>
            <a:r>
              <a:rPr lang="en-GB" dirty="0"/>
              <a:t> de los </a:t>
            </a:r>
            <a:r>
              <a:rPr lang="en-GB" dirty="0" err="1"/>
              <a:t>pagos</a:t>
            </a:r>
            <a:r>
              <a:rPr lang="en-GB" dirty="0"/>
              <a:t> de las </a:t>
            </a:r>
            <a:r>
              <a:rPr lang="en-GB" dirty="0" err="1"/>
              <a:t>compañías</a:t>
            </a:r>
            <a:r>
              <a:rPr lang="en-GB" dirty="0"/>
              <a:t> que </a:t>
            </a:r>
            <a:r>
              <a:rPr lang="en-GB" dirty="0" err="1"/>
              <a:t>llegaron</a:t>
            </a:r>
            <a:r>
              <a:rPr lang="en-GB" dirty="0"/>
              <a:t> a las </a:t>
            </a:r>
            <a:r>
              <a:rPr lang="en-GB" dirty="0" err="1"/>
              <a:t>arcas</a:t>
            </a:r>
            <a:r>
              <a:rPr lang="en-GB" dirty="0"/>
              <a:t> de Hacienda; es </a:t>
            </a:r>
            <a:r>
              <a:rPr lang="en-GB" dirty="0" err="1"/>
              <a:t>decir</a:t>
            </a:r>
            <a:r>
              <a:rPr lang="en-GB" dirty="0"/>
              <a:t>, que se </a:t>
            </a:r>
            <a:r>
              <a:rPr lang="en-GB" dirty="0" err="1"/>
              <a:t>conozca</a:t>
            </a:r>
            <a:r>
              <a:rPr lang="en-GB" dirty="0"/>
              <a:t> con no </a:t>
            </a:r>
            <a:r>
              <a:rPr lang="en-GB" dirty="0" err="1"/>
              <a:t>menos</a:t>
            </a:r>
            <a:r>
              <a:rPr lang="en-GB" dirty="0"/>
              <a:t> de un </a:t>
            </a:r>
            <a:r>
              <a:rPr lang="en-GB" dirty="0" err="1"/>
              <a:t>retraso</a:t>
            </a:r>
            <a:r>
              <a:rPr lang="en-GB" dirty="0"/>
              <a:t> de 1Q+1 </a:t>
            </a:r>
            <a:r>
              <a:rPr lang="en-GB" dirty="0" err="1"/>
              <a:t>mes</a:t>
            </a:r>
            <a:r>
              <a:rPr lang="en-GB" dirty="0"/>
              <a:t> a </a:t>
            </a:r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interesados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7AD48-7904-4F4A-AA82-DE358015F5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err="1"/>
              <a:t>Seamos</a:t>
            </a:r>
            <a:r>
              <a:rPr lang="en-GB" dirty="0"/>
              <a:t> </a:t>
            </a:r>
            <a:r>
              <a:rPr lang="en-GB" dirty="0" err="1"/>
              <a:t>específicos</a:t>
            </a:r>
            <a:r>
              <a:rPr lang="en-GB" dirty="0"/>
              <a:t> - SMART</a:t>
            </a:r>
          </a:p>
          <a:p>
            <a:r>
              <a:rPr lang="en-GB" dirty="0" err="1"/>
              <a:t>Asegurar</a:t>
            </a:r>
            <a:r>
              <a:rPr lang="en-GB" dirty="0"/>
              <a:t> que los </a:t>
            </a:r>
            <a:r>
              <a:rPr lang="en-GB" dirty="0" err="1"/>
              <a:t>pagos</a:t>
            </a:r>
            <a:r>
              <a:rPr lang="en-GB" dirty="0"/>
              <a:t> de las </a:t>
            </a:r>
            <a:r>
              <a:rPr lang="en-GB" dirty="0" err="1"/>
              <a:t>compañías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compañías</a:t>
            </a:r>
            <a:r>
              <a:rPr lang="en-GB" dirty="0">
                <a:solidFill>
                  <a:srgbClr val="FF0000"/>
                </a:solidFill>
              </a:rPr>
              <a:t> que </a:t>
            </a:r>
            <a:r>
              <a:rPr lang="en-GB" dirty="0" err="1">
                <a:solidFill>
                  <a:srgbClr val="FF0000"/>
                </a:solidFill>
              </a:rPr>
              <a:t>contribuyeron</a:t>
            </a:r>
            <a:r>
              <a:rPr lang="en-GB" dirty="0">
                <a:solidFill>
                  <a:srgbClr val="FF0000"/>
                </a:solidFill>
              </a:rPr>
              <a:t> con </a:t>
            </a:r>
            <a:r>
              <a:rPr lang="en-GB" dirty="0" err="1">
                <a:solidFill>
                  <a:srgbClr val="FF0000"/>
                </a:solidFill>
              </a:rPr>
              <a:t>más</a:t>
            </a:r>
            <a:r>
              <a:rPr lang="en-GB" dirty="0">
                <a:solidFill>
                  <a:srgbClr val="FF0000"/>
                </a:solidFill>
              </a:rPr>
              <a:t> de 5% de los </a:t>
            </a:r>
            <a:r>
              <a:rPr lang="en-GB" dirty="0" err="1">
                <a:solidFill>
                  <a:srgbClr val="FF0000"/>
                </a:solidFill>
              </a:rPr>
              <a:t>ingresos</a:t>
            </a:r>
            <a:r>
              <a:rPr lang="en-GB" dirty="0">
                <a:solidFill>
                  <a:srgbClr val="FF0000"/>
                </a:solidFill>
              </a:rPr>
              <a:t> del </a:t>
            </a:r>
            <a:r>
              <a:rPr lang="en-GB" dirty="0" err="1">
                <a:solidFill>
                  <a:srgbClr val="FF0000"/>
                </a:solidFill>
              </a:rPr>
              <a:t>año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pasado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estén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accesibles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públicamente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en</a:t>
            </a:r>
            <a:r>
              <a:rPr lang="en-GB" dirty="0">
                <a:solidFill>
                  <a:srgbClr val="FF0000"/>
                </a:solidFill>
              </a:rPr>
              <a:t> internet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en</a:t>
            </a:r>
            <a:r>
              <a:rPr lang="en-GB" dirty="0">
                <a:solidFill>
                  <a:schemeClr val="tx1"/>
                </a:solidFill>
              </a:rPr>
              <a:t> la </a:t>
            </a:r>
            <a:r>
              <a:rPr lang="en-GB" dirty="0" err="1">
                <a:solidFill>
                  <a:schemeClr val="tx1"/>
                </a:solidFill>
              </a:rPr>
              <a:t>página</a:t>
            </a:r>
            <a:r>
              <a:rPr lang="en-GB" dirty="0">
                <a:solidFill>
                  <a:schemeClr val="tx1"/>
                </a:solidFill>
              </a:rPr>
              <a:t> de Hacienda o del </a:t>
            </a:r>
            <a:r>
              <a:rPr lang="en-GB" dirty="0" err="1">
                <a:solidFill>
                  <a:schemeClr val="tx1"/>
                </a:solidFill>
              </a:rPr>
              <a:t>Ministerio</a:t>
            </a:r>
            <a:r>
              <a:rPr lang="en-GB" dirty="0">
                <a:solidFill>
                  <a:schemeClr val="tx1"/>
                </a:solidFill>
              </a:rPr>
              <a:t> de Minas o que </a:t>
            </a:r>
            <a:r>
              <a:rPr lang="en-GB" dirty="0" err="1">
                <a:solidFill>
                  <a:schemeClr val="tx1"/>
                </a:solidFill>
              </a:rPr>
              <a:t>sean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publicados</a:t>
            </a:r>
            <a:r>
              <a:rPr lang="en-GB" dirty="0">
                <a:solidFill>
                  <a:schemeClr val="tx1"/>
                </a:solidFill>
              </a:rPr>
              <a:t> por las </a:t>
            </a:r>
            <a:r>
              <a:rPr lang="en-GB" dirty="0" err="1">
                <a:solidFill>
                  <a:schemeClr val="tx1"/>
                </a:solidFill>
              </a:rPr>
              <a:t>mismas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compañías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con un </a:t>
            </a:r>
            <a:r>
              <a:rPr lang="en-US" dirty="0" err="1">
                <a:solidFill>
                  <a:srgbClr val="FF0000"/>
                </a:solidFill>
              </a:rPr>
              <a:t>retraso</a:t>
            </a:r>
            <a:r>
              <a:rPr lang="en-US" dirty="0">
                <a:solidFill>
                  <a:srgbClr val="FF0000"/>
                </a:solidFill>
              </a:rPr>
              <a:t> no mayor a </a:t>
            </a:r>
            <a:r>
              <a:rPr lang="en-US" dirty="0" err="1">
                <a:solidFill>
                  <a:srgbClr val="FF0000"/>
                </a:solidFill>
              </a:rPr>
              <a:t>tres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después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cierre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año</a:t>
            </a:r>
            <a:r>
              <a:rPr lang="en-US" dirty="0">
                <a:solidFill>
                  <a:srgbClr val="FF0000"/>
                </a:solidFill>
              </a:rPr>
              <a:t> fiscal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9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478F-5F42-4902-B36D-0B38CD0B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78" y="455962"/>
            <a:ext cx="10905753" cy="671660"/>
          </a:xfrm>
        </p:spPr>
        <p:txBody>
          <a:bodyPr/>
          <a:lstStyle/>
          <a:p>
            <a:r>
              <a:rPr lang="en-GB" err="1"/>
              <a:t>Logframe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D84FD-BB1D-4AD4-9A27-54497D4FA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08469"/>
              </p:ext>
            </p:extLst>
          </p:nvPr>
        </p:nvGraphicFramePr>
        <p:xfrm>
          <a:off x="530078" y="1127622"/>
          <a:ext cx="10392861" cy="476583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702926387"/>
                    </a:ext>
                  </a:extLst>
                </a:gridCol>
                <a:gridCol w="1544594">
                  <a:extLst>
                    <a:ext uri="{9D8B030D-6E8A-4147-A177-3AD203B41FA5}">
                      <a16:colId xmlns:a16="http://schemas.microsoft.com/office/drawing/2014/main" val="2779610206"/>
                    </a:ext>
                  </a:extLst>
                </a:gridCol>
                <a:gridCol w="1006922">
                  <a:extLst>
                    <a:ext uri="{9D8B030D-6E8A-4147-A177-3AD203B41FA5}">
                      <a16:colId xmlns:a16="http://schemas.microsoft.com/office/drawing/2014/main" val="4265008688"/>
                    </a:ext>
                  </a:extLst>
                </a:gridCol>
                <a:gridCol w="934738">
                  <a:extLst>
                    <a:ext uri="{9D8B030D-6E8A-4147-A177-3AD203B41FA5}">
                      <a16:colId xmlns:a16="http://schemas.microsoft.com/office/drawing/2014/main" val="1871633226"/>
                    </a:ext>
                  </a:extLst>
                </a:gridCol>
                <a:gridCol w="1022246">
                  <a:extLst>
                    <a:ext uri="{9D8B030D-6E8A-4147-A177-3AD203B41FA5}">
                      <a16:colId xmlns:a16="http://schemas.microsoft.com/office/drawing/2014/main" val="4078480216"/>
                    </a:ext>
                  </a:extLst>
                </a:gridCol>
                <a:gridCol w="1793967">
                  <a:extLst>
                    <a:ext uri="{9D8B030D-6E8A-4147-A177-3AD203B41FA5}">
                      <a16:colId xmlns:a16="http://schemas.microsoft.com/office/drawing/2014/main" val="1758263311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1933647196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2811029138"/>
                    </a:ext>
                  </a:extLst>
                </a:gridCol>
                <a:gridCol w="948598">
                  <a:extLst>
                    <a:ext uri="{9D8B030D-6E8A-4147-A177-3AD203B41FA5}">
                      <a16:colId xmlns:a16="http://schemas.microsoft.com/office/drawing/2014/main" val="3432026007"/>
                    </a:ext>
                  </a:extLst>
                </a:gridCol>
              </a:tblGrid>
              <a:tr h="9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>
                      <a:noFill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Descripción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Método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Q1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Q2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Q3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19882"/>
                  </a:ext>
                </a:extLst>
              </a:tr>
              <a:tr h="257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Línea</a:t>
                      </a:r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base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 en </a:t>
                      </a:r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plazo</a:t>
                      </a:r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83781"/>
                  </a:ext>
                </a:extLst>
              </a:tr>
              <a:tr h="23975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#1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Que </a:t>
                      </a:r>
                      <a:r>
                        <a:rPr lang="en-GB" sz="1400" dirty="0" err="1"/>
                        <a:t>que</a:t>
                      </a:r>
                      <a:r>
                        <a:rPr lang="en-GB" sz="1400" dirty="0"/>
                        <a:t> los </a:t>
                      </a:r>
                      <a:r>
                        <a:rPr lang="en-GB" sz="1400" dirty="0" err="1"/>
                        <a:t>pagos</a:t>
                      </a:r>
                      <a:r>
                        <a:rPr lang="en-GB" sz="1400" dirty="0"/>
                        <a:t> de las </a:t>
                      </a:r>
                      <a:r>
                        <a:rPr lang="en-GB" sz="1400" dirty="0" err="1"/>
                        <a:t>compañías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compañías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que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contribuyeron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con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más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de 5% de los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ingresos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del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año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pasado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estén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accesibles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públicamente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internet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página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de Hacienda o del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Ministerio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de Minas o que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sean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publicados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por las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mismas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compañías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con un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retraso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no mayor a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tres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meses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después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del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cierre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cada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año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fiscal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compañías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publicaron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ganancias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retraso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menor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tres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después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año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fiscal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 datos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verificables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Empatar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materialidad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compañías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(con base en datos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anuales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con los datos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publicados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 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ministerio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Hacienda o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Energía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0% 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5%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10%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9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3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478F-5F42-4902-B36D-0B38CD0B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78" y="455962"/>
            <a:ext cx="10905753" cy="671660"/>
          </a:xfrm>
        </p:spPr>
        <p:txBody>
          <a:bodyPr/>
          <a:lstStyle/>
          <a:p>
            <a:r>
              <a:rPr lang="en-GB" dirty="0" err="1"/>
              <a:t>Registro</a:t>
            </a:r>
            <a:r>
              <a:rPr lang="en-GB" dirty="0"/>
              <a:t> </a:t>
            </a:r>
            <a:r>
              <a:rPr lang="en-GB" dirty="0" err="1"/>
              <a:t>detallado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D84FD-BB1D-4AD4-9A27-54497D4FA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430853"/>
              </p:ext>
            </p:extLst>
          </p:nvPr>
        </p:nvGraphicFramePr>
        <p:xfrm>
          <a:off x="530078" y="1127622"/>
          <a:ext cx="10993327" cy="5691180"/>
        </p:xfrm>
        <a:graphic>
          <a:graphicData uri="http://schemas.openxmlformats.org/drawingml/2006/table">
            <a:tbl>
              <a:tblPr/>
              <a:tblGrid>
                <a:gridCol w="1316509">
                  <a:extLst>
                    <a:ext uri="{9D8B030D-6E8A-4147-A177-3AD203B41FA5}">
                      <a16:colId xmlns:a16="http://schemas.microsoft.com/office/drawing/2014/main" val="702926387"/>
                    </a:ext>
                  </a:extLst>
                </a:gridCol>
                <a:gridCol w="1660467">
                  <a:extLst>
                    <a:ext uri="{9D8B030D-6E8A-4147-A177-3AD203B41FA5}">
                      <a16:colId xmlns:a16="http://schemas.microsoft.com/office/drawing/2014/main" val="2779610206"/>
                    </a:ext>
                  </a:extLst>
                </a:gridCol>
                <a:gridCol w="1324974">
                  <a:extLst>
                    <a:ext uri="{9D8B030D-6E8A-4147-A177-3AD203B41FA5}">
                      <a16:colId xmlns:a16="http://schemas.microsoft.com/office/drawing/2014/main" val="4265008688"/>
                    </a:ext>
                  </a:extLst>
                </a:gridCol>
                <a:gridCol w="980481">
                  <a:extLst>
                    <a:ext uri="{9D8B030D-6E8A-4147-A177-3AD203B41FA5}">
                      <a16:colId xmlns:a16="http://schemas.microsoft.com/office/drawing/2014/main" val="1871633226"/>
                    </a:ext>
                  </a:extLst>
                </a:gridCol>
                <a:gridCol w="803064">
                  <a:extLst>
                    <a:ext uri="{9D8B030D-6E8A-4147-A177-3AD203B41FA5}">
                      <a16:colId xmlns:a16="http://schemas.microsoft.com/office/drawing/2014/main" val="4078480216"/>
                    </a:ext>
                  </a:extLst>
                </a:gridCol>
                <a:gridCol w="1861274">
                  <a:extLst>
                    <a:ext uri="{9D8B030D-6E8A-4147-A177-3AD203B41FA5}">
                      <a16:colId xmlns:a16="http://schemas.microsoft.com/office/drawing/2014/main" val="1758263311"/>
                    </a:ext>
                  </a:extLst>
                </a:gridCol>
                <a:gridCol w="1039748">
                  <a:extLst>
                    <a:ext uri="{9D8B030D-6E8A-4147-A177-3AD203B41FA5}">
                      <a16:colId xmlns:a16="http://schemas.microsoft.com/office/drawing/2014/main" val="1933647196"/>
                    </a:ext>
                  </a:extLst>
                </a:gridCol>
                <a:gridCol w="1003405">
                  <a:extLst>
                    <a:ext uri="{9D8B030D-6E8A-4147-A177-3AD203B41FA5}">
                      <a16:colId xmlns:a16="http://schemas.microsoft.com/office/drawing/2014/main" val="2811029138"/>
                    </a:ext>
                  </a:extLst>
                </a:gridCol>
                <a:gridCol w="1003405">
                  <a:extLst>
                    <a:ext uri="{9D8B030D-6E8A-4147-A177-3AD203B41FA5}">
                      <a16:colId xmlns:a16="http://schemas.microsoft.com/office/drawing/2014/main" val="3432026007"/>
                    </a:ext>
                  </a:extLst>
                </a:gridCol>
              </a:tblGrid>
              <a:tr h="9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>
                      <a:noFill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Descripción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Método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Q1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Q2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Q3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19882"/>
                  </a:ext>
                </a:extLst>
              </a:tr>
              <a:tr h="257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Línea</a:t>
                      </a:r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base</a:t>
                      </a: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 en el </a:t>
                      </a:r>
                      <a:r>
                        <a:rPr lang="nb-NO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plazo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 anchor="ctr">
                    <a:lnL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83781"/>
                  </a:ext>
                </a:extLst>
              </a:tr>
              <a:tr h="44427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#1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ministerios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gobierno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las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compañías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conscientes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expectativas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actores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involucrados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informados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Notificación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con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reuniones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actores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involucrados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76213"/>
                  </a:ext>
                </a:extLst>
              </a:tr>
              <a:tr h="23975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#2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estableció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 Hacienda, 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Nacional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el MEM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Memorandum para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trabajar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conjuntamente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 la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oportuna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acuerdo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firmado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asegurados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y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aprobado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 el GMP.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el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acuerdo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firmado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0%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50%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600087"/>
                  </a:ext>
                </a:extLst>
              </a:tr>
              <a:tr h="59494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#3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acuerda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método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recolección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sobre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ingresos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tasables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tasables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método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Reporte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final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AI,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especialista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TI de Hacienda y del MEM, con el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nacional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desarrollan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opciones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borrador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l" fontAlgn="b"/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Target: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borrador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actualizado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l" fontAlgn="b"/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Meta: </a:t>
                      </a: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final</a:t>
                      </a:r>
                      <a:b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b-NO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Progreso</a:t>
                      </a:r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l" fontAlgn="b"/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553859"/>
                  </a:ext>
                </a:extLst>
              </a:tr>
              <a:tr h="239759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#4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compañías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han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dado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reroalimentación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método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de las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compañías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dieron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retro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Talleres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encuesta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retroalimentación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Meta: </a:t>
                      </a:r>
                      <a:br>
                        <a:rPr kumimoji="0" lang="nb-NO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</a:br>
                      <a:r>
                        <a:rPr kumimoji="0" lang="nb-NO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/>
                          <a:ea typeface="+mn-ea"/>
                          <a:cs typeface="+mn-cs"/>
                        </a:rPr>
                        <a:t>Progreso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33" marR="4133" marT="4133" marB="1983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5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46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591D-3C4F-4D47-AFE9-3F3CCF7F1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/>
          <a:p>
            <a:r>
              <a:rPr lang="en-GB" dirty="0" err="1"/>
              <a:t>Guía</a:t>
            </a:r>
            <a:r>
              <a:rPr lang="en-GB" dirty="0"/>
              <a:t> de la GIZ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7F74-0059-4E38-894D-0FEEEEA3BE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1700" cy="3467100"/>
          </a:xfrm>
        </p:spPr>
        <p:txBody>
          <a:bodyPr>
            <a:normAutofit/>
          </a:bodyPr>
          <a:lstStyle/>
          <a:p>
            <a:r>
              <a:rPr lang="en-GB" dirty="0" err="1"/>
              <a:t>Revisar</a:t>
            </a:r>
            <a:r>
              <a:rPr lang="en-GB" dirty="0"/>
              <a:t> la </a:t>
            </a:r>
            <a:r>
              <a:rPr lang="en-GB" dirty="0" err="1"/>
              <a:t>sección</a:t>
            </a:r>
            <a:r>
              <a:rPr lang="en-GB" dirty="0"/>
              <a:t> 8 </a:t>
            </a:r>
            <a:r>
              <a:rPr lang="en-GB" dirty="0" err="1"/>
              <a:t>en</a:t>
            </a:r>
            <a:r>
              <a:rPr lang="en-GB" dirty="0"/>
              <a:t> particular</a:t>
            </a:r>
          </a:p>
          <a:p>
            <a:r>
              <a:rPr lang="en-GB" dirty="0">
                <a:hlinkClick r:id="rId2"/>
              </a:rPr>
              <a:t>https://eiti.org/es/guia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El </a:t>
            </a:r>
            <a:r>
              <a:rPr lang="en-GB" dirty="0" err="1"/>
              <a:t>Secretariado</a:t>
            </a:r>
            <a:r>
              <a:rPr lang="en-GB" dirty="0"/>
              <a:t> </a:t>
            </a:r>
            <a:r>
              <a:rPr lang="en-GB" dirty="0" err="1"/>
              <a:t>internacional</a:t>
            </a:r>
            <a:r>
              <a:rPr lang="en-GB" dirty="0"/>
              <a:t> </a:t>
            </a:r>
            <a:r>
              <a:rPr lang="en-GB" dirty="0" err="1"/>
              <a:t>revisa</a:t>
            </a:r>
            <a:r>
              <a:rPr lang="en-GB" dirty="0"/>
              <a:t> </a:t>
            </a:r>
            <a:r>
              <a:rPr lang="en-GB" dirty="0" err="1"/>
              <a:t>continuamente</a:t>
            </a:r>
            <a:r>
              <a:rPr lang="en-GB" dirty="0"/>
              <a:t> las </a:t>
            </a:r>
            <a:r>
              <a:rPr lang="en-GB" dirty="0" err="1"/>
              <a:t>notas</a:t>
            </a:r>
            <a:r>
              <a:rPr lang="en-GB" dirty="0"/>
              <a:t> </a:t>
            </a:r>
            <a:r>
              <a:rPr lang="en-GB" dirty="0" err="1"/>
              <a:t>guía</a:t>
            </a:r>
            <a:r>
              <a:rPr lang="en-GB" dirty="0"/>
              <a:t> y los </a:t>
            </a:r>
            <a:r>
              <a:rPr lang="en-GB" dirty="0" err="1"/>
              <a:t>materiales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planes de </a:t>
            </a:r>
            <a:r>
              <a:rPr lang="en-GB" dirty="0" err="1"/>
              <a:t>trabajo</a:t>
            </a:r>
            <a:r>
              <a:rPr lang="en-GB" dirty="0"/>
              <a:t>, reports de </a:t>
            </a:r>
            <a:r>
              <a:rPr lang="en-GB" dirty="0" err="1"/>
              <a:t>progreso</a:t>
            </a:r>
            <a:r>
              <a:rPr lang="en-GB" dirty="0"/>
              <a:t>, MEA, etc..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C7548-1A3D-4DF1-8BF8-3FE7E56CE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00" y="1194998"/>
            <a:ext cx="3371025" cy="478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464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39A572D-FB57-2B48-8755-094582EC3BE7}"/>
              </a:ext>
            </a:extLst>
          </p:cNvPr>
          <p:cNvSpPr/>
          <p:nvPr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274A-5FC6-E043-AE53-5929E41D6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Preguntas</a:t>
            </a:r>
            <a:r>
              <a:rPr lang="en-GB" dirty="0"/>
              <a:t> y </a:t>
            </a:r>
            <a:r>
              <a:rPr lang="en-GB" dirty="0" err="1"/>
              <a:t>comentarios</a:t>
            </a:r>
            <a:endParaRPr lang="en-GB" dirty="0"/>
          </a:p>
          <a:p>
            <a:endParaRPr lang="nb-NO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185615D-E01B-364F-968C-C5B3920D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92340C30-A2B1-8E4F-A30C-C0341EF84745}"/>
              </a:ext>
            </a:extLst>
          </p:cNvPr>
          <p:cNvSpPr/>
          <p:nvPr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352587D-5B18-7341-B425-9DC9C448BFD6}"/>
              </a:ext>
            </a:extLst>
          </p:cNvPr>
          <p:cNvSpPr/>
          <p:nvPr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3736CBF-7F13-3D4E-8973-E2A19830FBC6}"/>
              </a:ext>
            </a:extLst>
          </p:cNvPr>
          <p:cNvSpPr/>
          <p:nvPr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C95800F-320D-7840-A47C-F19241667698}"/>
              </a:ext>
            </a:extLst>
          </p:cNvPr>
          <p:cNvSpPr/>
          <p:nvPr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B80657BA-5174-3A44-9BEC-FBB0EF7D80EE}"/>
              </a:ext>
            </a:extLst>
          </p:cNvPr>
          <p:cNvSpPr/>
          <p:nvPr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4026979-9A98-F046-BF6C-BE5C828365B1}"/>
              </a:ext>
            </a:extLst>
          </p:cNvPr>
          <p:cNvSpPr/>
          <p:nvPr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899ED60-588F-D345-9D04-BE38213E3BEF}"/>
              </a:ext>
            </a:extLst>
          </p:cNvPr>
          <p:cNvSpPr/>
          <p:nvPr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85B762C-B64B-4C36-B6E8-A983838BA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8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83728-88C4-AB40-976B-EB8A1726B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¡</a:t>
            </a:r>
            <a:r>
              <a:rPr lang="nb-NO" dirty="0" err="1"/>
              <a:t>Gracias</a:t>
            </a:r>
            <a:r>
              <a:rPr lang="nb-NO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F52ED-A285-FC42-8221-F3AAA8A4FFF8}"/>
              </a:ext>
            </a:extLst>
          </p:cNvPr>
          <p:cNvSpPr txBox="1"/>
          <p:nvPr/>
        </p:nvSpPr>
        <p:spPr>
          <a:xfrm>
            <a:off x="4646097" y="4674151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</a:t>
            </a:r>
            <a:r>
              <a:rPr lang="en-GB" sz="1400" b="0" dirty="0" err="1">
                <a:solidFill>
                  <a:srgbClr val="132856"/>
                </a:solidFill>
                <a:latin typeface="+mn-lt"/>
              </a:rPr>
              <a:t>Secretariado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</a:t>
            </a:r>
            <a:r>
              <a:rPr lang="en-GB" sz="1400" b="0" dirty="0" err="1">
                <a:solidFill>
                  <a:srgbClr val="132856"/>
                </a:solidFill>
                <a:latin typeface="+mn-lt"/>
              </a:rPr>
              <a:t>Internacional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1 </a:t>
            </a:r>
            <a:r>
              <a:rPr lang="en-GB" sz="1400" b="0" dirty="0" err="1">
                <a:solidFill>
                  <a:srgbClr val="132856"/>
                </a:solidFill>
                <a:latin typeface="+mn-lt"/>
              </a:rPr>
              <a:t>Diciembre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2020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i="0" dirty="0">
                <a:solidFill>
                  <a:srgbClr val="132856"/>
                </a:solidFill>
              </a:rPr>
              <a:t>Taller </a:t>
            </a:r>
            <a:r>
              <a:rPr lang="en-GB" sz="1400" dirty="0">
                <a:solidFill>
                  <a:srgbClr val="132856"/>
                </a:solidFill>
              </a:rPr>
              <a:t>Planes de </a:t>
            </a:r>
            <a:r>
              <a:rPr lang="en-GB" sz="1400" dirty="0" err="1">
                <a:solidFill>
                  <a:srgbClr val="132856"/>
                </a:solidFill>
              </a:rPr>
              <a:t>Trabajo</a:t>
            </a:r>
            <a:r>
              <a:rPr lang="en-GB" sz="1400" dirty="0">
                <a:solidFill>
                  <a:srgbClr val="132856"/>
                </a:solidFill>
              </a:rPr>
              <a:t>. LAC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Rådhusgata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0151 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9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7F72-F61E-45D7-9F6A-CE5D0F01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5" y="634365"/>
            <a:ext cx="6795678" cy="671660"/>
          </a:xfrm>
        </p:spPr>
        <p:txBody>
          <a:bodyPr/>
          <a:lstStyle/>
          <a:p>
            <a:r>
              <a:rPr lang="fr-FR" sz="3600" dirty="0"/>
              <a:t>La </a:t>
            </a:r>
            <a:r>
              <a:rPr lang="fr-FR" sz="3600" dirty="0" err="1"/>
              <a:t>relevancia</a:t>
            </a:r>
            <a:r>
              <a:rPr lang="fr-FR" sz="3600" dirty="0"/>
              <a:t> </a:t>
            </a:r>
            <a:r>
              <a:rPr lang="fr-FR" sz="3600" dirty="0" err="1"/>
              <a:t>del</a:t>
            </a:r>
            <a:r>
              <a:rPr lang="fr-FR" sz="3600" dirty="0"/>
              <a:t> EITI: </a:t>
            </a:r>
            <a:r>
              <a:rPr lang="fr-FR" sz="3600" dirty="0" err="1"/>
              <a:t>vincularlo</a:t>
            </a:r>
            <a:r>
              <a:rPr lang="fr-FR" sz="3600" dirty="0"/>
              <a:t> a las </a:t>
            </a:r>
            <a:r>
              <a:rPr lang="fr-FR" sz="3600" dirty="0" err="1"/>
              <a:t>prioridades</a:t>
            </a:r>
            <a:r>
              <a:rPr lang="fr-FR" sz="3600" dirty="0"/>
              <a:t> </a:t>
            </a:r>
            <a:r>
              <a:rPr lang="fr-FR" sz="3600" dirty="0" err="1"/>
              <a:t>nacionales</a:t>
            </a:r>
            <a:endParaRPr lang="fr-F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FB5D-D424-4B11-B5DA-FAAAB808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66" y="1697436"/>
            <a:ext cx="6700356" cy="4572000"/>
          </a:xfrm>
        </p:spPr>
        <p:txBody>
          <a:bodyPr>
            <a:normAutofit/>
          </a:bodyPr>
          <a:lstStyle/>
          <a:p>
            <a:r>
              <a:rPr lang="es-ES" b="1" dirty="0"/>
              <a:t>Primer eje estratégico: </a:t>
            </a:r>
            <a:r>
              <a:rPr lang="es-ES" dirty="0"/>
              <a:t>“Un Estado social y democrático de derecho, con instituciones que actúan con ética, eficacia </a:t>
            </a:r>
            <a:r>
              <a:rPr lang="es-ES" b="1" dirty="0"/>
              <a:t>al servicio de una sociedad responsable y participativa</a:t>
            </a:r>
            <a:r>
              <a:rPr lang="es-ES" dirty="0"/>
              <a:t>, […].”</a:t>
            </a:r>
          </a:p>
          <a:p>
            <a:r>
              <a:rPr lang="es-ES" dirty="0"/>
              <a:t>Objetivos generales</a:t>
            </a:r>
          </a:p>
          <a:p>
            <a:pPr lvl="1"/>
            <a:r>
              <a:rPr lang="es-ES" dirty="0"/>
              <a:t>1. </a:t>
            </a:r>
            <a:r>
              <a:rPr lang="es-ES" b="1" dirty="0"/>
              <a:t>Administración pública eficiente, transparente y orientada a resultados</a:t>
            </a:r>
            <a:r>
              <a:rPr lang="es-ES" dirty="0"/>
              <a:t>. </a:t>
            </a:r>
          </a:p>
          <a:p>
            <a:pPr lvl="1"/>
            <a:r>
              <a:rPr lang="es-ES" dirty="0"/>
              <a:t>3. </a:t>
            </a:r>
            <a:r>
              <a:rPr lang="es-ES" b="1" dirty="0"/>
              <a:t>Democracia participativa y ciudadanía responsable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E2BC5-660F-4300-907A-9948F5324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2" t="2321" r="8186" b="3837"/>
          <a:stretch/>
        </p:blipFill>
        <p:spPr>
          <a:xfrm>
            <a:off x="7609941" y="634365"/>
            <a:ext cx="2051295" cy="2638211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5EFA0EB-6C78-4B93-A592-B5FB9883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9" y="5750427"/>
            <a:ext cx="1551709" cy="9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FD9DF-33FA-42DF-A40B-257268C25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034" y="634365"/>
            <a:ext cx="1036320" cy="690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70BDA9-8EF8-49B3-8993-007343CB1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05" y="4960587"/>
            <a:ext cx="6795678" cy="701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5409C-D677-4F8A-B717-D28E54EFA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259" y="5808396"/>
            <a:ext cx="1036320" cy="592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CAA93-C611-4AA2-91D8-0C211AA06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129" y="5135979"/>
            <a:ext cx="2610214" cy="1228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916EB-FD24-4076-999F-7B15B5E20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161" y="3554818"/>
            <a:ext cx="2415075" cy="1443272"/>
          </a:xfrm>
          <a:prstGeom prst="rect">
            <a:avLst/>
          </a:prstGeom>
        </p:spPr>
      </p:pic>
      <p:sp>
        <p:nvSpPr>
          <p:cNvPr id="10" name="AutoShape 4" descr="Colombia - Wikipedia">
            <a:extLst>
              <a:ext uri="{FF2B5EF4-FFF2-40B4-BE49-F238E27FC236}">
                <a16:creationId xmlns:a16="http://schemas.microsoft.com/office/drawing/2014/main" id="{618D6E67-8D5A-4D3D-B3A9-2D665C4AC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416F6-A65A-49D9-BB3A-6DDCE19C25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4927" y="3915247"/>
            <a:ext cx="1417431" cy="9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907-8441-46D8-A0EB-0B84ACE3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Estrategia Nacional 2030. Un ejemplo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55CB-96A6-4712-B924-2E21B19B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74" y="1866658"/>
            <a:ext cx="5349875" cy="3581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err="1"/>
              <a:t>Objetivo</a:t>
            </a:r>
            <a:r>
              <a:rPr lang="en-US" b="1" dirty="0"/>
              <a:t> General 1.1 (</a:t>
            </a:r>
            <a:r>
              <a:rPr lang="en-US" b="1" dirty="0" err="1"/>
              <a:t>Administración</a:t>
            </a:r>
            <a:r>
              <a:rPr lang="en-US" b="1" dirty="0"/>
              <a:t> </a:t>
            </a:r>
            <a:r>
              <a:rPr lang="en-US" b="1" dirty="0" err="1"/>
              <a:t>pública</a:t>
            </a:r>
            <a:r>
              <a:rPr lang="en-US" b="1" dirty="0"/>
              <a:t> y </a:t>
            </a:r>
            <a:r>
              <a:rPr lang="en-US" b="1" dirty="0" err="1"/>
              <a:t>eficiente</a:t>
            </a:r>
            <a:r>
              <a:rPr lang="en-US" b="1" dirty="0"/>
              <a:t>)</a:t>
            </a: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8AC66-70B1-48FF-BB02-A0E307CE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13" y="1885878"/>
            <a:ext cx="5553850" cy="35914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832715-6038-4AC7-8E1A-4C199600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77" y="2895207"/>
            <a:ext cx="5801358" cy="144588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251563-6FCD-4C69-820B-358589096B22}"/>
              </a:ext>
            </a:extLst>
          </p:cNvPr>
          <p:cNvCxnSpPr>
            <a:cxnSpLocks/>
          </p:cNvCxnSpPr>
          <p:nvPr/>
        </p:nvCxnSpPr>
        <p:spPr>
          <a:xfrm flipH="1">
            <a:off x="6788727" y="4082473"/>
            <a:ext cx="4858328" cy="13854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DE1F5E-7ACB-4A2D-A6EB-9D27A7417E9C}"/>
              </a:ext>
            </a:extLst>
          </p:cNvPr>
          <p:cNvCxnSpPr>
            <a:cxnSpLocks/>
          </p:cNvCxnSpPr>
          <p:nvPr/>
        </p:nvCxnSpPr>
        <p:spPr>
          <a:xfrm flipH="1" flipV="1">
            <a:off x="6705600" y="3053924"/>
            <a:ext cx="4941455" cy="6034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6369495-1F39-4F27-BE79-8FA943E24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10" y="1023719"/>
            <a:ext cx="103632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3270-07B9-4E7C-88FE-9508633F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87" y="1036523"/>
            <a:ext cx="10905753" cy="671660"/>
          </a:xfrm>
        </p:spPr>
        <p:txBody>
          <a:bodyPr/>
          <a:lstStyle/>
          <a:p>
            <a:r>
              <a:rPr lang="es-MX" dirty="0"/>
              <a:t>Prioridades nacionales en otros compromisos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663E52-2613-403E-BCDB-3BFDB082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08183"/>
            <a:ext cx="3607117" cy="1848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0EE52-9345-4106-A755-3F844713E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02" y="3680667"/>
            <a:ext cx="1928711" cy="2938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1D6D0E-54C0-44ED-B310-3A095C2BA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575" y="4285601"/>
            <a:ext cx="1677700" cy="2544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B553B5-B6B2-454D-892B-9453A509C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945" y="1879798"/>
            <a:ext cx="5282762" cy="27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0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39C4-3065-470B-AD6E-45BD73E8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921470"/>
            <a:ext cx="10905753" cy="671660"/>
          </a:xfrm>
        </p:spPr>
        <p:txBody>
          <a:bodyPr/>
          <a:lstStyle/>
          <a:p>
            <a:r>
              <a:rPr lang="en-GB" dirty="0" err="1"/>
              <a:t>Posibles</a:t>
            </a:r>
            <a:r>
              <a:rPr lang="en-GB" dirty="0"/>
              <a:t> </a:t>
            </a:r>
            <a:r>
              <a:rPr lang="en-GB" dirty="0" err="1"/>
              <a:t>objetivos</a:t>
            </a:r>
            <a:r>
              <a:rPr lang="en-GB" dirty="0"/>
              <a:t> EITI </a:t>
            </a:r>
            <a:r>
              <a:rPr lang="en-GB" dirty="0" err="1"/>
              <a:t>basados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Estrategias</a:t>
            </a:r>
            <a:r>
              <a:rPr lang="en-GB" dirty="0"/>
              <a:t> </a:t>
            </a:r>
            <a:r>
              <a:rPr lang="en-GB" dirty="0" err="1"/>
              <a:t>Nacionales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5EB144-A7B0-43DC-BFBF-C69883FF8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66451"/>
              </p:ext>
            </p:extLst>
          </p:nvPr>
        </p:nvGraphicFramePr>
        <p:xfrm>
          <a:off x="642938" y="2658358"/>
          <a:ext cx="10906125" cy="294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40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39C4-3065-470B-AD6E-45BD73E8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2" y="921470"/>
            <a:ext cx="11963968" cy="671660"/>
          </a:xfrm>
        </p:spPr>
        <p:txBody>
          <a:bodyPr/>
          <a:lstStyle/>
          <a:p>
            <a:r>
              <a:rPr lang="en-GB" dirty="0" err="1"/>
              <a:t>Posibles</a:t>
            </a:r>
            <a:r>
              <a:rPr lang="en-GB" dirty="0"/>
              <a:t> </a:t>
            </a:r>
            <a:r>
              <a:rPr lang="en-GB" dirty="0" err="1"/>
              <a:t>objetivos</a:t>
            </a:r>
            <a:r>
              <a:rPr lang="en-GB" dirty="0"/>
              <a:t> EITI </a:t>
            </a:r>
            <a:r>
              <a:rPr lang="en-GB" dirty="0" err="1"/>
              <a:t>basados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Estrategia</a:t>
            </a:r>
            <a:r>
              <a:rPr lang="en-GB" dirty="0"/>
              <a:t> Nacional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5EB144-A7B0-43DC-BFBF-C69883FF8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817416"/>
              </p:ext>
            </p:extLst>
          </p:nvPr>
        </p:nvGraphicFramePr>
        <p:xfrm>
          <a:off x="642938" y="2019300"/>
          <a:ext cx="1090612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4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5C85-5EC8-4BB6-8EA4-390D0F34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 </a:t>
            </a:r>
            <a:r>
              <a:rPr lang="en-GB" dirty="0" err="1"/>
              <a:t>prioridades</a:t>
            </a:r>
            <a:r>
              <a:rPr lang="en-GB" dirty="0"/>
              <a:t> </a:t>
            </a:r>
            <a:r>
              <a:rPr lang="en-GB" dirty="0" err="1"/>
              <a:t>nacionales</a:t>
            </a:r>
            <a:r>
              <a:rPr lang="en-GB" dirty="0"/>
              <a:t> son </a:t>
            </a:r>
            <a:r>
              <a:rPr lang="en-GB" dirty="0" err="1"/>
              <a:t>también</a:t>
            </a:r>
            <a:r>
              <a:rPr lang="en-GB" dirty="0"/>
              <a:t> </a:t>
            </a:r>
            <a:r>
              <a:rPr lang="en-GB" dirty="0" err="1"/>
              <a:t>prioridades</a:t>
            </a:r>
            <a:r>
              <a:rPr lang="en-GB" dirty="0"/>
              <a:t> </a:t>
            </a:r>
            <a:r>
              <a:rPr lang="en-GB" dirty="0" err="1"/>
              <a:t>públicas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65C9-8264-4D9A-BB5C-6208EB49E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547693"/>
            <a:ext cx="10905753" cy="3581400"/>
          </a:xfrm>
        </p:spPr>
        <p:txBody>
          <a:bodyPr>
            <a:normAutofit/>
          </a:bodyPr>
          <a:lstStyle/>
          <a:p>
            <a:r>
              <a:rPr lang="en-GB" dirty="0"/>
              <a:t>No </a:t>
            </a:r>
            <a:r>
              <a:rPr lang="en-GB" dirty="0" err="1"/>
              <a:t>tienen</a:t>
            </a:r>
            <a:r>
              <a:rPr lang="en-GB" dirty="0"/>
              <a:t> que </a:t>
            </a:r>
            <a:r>
              <a:rPr lang="en-GB" dirty="0" err="1"/>
              <a:t>venir</a:t>
            </a:r>
            <a:r>
              <a:rPr lang="en-GB" dirty="0"/>
              <a:t> </a:t>
            </a:r>
            <a:r>
              <a:rPr lang="en-GB" dirty="0" err="1"/>
              <a:t>exclusivamente</a:t>
            </a:r>
            <a:r>
              <a:rPr lang="en-GB" dirty="0"/>
              <a:t> del </a:t>
            </a:r>
            <a:r>
              <a:rPr lang="en-GB" dirty="0" err="1"/>
              <a:t>gobierno</a:t>
            </a:r>
            <a:r>
              <a:rPr lang="en-GB" dirty="0"/>
              <a:t> (el </a:t>
            </a:r>
            <a:r>
              <a:rPr lang="en-GB" dirty="0" err="1"/>
              <a:t>mínimo</a:t>
            </a:r>
            <a:r>
              <a:rPr lang="en-GB" dirty="0"/>
              <a:t> </a:t>
            </a:r>
            <a:r>
              <a:rPr lang="en-GB" dirty="0" err="1"/>
              <a:t>necesario</a:t>
            </a:r>
            <a:r>
              <a:rPr lang="en-GB" dirty="0"/>
              <a:t> para el </a:t>
            </a:r>
            <a:r>
              <a:rPr lang="en-GB" dirty="0" err="1"/>
              <a:t>Reporte</a:t>
            </a:r>
            <a:r>
              <a:rPr lang="en-GB" dirty="0"/>
              <a:t>)</a:t>
            </a:r>
          </a:p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temas</a:t>
            </a:r>
            <a:r>
              <a:rPr lang="en-GB" dirty="0"/>
              <a:t> son los que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preocupan</a:t>
            </a:r>
            <a:r>
              <a:rPr lang="en-GB" dirty="0"/>
              <a:t> a los </a:t>
            </a:r>
            <a:r>
              <a:rPr lang="en-GB" dirty="0" err="1"/>
              <a:t>ciudadanos</a:t>
            </a:r>
            <a:r>
              <a:rPr lang="en-GB" dirty="0"/>
              <a:t>? </a:t>
            </a:r>
          </a:p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temas</a:t>
            </a:r>
            <a:r>
              <a:rPr lang="en-GB" dirty="0"/>
              <a:t> son los que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preocupan</a:t>
            </a:r>
            <a:r>
              <a:rPr lang="en-GB" dirty="0"/>
              <a:t> a las </a:t>
            </a:r>
            <a:r>
              <a:rPr lang="en-GB" dirty="0" err="1"/>
              <a:t>compañías</a:t>
            </a:r>
            <a:r>
              <a:rPr lang="en-GB" dirty="0"/>
              <a:t>? </a:t>
            </a:r>
          </a:p>
          <a:p>
            <a:r>
              <a:rPr lang="en-GB" dirty="0"/>
              <a:t>Las </a:t>
            </a:r>
            <a:r>
              <a:rPr lang="en-GB" dirty="0" err="1"/>
              <a:t>prioridades</a:t>
            </a:r>
            <a:r>
              <a:rPr lang="en-GB" dirty="0"/>
              <a:t> y </a:t>
            </a:r>
            <a:r>
              <a:rPr lang="en-GB" dirty="0" err="1"/>
              <a:t>precoupaciones</a:t>
            </a:r>
            <a:r>
              <a:rPr lang="en-GB" dirty="0"/>
              <a:t> del </a:t>
            </a:r>
            <a:r>
              <a:rPr lang="en-GB" dirty="0" err="1"/>
              <a:t>público</a:t>
            </a:r>
            <a:r>
              <a:rPr lang="en-GB" dirty="0"/>
              <a:t> </a:t>
            </a:r>
            <a:r>
              <a:rPr lang="en-GB" dirty="0" err="1"/>
              <a:t>cambian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tiempo</a:t>
            </a:r>
            <a:r>
              <a:rPr lang="en-GB" dirty="0"/>
              <a:t>. Los </a:t>
            </a:r>
            <a:r>
              <a:rPr lang="en-GB" dirty="0" err="1"/>
              <a:t>objetivos</a:t>
            </a:r>
            <a:r>
              <a:rPr lang="en-GB" dirty="0"/>
              <a:t> del EITI </a:t>
            </a:r>
            <a:r>
              <a:rPr lang="en-GB" dirty="0" err="1"/>
              <a:t>pueden</a:t>
            </a:r>
            <a:r>
              <a:rPr lang="en-GB" dirty="0"/>
              <a:t> y </a:t>
            </a:r>
            <a:r>
              <a:rPr lang="en-GB" dirty="0" err="1"/>
              <a:t>deben</a:t>
            </a:r>
            <a:r>
              <a:rPr lang="en-GB" dirty="0"/>
              <a:t> </a:t>
            </a:r>
            <a:r>
              <a:rPr lang="en-GB" dirty="0" err="1"/>
              <a:t>cambiar</a:t>
            </a:r>
            <a:r>
              <a:rPr lang="en-GB" dirty="0"/>
              <a:t> para </a:t>
            </a:r>
            <a:r>
              <a:rPr lang="en-GB" dirty="0" err="1"/>
              <a:t>contribuir</a:t>
            </a:r>
            <a:r>
              <a:rPr lang="en-GB" dirty="0"/>
              <a:t> al debate </a:t>
            </a:r>
            <a:r>
              <a:rPr lang="en-GB" dirty="0" err="1"/>
              <a:t>público</a:t>
            </a:r>
            <a:r>
              <a:rPr lang="en-GB" dirty="0"/>
              <a:t>. </a:t>
            </a:r>
          </a:p>
          <a:p>
            <a:r>
              <a:rPr lang="en-GB" dirty="0"/>
              <a:t>El plan de </a:t>
            </a:r>
            <a:r>
              <a:rPr lang="en-GB" dirty="0" err="1"/>
              <a:t>trabajo</a:t>
            </a:r>
            <a:r>
              <a:rPr lang="en-GB" dirty="0"/>
              <a:t> </a:t>
            </a:r>
            <a:r>
              <a:rPr lang="en-GB" b="1" dirty="0"/>
              <a:t>es un </a:t>
            </a:r>
            <a:r>
              <a:rPr lang="en-GB" b="1" dirty="0" err="1"/>
              <a:t>documento</a:t>
            </a:r>
            <a:r>
              <a:rPr lang="en-GB" b="1" dirty="0"/>
              <a:t> vivo</a:t>
            </a:r>
            <a:r>
              <a:rPr lang="en-GB" dirty="0"/>
              <a:t>. Es indispensable que el GMP </a:t>
            </a:r>
            <a:r>
              <a:rPr lang="en-GB" dirty="0" err="1"/>
              <a:t>acuerde</a:t>
            </a:r>
            <a:r>
              <a:rPr lang="en-GB" dirty="0"/>
              <a:t> el plan,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cambiar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cualquier</a:t>
            </a:r>
            <a:r>
              <a:rPr lang="en-GB" dirty="0"/>
              <a:t> </a:t>
            </a:r>
            <a:r>
              <a:rPr lang="en-GB" dirty="0" err="1"/>
              <a:t>momento</a:t>
            </a:r>
            <a:r>
              <a:rPr lang="en-GB" dirty="0"/>
              <a:t> con la </a:t>
            </a:r>
            <a:r>
              <a:rPr lang="en-GB" dirty="0" err="1"/>
              <a:t>participación</a:t>
            </a:r>
            <a:r>
              <a:rPr lang="en-GB" dirty="0"/>
              <a:t> de </a:t>
            </a:r>
            <a:r>
              <a:rPr lang="en-GB" dirty="0" err="1"/>
              <a:t>todos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0088120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7453E9F3-D7B5-4278-96C3-5B52B8C83871}" vid="{87359841-E33C-4DEC-89EE-9930A39DEB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5317F7111E741A68076FCECAE70DE" ma:contentTypeVersion="11" ma:contentTypeDescription="Create a new document." ma:contentTypeScope="" ma:versionID="284d7b2b3a316bf7fa30bf7420b68218">
  <xsd:schema xmlns:xsd="http://www.w3.org/2001/XMLSchema" xmlns:xs="http://www.w3.org/2001/XMLSchema" xmlns:p="http://schemas.microsoft.com/office/2006/metadata/properties" xmlns:ns2="022d5921-7ea6-4407-bcd7-f36ec4d27c62" xmlns:ns3="7c499440-f7fc-4c5f-a71d-677798310813" targetNamespace="http://schemas.microsoft.com/office/2006/metadata/properties" ma:root="true" ma:fieldsID="47ea2e9497ee88632e2b69130576bd11" ns2:_="" ns3:_="">
    <xsd:import namespace="022d5921-7ea6-4407-bcd7-f36ec4d27c62"/>
    <xsd:import namespace="7c499440-f7fc-4c5f-a71d-677798310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d5921-7ea6-4407-bcd7-f36ec4d27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99440-f7fc-4c5f-a71d-677798310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66634-2B06-4D77-A8B5-366B69A7A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d5921-7ea6-4407-bcd7-f36ec4d27c62"/>
    <ds:schemaRef ds:uri="7c499440-f7fc-4c5f-a71d-677798310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175B1-6354-4F73-9DB3-09A21DB41E74}">
  <ds:schemaRefs>
    <ds:schemaRef ds:uri="http://purl.org/dc/elements/1.1/"/>
    <ds:schemaRef ds:uri="http://schemas.microsoft.com/office/2006/metadata/properties"/>
    <ds:schemaRef ds:uri="http://purl.org/dc/terms/"/>
    <ds:schemaRef ds:uri="7c499440-f7fc-4c5f-a71d-67779831081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022d5921-7ea6-4407-bcd7-f36ec4d27c62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45A70C-BEFB-4EDC-8010-8F108CC1EE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3929</Words>
  <Application>Microsoft Office PowerPoint</Application>
  <PresentationFormat>Widescreen</PresentationFormat>
  <Paragraphs>416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Franklin Gothic Book</vt:lpstr>
      <vt:lpstr>Franklin Gothic Demi</vt:lpstr>
      <vt:lpstr>EITItheme1</vt:lpstr>
      <vt:lpstr>PowerPoint Presentation</vt:lpstr>
      <vt:lpstr>Agenda</vt:lpstr>
      <vt:lpstr>Los objetivos del plan de trabajo y las prioridades nacionales</vt:lpstr>
      <vt:lpstr>La relevancia del EITI: vincularlo a las prioridades nacionales</vt:lpstr>
      <vt:lpstr>Estrategia Nacional 2030. Un ejemplo</vt:lpstr>
      <vt:lpstr>Prioridades nacionales en otros compromisos</vt:lpstr>
      <vt:lpstr>Posibles objetivos EITI basados en las Estrategias Nacionales</vt:lpstr>
      <vt:lpstr>Posibles objetivos EITI basados en la Estrategia Nacional</vt:lpstr>
      <vt:lpstr>Las prioridades nacionales son también prioridades públicas </vt:lpstr>
      <vt:lpstr>Temas prioritarios </vt:lpstr>
      <vt:lpstr>No dejar de mirar el panorama completo</vt:lpstr>
      <vt:lpstr>¿Cómo hacemos el vínculo? </vt:lpstr>
      <vt:lpstr>PowerPoint Presentation</vt:lpstr>
      <vt:lpstr>Nada nuevo: la divulgación sistemática (mainstreaming): en el centro de la misión del EITI</vt:lpstr>
      <vt:lpstr>Del reporte al monitoreo y al fortalecimiento</vt:lpstr>
      <vt:lpstr>Esto significa: un mayor involucramiento con otros</vt:lpstr>
      <vt:lpstr>Expectativas sobre el plan de trabajo</vt:lpstr>
      <vt:lpstr>PowerPoint Presentation</vt:lpstr>
      <vt:lpstr>Actividades de divulgación sistemática</vt:lpstr>
      <vt:lpstr>Actividades de divulgación sistemática</vt:lpstr>
      <vt:lpstr>PowerPoint Presentation</vt:lpstr>
      <vt:lpstr>Incluir la transparencia de contratos </vt:lpstr>
      <vt:lpstr>10 pasos – no necesariamente consecutivos</vt:lpstr>
      <vt:lpstr>PowerPoint Presentation</vt:lpstr>
      <vt:lpstr>PowerPoint Presentation</vt:lpstr>
      <vt:lpstr>El Estándar EITI– aprender y adaptarse</vt:lpstr>
      <vt:lpstr>Objetivos  </vt:lpstr>
      <vt:lpstr>Construir un plan de trabajo para monitorear el impacto</vt:lpstr>
      <vt:lpstr>Diseño SMART</vt:lpstr>
      <vt:lpstr>¿Cómo se relaciona el plan de trabajo al MEA?</vt:lpstr>
      <vt:lpstr>Rastreando el progreso – registro detallado</vt:lpstr>
      <vt:lpstr>Más allá del registro</vt:lpstr>
      <vt:lpstr>Veamos esto en detalle</vt:lpstr>
      <vt:lpstr>Logframe</vt:lpstr>
      <vt:lpstr>Registro detallado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Esteban Manteca</dc:creator>
  <cp:lastModifiedBy>Monica Osorio</cp:lastModifiedBy>
  <cp:revision>1</cp:revision>
  <dcterms:created xsi:type="dcterms:W3CDTF">2020-11-16T21:22:54Z</dcterms:created>
  <dcterms:modified xsi:type="dcterms:W3CDTF">2020-12-04T10:03:52Z</dcterms:modified>
</cp:coreProperties>
</file>