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7"/>
  </p:notesMasterIdLst>
  <p:sldIdLst>
    <p:sldId id="256" r:id="rId3"/>
    <p:sldId id="274" r:id="rId4"/>
    <p:sldId id="267" r:id="rId5"/>
    <p:sldId id="276" r:id="rId6"/>
    <p:sldId id="280" r:id="rId7"/>
    <p:sldId id="313" r:id="rId8"/>
    <p:sldId id="302" r:id="rId9"/>
    <p:sldId id="307" r:id="rId10"/>
    <p:sldId id="308" r:id="rId11"/>
    <p:sldId id="309" r:id="rId12"/>
    <p:sldId id="310" r:id="rId13"/>
    <p:sldId id="311" r:id="rId14"/>
    <p:sldId id="312" r:id="rId15"/>
    <p:sldId id="290" r:id="rId16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P" initials="OCP" lastIdx="1" clrIdx="0">
    <p:extLst>
      <p:ext uri="{19B8F6BF-5375-455C-9EA6-DF929625EA0E}">
        <p15:presenceInfo xmlns:p15="http://schemas.microsoft.com/office/powerpoint/2012/main" userId="OC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69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755159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75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66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B4EE7-A97D-489A-9CC3-3F5B947FCA36}" type="slidenum"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7899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424242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-111325" y="-75208"/>
            <a:ext cx="13227450" cy="9904016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F2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D7DF2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424242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95744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-111325" y="-75208"/>
            <a:ext cx="13227450" cy="9904016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F2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D7DF23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33983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"/>
          <p:cNvSpPr/>
          <p:nvPr userDrawn="1"/>
        </p:nvSpPr>
        <p:spPr>
          <a:xfrm>
            <a:off x="0" y="0"/>
            <a:ext cx="13227450" cy="9904016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592729" y="3909315"/>
            <a:ext cx="10464800" cy="1645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F2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D7DF23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45430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96D7-7887-4B31-AE84-C9FCBE65A0E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645A-DA5A-47AF-A50D-03006D823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5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11325" y="-75208"/>
            <a:ext cx="13227450" cy="9904016"/>
          </a:xfrm>
          <a:prstGeom prst="rect">
            <a:avLst/>
          </a:prstGeom>
          <a:solidFill>
            <a:srgbClr val="D7DF2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3636433"/>
            <a:ext cx="10464800" cy="164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424242"/>
                </a:solid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1pPr>
      <a:lvl2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2pPr>
      <a:lvl3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3pPr>
      <a:lvl4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4pPr>
      <a:lvl5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5pPr>
      <a:lvl6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6pPr>
      <a:lvl7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7pPr>
      <a:lvl8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8pPr>
      <a:lvl9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9pPr>
    </p:titleStyle>
    <p:bodyStyle>
      <a:lvl1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11325" y="-75208"/>
            <a:ext cx="13227450" cy="9904016"/>
          </a:xfrm>
          <a:prstGeom prst="rect">
            <a:avLst/>
          </a:prstGeom>
          <a:solidFill>
            <a:srgbClr val="D7DF2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3636433"/>
            <a:ext cx="10464800" cy="164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424242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6018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ransition spd="med"/>
  <p:txStyles>
    <p:titleStyle>
      <a:lvl1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1pPr>
      <a:lvl2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2pPr>
      <a:lvl3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3pPr>
      <a:lvl4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4pPr>
      <a:lvl5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5pPr>
      <a:lvl6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6pPr>
      <a:lvl7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7pPr>
      <a:lvl8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8pPr>
      <a:lvl9pPr algn="ctr" defTabSz="584200">
        <a:lnSpc>
          <a:spcPct val="120000"/>
        </a:lnSpc>
        <a:defRPr sz="6000">
          <a:solidFill>
            <a:srgbClr val="424242"/>
          </a:solidFill>
          <a:latin typeface="+mn-lt"/>
          <a:ea typeface="+mn-ea"/>
          <a:cs typeface="+mn-cs"/>
          <a:sym typeface="Helvetica"/>
        </a:defRPr>
      </a:lvl9pPr>
    </p:titleStyle>
    <p:bodyStyle>
      <a:lvl1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40371" y="1237718"/>
            <a:ext cx="11995962" cy="413633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D7DF23"/>
                </a:solidFill>
                <a:latin typeface="Consolas" panose="020B0609020204030204" pitchFamily="49" charset="0"/>
                <a:ea typeface="Rokkitt"/>
                <a:cs typeface="Rokkitt"/>
                <a:sym typeface="Rokkitt"/>
              </a:rPr>
              <a:t>O</a:t>
            </a:r>
            <a:r>
              <a:rPr lang="en-GB" sz="6600" b="1" dirty="0">
                <a:solidFill>
                  <a:srgbClr val="D7DF23"/>
                </a:solidFill>
                <a:latin typeface="Consolas" panose="020B0609020204030204" pitchFamily="49" charset="0"/>
                <a:ea typeface="Rokkitt"/>
                <a:cs typeface="Rokkitt"/>
                <a:sym typeface="Rokkitt"/>
              </a:rPr>
              <a:t>pen contract</a:t>
            </a:r>
            <a:r>
              <a:rPr lang="en-GB" sz="6600" b="1" dirty="0">
                <a:solidFill>
                  <a:schemeClr val="bg1"/>
                </a:solidFill>
                <a:latin typeface="Consolas" panose="020B0609020204030204" pitchFamily="49" charset="0"/>
                <a:ea typeface="Rokkitt"/>
                <a:cs typeface="Rokkitt"/>
                <a:sym typeface="Rokkitt"/>
              </a:rPr>
              <a:t>ing</a:t>
            </a:r>
            <a:r>
              <a:rPr lang="en-GB" sz="6600" b="1" dirty="0">
                <a:solidFill>
                  <a:srgbClr val="D7DF23"/>
                </a:solidFill>
                <a:latin typeface="Consolas" panose="020B0609020204030204" pitchFamily="49" charset="0"/>
                <a:ea typeface="Rokkitt"/>
                <a:cs typeface="Rokkitt"/>
                <a:sym typeface="Rokkitt"/>
              </a:rPr>
              <a:t> for oil &amp; mining rights </a:t>
            </a:r>
            <a:br>
              <a:rPr lang="en-GB" sz="6600" b="1" dirty="0">
                <a:solidFill>
                  <a:srgbClr val="D7DF23"/>
                </a:solidFill>
                <a:latin typeface="Consolas" panose="020B0609020204030204" pitchFamily="49" charset="0"/>
                <a:ea typeface="Rokkitt"/>
                <a:cs typeface="Rokkitt"/>
                <a:sym typeface="Rokkitt"/>
              </a:rPr>
            </a:br>
            <a:r>
              <a:rPr lang="en-GB" sz="6600" b="1" dirty="0">
                <a:solidFill>
                  <a:srgbClr val="D7DF23"/>
                </a:solidFill>
                <a:latin typeface="Consolas" panose="020B0609020204030204" pitchFamily="49" charset="0"/>
                <a:ea typeface="Rokkitt"/>
                <a:cs typeface="Rokkitt"/>
                <a:sym typeface="Rokkitt"/>
              </a:rPr>
              <a:t/>
            </a:r>
            <a:br>
              <a:rPr lang="en-GB" sz="6600" b="1" dirty="0">
                <a:solidFill>
                  <a:srgbClr val="D7DF23"/>
                </a:solidFill>
                <a:latin typeface="Consolas" panose="020B0609020204030204" pitchFamily="49" charset="0"/>
                <a:ea typeface="Rokkitt"/>
                <a:cs typeface="Rokkitt"/>
                <a:sym typeface="Rokkitt"/>
              </a:rPr>
            </a:br>
            <a:r>
              <a:rPr lang="en-GB" sz="4800" dirty="0">
                <a:solidFill>
                  <a:schemeClr val="bg1"/>
                </a:solidFill>
                <a:latin typeface="Consolas" panose="020B0609020204030204" pitchFamily="49" charset="0"/>
                <a:ea typeface="Rokkitt"/>
                <a:cs typeface="Rokkitt"/>
                <a:sym typeface="Rokkitt"/>
              </a:rPr>
              <a:t/>
            </a:r>
            <a:br>
              <a:rPr lang="en-GB" sz="4800" dirty="0">
                <a:solidFill>
                  <a:schemeClr val="bg1"/>
                </a:solidFill>
                <a:latin typeface="Consolas" panose="020B0609020204030204" pitchFamily="49" charset="0"/>
                <a:ea typeface="Rokkitt"/>
                <a:cs typeface="Rokkitt"/>
                <a:sym typeface="Rokkitt"/>
              </a:rPr>
            </a:br>
            <a:r>
              <a:rPr lang="en-GB" sz="3600" dirty="0">
                <a:solidFill>
                  <a:schemeClr val="bg1"/>
                </a:solidFill>
                <a:latin typeface="Consolas" panose="020B0609020204030204" pitchFamily="49" charset="0"/>
                <a:ea typeface="Rokkitt"/>
                <a:cs typeface="Rokkitt"/>
                <a:sym typeface="Rokkitt"/>
              </a:rPr>
              <a:t>Gavin Hayman &amp; Rob Pitman</a:t>
            </a:r>
            <a:endParaRPr sz="3600" dirty="0">
              <a:solidFill>
                <a:schemeClr val="bg1"/>
              </a:solidFill>
              <a:latin typeface="Consolas" panose="020B0609020204030204" pitchFamily="49" charset="0"/>
              <a:ea typeface="Rokkitt"/>
              <a:cs typeface="Rokkitt"/>
              <a:sym typeface="Rokkit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6078" y="8043958"/>
            <a:ext cx="1049263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onsolas" panose="020B0609020204030204" pitchFamily="49" charset="0"/>
                <a:sym typeface="Helvetica Light"/>
              </a:rPr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649" y="7178948"/>
            <a:ext cx="4688684" cy="1846659"/>
          </a:xfrm>
          <a:prstGeom prst="rect">
            <a:avLst/>
          </a:prstGeom>
        </p:spPr>
      </p:pic>
      <p:grpSp>
        <p:nvGrpSpPr>
          <p:cNvPr id="10" name="Group 44">
            <a:extLst>
              <a:ext uri="{FF2B5EF4-FFF2-40B4-BE49-F238E27FC236}">
                <a16:creationId xmlns:a16="http://schemas.microsoft.com/office/drawing/2014/main" id="{3EDC137A-A12F-4425-A6B9-2AAB1F2629E8}"/>
              </a:ext>
            </a:extLst>
          </p:cNvPr>
          <p:cNvGrpSpPr/>
          <p:nvPr/>
        </p:nvGrpSpPr>
        <p:grpSpPr>
          <a:xfrm>
            <a:off x="844088" y="7228112"/>
            <a:ext cx="5773825" cy="1846659"/>
            <a:chOff x="46418" y="-387940"/>
            <a:chExt cx="6546042" cy="1662601"/>
          </a:xfrm>
        </p:grpSpPr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40070779-1A81-4169-BE0E-0BB832DF3378}"/>
                </a:ext>
              </a:extLst>
            </p:cNvPr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418" y="-173349"/>
              <a:ext cx="2447096" cy="1178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Shape 43">
              <a:extLst>
                <a:ext uri="{FF2B5EF4-FFF2-40B4-BE49-F238E27FC236}">
                  <a16:creationId xmlns:a16="http://schemas.microsoft.com/office/drawing/2014/main" id="{FC5D14CC-45F9-4276-8911-8E402D27A6FF}"/>
                </a:ext>
              </a:extLst>
            </p:cNvPr>
            <p:cNvSpPr/>
            <p:nvPr/>
          </p:nvSpPr>
          <p:spPr>
            <a:xfrm>
              <a:off x="2988651" y="-387940"/>
              <a:ext cx="3603809" cy="166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4000" dirty="0">
                  <a:solidFill>
                    <a:srgbClr val="FFFFFF"/>
                  </a:solidFill>
                  <a:latin typeface="Rokkitt"/>
                  <a:ea typeface="Rokkitt"/>
                  <a:cs typeface="Rokkitt"/>
                  <a:sym typeface="Rokkitt"/>
                </a:rPr>
                <a:t>Open </a:t>
              </a:r>
              <a:r>
                <a:rPr sz="4000" dirty="0">
                  <a:solidFill>
                    <a:srgbClr val="D7DF23"/>
                  </a:solidFill>
                  <a:latin typeface="Rokkitt"/>
                  <a:ea typeface="Rokkitt"/>
                  <a:cs typeface="Rokkitt"/>
                  <a:sym typeface="Rokkitt"/>
                </a:rPr>
                <a:t>Contracting</a:t>
              </a:r>
              <a:r>
                <a:rPr sz="4000" dirty="0">
                  <a:solidFill>
                    <a:srgbClr val="FFFFFF"/>
                  </a:solidFill>
                  <a:latin typeface="Rokkitt"/>
                  <a:ea typeface="Rokkitt"/>
                  <a:cs typeface="Rokkitt"/>
                  <a:sym typeface="Rokkitt"/>
                </a:rPr>
                <a:t> Partnership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326299" y="4768427"/>
            <a:ext cx="3034453" cy="292608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 Light"/>
              </a:rPr>
              <a:t>Private</a:t>
            </a: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 Light"/>
              </a:rPr>
              <a:t>Sector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56204"/>
            <a:ext cx="10464800" cy="1645313"/>
          </a:xfrm>
        </p:spPr>
        <p:txBody>
          <a:bodyPr>
            <a:noAutofit/>
          </a:bodyPr>
          <a:lstStyle/>
          <a:p>
            <a:r>
              <a:rPr lang="en-US" sz="4551" dirty="0" smtClean="0">
                <a:latin typeface="Consolas" panose="020B0609020204030204" pitchFamily="49" charset="0"/>
                <a:cs typeface="Consolas" panose="020B0609020204030204" pitchFamily="49" charset="0"/>
              </a:rPr>
              <a:t>Meeting</a:t>
            </a:r>
            <a:r>
              <a:rPr lang="en-US" sz="4551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551" b="1" u="sng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varied </a:t>
            </a:r>
            <a:r>
              <a:rPr lang="en-US" sz="4551" b="1" u="sng" dirty="0">
                <a:latin typeface="Consolas" panose="020B0609020204030204" pitchFamily="49" charset="0"/>
                <a:cs typeface="Consolas" panose="020B0609020204030204" pitchFamily="49" charset="0"/>
              </a:rPr>
              <a:t>user needs</a:t>
            </a:r>
            <a:r>
              <a:rPr lang="en-US" sz="4551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551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4551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4551" dirty="0" smtClean="0">
                <a:latin typeface="Consolas" panose="020B0609020204030204" pitchFamily="49" charset="0"/>
                <a:cs typeface="Consolas" panose="020B0609020204030204" pitchFamily="49" charset="0"/>
              </a:rPr>
              <a:t>is </a:t>
            </a:r>
            <a:r>
              <a:rPr lang="en-US" sz="4551" dirty="0">
                <a:latin typeface="Consolas" panose="020B0609020204030204" pitchFamily="49" charset="0"/>
                <a:cs typeface="Consolas" panose="020B0609020204030204" pitchFamily="49" charset="0"/>
              </a:rPr>
              <a:t>critical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798286" y="1812018"/>
            <a:ext cx="5743575" cy="6435725"/>
          </a:xfrm>
        </p:spPr>
        <p:txBody>
          <a:bodyPr/>
          <a:lstStyle/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“If all of the information is </a:t>
            </a:r>
            <a:r>
              <a:rPr lang="en-US" sz="4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 </a:t>
            </a:r>
            <a:r>
              <a:rPr lang="en-US" sz="4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one particular flavor then the motives of the regulator can be called into question” </a:t>
            </a:r>
            <a:endParaRPr lang="en-US" sz="4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33713" y="4768427"/>
            <a:ext cx="3034453" cy="2926080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 Light"/>
              </a:rPr>
              <a:t>Civil</a:t>
            </a: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 Light"/>
              </a:rPr>
              <a:t>Society</a:t>
            </a:r>
          </a:p>
        </p:txBody>
      </p:sp>
      <p:sp>
        <p:nvSpPr>
          <p:cNvPr id="9" name="Oval 8"/>
          <p:cNvSpPr/>
          <p:nvPr/>
        </p:nvSpPr>
        <p:spPr>
          <a:xfrm>
            <a:off x="8080006" y="3034453"/>
            <a:ext cx="3034453" cy="292608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 Light"/>
              </a:rPr>
              <a:t>Gov.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61" y="2850955"/>
            <a:ext cx="7226300" cy="59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87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A41E91-153D-42CC-9718-00A09BF6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613" y="203000"/>
            <a:ext cx="10872583" cy="1645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>
                <a:latin typeface="Consolas" panose="020B0609020204030204" pitchFamily="49" charset="0"/>
              </a:rPr>
              <a:t>Many better </a:t>
            </a:r>
            <a:r>
              <a:rPr lang="en-US" sz="4800" dirty="0" smtClean="0">
                <a:latin typeface="Consolas" panose="020B0609020204030204" pitchFamily="49" charset="0"/>
              </a:rPr>
              <a:t>practices </a:t>
            </a:r>
            <a:r>
              <a:rPr lang="en-US" sz="4800" b="1" u="sng" dirty="0">
                <a:latin typeface="Consolas" panose="020B0609020204030204" pitchFamily="49" charset="0"/>
              </a:rPr>
              <a:t>already </a:t>
            </a:r>
            <a:r>
              <a:rPr lang="en-US" sz="4800" b="1" u="sng" dirty="0" smtClean="0">
                <a:latin typeface="Consolas" panose="020B0609020204030204" pitchFamily="49" charset="0"/>
              </a:rPr>
              <a:t>feature in EITI</a:t>
            </a:r>
            <a:endParaRPr lang="en-GB" sz="4800" b="1" u="sng" dirty="0">
              <a:latin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47333" y="1998133"/>
            <a:ext cx="9061142" cy="7552268"/>
            <a:chOff x="2573867" y="1710267"/>
            <a:chExt cx="7975600" cy="6739466"/>
          </a:xfrm>
        </p:grpSpPr>
        <p:sp>
          <p:nvSpPr>
            <p:cNvPr id="4" name="Rectangle 3"/>
            <p:cNvSpPr/>
            <p:nvPr/>
          </p:nvSpPr>
          <p:spPr>
            <a:xfrm>
              <a:off x="2573867" y="1710267"/>
              <a:ext cx="7975600" cy="67394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365C0"/>
              </a:solidFill>
              <a:prstDash val="solid"/>
              <a:bevel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0663" y="1848313"/>
              <a:ext cx="7206457" cy="6359655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4334933" y="4385733"/>
            <a:ext cx="2115294" cy="237066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7000"/>
            </a:schemeClr>
          </a:solidFill>
          <a:ln w="25400" cap="flat">
            <a:noFill/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80827" y="4385733"/>
            <a:ext cx="2115294" cy="237066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7000"/>
            </a:schemeClr>
          </a:solidFill>
          <a:ln w="25400" cap="flat">
            <a:noFill/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1182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442857"/>
            <a:ext cx="12667915" cy="164531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Information </a:t>
            </a:r>
            <a:r>
              <a:rPr lang="en-US" sz="5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gaps + EITI limitations </a:t>
            </a:r>
            <a:r>
              <a:rPr lang="en-US" sz="5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are still </a:t>
            </a:r>
            <a:r>
              <a:rPr lang="en-US" sz="5400" b="1" u="sng" dirty="0">
                <a:latin typeface="Consolas" panose="020B0609020204030204" pitchFamily="49" charset="0"/>
                <a:cs typeface="Consolas" panose="020B0609020204030204" pitchFamily="49" charset="0"/>
              </a:rPr>
              <a:t>most pronounced at the project-level</a:t>
            </a:r>
            <a:r>
              <a:rPr lang="en-US" sz="5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GB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5741" y="3372904"/>
            <a:ext cx="92383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 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Implementation information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6674" y="5840741"/>
            <a:ext cx="7852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sz="6000" dirty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2. Completing the legal framework</a:t>
            </a:r>
            <a:endParaRPr lang="en-US" sz="6000" dirty="0">
              <a:solidFill>
                <a:srgbClr val="FFFF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28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82" y="274491"/>
            <a:ext cx="11524241" cy="1645313"/>
          </a:xfrm>
        </p:spPr>
        <p:txBody>
          <a:bodyPr>
            <a:normAutofit fontScale="90000"/>
          </a:bodyPr>
          <a:lstStyle/>
          <a:p>
            <a:r>
              <a:rPr lang="en-GB" sz="4400" b="1" dirty="0" err="1">
                <a:latin typeface="Consolas" panose="020B0609020204030204" pitchFamily="49" charset="0"/>
              </a:rPr>
              <a:t>Rondas</a:t>
            </a:r>
            <a:r>
              <a:rPr lang="en-GB" sz="4400" b="1" dirty="0">
                <a:latin typeface="Consolas" panose="020B0609020204030204" pitchFamily="49" charset="0"/>
              </a:rPr>
              <a:t> </a:t>
            </a:r>
            <a:r>
              <a:rPr lang="en-GB" sz="4400" b="1" dirty="0" smtClean="0">
                <a:latin typeface="Consolas" panose="020B0609020204030204" pitchFamily="49" charset="0"/>
              </a:rPr>
              <a:t>Mexico: A </a:t>
            </a:r>
            <a:r>
              <a:rPr lang="en-GB" sz="4400" b="1" dirty="0">
                <a:latin typeface="Consolas" panose="020B0609020204030204" pitchFamily="49" charset="0"/>
              </a:rPr>
              <a:t>glimpse into the </a:t>
            </a:r>
            <a:r>
              <a:rPr lang="en-GB" sz="4400" b="1" dirty="0" smtClean="0">
                <a:latin typeface="Consolas" panose="020B0609020204030204" pitchFamily="49" charset="0"/>
              </a:rPr>
              <a:t>future?</a:t>
            </a:r>
            <a:r>
              <a:rPr lang="en-GB" sz="5300" b="1" dirty="0" smtClean="0">
                <a:latin typeface="Consolas" panose="020B0609020204030204" pitchFamily="49" charset="0"/>
              </a:rPr>
              <a:t> </a:t>
            </a:r>
            <a:r>
              <a:rPr lang="en-GB" b="1" dirty="0">
                <a:latin typeface="Consolas" panose="020B0609020204030204" pitchFamily="49" charset="0"/>
              </a:rPr>
              <a:t/>
            </a:r>
            <a:br>
              <a:rPr lang="en-GB" b="1" dirty="0">
                <a:latin typeface="Consolas" panose="020B0609020204030204" pitchFamily="49" charset="0"/>
              </a:rPr>
            </a:br>
            <a:endParaRPr lang="en-GB" b="1" dirty="0"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0818" y="1869743"/>
            <a:ext cx="1173631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onsolas" panose="020B0609020204030204" pitchFamily="49" charset="0"/>
              <a:sym typeface="Helvetica Light"/>
            </a:endParaRP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sym typeface="Helvetica Light"/>
              </a:rPr>
              <a:t/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sym typeface="Helvetica Light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anose="020B0609020204030204" pitchFamily="49" charset="0"/>
              <a:sym typeface="Helvetica Light"/>
            </a:endParaRP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cs typeface="Swis721 Lt BT"/>
              <a:sym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0C835-8F40-4E44-8DB8-6B3A762A2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3240986" y="-313615"/>
            <a:ext cx="6162633" cy="115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88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818" y="442857"/>
            <a:ext cx="10464800" cy="1645313"/>
          </a:xfrm>
        </p:spPr>
        <p:txBody>
          <a:bodyPr>
            <a:normAutofit fontScale="90000"/>
          </a:bodyPr>
          <a:lstStyle/>
          <a:p>
            <a:r>
              <a:rPr lang="en-GB" sz="5300" b="1" dirty="0">
                <a:latin typeface="Consolas" panose="020B0609020204030204" pitchFamily="49" charset="0"/>
              </a:rPr>
              <a:t>In closing</a:t>
            </a:r>
            <a:r>
              <a:rPr lang="en-GB" b="1" dirty="0">
                <a:latin typeface="Consolas" panose="020B0609020204030204" pitchFamily="49" charset="0"/>
              </a:rPr>
              <a:t/>
            </a:r>
            <a:br>
              <a:rPr lang="en-GB" b="1" dirty="0">
                <a:latin typeface="Consolas" panose="020B0609020204030204" pitchFamily="49" charset="0"/>
              </a:rPr>
            </a:br>
            <a:endParaRPr lang="en-GB" b="1" dirty="0"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2946" y="1265513"/>
            <a:ext cx="11422418" cy="974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GB" sz="3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More open contracting = better, sustainable deals! 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GB" sz="2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⇒ </a:t>
            </a:r>
            <a:r>
              <a:rPr lang="en-GB" sz="2800" dirty="0">
                <a:solidFill>
                  <a:schemeClr val="bg1"/>
                </a:solidFill>
                <a:latin typeface="Consolas" panose="020B0609020204030204" pitchFamily="49" charset="0"/>
              </a:rPr>
              <a:t>Lots of emerging good practices to adapt &amp; adopt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GB" sz="2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solidFill>
                  <a:schemeClr val="bg1"/>
                </a:solidFill>
                <a:latin typeface="Consolas" panose="020B0609020204030204" pitchFamily="49" charset="0"/>
              </a:rPr>
              <a:t>Openness has proven +</a:t>
            </a:r>
            <a:r>
              <a:rPr lang="en-GB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ve</a:t>
            </a:r>
            <a:r>
              <a:rPr lang="en-GB" sz="2800" dirty="0">
                <a:solidFill>
                  <a:schemeClr val="bg1"/>
                </a:solidFill>
                <a:latin typeface="Consolas" panose="020B0609020204030204" pitchFamily="49" charset="0"/>
              </a:rPr>
              <a:t> impact: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For business &amp; competition</a:t>
            </a:r>
            <a:r>
              <a:rPr lang="en-GB" sz="2800" dirty="0">
                <a:solidFill>
                  <a:schemeClr val="bg1"/>
                </a:solidFill>
                <a:latin typeface="Consolas" panose="020B0609020204030204" pitchFamily="49" charset="0"/>
              </a:rPr>
              <a:t>: </a:t>
            </a:r>
            <a:r>
              <a:rPr lang="en-GB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eg</a:t>
            </a:r>
            <a:r>
              <a:rPr lang="en-GB" sz="2800" dirty="0">
                <a:solidFill>
                  <a:schemeClr val="bg1"/>
                </a:solidFill>
                <a:latin typeface="Consolas" panose="020B0609020204030204" pitchFamily="49" charset="0"/>
              </a:rPr>
              <a:t>. Mexico licencing round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For public trust</a:t>
            </a:r>
            <a:r>
              <a:rPr lang="en-GB" sz="2800" dirty="0">
                <a:solidFill>
                  <a:schemeClr val="bg1"/>
                </a:solidFill>
                <a:latin typeface="Consolas" panose="020B0609020204030204" pitchFamily="49" charset="0"/>
              </a:rPr>
              <a:t>: </a:t>
            </a:r>
            <a:r>
              <a:rPr lang="en-GB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eg</a:t>
            </a:r>
            <a:r>
              <a:rPr lang="en-GB" sz="2800" dirty="0">
                <a:solidFill>
                  <a:schemeClr val="bg1"/>
                </a:solidFill>
                <a:latin typeface="Consolas" panose="020B0609020204030204" pitchFamily="49" charset="0"/>
              </a:rPr>
              <a:t>. 82% for Alberta Energy Regulator</a:t>
            </a:r>
            <a:endParaRPr lang="en-GB" sz="28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For efficiency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en-GB" sz="28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eg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. CAN$224m in savings</a:t>
            </a:r>
            <a:endParaRPr lang="en-GB" sz="2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  <a:latin typeface="Consolas" panose="020B0609020204030204" pitchFamily="49" charset="0"/>
              </a:rPr>
              <a:t>Time to upgrade the guidance under EITI?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GB" sz="2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GB" sz="28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  <a:p>
            <a:endParaRPr lang="en-GB" sz="3200" dirty="0">
              <a:solidFill>
                <a:schemeClr val="bg1"/>
              </a:solidFill>
              <a:latin typeface="Consolas" panose="020B0609020204030204" pitchFamily="49" charset="0"/>
              <a:cs typeface="Swis721 Lt BT"/>
            </a:endParaRPr>
          </a:p>
        </p:txBody>
      </p:sp>
    </p:spTree>
    <p:extLst>
      <p:ext uri="{BB962C8B-B14F-4D97-AF65-F5344CB8AC3E}">
        <p14:creationId xmlns:p14="http://schemas.microsoft.com/office/powerpoint/2010/main" val="3986550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818" y="442857"/>
            <a:ext cx="10464800" cy="1645313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Consolas" panose="020B0609020204030204" pitchFamily="49" charset="0"/>
              </a:rPr>
              <a:t>Norms are changing fast</a:t>
            </a:r>
          </a:p>
        </p:txBody>
      </p:sp>
      <p:pic>
        <p:nvPicPr>
          <p:cNvPr id="3074" name="Picture 2" descr="http://www.resourcegovernance.org/sites/default/files/assets/images/contracts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1" y="2047288"/>
            <a:ext cx="11226657" cy="61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90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58" y="312474"/>
            <a:ext cx="10464800" cy="1645313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latin typeface="Consolas" panose="020B0609020204030204" pitchFamily="49" charset="0"/>
              </a:rPr>
              <a:t>Natural resource value chain</a:t>
            </a:r>
          </a:p>
        </p:txBody>
      </p:sp>
      <p:pic>
        <p:nvPicPr>
          <p:cNvPr id="1028" name="Picture 4" descr="Figure 2 - the natural resource value 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03" y="2026774"/>
            <a:ext cx="13262405" cy="271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ghtning Bolt 5"/>
          <p:cNvSpPr/>
          <p:nvPr/>
        </p:nvSpPr>
        <p:spPr>
          <a:xfrm>
            <a:off x="3759894" y="4125140"/>
            <a:ext cx="1856739" cy="1359583"/>
          </a:xfrm>
          <a:prstGeom prst="lightningBol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Lightning Bolt 8"/>
          <p:cNvSpPr/>
          <p:nvPr/>
        </p:nvSpPr>
        <p:spPr>
          <a:xfrm rot="5606620">
            <a:off x="1005898" y="3722316"/>
            <a:ext cx="1942743" cy="1347835"/>
          </a:xfrm>
          <a:prstGeom prst="lightningBol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Lightning Bolt 9"/>
          <p:cNvSpPr/>
          <p:nvPr/>
        </p:nvSpPr>
        <p:spPr>
          <a:xfrm rot="16461124">
            <a:off x="3766594" y="1083603"/>
            <a:ext cx="1843340" cy="1220618"/>
          </a:xfrm>
          <a:prstGeom prst="lightningBol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Lightning Bolt 10"/>
          <p:cNvSpPr/>
          <p:nvPr/>
        </p:nvSpPr>
        <p:spPr>
          <a:xfrm rot="11229868">
            <a:off x="1156520" y="1331386"/>
            <a:ext cx="1993026" cy="1407738"/>
          </a:xfrm>
          <a:prstGeom prst="lightningBol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8C0DBA-B682-4F55-A37D-F509B08EBF8D}"/>
              </a:ext>
            </a:extLst>
          </p:cNvPr>
          <p:cNvSpPr txBox="1">
            <a:spLocks/>
          </p:cNvSpPr>
          <p:nvPr/>
        </p:nvSpPr>
        <p:spPr>
          <a:xfrm>
            <a:off x="721016" y="5574909"/>
            <a:ext cx="11833410" cy="2110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25000" lnSpcReduction="20000"/>
          </a:bodyPr>
          <a:lstStyle>
            <a:lvl1pPr algn="ctr" defTabSz="584200">
              <a:lnSpc>
                <a:spcPct val="120000"/>
              </a:lnSpc>
              <a:defRPr sz="6000">
                <a:solidFill>
                  <a:srgbClr val="D7DF23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l"/>
            <a:r>
              <a:rPr lang="en-US" sz="11200" dirty="0">
                <a:solidFill>
                  <a:schemeClr val="bg1"/>
                </a:solidFill>
                <a:latin typeface="Consolas" panose="020B0609020204030204" pitchFamily="49" charset="0"/>
              </a:rPr>
              <a:t>Allocation sets the tone for everything else</a:t>
            </a:r>
          </a:p>
          <a:p>
            <a:pPr algn="l"/>
            <a:endParaRPr lang="en-US" sz="1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1200" dirty="0">
                <a:solidFill>
                  <a:schemeClr val="bg1"/>
                </a:solidFill>
                <a:latin typeface="Consolas" panose="020B0609020204030204" pitchFamily="49" charset="0"/>
              </a:rPr>
              <a:t>The Contract</a:t>
            </a:r>
            <a:r>
              <a:rPr lang="en-US" sz="11200" i="1" dirty="0">
                <a:solidFill>
                  <a:schemeClr val="bg1"/>
                </a:solidFill>
                <a:latin typeface="Consolas" panose="020B0609020204030204" pitchFamily="49" charset="0"/>
              </a:rPr>
              <a:t>ing</a:t>
            </a:r>
            <a:r>
              <a:rPr lang="en-US" sz="11200" dirty="0">
                <a:solidFill>
                  <a:schemeClr val="bg1"/>
                </a:solidFill>
                <a:latin typeface="Consolas" panose="020B0609020204030204" pitchFamily="49" charset="0"/>
              </a:rPr>
              <a:t>, not just the contract</a:t>
            </a:r>
            <a:endParaRPr lang="en-US" sz="11200" i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l"/>
            <a:endParaRPr lang="en-US" sz="11200" dirty="0" smtClean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l"/>
            <a:r>
              <a:rPr lang="en-GB" sz="11200" dirty="0">
                <a:solidFill>
                  <a:schemeClr val="bg1"/>
                </a:solidFill>
                <a:latin typeface="Consolas" panose="020B0609020204030204" pitchFamily="49" charset="0"/>
              </a:rPr>
              <a:t>Surprisingly little clear, actionable guidance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b="1" dirty="0">
              <a:latin typeface="Consolas" panose="020B0609020204030204" pitchFamily="49" charset="0"/>
            </a:endParaRPr>
          </a:p>
          <a:p>
            <a:pPr algn="l"/>
            <a:endParaRPr lang="en-US" sz="1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lvl="0" algn="l"/>
            <a:r>
              <a:rPr lang="en-US" sz="11200" dirty="0">
                <a:solidFill>
                  <a:schemeClr val="bg1"/>
                </a:solidFill>
                <a:latin typeface="Consolas" panose="020B0609020204030204" pitchFamily="49" charset="0"/>
              </a:rPr>
              <a:t>Shared interest by companies &amp; citizens in transparent, </a:t>
            </a:r>
          </a:p>
          <a:p>
            <a:pPr lvl="0" algn="l"/>
            <a:r>
              <a:rPr lang="en-US" sz="11200" dirty="0">
                <a:solidFill>
                  <a:schemeClr val="bg1"/>
                </a:solidFill>
                <a:latin typeface="Consolas" panose="020B0609020204030204" pitchFamily="49" charset="0"/>
              </a:rPr>
              <a:t>non-discriminatory regime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12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81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57" y="442857"/>
            <a:ext cx="11532357" cy="1890910"/>
          </a:xfrm>
        </p:spPr>
        <p:txBody>
          <a:bodyPr>
            <a:normAutofit/>
          </a:bodyPr>
          <a:lstStyle/>
          <a:p>
            <a:r>
              <a:rPr lang="en-GB" b="1" dirty="0">
                <a:latin typeface="Consolas" panose="020B0609020204030204" pitchFamily="49" charset="0"/>
              </a:rPr>
              <a:t>  </a:t>
            </a:r>
          </a:p>
        </p:txBody>
      </p:sp>
      <p:pic>
        <p:nvPicPr>
          <p:cNvPr id="2050" name="Picture 2" descr="Infographic---Mala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16" y="1827609"/>
            <a:ext cx="4389372" cy="67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n Etete and former attorney general, Mohammed Adok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668" y="7529867"/>
            <a:ext cx="4550476" cy="2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bs.twimg.com/media/DMUQlPDWsAAG9Y3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80" y="1827609"/>
            <a:ext cx="6093310" cy="830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oto published for Paradise Papers: The Broken Heart of Afr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49" y="1827609"/>
            <a:ext cx="5075838" cy="283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gertler FT front p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49" y="4666681"/>
            <a:ext cx="5070456" cy="52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07235" y="442857"/>
            <a:ext cx="10464800" cy="164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7500"/>
          </a:bodyPr>
          <a:lstStyle>
            <a:lvl1pPr algn="ctr" defTabSz="584200">
              <a:lnSpc>
                <a:spcPct val="120000"/>
              </a:lnSpc>
              <a:defRPr sz="6000">
                <a:solidFill>
                  <a:srgbClr val="D7DF23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GB" sz="4000" b="1" dirty="0">
                <a:latin typeface="Consolas" panose="020B0609020204030204" pitchFamily="49" charset="0"/>
              </a:rPr>
              <a:t>When contracting goes wrong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4B06E-5827-435E-AB33-6231154061B3}"/>
              </a:ext>
            </a:extLst>
          </p:cNvPr>
          <p:cNvSpPr txBox="1"/>
          <p:nvPr/>
        </p:nvSpPr>
        <p:spPr>
          <a:xfrm rot="20187590">
            <a:off x="1485219" y="4995147"/>
            <a:ext cx="9783474" cy="1843262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378" dirty="0">
                <a:solidFill>
                  <a:srgbClr val="C00000"/>
                </a:solidFill>
                <a:latin typeface="+mj-lt"/>
              </a:rPr>
              <a:t>US$1 Billion</a:t>
            </a:r>
          </a:p>
        </p:txBody>
      </p:sp>
    </p:spTree>
    <p:extLst>
      <p:ext uri="{BB962C8B-B14F-4D97-AF65-F5344CB8AC3E}">
        <p14:creationId xmlns:p14="http://schemas.microsoft.com/office/powerpoint/2010/main" val="3497496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11" y="1461322"/>
            <a:ext cx="13182222" cy="8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07235" y="442857"/>
            <a:ext cx="10464800" cy="164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82500" lnSpcReduction="20000"/>
          </a:bodyPr>
          <a:lstStyle>
            <a:lvl1pPr algn="ctr" defTabSz="584200">
              <a:lnSpc>
                <a:spcPct val="120000"/>
              </a:lnSpc>
              <a:defRPr sz="6000">
                <a:solidFill>
                  <a:srgbClr val="D7DF23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GB" b="1" dirty="0">
                <a:latin typeface="Consolas" panose="020B0609020204030204" pitchFamily="49" charset="0"/>
              </a:rPr>
              <a:t>When contracting goes wrong 2</a:t>
            </a:r>
            <a:br>
              <a:rPr lang="en-GB" b="1" dirty="0">
                <a:latin typeface="Consolas" panose="020B0609020204030204" pitchFamily="49" charset="0"/>
              </a:rPr>
            </a:br>
            <a:endParaRPr lang="en-GB" b="1" dirty="0">
              <a:latin typeface="Consolas" panose="020B0609020204030204" pitchFamily="49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FC5AC9-61E2-4871-96D7-0B67C1922D4F}"/>
              </a:ext>
            </a:extLst>
          </p:cNvPr>
          <p:cNvSpPr txBox="1">
            <a:spLocks/>
          </p:cNvSpPr>
          <p:nvPr/>
        </p:nvSpPr>
        <p:spPr>
          <a:xfrm>
            <a:off x="873457" y="442857"/>
            <a:ext cx="11532357" cy="189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 defTabSz="584200">
              <a:lnSpc>
                <a:spcPct val="120000"/>
              </a:lnSpc>
              <a:defRPr sz="6000">
                <a:solidFill>
                  <a:srgbClr val="D7DF23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GB" b="1">
                <a:latin typeface="Consolas" panose="020B0609020204030204" pitchFamily="49" charset="0"/>
              </a:rPr>
              <a:t>  </a:t>
            </a:r>
            <a:endParaRPr lang="en-GB" b="1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DB1BF-77BB-423C-A264-E8B7AC4D44DC}"/>
              </a:ext>
            </a:extLst>
          </p:cNvPr>
          <p:cNvSpPr txBox="1"/>
          <p:nvPr/>
        </p:nvSpPr>
        <p:spPr>
          <a:xfrm rot="20606094">
            <a:off x="1910827" y="4442000"/>
            <a:ext cx="9409742" cy="3243965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240" dirty="0">
                <a:solidFill>
                  <a:srgbClr val="C00000"/>
                </a:solidFill>
                <a:latin typeface="+mj-lt"/>
              </a:rPr>
              <a:t>US$20 million per week</a:t>
            </a:r>
          </a:p>
        </p:txBody>
      </p:sp>
    </p:spTree>
    <p:extLst>
      <p:ext uri="{BB962C8B-B14F-4D97-AF65-F5344CB8AC3E}">
        <p14:creationId xmlns:p14="http://schemas.microsoft.com/office/powerpoint/2010/main" val="797040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26631" y="-264695"/>
            <a:ext cx="8181473" cy="118694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40632" y="-112295"/>
            <a:ext cx="2767263" cy="1065997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08104" y="-112295"/>
            <a:ext cx="2767263" cy="1065997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0204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598" y="360971"/>
            <a:ext cx="10464800" cy="1645313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Consolas" panose="020B0609020204030204" pitchFamily="49" charset="0"/>
              </a:rPr>
              <a:t>&amp; what open contracting isn’t!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13" y="1739769"/>
            <a:ext cx="7192371" cy="4333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3009" y="6427034"/>
            <a:ext cx="8966579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/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… “so-called “contract transparency” or “open contracting,” under which oil and gas contracts would be negotiated in a kind of public-utility framework whereby groups other than the parties themselves would have seats at the table and pass judgment on contract terms”.</a:t>
            </a:r>
            <a:r>
              <a:rPr lang="en-GB" sz="2400" dirty="0">
                <a:latin typeface="Consolas" panose="020B0609020204030204" pitchFamily="49" charset="0"/>
              </a:rPr>
              <a:t> </a:t>
            </a:r>
          </a:p>
          <a:p>
            <a:r>
              <a:rPr lang="en-GB" dirty="0"/>
              <a:t/>
            </a:r>
            <a:br>
              <a:rPr lang="en-GB" dirty="0"/>
            </a:b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2333009" y="-591180"/>
            <a:ext cx="8516203" cy="10713493"/>
          </a:xfrm>
          <a:prstGeom prst="mathMultiply">
            <a:avLst/>
          </a:prstGeom>
          <a:solidFill>
            <a:srgbClr val="FF0000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430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4" y="1089335"/>
            <a:ext cx="12116526" cy="854370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5974" y="245806"/>
            <a:ext cx="12768826" cy="164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ctr" defTabSz="584200">
              <a:lnSpc>
                <a:spcPct val="120000"/>
              </a:lnSpc>
              <a:defRPr sz="6000">
                <a:solidFill>
                  <a:srgbClr val="D7DF23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584200">
              <a:lnSpc>
                <a:spcPct val="120000"/>
              </a:lnSpc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7DF23"/>
                </a:solidFill>
                <a:effectLst/>
                <a:uLnTx/>
                <a:uFillTx/>
                <a:latin typeface="Consolas" panose="020B0609020204030204" pitchFamily="49" charset="0"/>
                <a:cs typeface="Helvetica"/>
                <a:sym typeface="Helvetica"/>
              </a:rPr>
              <a:t>16 good practices, each with examples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D7DF23"/>
              </a:solidFill>
              <a:effectLst/>
              <a:uLnTx/>
              <a:uFillTx/>
              <a:latin typeface="Consolas" panose="020B0609020204030204" pitchFamily="49" charset="0"/>
              <a:cs typeface="Helvetica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DB1BF-77BB-423C-A264-E8B7AC4D44DC}"/>
              </a:ext>
            </a:extLst>
          </p:cNvPr>
          <p:cNvSpPr txBox="1"/>
          <p:nvPr/>
        </p:nvSpPr>
        <p:spPr>
          <a:xfrm>
            <a:off x="1828800" y="4119057"/>
            <a:ext cx="9990667" cy="3477875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Featuring 30+ examples from:</a:t>
            </a: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Australia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(NSW &amp;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 NT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),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Canada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(Alberta), </a:t>
            </a: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Colombia,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DRC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,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Guinea, Lebanon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, </a:t>
            </a: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Mexico,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Mongolia, New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Zealand,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Norway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, </a:t>
            </a: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Peru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, Philippines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,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Sierra Leone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Light"/>
              </a:rPr>
              <a:t>and Zambia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7894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006" y="396845"/>
            <a:ext cx="10464800" cy="1645313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Disclosure </a:t>
            </a:r>
            <a:r>
              <a:rPr lang="en-US" sz="4800" b="1" u="sng" dirty="0" smtClean="0">
                <a:latin typeface="Consolas" panose="020B0609020204030204" pitchFamily="49" charset="0"/>
                <a:cs typeface="Consolas" panose="020B0609020204030204" pitchFamily="49" charset="0"/>
              </a:rPr>
              <a:t>does not always</a:t>
            </a:r>
            <a:r>
              <a:rPr lang="en-US" sz="4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lead to transparency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67831" y="2621734"/>
            <a:ext cx="5743575" cy="3184525"/>
          </a:xfrm>
        </p:spPr>
        <p:txBody>
          <a:bodyPr>
            <a:noAutofit/>
          </a:bodyPr>
          <a:lstStyle/>
          <a:p>
            <a:r>
              <a:rPr lang="en-NZ" sz="48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“If it takes too long to find information about a process or project, it becomes easier to just join a protest ”</a:t>
            </a:r>
            <a:endParaRPr lang="en-US" sz="4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1534" y="2912020"/>
            <a:ext cx="5404666" cy="54046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09" y="2280560"/>
            <a:ext cx="5638218" cy="666758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509" y="2280560"/>
            <a:ext cx="11625340" cy="69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35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339</Words>
  <Application>Microsoft Office PowerPoint</Application>
  <PresentationFormat>Custom</PresentationFormat>
  <Paragraphs>64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Consolas</vt:lpstr>
      <vt:lpstr>Helvetica</vt:lpstr>
      <vt:lpstr>Helvetica Light</vt:lpstr>
      <vt:lpstr>Helvetica Neue</vt:lpstr>
      <vt:lpstr>Rokkitt</vt:lpstr>
      <vt:lpstr>Swis721 Lt BT</vt:lpstr>
      <vt:lpstr>Default</vt:lpstr>
      <vt:lpstr>1_Default</vt:lpstr>
      <vt:lpstr>Open contracting for oil &amp; mining rights    Gavin Hayman &amp; Rob Pitman</vt:lpstr>
      <vt:lpstr>Norms are changing fast</vt:lpstr>
      <vt:lpstr>Natural resource value chain</vt:lpstr>
      <vt:lpstr>  </vt:lpstr>
      <vt:lpstr>PowerPoint Presentation</vt:lpstr>
      <vt:lpstr>PowerPoint Presentation</vt:lpstr>
      <vt:lpstr>&amp; what open contracting isn’t!</vt:lpstr>
      <vt:lpstr>PowerPoint Presentation</vt:lpstr>
      <vt:lpstr>Disclosure does not always lead to transparency</vt:lpstr>
      <vt:lpstr>Meeting varied user needs  is critical</vt:lpstr>
      <vt:lpstr>Many better practices already feature in EITI</vt:lpstr>
      <vt:lpstr>Information gaps + EITI limitations are still most pronounced at the project-level  </vt:lpstr>
      <vt:lpstr>Rondas Mexico: A glimpse into the future?  </vt:lpstr>
      <vt:lpstr>In closing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UP GOVERNMENT DEALS &amp; DOLLARS</dc:title>
  <dc:creator>G H</dc:creator>
  <cp:lastModifiedBy>Rob Pitman</cp:lastModifiedBy>
  <cp:revision>65</cp:revision>
  <dcterms:modified xsi:type="dcterms:W3CDTF">2018-06-28T08:34:46Z</dcterms:modified>
</cp:coreProperties>
</file>