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14"/>
  </p:notesMasterIdLst>
  <p:sldIdLst>
    <p:sldId id="258" r:id="rId2"/>
    <p:sldId id="260" r:id="rId3"/>
    <p:sldId id="259" r:id="rId4"/>
    <p:sldId id="262" r:id="rId5"/>
    <p:sldId id="263" r:id="rId6"/>
    <p:sldId id="264" r:id="rId7"/>
    <p:sldId id="268" r:id="rId8"/>
    <p:sldId id="265" r:id="rId9"/>
    <p:sldId id="269" r:id="rId10"/>
    <p:sldId id="266" r:id="rId11"/>
    <p:sldId id="267"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p:restoredTop sz="94694"/>
  </p:normalViewPr>
  <p:slideViewPr>
    <p:cSldViewPr snapToGrid="0" snapToObjects="1">
      <p:cViewPr varScale="1">
        <p:scale>
          <a:sx n="95" d="100"/>
          <a:sy n="95" d="100"/>
        </p:scale>
        <p:origin x="696" y="18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1ECA42-AE9A-664B-88B0-77079A15D279}" type="doc">
      <dgm:prSet loTypeId="urn:microsoft.com/office/officeart/2005/8/layout/target1" loCatId="" qsTypeId="urn:microsoft.com/office/officeart/2005/8/quickstyle/simple4" qsCatId="simple" csTypeId="urn:microsoft.com/office/officeart/2005/8/colors/accent1_2" csCatId="accent1" phldr="1"/>
      <dgm:spPr/>
    </dgm:pt>
    <dgm:pt modelId="{D36DC3A4-445E-6440-9E85-2F1BC6FAD54F}">
      <dgm:prSet phldrT="[Text]" custT="1"/>
      <dgm:spPr/>
      <dgm:t>
        <a:bodyPr/>
        <a:lstStyle/>
        <a:p>
          <a:r>
            <a:rPr lang="en-US" sz="1800" b="1" dirty="0" smtClean="0">
              <a:solidFill>
                <a:schemeClr val="accent3">
                  <a:lumMod val="50000"/>
                </a:schemeClr>
              </a:solidFill>
            </a:rPr>
            <a:t>MSG members (incentives &amp; capacity)</a:t>
          </a:r>
        </a:p>
        <a:p>
          <a:endParaRPr lang="en-US" sz="2800" dirty="0"/>
        </a:p>
      </dgm:t>
    </dgm:pt>
    <dgm:pt modelId="{B4D0C25E-D6FF-0E49-99EC-194E73A78A09}" type="parTrans" cxnId="{2AC37CA1-60B9-9D4C-A266-9A8D8582E0E3}">
      <dgm:prSet/>
      <dgm:spPr/>
      <dgm:t>
        <a:bodyPr/>
        <a:lstStyle/>
        <a:p>
          <a:endParaRPr lang="en-US"/>
        </a:p>
      </dgm:t>
    </dgm:pt>
    <dgm:pt modelId="{D0895BF6-EEE6-BC45-82D3-60E5F995D4D7}" type="sibTrans" cxnId="{2AC37CA1-60B9-9D4C-A266-9A8D8582E0E3}">
      <dgm:prSet/>
      <dgm:spPr/>
      <dgm:t>
        <a:bodyPr/>
        <a:lstStyle/>
        <a:p>
          <a:endParaRPr lang="en-US"/>
        </a:p>
      </dgm:t>
    </dgm:pt>
    <dgm:pt modelId="{12784B05-407A-0547-BC79-DBD0BC999E1F}">
      <dgm:prSet phldrT="[Text]" custT="1"/>
      <dgm:spPr/>
      <dgm:t>
        <a:bodyPr rIns="457200"/>
        <a:lstStyle/>
        <a:p>
          <a:r>
            <a:rPr lang="en-US" sz="1800" b="1" dirty="0" smtClean="0">
              <a:solidFill>
                <a:schemeClr val="accent3">
                  <a:lumMod val="75000"/>
                </a:schemeClr>
              </a:solidFill>
            </a:rPr>
            <a:t>MSG organizational dynamics (consensus building, decision-making)  </a:t>
          </a:r>
          <a:endParaRPr lang="en-US" sz="1800" b="1" dirty="0">
            <a:solidFill>
              <a:schemeClr val="accent3">
                <a:lumMod val="75000"/>
              </a:schemeClr>
            </a:solidFill>
          </a:endParaRPr>
        </a:p>
      </dgm:t>
    </dgm:pt>
    <dgm:pt modelId="{8D09AFB7-451E-3F46-8FA3-B87901395329}" type="parTrans" cxnId="{C13B6607-3479-B94C-AA16-DDF1336F6808}">
      <dgm:prSet/>
      <dgm:spPr/>
      <dgm:t>
        <a:bodyPr/>
        <a:lstStyle/>
        <a:p>
          <a:endParaRPr lang="en-US"/>
        </a:p>
      </dgm:t>
    </dgm:pt>
    <dgm:pt modelId="{63500AEC-2A90-4745-82EB-C3695959797B}" type="sibTrans" cxnId="{C13B6607-3479-B94C-AA16-DDF1336F6808}">
      <dgm:prSet/>
      <dgm:spPr/>
      <dgm:t>
        <a:bodyPr/>
        <a:lstStyle/>
        <a:p>
          <a:endParaRPr lang="en-US"/>
        </a:p>
      </dgm:t>
    </dgm:pt>
    <dgm:pt modelId="{E6878220-409D-4844-827A-E9D272C63E63}">
      <dgm:prSet phldrT="[Text]" custT="1"/>
      <dgm:spPr/>
      <dgm:t>
        <a:bodyPr/>
        <a:lstStyle/>
        <a:p>
          <a:r>
            <a:rPr lang="en-US" sz="1800" b="1" dirty="0" smtClean="0">
              <a:solidFill>
                <a:schemeClr val="accent3">
                  <a:lumMod val="60000"/>
                  <a:lumOff val="40000"/>
                </a:schemeClr>
              </a:solidFill>
            </a:rPr>
            <a:t>Country Socio-Political Environment</a:t>
          </a:r>
          <a:endParaRPr lang="en-US" sz="1800" b="1" dirty="0">
            <a:solidFill>
              <a:schemeClr val="accent3">
                <a:lumMod val="60000"/>
                <a:lumOff val="40000"/>
              </a:schemeClr>
            </a:solidFill>
          </a:endParaRPr>
        </a:p>
      </dgm:t>
    </dgm:pt>
    <dgm:pt modelId="{244D899A-EBB2-0947-8E96-1D455DC28907}" type="parTrans" cxnId="{E7040F1B-EEA1-2249-AC5F-DE89C81D1EBB}">
      <dgm:prSet/>
      <dgm:spPr/>
      <dgm:t>
        <a:bodyPr/>
        <a:lstStyle/>
        <a:p>
          <a:endParaRPr lang="en-US"/>
        </a:p>
      </dgm:t>
    </dgm:pt>
    <dgm:pt modelId="{4DAA4AE5-6A64-8345-91EF-B331955CE1E8}" type="sibTrans" cxnId="{E7040F1B-EEA1-2249-AC5F-DE89C81D1EBB}">
      <dgm:prSet/>
      <dgm:spPr/>
      <dgm:t>
        <a:bodyPr/>
        <a:lstStyle/>
        <a:p>
          <a:endParaRPr lang="en-US"/>
        </a:p>
      </dgm:t>
    </dgm:pt>
    <dgm:pt modelId="{908D26E2-0E7C-224D-A94A-97EF026F5826}">
      <dgm:prSet custT="1"/>
      <dgm:spPr/>
      <dgm:t>
        <a:bodyPr/>
        <a:lstStyle/>
        <a:p>
          <a:r>
            <a:rPr lang="en-US" sz="1800" b="1" dirty="0" smtClean="0">
              <a:solidFill>
                <a:schemeClr val="accent3"/>
              </a:solidFill>
            </a:rPr>
            <a:t>Accountability to EITI Standard</a:t>
          </a:r>
          <a:endParaRPr lang="en-US" sz="1800" b="1" dirty="0">
            <a:solidFill>
              <a:schemeClr val="accent3"/>
            </a:solidFill>
          </a:endParaRPr>
        </a:p>
      </dgm:t>
    </dgm:pt>
    <dgm:pt modelId="{5C29E69A-904B-8641-9A40-A8804E783BE2}" type="parTrans" cxnId="{AC546895-9AE8-1B42-892A-300EAC68EAF8}">
      <dgm:prSet/>
      <dgm:spPr/>
      <dgm:t>
        <a:bodyPr/>
        <a:lstStyle/>
        <a:p>
          <a:endParaRPr lang="en-US"/>
        </a:p>
      </dgm:t>
    </dgm:pt>
    <dgm:pt modelId="{EA881857-7E4A-A74B-AABF-080BFF5C8F39}" type="sibTrans" cxnId="{AC546895-9AE8-1B42-892A-300EAC68EAF8}">
      <dgm:prSet/>
      <dgm:spPr/>
      <dgm:t>
        <a:bodyPr/>
        <a:lstStyle/>
        <a:p>
          <a:endParaRPr lang="en-US"/>
        </a:p>
      </dgm:t>
    </dgm:pt>
    <dgm:pt modelId="{539A3177-61A2-A242-9C13-6502EEF9119F}" type="pres">
      <dgm:prSet presAssocID="{5C1ECA42-AE9A-664B-88B0-77079A15D279}" presName="composite" presStyleCnt="0">
        <dgm:presLayoutVars>
          <dgm:chMax val="5"/>
          <dgm:dir/>
          <dgm:resizeHandles val="exact"/>
        </dgm:presLayoutVars>
      </dgm:prSet>
      <dgm:spPr/>
    </dgm:pt>
    <dgm:pt modelId="{024D3372-9CDE-F746-B549-C2AD6F5B8F94}" type="pres">
      <dgm:prSet presAssocID="{D36DC3A4-445E-6440-9E85-2F1BC6FAD54F}" presName="circle1" presStyleLbl="lnNode1" presStyleIdx="0" presStyleCnt="4"/>
      <dgm:spPr/>
    </dgm:pt>
    <dgm:pt modelId="{79682693-EABA-3B41-950A-DA680DDBE3B1}" type="pres">
      <dgm:prSet presAssocID="{D36DC3A4-445E-6440-9E85-2F1BC6FAD54F}" presName="text1" presStyleLbl="revTx" presStyleIdx="0" presStyleCnt="4" custScaleX="358931" custScaleY="91849" custLinFactNeighborX="9786" custLinFactNeighborY="18753">
        <dgm:presLayoutVars>
          <dgm:bulletEnabled val="1"/>
        </dgm:presLayoutVars>
      </dgm:prSet>
      <dgm:spPr/>
      <dgm:t>
        <a:bodyPr/>
        <a:lstStyle/>
        <a:p>
          <a:endParaRPr lang="en-US"/>
        </a:p>
      </dgm:t>
    </dgm:pt>
    <dgm:pt modelId="{D507D7FB-D4EE-EA40-A784-29AB2E3409BD}" type="pres">
      <dgm:prSet presAssocID="{D36DC3A4-445E-6440-9E85-2F1BC6FAD54F}" presName="line1" presStyleLbl="callout" presStyleIdx="0" presStyleCnt="8"/>
      <dgm:spPr/>
    </dgm:pt>
    <dgm:pt modelId="{215393CD-93BB-4D4B-B731-3C3696831DE3}" type="pres">
      <dgm:prSet presAssocID="{D36DC3A4-445E-6440-9E85-2F1BC6FAD54F}" presName="d1" presStyleLbl="callout" presStyleIdx="1" presStyleCnt="8"/>
      <dgm:spPr/>
    </dgm:pt>
    <dgm:pt modelId="{E4383B18-56EF-474A-8ED1-3770139499B2}" type="pres">
      <dgm:prSet presAssocID="{12784B05-407A-0547-BC79-DBD0BC999E1F}" presName="circle2" presStyleLbl="lnNode1" presStyleIdx="1" presStyleCnt="4"/>
      <dgm:spPr/>
    </dgm:pt>
    <dgm:pt modelId="{8DF88708-BB96-A749-A0F6-855BEA91A733}" type="pres">
      <dgm:prSet presAssocID="{12784B05-407A-0547-BC79-DBD0BC999E1F}" presName="text2" presStyleLbl="revTx" presStyleIdx="1" presStyleCnt="4" custScaleX="252698" custScaleY="36785" custLinFactNeighborX="90520" custLinFactNeighborY="-10229">
        <dgm:presLayoutVars>
          <dgm:bulletEnabled val="1"/>
        </dgm:presLayoutVars>
      </dgm:prSet>
      <dgm:spPr/>
      <dgm:t>
        <a:bodyPr/>
        <a:lstStyle/>
        <a:p>
          <a:endParaRPr lang="en-US"/>
        </a:p>
      </dgm:t>
    </dgm:pt>
    <dgm:pt modelId="{B3417205-E393-5D4B-BE94-B1AD5035BDF6}" type="pres">
      <dgm:prSet presAssocID="{12784B05-407A-0547-BC79-DBD0BC999E1F}" presName="line2" presStyleLbl="callout" presStyleIdx="2" presStyleCnt="8"/>
      <dgm:spPr/>
    </dgm:pt>
    <dgm:pt modelId="{60CF36CC-0D39-144C-9A03-BB2B969DBE7E}" type="pres">
      <dgm:prSet presAssocID="{12784B05-407A-0547-BC79-DBD0BC999E1F}" presName="d2" presStyleLbl="callout" presStyleIdx="3" presStyleCnt="8"/>
      <dgm:spPr/>
    </dgm:pt>
    <dgm:pt modelId="{D0C6EF3F-35D5-2141-A656-3E0EB1A6C492}" type="pres">
      <dgm:prSet presAssocID="{E6878220-409D-4844-827A-E9D272C63E63}" presName="circle3" presStyleLbl="lnNode1" presStyleIdx="2" presStyleCnt="4"/>
      <dgm:spPr/>
    </dgm:pt>
    <dgm:pt modelId="{9E7F91C9-6B8D-9B4B-A142-F350D89D3B5F}" type="pres">
      <dgm:prSet presAssocID="{E6878220-409D-4844-827A-E9D272C63E63}" presName="text3" presStyleLbl="revTx" presStyleIdx="2" presStyleCnt="4" custScaleX="225181" custLinFactNeighborX="93782" custLinFactNeighborY="-1705">
        <dgm:presLayoutVars>
          <dgm:bulletEnabled val="1"/>
        </dgm:presLayoutVars>
      </dgm:prSet>
      <dgm:spPr/>
      <dgm:t>
        <a:bodyPr/>
        <a:lstStyle/>
        <a:p>
          <a:endParaRPr lang="en-US"/>
        </a:p>
      </dgm:t>
    </dgm:pt>
    <dgm:pt modelId="{1D32E02D-9C64-5A4D-B005-E339397AB27D}" type="pres">
      <dgm:prSet presAssocID="{E6878220-409D-4844-827A-E9D272C63E63}" presName="line3" presStyleLbl="callout" presStyleIdx="4" presStyleCnt="8"/>
      <dgm:spPr/>
    </dgm:pt>
    <dgm:pt modelId="{22399F5C-D0A8-9C45-B19B-3AD79A9F04B8}" type="pres">
      <dgm:prSet presAssocID="{E6878220-409D-4844-827A-E9D272C63E63}" presName="d3" presStyleLbl="callout" presStyleIdx="5" presStyleCnt="8"/>
      <dgm:spPr/>
    </dgm:pt>
    <dgm:pt modelId="{844DC3AC-BD04-A946-A52A-3CEEC8DA321E}" type="pres">
      <dgm:prSet presAssocID="{908D26E2-0E7C-224D-A94A-97EF026F5826}" presName="circle4" presStyleLbl="lnNode1" presStyleIdx="3" presStyleCnt="4" custScaleX="160685"/>
      <dgm:spPr/>
    </dgm:pt>
    <dgm:pt modelId="{F582AAD3-832C-DD48-B240-642717C4CF2B}" type="pres">
      <dgm:prSet presAssocID="{908D26E2-0E7C-224D-A94A-97EF026F5826}" presName="text4" presStyleLbl="revTx" presStyleIdx="3" presStyleCnt="4" custAng="0" custScaleX="139672" custScaleY="91262" custLinFactNeighborX="93782" custLinFactNeighborY="-5115">
        <dgm:presLayoutVars>
          <dgm:bulletEnabled val="1"/>
        </dgm:presLayoutVars>
      </dgm:prSet>
      <dgm:spPr/>
      <dgm:t>
        <a:bodyPr/>
        <a:lstStyle/>
        <a:p>
          <a:endParaRPr lang="en-US"/>
        </a:p>
      </dgm:t>
    </dgm:pt>
    <dgm:pt modelId="{A76070A6-5D20-B844-A5CA-EB2804E8C17A}" type="pres">
      <dgm:prSet presAssocID="{908D26E2-0E7C-224D-A94A-97EF026F5826}" presName="line4" presStyleLbl="callout" presStyleIdx="6" presStyleCnt="8"/>
      <dgm:spPr/>
    </dgm:pt>
    <dgm:pt modelId="{4618A55F-F69F-BF47-A49A-6CE2DA9C71E3}" type="pres">
      <dgm:prSet presAssocID="{908D26E2-0E7C-224D-A94A-97EF026F5826}" presName="d4" presStyleLbl="callout" presStyleIdx="7" presStyleCnt="8"/>
      <dgm:spPr/>
    </dgm:pt>
  </dgm:ptLst>
  <dgm:cxnLst>
    <dgm:cxn modelId="{1D98C5D8-B515-2D4D-AF56-29915A2D772D}" type="presOf" srcId="{12784B05-407A-0547-BC79-DBD0BC999E1F}" destId="{8DF88708-BB96-A749-A0F6-855BEA91A733}" srcOrd="0" destOrd="0" presId="urn:microsoft.com/office/officeart/2005/8/layout/target1"/>
    <dgm:cxn modelId="{2AC37CA1-60B9-9D4C-A266-9A8D8582E0E3}" srcId="{5C1ECA42-AE9A-664B-88B0-77079A15D279}" destId="{D36DC3A4-445E-6440-9E85-2F1BC6FAD54F}" srcOrd="0" destOrd="0" parTransId="{B4D0C25E-D6FF-0E49-99EC-194E73A78A09}" sibTransId="{D0895BF6-EEE6-BC45-82D3-60E5F995D4D7}"/>
    <dgm:cxn modelId="{C13B6607-3479-B94C-AA16-DDF1336F6808}" srcId="{5C1ECA42-AE9A-664B-88B0-77079A15D279}" destId="{12784B05-407A-0547-BC79-DBD0BC999E1F}" srcOrd="1" destOrd="0" parTransId="{8D09AFB7-451E-3F46-8FA3-B87901395329}" sibTransId="{63500AEC-2A90-4745-82EB-C3695959797B}"/>
    <dgm:cxn modelId="{38735898-5490-C547-ACD4-4041638D5DAC}" type="presOf" srcId="{D36DC3A4-445E-6440-9E85-2F1BC6FAD54F}" destId="{79682693-EABA-3B41-950A-DA680DDBE3B1}" srcOrd="0" destOrd="0" presId="urn:microsoft.com/office/officeart/2005/8/layout/target1"/>
    <dgm:cxn modelId="{4673CE1E-4C26-5641-9861-4526FD7014CD}" type="presOf" srcId="{5C1ECA42-AE9A-664B-88B0-77079A15D279}" destId="{539A3177-61A2-A242-9C13-6502EEF9119F}" srcOrd="0" destOrd="0" presId="urn:microsoft.com/office/officeart/2005/8/layout/target1"/>
    <dgm:cxn modelId="{604B82F4-903E-124B-BBDF-B0224517D68E}" type="presOf" srcId="{908D26E2-0E7C-224D-A94A-97EF026F5826}" destId="{F582AAD3-832C-DD48-B240-642717C4CF2B}" srcOrd="0" destOrd="0" presId="urn:microsoft.com/office/officeart/2005/8/layout/target1"/>
    <dgm:cxn modelId="{AC546895-9AE8-1B42-892A-300EAC68EAF8}" srcId="{5C1ECA42-AE9A-664B-88B0-77079A15D279}" destId="{908D26E2-0E7C-224D-A94A-97EF026F5826}" srcOrd="3" destOrd="0" parTransId="{5C29E69A-904B-8641-9A40-A8804E783BE2}" sibTransId="{EA881857-7E4A-A74B-AABF-080BFF5C8F39}"/>
    <dgm:cxn modelId="{E7040F1B-EEA1-2249-AC5F-DE89C81D1EBB}" srcId="{5C1ECA42-AE9A-664B-88B0-77079A15D279}" destId="{E6878220-409D-4844-827A-E9D272C63E63}" srcOrd="2" destOrd="0" parTransId="{244D899A-EBB2-0947-8E96-1D455DC28907}" sibTransId="{4DAA4AE5-6A64-8345-91EF-B331955CE1E8}"/>
    <dgm:cxn modelId="{D3B15505-1733-6C4F-95C1-1852D06B9CF9}" type="presOf" srcId="{E6878220-409D-4844-827A-E9D272C63E63}" destId="{9E7F91C9-6B8D-9B4B-A142-F350D89D3B5F}" srcOrd="0" destOrd="0" presId="urn:microsoft.com/office/officeart/2005/8/layout/target1"/>
    <dgm:cxn modelId="{40B607E9-9BF8-ED47-B021-34711AF0A831}" type="presParOf" srcId="{539A3177-61A2-A242-9C13-6502EEF9119F}" destId="{024D3372-9CDE-F746-B549-C2AD6F5B8F94}" srcOrd="0" destOrd="0" presId="urn:microsoft.com/office/officeart/2005/8/layout/target1"/>
    <dgm:cxn modelId="{8F2DDBEF-E111-734A-A4D1-65F55C4E7404}" type="presParOf" srcId="{539A3177-61A2-A242-9C13-6502EEF9119F}" destId="{79682693-EABA-3B41-950A-DA680DDBE3B1}" srcOrd="1" destOrd="0" presId="urn:microsoft.com/office/officeart/2005/8/layout/target1"/>
    <dgm:cxn modelId="{89872633-9406-554E-BC1D-D82B0FEE77CC}" type="presParOf" srcId="{539A3177-61A2-A242-9C13-6502EEF9119F}" destId="{D507D7FB-D4EE-EA40-A784-29AB2E3409BD}" srcOrd="2" destOrd="0" presId="urn:microsoft.com/office/officeart/2005/8/layout/target1"/>
    <dgm:cxn modelId="{7C5B34C2-A9D5-0B43-A922-7A29A44E2C65}" type="presParOf" srcId="{539A3177-61A2-A242-9C13-6502EEF9119F}" destId="{215393CD-93BB-4D4B-B731-3C3696831DE3}" srcOrd="3" destOrd="0" presId="urn:microsoft.com/office/officeart/2005/8/layout/target1"/>
    <dgm:cxn modelId="{0EBEFD58-8968-1F48-AECF-3A4423800220}" type="presParOf" srcId="{539A3177-61A2-A242-9C13-6502EEF9119F}" destId="{E4383B18-56EF-474A-8ED1-3770139499B2}" srcOrd="4" destOrd="0" presId="urn:microsoft.com/office/officeart/2005/8/layout/target1"/>
    <dgm:cxn modelId="{6707F0EB-7C7F-E842-8080-A061D16C4E22}" type="presParOf" srcId="{539A3177-61A2-A242-9C13-6502EEF9119F}" destId="{8DF88708-BB96-A749-A0F6-855BEA91A733}" srcOrd="5" destOrd="0" presId="urn:microsoft.com/office/officeart/2005/8/layout/target1"/>
    <dgm:cxn modelId="{3DCC0C0B-C31F-F043-AE47-140755A97427}" type="presParOf" srcId="{539A3177-61A2-A242-9C13-6502EEF9119F}" destId="{B3417205-E393-5D4B-BE94-B1AD5035BDF6}" srcOrd="6" destOrd="0" presId="urn:microsoft.com/office/officeart/2005/8/layout/target1"/>
    <dgm:cxn modelId="{61FC3310-B1E0-904A-96E8-7AE58EA5602C}" type="presParOf" srcId="{539A3177-61A2-A242-9C13-6502EEF9119F}" destId="{60CF36CC-0D39-144C-9A03-BB2B969DBE7E}" srcOrd="7" destOrd="0" presId="urn:microsoft.com/office/officeart/2005/8/layout/target1"/>
    <dgm:cxn modelId="{950A7DA5-061D-1D4F-9E45-FE50D39D8796}" type="presParOf" srcId="{539A3177-61A2-A242-9C13-6502EEF9119F}" destId="{D0C6EF3F-35D5-2141-A656-3E0EB1A6C492}" srcOrd="8" destOrd="0" presId="urn:microsoft.com/office/officeart/2005/8/layout/target1"/>
    <dgm:cxn modelId="{B62FF425-E2C1-4947-9B35-CE653F4EB944}" type="presParOf" srcId="{539A3177-61A2-A242-9C13-6502EEF9119F}" destId="{9E7F91C9-6B8D-9B4B-A142-F350D89D3B5F}" srcOrd="9" destOrd="0" presId="urn:microsoft.com/office/officeart/2005/8/layout/target1"/>
    <dgm:cxn modelId="{2B236449-8DCD-894D-9E92-32AAF7C4FED6}" type="presParOf" srcId="{539A3177-61A2-A242-9C13-6502EEF9119F}" destId="{1D32E02D-9C64-5A4D-B005-E339397AB27D}" srcOrd="10" destOrd="0" presId="urn:microsoft.com/office/officeart/2005/8/layout/target1"/>
    <dgm:cxn modelId="{3FF30B0D-5C4B-EC44-9C8B-671BE2B9756B}" type="presParOf" srcId="{539A3177-61A2-A242-9C13-6502EEF9119F}" destId="{22399F5C-D0A8-9C45-B19B-3AD79A9F04B8}" srcOrd="11" destOrd="0" presId="urn:microsoft.com/office/officeart/2005/8/layout/target1"/>
    <dgm:cxn modelId="{757525A9-7CBF-9546-B42C-2F9917FA2DCF}" type="presParOf" srcId="{539A3177-61A2-A242-9C13-6502EEF9119F}" destId="{844DC3AC-BD04-A946-A52A-3CEEC8DA321E}" srcOrd="12" destOrd="0" presId="urn:microsoft.com/office/officeart/2005/8/layout/target1"/>
    <dgm:cxn modelId="{5301CBCC-D92E-824E-AFCF-5EF32AAADF0F}" type="presParOf" srcId="{539A3177-61A2-A242-9C13-6502EEF9119F}" destId="{F582AAD3-832C-DD48-B240-642717C4CF2B}" srcOrd="13" destOrd="0" presId="urn:microsoft.com/office/officeart/2005/8/layout/target1"/>
    <dgm:cxn modelId="{60AFF501-2FBA-3F44-98D9-27FAB563CF80}" type="presParOf" srcId="{539A3177-61A2-A242-9C13-6502EEF9119F}" destId="{A76070A6-5D20-B844-A5CA-EB2804E8C17A}" srcOrd="14" destOrd="0" presId="urn:microsoft.com/office/officeart/2005/8/layout/target1"/>
    <dgm:cxn modelId="{37022547-19DC-3A4C-9D85-871B8ABE4179}" type="presParOf" srcId="{539A3177-61A2-A242-9C13-6502EEF9119F}" destId="{4618A55F-F69F-BF47-A49A-6CE2DA9C71E3}" srcOrd="15"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4DC3AC-BD04-A946-A52A-3CEEC8DA321E}">
      <dsp:nvSpPr>
        <dsp:cNvPr id="0" name=""/>
        <dsp:cNvSpPr/>
      </dsp:nvSpPr>
      <dsp:spPr>
        <a:xfrm>
          <a:off x="935468" y="1083224"/>
          <a:ext cx="5299216" cy="3297891"/>
        </a:xfrm>
        <a:prstGeom prst="ellipse">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w="9525" cap="rnd" cmpd="sng" algn="ctr">
          <a:solidFill>
            <a:schemeClr val="lt1">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D0C6EF3F-35D5-2141-A656-3E0EB1A6C492}">
      <dsp:nvSpPr>
        <dsp:cNvPr id="0" name=""/>
        <dsp:cNvSpPr/>
      </dsp:nvSpPr>
      <dsp:spPr>
        <a:xfrm>
          <a:off x="2407455" y="1554547"/>
          <a:ext cx="2355243" cy="2355243"/>
        </a:xfrm>
        <a:prstGeom prst="ellipse">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w="9525" cap="rnd" cmpd="sng" algn="ctr">
          <a:solidFill>
            <a:schemeClr val="lt1">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E4383B18-56EF-474A-8ED1-3770139499B2}">
      <dsp:nvSpPr>
        <dsp:cNvPr id="0" name=""/>
        <dsp:cNvSpPr/>
      </dsp:nvSpPr>
      <dsp:spPr>
        <a:xfrm>
          <a:off x="2878503" y="2025596"/>
          <a:ext cx="1413146" cy="1413146"/>
        </a:xfrm>
        <a:prstGeom prst="ellipse">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w="9525" cap="rnd" cmpd="sng" algn="ctr">
          <a:solidFill>
            <a:schemeClr val="lt1">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024D3372-9CDE-F746-B549-C2AD6F5B8F94}">
      <dsp:nvSpPr>
        <dsp:cNvPr id="0" name=""/>
        <dsp:cNvSpPr/>
      </dsp:nvSpPr>
      <dsp:spPr>
        <a:xfrm>
          <a:off x="3349552" y="2496645"/>
          <a:ext cx="471048" cy="471048"/>
        </a:xfrm>
        <a:prstGeom prst="ellipse">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w="9525" cap="rnd" cmpd="sng" algn="ctr">
          <a:solidFill>
            <a:schemeClr val="lt1">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79682693-EABA-3B41-950A-DA680DDBE3B1}">
      <dsp:nvSpPr>
        <dsp:cNvPr id="0" name=""/>
        <dsp:cNvSpPr/>
      </dsp:nvSpPr>
      <dsp:spPr>
        <a:xfrm>
          <a:off x="3810221" y="163986"/>
          <a:ext cx="5918576" cy="724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lvl="0" algn="l" defTabSz="800100">
            <a:lnSpc>
              <a:spcPct val="90000"/>
            </a:lnSpc>
            <a:spcBef>
              <a:spcPct val="0"/>
            </a:spcBef>
            <a:spcAft>
              <a:spcPct val="35000"/>
            </a:spcAft>
          </a:pPr>
          <a:r>
            <a:rPr lang="en-US" sz="1800" b="1" kern="1200" dirty="0" smtClean="0">
              <a:solidFill>
                <a:schemeClr val="accent3">
                  <a:lumMod val="50000"/>
                </a:schemeClr>
              </a:solidFill>
            </a:rPr>
            <a:t>MSG members (incentives &amp; capacity)</a:t>
          </a:r>
        </a:p>
        <a:p>
          <a:pPr lvl="0" algn="l" defTabSz="800100">
            <a:lnSpc>
              <a:spcPct val="90000"/>
            </a:lnSpc>
            <a:spcBef>
              <a:spcPct val="0"/>
            </a:spcBef>
            <a:spcAft>
              <a:spcPct val="35000"/>
            </a:spcAft>
          </a:pPr>
          <a:endParaRPr lang="en-US" sz="2800" kern="1200" dirty="0"/>
        </a:p>
      </dsp:txBody>
      <dsp:txXfrm>
        <a:off x="3810221" y="163986"/>
        <a:ext cx="5918576" cy="724454"/>
      </dsp:txXfrm>
    </dsp:sp>
    <dsp:sp modelId="{D507D7FB-D4EE-EA40-A784-29AB2E3409BD}">
      <dsp:nvSpPr>
        <dsp:cNvPr id="0" name=""/>
        <dsp:cNvSpPr/>
      </dsp:nvSpPr>
      <dsp:spPr>
        <a:xfrm>
          <a:off x="5371434" y="378300"/>
          <a:ext cx="41223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215393CD-93BB-4D4B-B731-3C3696831DE3}">
      <dsp:nvSpPr>
        <dsp:cNvPr id="0" name=""/>
        <dsp:cNvSpPr/>
      </dsp:nvSpPr>
      <dsp:spPr>
        <a:xfrm rot="5400000">
          <a:off x="3299259" y="638009"/>
          <a:ext cx="2330509" cy="181384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8DF88708-BB96-A749-A0F6-855BEA91A733}">
      <dsp:nvSpPr>
        <dsp:cNvPr id="0" name=""/>
        <dsp:cNvSpPr/>
      </dsp:nvSpPr>
      <dsp:spPr>
        <a:xfrm>
          <a:off x="6017343" y="941294"/>
          <a:ext cx="4166852" cy="290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457200" bIns="22860" numCol="1" spcCol="1270" anchor="ctr" anchorCtr="0">
          <a:noAutofit/>
        </a:bodyPr>
        <a:lstStyle/>
        <a:p>
          <a:pPr lvl="0" algn="l" defTabSz="800100">
            <a:lnSpc>
              <a:spcPct val="90000"/>
            </a:lnSpc>
            <a:spcBef>
              <a:spcPct val="0"/>
            </a:spcBef>
            <a:spcAft>
              <a:spcPct val="35000"/>
            </a:spcAft>
          </a:pPr>
          <a:r>
            <a:rPr lang="en-US" sz="1800" b="1" kern="1200" dirty="0" smtClean="0">
              <a:solidFill>
                <a:schemeClr val="accent3">
                  <a:lumMod val="75000"/>
                </a:schemeClr>
              </a:solidFill>
            </a:rPr>
            <a:t>MSG organizational dynamics (consensus building, decision-making)  </a:t>
          </a:r>
          <a:endParaRPr lang="en-US" sz="1800" b="1" kern="1200" dirty="0">
            <a:solidFill>
              <a:schemeClr val="accent3">
                <a:lumMod val="75000"/>
              </a:schemeClr>
            </a:solidFill>
          </a:endParaRPr>
        </a:p>
      </dsp:txBody>
      <dsp:txXfrm>
        <a:off x="6017343" y="941294"/>
        <a:ext cx="4166852" cy="290140"/>
      </dsp:txXfrm>
    </dsp:sp>
    <dsp:sp modelId="{B3417205-E393-5D4B-BE94-B1AD5035BDF6}">
      <dsp:nvSpPr>
        <dsp:cNvPr id="0" name=""/>
        <dsp:cNvSpPr/>
      </dsp:nvSpPr>
      <dsp:spPr>
        <a:xfrm>
          <a:off x="5371434" y="1167045"/>
          <a:ext cx="41223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60CF36CC-0D39-144C-9A03-BB2B969DBE7E}">
      <dsp:nvSpPr>
        <dsp:cNvPr id="0" name=""/>
        <dsp:cNvSpPr/>
      </dsp:nvSpPr>
      <dsp:spPr>
        <a:xfrm rot="5400000">
          <a:off x="3702701" y="1413837"/>
          <a:ext cx="1913876" cy="1420841"/>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9E7F91C9-6B8D-9B4B-A142-F350D89D3B5F}">
      <dsp:nvSpPr>
        <dsp:cNvPr id="0" name=""/>
        <dsp:cNvSpPr/>
      </dsp:nvSpPr>
      <dsp:spPr>
        <a:xfrm>
          <a:off x="6298001" y="1547970"/>
          <a:ext cx="3713111" cy="788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lvl="0" algn="l" defTabSz="800100">
            <a:lnSpc>
              <a:spcPct val="90000"/>
            </a:lnSpc>
            <a:spcBef>
              <a:spcPct val="0"/>
            </a:spcBef>
            <a:spcAft>
              <a:spcPct val="35000"/>
            </a:spcAft>
          </a:pPr>
          <a:r>
            <a:rPr lang="en-US" sz="1800" b="1" kern="1200" dirty="0" smtClean="0">
              <a:solidFill>
                <a:schemeClr val="accent3">
                  <a:lumMod val="60000"/>
                  <a:lumOff val="40000"/>
                </a:schemeClr>
              </a:solidFill>
            </a:rPr>
            <a:t>Country Socio-Political Environment</a:t>
          </a:r>
          <a:endParaRPr lang="en-US" sz="1800" b="1" kern="1200" dirty="0">
            <a:solidFill>
              <a:schemeClr val="accent3">
                <a:lumMod val="60000"/>
                <a:lumOff val="40000"/>
              </a:schemeClr>
            </a:solidFill>
          </a:endParaRPr>
        </a:p>
      </dsp:txBody>
      <dsp:txXfrm>
        <a:off x="6298001" y="1547970"/>
        <a:ext cx="3713111" cy="788745"/>
      </dsp:txXfrm>
    </dsp:sp>
    <dsp:sp modelId="{1D32E02D-9C64-5A4D-B005-E339397AB27D}">
      <dsp:nvSpPr>
        <dsp:cNvPr id="0" name=""/>
        <dsp:cNvSpPr/>
      </dsp:nvSpPr>
      <dsp:spPr>
        <a:xfrm>
          <a:off x="5371434" y="1955791"/>
          <a:ext cx="41223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22399F5C-D0A8-9C45-B19B-3AD79A9F04B8}">
      <dsp:nvSpPr>
        <dsp:cNvPr id="0" name=""/>
        <dsp:cNvSpPr/>
      </dsp:nvSpPr>
      <dsp:spPr>
        <a:xfrm rot="5400000">
          <a:off x="4093227" y="2136900"/>
          <a:ext cx="1459866" cy="1096548"/>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F582AAD3-832C-DD48-B240-642717C4CF2B}">
      <dsp:nvSpPr>
        <dsp:cNvPr id="0" name=""/>
        <dsp:cNvSpPr/>
      </dsp:nvSpPr>
      <dsp:spPr>
        <a:xfrm>
          <a:off x="7003000" y="2344280"/>
          <a:ext cx="2303115" cy="719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lvl="0" algn="l" defTabSz="800100">
            <a:lnSpc>
              <a:spcPct val="90000"/>
            </a:lnSpc>
            <a:spcBef>
              <a:spcPct val="0"/>
            </a:spcBef>
            <a:spcAft>
              <a:spcPct val="35000"/>
            </a:spcAft>
          </a:pPr>
          <a:r>
            <a:rPr lang="en-US" sz="1800" b="1" kern="1200" dirty="0" smtClean="0">
              <a:solidFill>
                <a:schemeClr val="accent3"/>
              </a:solidFill>
            </a:rPr>
            <a:t>Accountability to EITI Standard</a:t>
          </a:r>
          <a:endParaRPr lang="en-US" sz="1800" b="1" kern="1200" dirty="0">
            <a:solidFill>
              <a:schemeClr val="accent3"/>
            </a:solidFill>
          </a:endParaRPr>
        </a:p>
      </dsp:txBody>
      <dsp:txXfrm>
        <a:off x="7003000" y="2344280"/>
        <a:ext cx="2303115" cy="719825"/>
      </dsp:txXfrm>
    </dsp:sp>
    <dsp:sp modelId="{A76070A6-5D20-B844-A5CA-EB2804E8C17A}">
      <dsp:nvSpPr>
        <dsp:cNvPr id="0" name=""/>
        <dsp:cNvSpPr/>
      </dsp:nvSpPr>
      <dsp:spPr>
        <a:xfrm>
          <a:off x="5371434" y="2744536"/>
          <a:ext cx="41223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4618A55F-F69F-BF47-A49A-6CE2DA9C71E3}">
      <dsp:nvSpPr>
        <dsp:cNvPr id="0" name=""/>
        <dsp:cNvSpPr/>
      </dsp:nvSpPr>
      <dsp:spPr>
        <a:xfrm rot="5400000">
          <a:off x="4484686" y="2862821"/>
          <a:ext cx="1003438" cy="76621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D63B3A-52CF-F243-860D-23F1B0E821C0}" type="datetimeFigureOut">
              <a:rPr lang="en-US" smtClean="0"/>
              <a:t>11/22/17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BE2F1-BBEC-9E4F-9C17-FCDEA9512594}" type="slidenum">
              <a:rPr lang="en-US" smtClean="0"/>
              <a:t>‹#›</a:t>
            </a:fld>
            <a:endParaRPr lang="en-US"/>
          </a:p>
        </p:txBody>
      </p:sp>
    </p:spTree>
    <p:extLst>
      <p:ext uri="{BB962C8B-B14F-4D97-AF65-F5344CB8AC3E}">
        <p14:creationId xmlns:p14="http://schemas.microsoft.com/office/powerpoint/2010/main" val="1398116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AA2E465-9DD9-B447-87FF-87567368B31F}" type="datetimeFigureOut">
              <a:rPr lang="en-US" smtClean="0"/>
              <a:t>11/22/17</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5661E86C-254E-5B42-8F99-D2721074DDB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2E465-9DD9-B447-87FF-87567368B31F}" type="datetimeFigureOut">
              <a:rPr lang="en-US" smtClean="0"/>
              <a:t>11/22/17</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661E86C-254E-5B42-8F99-D2721074DD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A2E465-9DD9-B447-87FF-87567368B31F}" type="datetimeFigureOut">
              <a:rPr lang="en-US" smtClean="0"/>
              <a:t>11/22/17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61E86C-254E-5B42-8F99-D2721074DDB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A2E465-9DD9-B447-87FF-87567368B31F}" type="datetimeFigureOut">
              <a:rPr lang="en-US" smtClean="0"/>
              <a:t>11/22/17</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61E86C-254E-5B42-8F99-D2721074DDB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A2E465-9DD9-B447-87FF-87567368B31F}" type="datetimeFigureOut">
              <a:rPr lang="en-US" smtClean="0"/>
              <a:t>11/22/17</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61E86C-254E-5B42-8F99-D2721074DDB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A2E465-9DD9-B447-87FF-87567368B31F}" type="datetimeFigureOut">
              <a:rPr lang="en-US" smtClean="0"/>
              <a:t>11/22/17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61E86C-254E-5B42-8F99-D2721074DDB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A2E465-9DD9-B447-87FF-87567368B31F}" type="datetimeFigureOut">
              <a:rPr lang="en-US" smtClean="0"/>
              <a:t>11/22/17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61E86C-254E-5B42-8F99-D2721074DDB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A2E465-9DD9-B447-87FF-87567368B31F}" type="datetimeFigureOut">
              <a:rPr lang="en-US" smtClean="0"/>
              <a:t>11/22/17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1E86C-254E-5B42-8F99-D2721074DDB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A2E465-9DD9-B447-87FF-87567368B31F}" type="datetimeFigureOut">
              <a:rPr lang="en-US" smtClean="0"/>
              <a:t>11/22/17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61E86C-254E-5B42-8F99-D2721074DD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A2E465-9DD9-B447-87FF-87567368B31F}" type="datetimeFigureOut">
              <a:rPr lang="en-US" smtClean="0"/>
              <a:t>11/22/17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1E86C-254E-5B42-8F99-D2721074DDB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A2E465-9DD9-B447-87FF-87567368B31F}" type="datetimeFigureOut">
              <a:rPr lang="en-US" smtClean="0"/>
              <a:t>11/22/17</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61E86C-254E-5B42-8F99-D2721074DDB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A2E465-9DD9-B447-87FF-87567368B31F}" type="datetimeFigureOut">
              <a:rPr lang="en-US" smtClean="0"/>
              <a:t>11/22/17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1E86C-254E-5B42-8F99-D2721074DDB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A2E465-9DD9-B447-87FF-87567368B31F}" type="datetimeFigureOut">
              <a:rPr lang="en-US" smtClean="0"/>
              <a:t>11/22/17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61E86C-254E-5B42-8F99-D2721074DDB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A2E465-9DD9-B447-87FF-87567368B31F}" type="datetimeFigureOut">
              <a:rPr lang="en-US" smtClean="0"/>
              <a:t>11/22/17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61E86C-254E-5B42-8F99-D2721074DD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2E465-9DD9-B447-87FF-87567368B31F}" type="datetimeFigureOut">
              <a:rPr lang="en-US" smtClean="0"/>
              <a:t>11/22/17</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661E86C-254E-5B42-8F99-D2721074DD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2E465-9DD9-B447-87FF-87567368B31F}" type="datetimeFigureOut">
              <a:rPr lang="en-US" smtClean="0"/>
              <a:t>11/22/17</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661E86C-254E-5B42-8F99-D2721074DDB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2E465-9DD9-B447-87FF-87567368B31F}" type="datetimeFigureOut">
              <a:rPr lang="en-US" smtClean="0"/>
              <a:t>11/22/17</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661E86C-254E-5B42-8F99-D2721074DDB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1AA2E465-9DD9-B447-87FF-87567368B31F}" type="datetimeFigureOut">
              <a:rPr lang="en-US" smtClean="0"/>
              <a:t>11/22/17</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5661E86C-254E-5B42-8F99-D2721074DDB9}" type="slidenum">
              <a:rPr lang="en-US" smtClean="0"/>
              <a:t>‹#›</a:t>
            </a:fld>
            <a:endParaRPr lang="en-US"/>
          </a:p>
        </p:txBody>
      </p:sp>
    </p:spTree>
    <p:extLst>
      <p:ext uri="{BB962C8B-B14F-4D97-AF65-F5344CB8AC3E}">
        <p14:creationId xmlns:p14="http://schemas.microsoft.com/office/powerpoint/2010/main" val="97049080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33792" b="34851"/>
          <a:stretch/>
        </p:blipFill>
        <p:spPr>
          <a:xfrm rot="21600000">
            <a:off x="650449" y="1364208"/>
            <a:ext cx="10901471" cy="2555234"/>
          </a:xfrm>
          <a:prstGeom prst="rect">
            <a:avLst/>
          </a:prstGeom>
        </p:spPr>
      </p:pic>
      <p:sp>
        <p:nvSpPr>
          <p:cNvPr id="2" name="Title 1"/>
          <p:cNvSpPr>
            <a:spLocks noGrp="1"/>
          </p:cNvSpPr>
          <p:nvPr>
            <p:ph type="ctrTitle"/>
          </p:nvPr>
        </p:nvSpPr>
        <p:spPr>
          <a:xfrm>
            <a:off x="707011" y="4080934"/>
            <a:ext cx="10765410" cy="1185333"/>
          </a:xfrm>
        </p:spPr>
        <p:txBody>
          <a:bodyPr>
            <a:normAutofit/>
          </a:bodyPr>
          <a:lstStyle/>
          <a:p>
            <a:r>
              <a:rPr lang="en-US" sz="3200" b="1" dirty="0" smtClean="0">
                <a:solidFill>
                  <a:schemeClr val="bg1"/>
                </a:solidFill>
              </a:rPr>
              <a:t>Constraints and Success Stories in Managing </a:t>
            </a:r>
            <a:r>
              <a:rPr lang="en-US" sz="3200" b="1" dirty="0" smtClean="0">
                <a:solidFill>
                  <a:schemeClr val="bg1"/>
                </a:solidFill>
              </a:rPr>
              <a:t>National MSG Operations</a:t>
            </a:r>
            <a:endParaRPr lang="en-US" sz="3200" b="1" dirty="0">
              <a:solidFill>
                <a:schemeClr val="bg1"/>
              </a:solidFill>
            </a:endParaRPr>
          </a:p>
        </p:txBody>
      </p:sp>
      <p:sp>
        <p:nvSpPr>
          <p:cNvPr id="3" name="Subtitle 2"/>
          <p:cNvSpPr>
            <a:spLocks noGrp="1"/>
          </p:cNvSpPr>
          <p:nvPr>
            <p:ph type="subTitle" idx="1"/>
          </p:nvPr>
        </p:nvSpPr>
        <p:spPr>
          <a:xfrm>
            <a:off x="4741333" y="5427758"/>
            <a:ext cx="6519334" cy="803709"/>
          </a:xfrm>
        </p:spPr>
        <p:txBody>
          <a:bodyPr>
            <a:noAutofit/>
          </a:bodyPr>
          <a:lstStyle/>
          <a:p>
            <a:r>
              <a:rPr lang="en-US" sz="2400" b="1" dirty="0" smtClean="0">
                <a:solidFill>
                  <a:srgbClr val="00B0F0"/>
                </a:solidFill>
              </a:rPr>
              <a:t>Interim findings from regional consultations </a:t>
            </a:r>
            <a:endParaRPr lang="en-US" sz="2400" b="1" dirty="0">
              <a:solidFill>
                <a:srgbClr val="00B0F0"/>
              </a:solidFill>
            </a:endParaRPr>
          </a:p>
        </p:txBody>
      </p:sp>
    </p:spTree>
    <p:extLst>
      <p:ext uri="{BB962C8B-B14F-4D97-AF65-F5344CB8AC3E}">
        <p14:creationId xmlns:p14="http://schemas.microsoft.com/office/powerpoint/2010/main" val="2277149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Enabling Environment</a:t>
            </a:r>
            <a:endParaRPr lang="en-US" dirty="0"/>
          </a:p>
        </p:txBody>
      </p:sp>
      <p:sp>
        <p:nvSpPr>
          <p:cNvPr id="3" name="Content Placeholder 2"/>
          <p:cNvSpPr>
            <a:spLocks noGrp="1"/>
          </p:cNvSpPr>
          <p:nvPr>
            <p:ph idx="1"/>
          </p:nvPr>
        </p:nvSpPr>
        <p:spPr/>
        <p:txBody>
          <a:bodyPr/>
          <a:lstStyle/>
          <a:p>
            <a:r>
              <a:rPr lang="en-US" dirty="0" smtClean="0"/>
              <a:t>Government commitment strong factor in motivating other stakeholder groups and maintaining momentum</a:t>
            </a:r>
          </a:p>
          <a:p>
            <a:pPr lvl="1"/>
            <a:r>
              <a:rPr lang="en-US" dirty="0" smtClean="0"/>
              <a:t>Active participation in MSG</a:t>
            </a:r>
          </a:p>
          <a:p>
            <a:pPr lvl="1"/>
            <a:r>
              <a:rPr lang="en-US" dirty="0" smtClean="0"/>
              <a:t>No perception of undue interference in MSG membership and secretariat operations</a:t>
            </a:r>
          </a:p>
          <a:p>
            <a:pPr lvl="1"/>
            <a:r>
              <a:rPr lang="en-US" dirty="0" smtClean="0"/>
              <a:t>Good faith follow-up to findings of irregularities</a:t>
            </a:r>
          </a:p>
          <a:p>
            <a:r>
              <a:rPr lang="en-US" dirty="0" smtClean="0"/>
              <a:t>A strong MSG that has a track-record of good collaboration can use that social capital to weather moments of </a:t>
            </a:r>
            <a:r>
              <a:rPr lang="en-US" dirty="0" smtClean="0"/>
              <a:t>uncertainty (“the Goodwill Bank”)</a:t>
            </a:r>
            <a:endParaRPr lang="en-US" dirty="0"/>
          </a:p>
        </p:txBody>
      </p:sp>
      <p:sp>
        <p:nvSpPr>
          <p:cNvPr id="4" name="Text Placeholder 3"/>
          <p:cNvSpPr>
            <a:spLocks noGrp="1"/>
          </p:cNvSpPr>
          <p:nvPr>
            <p:ph type="body" sz="half" idx="2"/>
          </p:nvPr>
        </p:nvSpPr>
        <p:spPr/>
        <p:txBody>
          <a:bodyPr/>
          <a:lstStyle/>
          <a:p>
            <a:r>
              <a:rPr lang="en-US" dirty="0" smtClean="0"/>
              <a:t>Social, political and institutional context for reform</a:t>
            </a:r>
            <a:endParaRPr lang="en-US" dirty="0"/>
          </a:p>
        </p:txBody>
      </p:sp>
    </p:spTree>
    <p:extLst>
      <p:ext uri="{BB962C8B-B14F-4D97-AF65-F5344CB8AC3E}">
        <p14:creationId xmlns:p14="http://schemas.microsoft.com/office/powerpoint/2010/main" val="1641273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Secretariats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1"/>
                </a:solidFill>
              </a:rPr>
              <a:t>Provide technical expertise and operational support </a:t>
            </a:r>
            <a:r>
              <a:rPr lang="en-US" b="1" dirty="0" smtClean="0">
                <a:solidFill>
                  <a:srgbClr val="FF0000"/>
                </a:solidFill>
              </a:rPr>
              <a:t>+ </a:t>
            </a:r>
            <a:r>
              <a:rPr lang="en-US" dirty="0" smtClean="0">
                <a:solidFill>
                  <a:schemeClr val="tx1"/>
                </a:solidFill>
              </a:rPr>
              <a:t>strategic communications, fundraising, capacity building and stakeholder mapping and mobilization. Need to be </a:t>
            </a:r>
            <a:r>
              <a:rPr lang="en-US" u="sng" dirty="0" smtClean="0">
                <a:solidFill>
                  <a:schemeClr val="tx1"/>
                </a:solidFill>
              </a:rPr>
              <a:t>staffed and resourced </a:t>
            </a:r>
            <a:r>
              <a:rPr lang="en-US" dirty="0" smtClean="0">
                <a:solidFill>
                  <a:schemeClr val="tx1"/>
                </a:solidFill>
              </a:rPr>
              <a:t>to have:</a:t>
            </a:r>
          </a:p>
          <a:p>
            <a:pPr lvl="1"/>
            <a:r>
              <a:rPr lang="en-US" dirty="0" smtClean="0">
                <a:solidFill>
                  <a:schemeClr val="tx1"/>
                </a:solidFill>
              </a:rPr>
              <a:t>Political acumen </a:t>
            </a:r>
          </a:p>
          <a:p>
            <a:pPr lvl="1"/>
            <a:r>
              <a:rPr lang="en-US" dirty="0" smtClean="0">
                <a:solidFill>
                  <a:schemeClr val="tx1"/>
                </a:solidFill>
              </a:rPr>
              <a:t>Organizational and facilitation skills</a:t>
            </a:r>
          </a:p>
          <a:p>
            <a:pPr lvl="1"/>
            <a:r>
              <a:rPr lang="en-US" dirty="0" smtClean="0">
                <a:solidFill>
                  <a:schemeClr val="tx1"/>
                </a:solidFill>
              </a:rPr>
              <a:t>Sector knowledge</a:t>
            </a:r>
          </a:p>
          <a:p>
            <a:r>
              <a:rPr lang="en-US" dirty="0" smtClean="0">
                <a:solidFill>
                  <a:schemeClr val="tx1"/>
                </a:solidFill>
              </a:rPr>
              <a:t>Need greater </a:t>
            </a:r>
            <a:r>
              <a:rPr lang="en-US" u="sng" dirty="0" smtClean="0">
                <a:solidFill>
                  <a:schemeClr val="tx1"/>
                </a:solidFill>
              </a:rPr>
              <a:t>clarity on mandates and duties</a:t>
            </a:r>
            <a:r>
              <a:rPr lang="en-US" dirty="0" smtClean="0">
                <a:solidFill>
                  <a:schemeClr val="tx1"/>
                </a:solidFill>
              </a:rPr>
              <a:t>:</a:t>
            </a:r>
          </a:p>
          <a:p>
            <a:pPr lvl="1"/>
            <a:r>
              <a:rPr lang="en-US" dirty="0" smtClean="0">
                <a:solidFill>
                  <a:schemeClr val="tx1"/>
                </a:solidFill>
              </a:rPr>
              <a:t>Clearer accountabilities</a:t>
            </a:r>
          </a:p>
          <a:p>
            <a:pPr lvl="1"/>
            <a:r>
              <a:rPr lang="en-US" dirty="0" smtClean="0">
                <a:solidFill>
                  <a:schemeClr val="tx1"/>
                </a:solidFill>
              </a:rPr>
              <a:t>Avoid overstepping into “agenda setting” or stepping back in the face of problems and potentially taking blame for </a:t>
            </a:r>
            <a:r>
              <a:rPr lang="en-US" dirty="0" smtClean="0">
                <a:solidFill>
                  <a:schemeClr val="tx1"/>
                </a:solidFill>
              </a:rPr>
              <a:t>failures</a:t>
            </a:r>
          </a:p>
          <a:p>
            <a:r>
              <a:rPr lang="en-US" dirty="0" smtClean="0">
                <a:solidFill>
                  <a:schemeClr val="tx1"/>
                </a:solidFill>
              </a:rPr>
              <a:t>Opportunities and tensions that come with “dual hatting”</a:t>
            </a:r>
            <a:endParaRPr lang="en-US" dirty="0">
              <a:solidFill>
                <a:schemeClr val="tx1"/>
              </a:solidFill>
            </a:endParaRPr>
          </a:p>
        </p:txBody>
      </p:sp>
    </p:spTree>
    <p:extLst>
      <p:ext uri="{BB962C8B-B14F-4D97-AF65-F5344CB8AC3E}">
        <p14:creationId xmlns:p14="http://schemas.microsoft.com/office/powerpoint/2010/main" val="1716997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1878" y="980518"/>
            <a:ext cx="8398735" cy="2569506"/>
          </a:xfrm>
        </p:spPr>
        <p:txBody>
          <a:bodyPr/>
          <a:lstStyle/>
          <a:p>
            <a:r>
              <a:rPr lang="en-US" sz="2400" dirty="0" smtClean="0"/>
              <a:t>I think of the EITI as a human body. The Secretariat is the arms and legs while the MSG is the heart and soul. If the arms cannot implement what the core of the body wants to do you run into problems. Vice versa, you don’t get good results if the heart is weak.</a:t>
            </a:r>
            <a:endParaRPr lang="en-US" sz="2400" dirty="0"/>
          </a:p>
        </p:txBody>
      </p:sp>
      <p:sp>
        <p:nvSpPr>
          <p:cNvPr id="3" name="Text Placeholder 2"/>
          <p:cNvSpPr>
            <a:spLocks noGrp="1"/>
          </p:cNvSpPr>
          <p:nvPr>
            <p:ph type="body" sz="half" idx="13"/>
          </p:nvPr>
        </p:nvSpPr>
        <p:spPr/>
        <p:txBody>
          <a:bodyPr/>
          <a:lstStyle/>
          <a:p>
            <a:r>
              <a:rPr lang="en-US" dirty="0" smtClean="0"/>
              <a:t>Participant in msg governance consultation, October 2017</a:t>
            </a:r>
            <a:endParaRPr lang="en-US" dirty="0"/>
          </a:p>
        </p:txBody>
      </p:sp>
    </p:spTree>
    <p:extLst>
      <p:ext uri="{BB962C8B-B14F-4D97-AF65-F5344CB8AC3E}">
        <p14:creationId xmlns:p14="http://schemas.microsoft.com/office/powerpoint/2010/main" val="1889563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EITI Standard Requirement 1</a:t>
            </a:r>
            <a:endParaRPr lang="en-US" dirty="0"/>
          </a:p>
        </p:txBody>
      </p:sp>
      <p:sp>
        <p:nvSpPr>
          <p:cNvPr id="3" name="Content Placeholder 2"/>
          <p:cNvSpPr>
            <a:spLocks noGrp="1"/>
          </p:cNvSpPr>
          <p:nvPr>
            <p:ph idx="1"/>
          </p:nvPr>
        </p:nvSpPr>
        <p:spPr>
          <a:xfrm>
            <a:off x="1154955" y="2433918"/>
            <a:ext cx="9320304" cy="3281082"/>
          </a:xfrm>
        </p:spPr>
        <p:txBody>
          <a:bodyPr>
            <a:normAutofit fontScale="92500" lnSpcReduction="20000"/>
          </a:bodyPr>
          <a:lstStyle/>
          <a:p>
            <a:pPr marL="0" indent="0">
              <a:buNone/>
            </a:pPr>
            <a:endParaRPr lang="en-US" dirty="0"/>
          </a:p>
          <a:p>
            <a:r>
              <a:rPr lang="en-US" b="1" dirty="0"/>
              <a:t>Overview: </a:t>
            </a:r>
            <a:r>
              <a:rPr lang="en-US" dirty="0"/>
              <a:t>The EITI requires effective multi-stakeholder oversight, including a functioning multi-stakeholder group that involves the government, companies, and the full, independent, active and effective participation of civil society.</a:t>
            </a:r>
          </a:p>
          <a:p>
            <a:r>
              <a:rPr lang="en-US" dirty="0"/>
              <a:t>The key requirements related to multi-stakeholder oversight include: </a:t>
            </a:r>
            <a:endParaRPr lang="en-US" dirty="0" smtClean="0"/>
          </a:p>
          <a:p>
            <a:pPr lvl="1"/>
            <a:r>
              <a:rPr lang="en-US" dirty="0" smtClean="0"/>
              <a:t>(</a:t>
            </a:r>
            <a:r>
              <a:rPr lang="en-US" dirty="0"/>
              <a:t>1.1) government engagement; </a:t>
            </a:r>
            <a:endParaRPr lang="en-US" dirty="0" smtClean="0"/>
          </a:p>
          <a:p>
            <a:pPr lvl="1"/>
            <a:r>
              <a:rPr lang="en-US" dirty="0" smtClean="0"/>
              <a:t>(</a:t>
            </a:r>
            <a:r>
              <a:rPr lang="en-US" dirty="0"/>
              <a:t>1.2) industry engagement; </a:t>
            </a:r>
            <a:endParaRPr lang="en-US" dirty="0" smtClean="0"/>
          </a:p>
          <a:p>
            <a:pPr lvl="1"/>
            <a:r>
              <a:rPr lang="en-US" dirty="0" smtClean="0"/>
              <a:t>(</a:t>
            </a:r>
            <a:r>
              <a:rPr lang="en-US" dirty="0"/>
              <a:t>1.3) civil society engagement; </a:t>
            </a:r>
            <a:endParaRPr lang="en-US" dirty="0" smtClean="0"/>
          </a:p>
          <a:p>
            <a:pPr lvl="1"/>
            <a:r>
              <a:rPr lang="en-US" dirty="0" smtClean="0"/>
              <a:t>(</a:t>
            </a:r>
            <a:r>
              <a:rPr lang="en-US" dirty="0"/>
              <a:t>1.4) the establishment and functioning of a multi-stakeholder group; and </a:t>
            </a:r>
            <a:endParaRPr lang="en-US" dirty="0" smtClean="0"/>
          </a:p>
          <a:p>
            <a:pPr lvl="1"/>
            <a:r>
              <a:rPr lang="en-US" dirty="0" smtClean="0"/>
              <a:t>(</a:t>
            </a:r>
            <a:r>
              <a:rPr lang="en-US" dirty="0"/>
              <a:t>1.5) an agreed work plan with clear objectives for EITI implementation, and a timetable that is aligned with the deadlines established by the EITI Board.</a:t>
            </a:r>
          </a:p>
          <a:p>
            <a:endParaRPr lang="en-US" dirty="0"/>
          </a:p>
        </p:txBody>
      </p:sp>
    </p:spTree>
    <p:extLst>
      <p:ext uri="{BB962C8B-B14F-4D97-AF65-F5344CB8AC3E}">
        <p14:creationId xmlns:p14="http://schemas.microsoft.com/office/powerpoint/2010/main" val="706357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Key Constraints </a:t>
            </a:r>
            <a:r>
              <a:rPr lang="en-US" smtClean="0"/>
              <a:t>identified through Validation</a:t>
            </a:r>
            <a:endParaRPr lang="en-US" dirty="0"/>
          </a:p>
        </p:txBody>
      </p:sp>
      <p:sp>
        <p:nvSpPr>
          <p:cNvPr id="13" name="Text Placeholder 12"/>
          <p:cNvSpPr>
            <a:spLocks noGrp="1"/>
          </p:cNvSpPr>
          <p:nvPr>
            <p:ph type="body" idx="1"/>
          </p:nvPr>
        </p:nvSpPr>
        <p:spPr/>
        <p:txBody>
          <a:bodyPr/>
          <a:lstStyle/>
          <a:p>
            <a:r>
              <a:rPr lang="en-US" smtClean="0"/>
              <a:t>Meaningful constituency engagement in MSGs</a:t>
            </a:r>
            <a:endParaRPr lang="en-US" dirty="0"/>
          </a:p>
        </p:txBody>
      </p:sp>
      <p:sp>
        <p:nvSpPr>
          <p:cNvPr id="16" name="Text Placeholder 15"/>
          <p:cNvSpPr>
            <a:spLocks noGrp="1"/>
          </p:cNvSpPr>
          <p:nvPr>
            <p:ph sz="half" idx="2"/>
          </p:nvPr>
        </p:nvSpPr>
        <p:spPr/>
        <p:txBody>
          <a:bodyPr>
            <a:normAutofit/>
          </a:bodyPr>
          <a:lstStyle/>
          <a:p>
            <a:pPr marL="285750" indent="-285750">
              <a:buFont typeface="Arial" charset="0"/>
              <a:buChar char="•"/>
            </a:pPr>
            <a:r>
              <a:rPr lang="en-US" dirty="0" smtClean="0"/>
              <a:t>Commitment and participation</a:t>
            </a:r>
          </a:p>
          <a:p>
            <a:pPr marL="285750" indent="-285750">
              <a:buFont typeface="Arial" charset="0"/>
              <a:buChar char="•"/>
            </a:pPr>
            <a:r>
              <a:rPr lang="en-US" dirty="0" smtClean="0"/>
              <a:t>Frequency and strategic purpose of meetings</a:t>
            </a:r>
          </a:p>
          <a:p>
            <a:pPr marL="285750" indent="-285750">
              <a:buFont typeface="Arial" charset="0"/>
              <a:buChar char="•"/>
            </a:pPr>
            <a:r>
              <a:rPr lang="en-US" dirty="0" smtClean="0"/>
              <a:t>Membership turnover</a:t>
            </a:r>
          </a:p>
          <a:p>
            <a:pPr marL="285750" indent="-285750">
              <a:buFont typeface="Arial" charset="0"/>
              <a:buChar char="•"/>
            </a:pPr>
            <a:r>
              <a:rPr lang="en-US" dirty="0" smtClean="0"/>
              <a:t>Information-sharing and engagement of wider constituency groups by MSG stakeholder representatives</a:t>
            </a:r>
            <a:endParaRPr lang="en-US" dirty="0"/>
          </a:p>
        </p:txBody>
      </p:sp>
      <p:sp>
        <p:nvSpPr>
          <p:cNvPr id="14" name="Text Placeholder 13"/>
          <p:cNvSpPr>
            <a:spLocks noGrp="1"/>
          </p:cNvSpPr>
          <p:nvPr>
            <p:ph type="body" sz="quarter" idx="3"/>
          </p:nvPr>
        </p:nvSpPr>
        <p:spPr/>
        <p:txBody>
          <a:bodyPr/>
          <a:lstStyle/>
          <a:p>
            <a:r>
              <a:rPr lang="en-US" dirty="0" smtClean="0"/>
              <a:t>National EITI organizational governance structures </a:t>
            </a:r>
            <a:endParaRPr lang="en-US" dirty="0"/>
          </a:p>
        </p:txBody>
      </p:sp>
      <p:sp>
        <p:nvSpPr>
          <p:cNvPr id="17" name="Text Placeholder 16"/>
          <p:cNvSpPr>
            <a:spLocks noGrp="1"/>
          </p:cNvSpPr>
          <p:nvPr>
            <p:ph sz="quarter" idx="4"/>
          </p:nvPr>
        </p:nvSpPr>
        <p:spPr/>
        <p:txBody>
          <a:bodyPr/>
          <a:lstStyle/>
          <a:p>
            <a:pPr marL="285750" indent="-285750">
              <a:buFont typeface="Arial" charset="0"/>
              <a:buChar char="•"/>
            </a:pPr>
            <a:r>
              <a:rPr lang="en-US" dirty="0" smtClean="0"/>
              <a:t>Mandates and duties of MSGs and National Secretariats</a:t>
            </a:r>
          </a:p>
          <a:p>
            <a:pPr marL="285750" indent="-285750">
              <a:buFont typeface="Arial" charset="0"/>
              <a:buChar char="•"/>
            </a:pPr>
            <a:r>
              <a:rPr lang="en-US" dirty="0" smtClean="0"/>
              <a:t>Protocols and practices for working together </a:t>
            </a:r>
          </a:p>
          <a:p>
            <a:pPr marL="285750" indent="-285750">
              <a:buFont typeface="Arial" charset="0"/>
              <a:buChar char="•"/>
            </a:pPr>
            <a:r>
              <a:rPr lang="en-US" dirty="0" smtClean="0"/>
              <a:t>Responsibilities and accountabilities of the NC in particular</a:t>
            </a:r>
            <a:endParaRPr lang="en-US" dirty="0"/>
          </a:p>
        </p:txBody>
      </p:sp>
    </p:spTree>
    <p:extLst>
      <p:ext uri="{BB962C8B-B14F-4D97-AF65-F5344CB8AC3E}">
        <p14:creationId xmlns:p14="http://schemas.microsoft.com/office/powerpoint/2010/main" val="573288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00953" y="973668"/>
            <a:ext cx="9345706" cy="706964"/>
          </a:xfrm>
        </p:spPr>
        <p:txBody>
          <a:bodyPr/>
          <a:lstStyle/>
          <a:p>
            <a:r>
              <a:rPr lang="en-US" sz="3200" dirty="0" smtClean="0"/>
              <a:t>Regional consultations on MSG governance (Sept-Dec 2017): Interim Findings </a:t>
            </a:r>
            <a:endParaRPr lang="en-US" sz="3200" dirty="0"/>
          </a:p>
        </p:txBody>
      </p:sp>
      <p:sp>
        <p:nvSpPr>
          <p:cNvPr id="10" name="Content Placeholder 9"/>
          <p:cNvSpPr>
            <a:spLocks noGrp="1"/>
          </p:cNvSpPr>
          <p:nvPr>
            <p:ph sz="half" idx="1"/>
          </p:nvPr>
        </p:nvSpPr>
        <p:spPr>
          <a:xfrm>
            <a:off x="1154954" y="3267635"/>
            <a:ext cx="4825158" cy="2752166"/>
          </a:xfrm>
        </p:spPr>
        <p:txBody>
          <a:bodyPr/>
          <a:lstStyle/>
          <a:p>
            <a:r>
              <a:rPr lang="en-US" dirty="0" smtClean="0"/>
              <a:t>Better understanding common governance challenges faced by national EITI structures and identifying key factors contributing to successes or malfunctions in driving effective EITI processes</a:t>
            </a:r>
            <a:endParaRPr lang="en-US" dirty="0"/>
          </a:p>
        </p:txBody>
      </p:sp>
      <p:sp>
        <p:nvSpPr>
          <p:cNvPr id="11" name="Content Placeholder 10"/>
          <p:cNvSpPr>
            <a:spLocks noGrp="1"/>
          </p:cNvSpPr>
          <p:nvPr>
            <p:ph sz="half" idx="2"/>
          </p:nvPr>
        </p:nvSpPr>
        <p:spPr>
          <a:xfrm>
            <a:off x="6208712" y="3267634"/>
            <a:ext cx="4825159" cy="2752165"/>
          </a:xfrm>
        </p:spPr>
        <p:txBody>
          <a:bodyPr/>
          <a:lstStyle/>
          <a:p>
            <a:r>
              <a:rPr lang="en-US" dirty="0" smtClean="0"/>
              <a:t>Compendium of good practices </a:t>
            </a:r>
            <a:endParaRPr lang="en-US" dirty="0"/>
          </a:p>
        </p:txBody>
      </p:sp>
      <p:sp>
        <p:nvSpPr>
          <p:cNvPr id="12" name="TextBox 11"/>
          <p:cNvSpPr txBox="1"/>
          <p:nvPr/>
        </p:nvSpPr>
        <p:spPr>
          <a:xfrm>
            <a:off x="1048871" y="2595282"/>
            <a:ext cx="9722223" cy="369332"/>
          </a:xfrm>
          <a:prstGeom prst="rect">
            <a:avLst/>
          </a:prstGeom>
          <a:noFill/>
        </p:spPr>
        <p:txBody>
          <a:bodyPr wrap="square" rtlCol="0">
            <a:spAutoFit/>
          </a:bodyPr>
          <a:lstStyle/>
          <a:p>
            <a:r>
              <a:rPr lang="en-US" dirty="0" smtClean="0">
                <a:solidFill>
                  <a:srgbClr val="0070C0"/>
                </a:solidFill>
              </a:rPr>
              <a:t>Participation to date: 35 stakeholders from 23 countries, some mixed constituencies  </a:t>
            </a:r>
            <a:endParaRPr lang="en-US" dirty="0">
              <a:solidFill>
                <a:srgbClr val="0070C0"/>
              </a:solidFill>
            </a:endParaRPr>
          </a:p>
        </p:txBody>
      </p:sp>
    </p:spTree>
    <p:extLst>
      <p:ext uri="{BB962C8B-B14F-4D97-AF65-F5344CB8AC3E}">
        <p14:creationId xmlns:p14="http://schemas.microsoft.com/office/powerpoint/2010/main" val="1149783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400" y="973668"/>
            <a:ext cx="8761413" cy="706964"/>
          </a:xfrm>
        </p:spPr>
        <p:txBody>
          <a:bodyPr/>
          <a:lstStyle/>
          <a:p>
            <a:r>
              <a:rPr lang="en-US" dirty="0" smtClean="0"/>
              <a:t> </a:t>
            </a:r>
            <a:r>
              <a:rPr lang="en-US" dirty="0"/>
              <a:t>I</a:t>
            </a:r>
            <a:r>
              <a:rPr lang="en-US" dirty="0" smtClean="0"/>
              <a:t>mplementation determined at </a:t>
            </a:r>
            <a:r>
              <a:rPr lang="en-US" dirty="0" smtClean="0"/>
              <a:t>multiple </a:t>
            </a:r>
            <a:r>
              <a:rPr lang="en-US" dirty="0" smtClean="0"/>
              <a:t>levels: Opportunities </a:t>
            </a:r>
            <a:r>
              <a:rPr lang="en-US" dirty="0"/>
              <a:t>&amp; Barriers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0627211"/>
              </p:ext>
            </p:extLst>
          </p:nvPr>
        </p:nvGraphicFramePr>
        <p:xfrm>
          <a:off x="1155699" y="2366683"/>
          <a:ext cx="10502901" cy="4397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3037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MSG Members</a:t>
            </a:r>
            <a:endParaRPr lang="en-US" dirty="0"/>
          </a:p>
        </p:txBody>
      </p:sp>
      <p:sp>
        <p:nvSpPr>
          <p:cNvPr id="3" name="Content Placeholder 2"/>
          <p:cNvSpPr>
            <a:spLocks noGrp="1"/>
          </p:cNvSpPr>
          <p:nvPr>
            <p:ph idx="1"/>
          </p:nvPr>
        </p:nvSpPr>
        <p:spPr>
          <a:xfrm>
            <a:off x="5728448" y="1295400"/>
            <a:ext cx="5242764" cy="4724400"/>
          </a:xfrm>
        </p:spPr>
        <p:txBody>
          <a:bodyPr>
            <a:normAutofit fontScale="92500" lnSpcReduction="20000"/>
          </a:bodyPr>
          <a:lstStyle/>
          <a:p>
            <a:pPr marL="0" indent="0">
              <a:buNone/>
            </a:pPr>
            <a:r>
              <a:rPr lang="en-US" b="1" u="sng" dirty="0" smtClean="0"/>
              <a:t>Challenges</a:t>
            </a:r>
            <a:r>
              <a:rPr lang="en-US" b="1" dirty="0" smtClean="0"/>
              <a:t> in recruitment, retention and refreshment of informed, actively contributing and committed members:</a:t>
            </a:r>
          </a:p>
          <a:p>
            <a:r>
              <a:rPr lang="en-US" dirty="0" smtClean="0"/>
              <a:t>Lack of technical understanding of wide range of complex issues</a:t>
            </a:r>
          </a:p>
          <a:p>
            <a:r>
              <a:rPr lang="en-US" dirty="0" smtClean="0"/>
              <a:t>Lack of awareness of EITI and its full transformational potential </a:t>
            </a:r>
          </a:p>
          <a:p>
            <a:r>
              <a:rPr lang="en-US" dirty="0" smtClean="0"/>
              <a:t>Lack of broad-based expertise on extractive sector (civil society)</a:t>
            </a:r>
          </a:p>
          <a:p>
            <a:r>
              <a:rPr lang="en-US" dirty="0" smtClean="0"/>
              <a:t>Competing priorities for senior organizational leaders stretched across demanding institutional roles; proxies without authority(especially government)</a:t>
            </a:r>
          </a:p>
          <a:p>
            <a:r>
              <a:rPr lang="en-US" dirty="0" smtClean="0"/>
              <a:t>Lack of material resources to participate</a:t>
            </a:r>
          </a:p>
          <a:p>
            <a:r>
              <a:rPr lang="en-US" dirty="0" smtClean="0"/>
              <a:t>Depending on levels of Per Diems for meeting attendance, conflict of interest concerns</a:t>
            </a:r>
          </a:p>
          <a:p>
            <a:endParaRPr lang="en-US" dirty="0"/>
          </a:p>
        </p:txBody>
      </p:sp>
      <p:sp>
        <p:nvSpPr>
          <p:cNvPr id="4" name="Text Placeholder 3"/>
          <p:cNvSpPr>
            <a:spLocks noGrp="1"/>
          </p:cNvSpPr>
          <p:nvPr>
            <p:ph type="body" sz="half" idx="2"/>
          </p:nvPr>
        </p:nvSpPr>
        <p:spPr/>
        <p:txBody>
          <a:bodyPr/>
          <a:lstStyle/>
          <a:p>
            <a:r>
              <a:rPr lang="en-US" dirty="0" smtClean="0"/>
              <a:t>Incentives and Capacities</a:t>
            </a:r>
            <a:endParaRPr lang="en-US" dirty="0"/>
          </a:p>
        </p:txBody>
      </p:sp>
    </p:spTree>
    <p:extLst>
      <p:ext uri="{BB962C8B-B14F-4D97-AF65-F5344CB8AC3E}">
        <p14:creationId xmlns:p14="http://schemas.microsoft.com/office/powerpoint/2010/main" val="1612028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MSG Members</a:t>
            </a:r>
            <a:endParaRPr lang="en-US" dirty="0"/>
          </a:p>
        </p:txBody>
      </p:sp>
      <p:sp>
        <p:nvSpPr>
          <p:cNvPr id="3" name="Content Placeholder 2"/>
          <p:cNvSpPr>
            <a:spLocks noGrp="1"/>
          </p:cNvSpPr>
          <p:nvPr>
            <p:ph idx="1"/>
          </p:nvPr>
        </p:nvSpPr>
        <p:spPr>
          <a:xfrm>
            <a:off x="5728448" y="1295400"/>
            <a:ext cx="5242764" cy="4724400"/>
          </a:xfrm>
        </p:spPr>
        <p:txBody>
          <a:bodyPr>
            <a:normAutofit fontScale="92500" lnSpcReduction="10000"/>
          </a:bodyPr>
          <a:lstStyle/>
          <a:p>
            <a:pPr marL="0" indent="0">
              <a:buNone/>
            </a:pPr>
            <a:r>
              <a:rPr lang="en-US" b="1" u="sng" dirty="0" smtClean="0"/>
              <a:t>Good practices </a:t>
            </a:r>
            <a:r>
              <a:rPr lang="en-US" b="1" dirty="0" smtClean="0"/>
              <a:t>to foster </a:t>
            </a:r>
            <a:r>
              <a:rPr lang="en-US" b="1" dirty="0" smtClean="0"/>
              <a:t>recruitment, retention and refreshment of informed, actively contributing and committed members:</a:t>
            </a:r>
          </a:p>
          <a:p>
            <a:r>
              <a:rPr lang="en-US" dirty="0" smtClean="0"/>
              <a:t>Trust building (focus on results and impact, empower credible and inclusive leadership, joint activities such as study tours)</a:t>
            </a:r>
          </a:p>
          <a:p>
            <a:r>
              <a:rPr lang="en-US" dirty="0" smtClean="0"/>
              <a:t>Raise/maintain high level of EITI profile</a:t>
            </a:r>
          </a:p>
          <a:p>
            <a:r>
              <a:rPr lang="en-US" dirty="0" smtClean="0"/>
              <a:t>Customize and personalize messaging to the interests of different MSG constituencies (clarify key decision parameters and highlight relevance to  particular members/stakeholder groups)</a:t>
            </a:r>
          </a:p>
          <a:p>
            <a:r>
              <a:rPr lang="en-US" dirty="0" smtClean="0"/>
              <a:t>Integrate new members as quickly and thoroughly as possible </a:t>
            </a:r>
          </a:p>
          <a:p>
            <a:r>
              <a:rPr lang="en-US" dirty="0" smtClean="0"/>
              <a:t>Identify the right messenger (unlock communications channel, including through informal networks)</a:t>
            </a:r>
            <a:endParaRPr lang="en-US" dirty="0"/>
          </a:p>
        </p:txBody>
      </p:sp>
      <p:sp>
        <p:nvSpPr>
          <p:cNvPr id="4" name="Text Placeholder 3"/>
          <p:cNvSpPr>
            <a:spLocks noGrp="1"/>
          </p:cNvSpPr>
          <p:nvPr>
            <p:ph type="body" sz="half" idx="2"/>
          </p:nvPr>
        </p:nvSpPr>
        <p:spPr/>
        <p:txBody>
          <a:bodyPr/>
          <a:lstStyle/>
          <a:p>
            <a:r>
              <a:rPr lang="en-US" dirty="0" smtClean="0"/>
              <a:t>Incentives and Capacities</a:t>
            </a:r>
            <a:endParaRPr lang="en-US" dirty="0"/>
          </a:p>
        </p:txBody>
      </p:sp>
    </p:spTree>
    <p:extLst>
      <p:ext uri="{BB962C8B-B14F-4D97-AF65-F5344CB8AC3E}">
        <p14:creationId xmlns:p14="http://schemas.microsoft.com/office/powerpoint/2010/main" val="1618323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MSG Organizational Effectiveness</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pPr marL="0" indent="0">
              <a:buNone/>
            </a:pPr>
            <a:r>
              <a:rPr lang="en-US" b="1" u="sng" dirty="0" smtClean="0"/>
              <a:t>Challenges</a:t>
            </a:r>
            <a:r>
              <a:rPr lang="en-US" b="1" dirty="0" smtClean="0"/>
              <a:t> in execution of MSG functions  (policy oversight and implementation) </a:t>
            </a:r>
          </a:p>
          <a:p>
            <a:r>
              <a:rPr lang="en-US" dirty="0" smtClean="0"/>
              <a:t>Disagreements on substantive priorities among stakeholder groups (how far how fast</a:t>
            </a:r>
            <a:r>
              <a:rPr lang="mr-IN" dirty="0" smtClean="0"/>
              <a:t>…</a:t>
            </a:r>
            <a:r>
              <a:rPr lang="en-US" dirty="0" smtClean="0"/>
              <a:t>)</a:t>
            </a:r>
          </a:p>
          <a:p>
            <a:r>
              <a:rPr lang="en-US" dirty="0" smtClean="0"/>
              <a:t>Tension between inclusiveness and efficiency </a:t>
            </a:r>
          </a:p>
          <a:p>
            <a:r>
              <a:rPr lang="en-US" dirty="0" smtClean="0"/>
              <a:t>Weak ToRs (e.g. on tenure and representation duties, observer policies, information-sharing outside MSG etc.) to align expectations and/or lack of enforcement</a:t>
            </a:r>
          </a:p>
          <a:p>
            <a:r>
              <a:rPr lang="en-US" dirty="0" smtClean="0"/>
              <a:t>Inadequate leadership capacity to build trust in a multistakeholder setting (in some cases, government members struggle to reconcile MSH norms with their policymaking functions)</a:t>
            </a:r>
          </a:p>
          <a:p>
            <a:r>
              <a:rPr lang="en-US" dirty="0" smtClean="0"/>
              <a:t>Strategic use of time and resources (communication flows, agenda design, timing and nature of meetings, use of working groups, etc.) </a:t>
            </a:r>
          </a:p>
          <a:p>
            <a:endParaRPr lang="en-US" dirty="0" smtClean="0"/>
          </a:p>
          <a:p>
            <a:endParaRPr lang="en-US" dirty="0"/>
          </a:p>
        </p:txBody>
      </p:sp>
      <p:sp>
        <p:nvSpPr>
          <p:cNvPr id="4" name="Text Placeholder 3"/>
          <p:cNvSpPr>
            <a:spLocks noGrp="1"/>
          </p:cNvSpPr>
          <p:nvPr>
            <p:ph type="body" sz="half" idx="2"/>
          </p:nvPr>
        </p:nvSpPr>
        <p:spPr/>
        <p:txBody>
          <a:bodyPr/>
          <a:lstStyle/>
          <a:p>
            <a:r>
              <a:rPr lang="en-US" dirty="0" smtClean="0"/>
              <a:t>Group dynamics and work processes  </a:t>
            </a:r>
            <a:endParaRPr lang="en-US" dirty="0"/>
          </a:p>
        </p:txBody>
      </p:sp>
    </p:spTree>
    <p:extLst>
      <p:ext uri="{BB962C8B-B14F-4D97-AF65-F5344CB8AC3E}">
        <p14:creationId xmlns:p14="http://schemas.microsoft.com/office/powerpoint/2010/main" val="2130228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MSG Organizational Effectiveness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pPr marL="0" indent="0">
              <a:buNone/>
            </a:pPr>
            <a:r>
              <a:rPr lang="en-US" b="1" u="sng" dirty="0" smtClean="0"/>
              <a:t>Opportunities </a:t>
            </a:r>
            <a:r>
              <a:rPr lang="en-US" dirty="0" smtClean="0"/>
              <a:t>for effective </a:t>
            </a:r>
            <a:r>
              <a:rPr lang="en-US" b="1" dirty="0" smtClean="0"/>
              <a:t>execution </a:t>
            </a:r>
            <a:r>
              <a:rPr lang="en-US" b="1" dirty="0" smtClean="0"/>
              <a:t>of MSG functions  (policy oversight and implementation) </a:t>
            </a:r>
          </a:p>
          <a:p>
            <a:r>
              <a:rPr lang="en-US" dirty="0" smtClean="0"/>
              <a:t>Have clarity on mission, objectives and ground rules (e.g. how to share information, number and privileges of observers, etc.)</a:t>
            </a:r>
          </a:p>
          <a:p>
            <a:r>
              <a:rPr lang="en-US" dirty="0" smtClean="0"/>
              <a:t>Efficient and strategic use of time and resources (clear alternates vested with decision-making authority, use working groups, use convening power of chair to deal with trickiest issues, peg MSG meetings to key benchmarks and decision points)</a:t>
            </a:r>
          </a:p>
          <a:p>
            <a:r>
              <a:rPr lang="en-US" dirty="0" smtClean="0"/>
              <a:t>Awareness-raising and dialogue capacity building (intensive communications and outreach efforts that are not (only) one-way messaging but include: </a:t>
            </a:r>
          </a:p>
          <a:p>
            <a:pPr lvl="1"/>
            <a:r>
              <a:rPr lang="en-US" dirty="0" smtClean="0"/>
              <a:t>stakeholder mapping </a:t>
            </a:r>
          </a:p>
          <a:p>
            <a:pPr lvl="1"/>
            <a:r>
              <a:rPr lang="en-US" dirty="0" smtClean="0"/>
              <a:t>Raising funds</a:t>
            </a:r>
          </a:p>
          <a:p>
            <a:pPr lvl="1"/>
            <a:r>
              <a:rPr lang="en-US" dirty="0" smtClean="0"/>
              <a:t>Increasing technical acumen on foundational issues and specific EITI requirements</a:t>
            </a:r>
          </a:p>
          <a:p>
            <a:pPr lvl="1"/>
            <a:r>
              <a:rPr lang="en-US" dirty="0" smtClean="0"/>
              <a:t>Promote internal coordination among constituencies</a:t>
            </a:r>
          </a:p>
          <a:p>
            <a:pPr lvl="1"/>
            <a:endParaRPr lang="en-US" dirty="0" smtClean="0"/>
          </a:p>
          <a:p>
            <a:endParaRPr lang="en-US" dirty="0"/>
          </a:p>
        </p:txBody>
      </p:sp>
      <p:sp>
        <p:nvSpPr>
          <p:cNvPr id="4" name="Text Placeholder 3"/>
          <p:cNvSpPr>
            <a:spLocks noGrp="1"/>
          </p:cNvSpPr>
          <p:nvPr>
            <p:ph type="body" sz="half" idx="2"/>
          </p:nvPr>
        </p:nvSpPr>
        <p:spPr/>
        <p:txBody>
          <a:bodyPr/>
          <a:lstStyle/>
          <a:p>
            <a:r>
              <a:rPr lang="en-US" dirty="0" smtClean="0"/>
              <a:t>Group dynamics and work processes  </a:t>
            </a:r>
            <a:endParaRPr lang="en-US" dirty="0"/>
          </a:p>
        </p:txBody>
      </p:sp>
    </p:spTree>
    <p:extLst>
      <p:ext uri="{BB962C8B-B14F-4D97-AF65-F5344CB8AC3E}">
        <p14:creationId xmlns:p14="http://schemas.microsoft.com/office/powerpoint/2010/main" val="1545743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800</TotalTime>
  <Words>813</Words>
  <Application>Microsoft Macintosh PowerPoint</Application>
  <PresentationFormat>Widescreen</PresentationFormat>
  <Paragraphs>85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Century Gothic</vt:lpstr>
      <vt:lpstr>Mangal</vt:lpstr>
      <vt:lpstr>Wingdings 3</vt:lpstr>
      <vt:lpstr>Arial</vt:lpstr>
      <vt:lpstr>Ion Boardroom</vt:lpstr>
      <vt:lpstr>Constraints and Success Stories in Managing National MSG Operations</vt:lpstr>
      <vt:lpstr>EITI Standard Requirement 1</vt:lpstr>
      <vt:lpstr>Key Constraints identified through Validation</vt:lpstr>
      <vt:lpstr>Regional consultations on MSG governance (Sept-Dec 2017): Interim Findings </vt:lpstr>
      <vt:lpstr> Implementation determined at multiple levels: Opportunities &amp; Barriers </vt:lpstr>
      <vt:lpstr>MSG Members</vt:lpstr>
      <vt:lpstr>MSG Members</vt:lpstr>
      <vt:lpstr>MSG Organizational Effectiveness</vt:lpstr>
      <vt:lpstr>MSG Organizational Effectiveness</vt:lpstr>
      <vt:lpstr>Enabling Environment</vt:lpstr>
      <vt:lpstr>National Secretariats</vt:lpstr>
      <vt:lpstr>I think of the EITI as a human body. The Secretariat is the arms and legs while the MSG is the heart and soul. If the arms cannot implement what the core of the body wants to do you run into problems. Vice versa, you don’t get good results if the heart is weak.</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Country Guidelines for Coordination &amp; Information-Sharing</dc:title>
  <dc:creator>Michele Ferenz</dc:creator>
  <cp:lastModifiedBy>Michele Ferenz</cp:lastModifiedBy>
  <cp:revision>49</cp:revision>
  <dcterms:created xsi:type="dcterms:W3CDTF">2017-10-24T01:55:59Z</dcterms:created>
  <dcterms:modified xsi:type="dcterms:W3CDTF">2017-11-22T12:50:23Z</dcterms:modified>
</cp:coreProperties>
</file>