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43"/>
  </p:notesMasterIdLst>
  <p:sldIdLst>
    <p:sldId id="270" r:id="rId5"/>
    <p:sldId id="271" r:id="rId6"/>
    <p:sldId id="482" r:id="rId7"/>
    <p:sldId id="485" r:id="rId8"/>
    <p:sldId id="483" r:id="rId9"/>
    <p:sldId id="486" r:id="rId10"/>
    <p:sldId id="484" r:id="rId11"/>
    <p:sldId id="488" r:id="rId12"/>
    <p:sldId id="475" r:id="rId13"/>
    <p:sldId id="487" r:id="rId14"/>
    <p:sldId id="499" r:id="rId15"/>
    <p:sldId id="494" r:id="rId16"/>
    <p:sldId id="498" r:id="rId17"/>
    <p:sldId id="480" r:id="rId18"/>
    <p:sldId id="500" r:id="rId19"/>
    <p:sldId id="502" r:id="rId20"/>
    <p:sldId id="501" r:id="rId21"/>
    <p:sldId id="503" r:id="rId22"/>
    <p:sldId id="274" r:id="rId23"/>
    <p:sldId id="387" r:id="rId24"/>
    <p:sldId id="511" r:id="rId25"/>
    <p:sldId id="478" r:id="rId26"/>
    <p:sldId id="302" r:id="rId27"/>
    <p:sldId id="492" r:id="rId28"/>
    <p:sldId id="490" r:id="rId29"/>
    <p:sldId id="489" r:id="rId30"/>
    <p:sldId id="493" r:id="rId31"/>
    <p:sldId id="495" r:id="rId32"/>
    <p:sldId id="479" r:id="rId33"/>
    <p:sldId id="505" r:id="rId34"/>
    <p:sldId id="506" r:id="rId35"/>
    <p:sldId id="474" r:id="rId36"/>
    <p:sldId id="504" r:id="rId37"/>
    <p:sldId id="507" r:id="rId38"/>
    <p:sldId id="508" r:id="rId39"/>
    <p:sldId id="509" r:id="rId40"/>
    <p:sldId id="510" r:id="rId41"/>
    <p:sldId id="284" r:id="rId42"/>
  </p:sldIdLst>
  <p:sldSz cx="12192000" cy="6858000"/>
  <p:notesSz cx="6805613" cy="9944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ina Berger" initials="CB" lastIdx="1" clrIdx="0">
    <p:extLst>
      <p:ext uri="{19B8F6BF-5375-455C-9EA6-DF929625EA0E}">
        <p15:presenceInfo xmlns:p15="http://schemas.microsoft.com/office/powerpoint/2012/main" userId="Christina Berg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0BD"/>
    <a:srgbClr val="005B8C"/>
    <a:srgbClr val="EBEBEB"/>
    <a:srgbClr val="002157"/>
    <a:srgbClr val="0090BF"/>
    <a:srgbClr val="00C3F0"/>
    <a:srgbClr val="FFFFFF"/>
    <a:srgbClr val="EBCB9F"/>
    <a:srgbClr val="6D5339"/>
    <a:srgbClr val="025B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51" autoAdjust="0"/>
    <p:restoredTop sz="83842" autoAdjust="0"/>
  </p:normalViewPr>
  <p:slideViewPr>
    <p:cSldViewPr snapToGrid="0" snapToObjects="1">
      <p:cViewPr varScale="1">
        <p:scale>
          <a:sx n="92" d="100"/>
          <a:sy n="92" d="100"/>
        </p:scale>
        <p:origin x="882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69" d="100"/>
          <a:sy n="169" d="100"/>
        </p:scale>
        <p:origin x="540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0F0302-BE9E-8A47-8FBA-EF4A5D6A0C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1326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eiti/48980506326/in/album-72157711550422386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>
                <a:hlinkClick r:id="rId3"/>
              </a:rPr>
              <a:t>https://www.flickr.com/photos/eiti/48980506326/in/album-72157711550422386/</a:t>
            </a:r>
          </a:p>
          <a:p>
            <a:r>
              <a:rPr lang="es-ES" sz="1200" b="1" i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45.ª reunión del Consejo EITI</a:t>
            </a:r>
          </a:p>
          <a:p>
            <a:r>
              <a:rPr lang="es-ES" sz="1200" b="0" i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Ministro Samuel </a:t>
            </a:r>
            <a:r>
              <a:rPr lang="es-ES" sz="1200" b="0" i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Urkato</a:t>
            </a:r>
            <a:r>
              <a:rPr lang="es-ES" sz="1200" b="0" i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da la bienvenida a las partes interesadas</a:t>
            </a:r>
          </a:p>
          <a:p>
            <a:r>
              <a:rPr lang="es-ES" dirty="0"/>
              <a:t>¿Qué va a tuitear Helen?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216806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Mejorar la gestión de registros y la supervisión interna</a:t>
            </a:r>
          </a:p>
          <a:p>
            <a:endParaRPr lang="no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ES" sz="12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Posibilitar el intercambio de datos a los fines de una mejor gobernanza</a:t>
            </a:r>
          </a:p>
          <a:p>
            <a:endParaRPr lang="no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ES" sz="12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Evaluar las políticas de conservación de datos (archivo)</a:t>
            </a:r>
          </a:p>
          <a:p>
            <a:endParaRPr lang="no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ES" sz="12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Revisar la estabilidad y la seguridad de los servidores</a:t>
            </a: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3719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29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425523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Plan de trabajo correspondiente al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903182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Continuación de Ghana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31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584909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36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10039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pecific (simple, sensible, significant).</a:t>
            </a:r>
          </a:p>
          <a:p>
            <a:pPr fontAlgn="base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easurable (meaningful, motivating).</a:t>
            </a:r>
          </a:p>
          <a:p>
            <a:pPr fontAlgn="base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chievable (agreed, attainable).</a:t>
            </a:r>
          </a:p>
          <a:p>
            <a:pPr fontAlgn="base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elevant (reasonable, realistic and resourced, results-based).</a:t>
            </a:r>
          </a:p>
          <a:p>
            <a:pPr fontAlgn="base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ime bound (time-based, time limited, time/cost limited, timely, time-sensitive).</a:t>
            </a:r>
          </a:p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99166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Colombia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00412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La </a:t>
            </a:r>
            <a:r>
              <a:rPr lang="es-ES" i="1" dirty="0"/>
              <a:t>SCAPP</a:t>
            </a:r>
            <a:r>
              <a:rPr lang="es-ES" dirty="0"/>
              <a:t> de Mauritania: </a:t>
            </a:r>
            <a:r>
              <a:rPr lang="es-ES" sz="1200" b="1" i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Stratégie</a:t>
            </a:r>
            <a:r>
              <a:rPr lang="es-ES" sz="1200" b="1" i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s-ES" sz="1200" b="1" i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Croissance</a:t>
            </a:r>
            <a:r>
              <a:rPr lang="es-ES" sz="1200" b="1" i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i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Accélérée</a:t>
            </a:r>
            <a:r>
              <a:rPr lang="es-ES" sz="1200" b="1" i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de </a:t>
            </a:r>
            <a:r>
              <a:rPr lang="es-ES" sz="1200" b="1" i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Prospérité</a:t>
            </a:r>
            <a:r>
              <a:rPr lang="es-ES" sz="1200" b="1" i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i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Partagée</a:t>
            </a:r>
            <a:endParaRPr lang="es-ES" sz="1200" b="1" i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ES" dirty="0"/>
              <a:t>Estrategia de crecimiento acelerado y de prosperidad compartida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84906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Guyana – el plan de trabajo muestra las fuentes de financiamiento, y en dónde faltan fondos</a:t>
            </a:r>
          </a:p>
          <a:p>
            <a:r>
              <a:rPr lang="es-ES" dirty="0"/>
              <a:t>Es un gran modo de mostrar a los socios para el desarrollo qué parte cubre el gobierno, y qué cubren los otros socios para el desarrollo.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15636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Este es el período 2019-2020 de Armenia. Muestran lo que pagará el gobierno, lo que algunos donantes ya han acordado costear, y lo que sigue pendiente de definición.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6489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Plan de trabajo de Alemania correspondiente al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474430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ym typeface="Wingdings" panose="05000000000000000000" pitchFamily="2" charset="2"/>
              </a:rPr>
              <a:t>Disclosure requirements are met through </a:t>
            </a:r>
            <a:r>
              <a:rPr lang="en-US" sz="1200" b="1" dirty="0">
                <a:sym typeface="Wingdings" panose="05000000000000000000" pitchFamily="2" charset="2"/>
              </a:rPr>
              <a:t>routine and publicly available company and government reporting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ym typeface="Wingdings" panose="05000000000000000000" pitchFamily="2" charset="2"/>
              </a:rPr>
              <a:t>Systematic disclosure is the expectation, with </a:t>
            </a:r>
            <a:r>
              <a:rPr lang="en-US" sz="1200" b="1" dirty="0">
                <a:sym typeface="Wingdings" panose="05000000000000000000" pitchFamily="2" charset="2"/>
              </a:rPr>
              <a:t>EITI Reports used to provide additional context, collate the sources where systematic disclosures can be found, and address any gaps and concerns about data quality</a:t>
            </a:r>
            <a:r>
              <a:rPr lang="en-US" sz="1200" dirty="0">
                <a:sym typeface="Wingdings" panose="05000000000000000000" pitchFamily="2" charset="2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err="1"/>
              <a:t>Remember</a:t>
            </a:r>
            <a:r>
              <a:rPr lang="nb-NO" dirty="0"/>
              <a:t>: </a:t>
            </a:r>
            <a:r>
              <a:rPr lang="nb-NO" sz="1200" dirty="0" err="1"/>
              <a:t>that</a:t>
            </a:r>
            <a:r>
              <a:rPr lang="nb-NO" sz="1200" dirty="0"/>
              <a:t> </a:t>
            </a:r>
            <a:r>
              <a:rPr lang="nb-NO" sz="1200" dirty="0" err="1"/>
              <a:t>the</a:t>
            </a:r>
            <a:r>
              <a:rPr lang="nb-NO" sz="1200" dirty="0"/>
              <a:t> SDT </a:t>
            </a:r>
            <a:r>
              <a:rPr lang="nb-NO" sz="1200" dirty="0" err="1"/>
              <a:t>can</a:t>
            </a:r>
            <a:r>
              <a:rPr lang="nb-NO" sz="1200" dirty="0"/>
              <a:t> </a:t>
            </a:r>
            <a:r>
              <a:rPr lang="nb-NO" sz="1200" dirty="0" err="1"/>
              <a:t>already</a:t>
            </a:r>
            <a:r>
              <a:rPr lang="nb-NO" sz="1200" dirty="0"/>
              <a:t> be used as a </a:t>
            </a:r>
            <a:r>
              <a:rPr lang="nb-NO" sz="1200" b="1" dirty="0" err="1"/>
              <a:t>mapping</a:t>
            </a:r>
            <a:r>
              <a:rPr lang="nb-NO" sz="1200" b="1" dirty="0"/>
              <a:t> </a:t>
            </a:r>
            <a:r>
              <a:rPr lang="nb-NO" sz="1200" b="1" dirty="0" err="1"/>
              <a:t>tool</a:t>
            </a:r>
            <a:r>
              <a:rPr lang="nb-NO" sz="1200" b="1" dirty="0"/>
              <a:t> </a:t>
            </a:r>
            <a:r>
              <a:rPr lang="nb-NO" sz="1200" dirty="0"/>
              <a:t>for </a:t>
            </a:r>
            <a:r>
              <a:rPr lang="nb-NO" sz="1200" dirty="0" err="1"/>
              <a:t>systematic</a:t>
            </a:r>
            <a:r>
              <a:rPr lang="nb-NO" sz="1200" dirty="0"/>
              <a:t> </a:t>
            </a:r>
            <a:r>
              <a:rPr lang="nb-NO" sz="1200" dirty="0" err="1"/>
              <a:t>disclosures</a:t>
            </a:r>
            <a:r>
              <a:rPr lang="nb-NO" sz="1200" dirty="0"/>
              <a:t>: Part 2 is </a:t>
            </a:r>
            <a:r>
              <a:rPr lang="nb-NO" sz="1200" dirty="0" err="1"/>
              <a:t>questionnaire</a:t>
            </a:r>
            <a:r>
              <a:rPr lang="nb-NO" sz="1200" dirty="0"/>
              <a:t> for type </a:t>
            </a:r>
            <a:r>
              <a:rPr lang="nb-NO" sz="1200" dirty="0" err="1"/>
              <a:t>of</a:t>
            </a:r>
            <a:r>
              <a:rPr lang="nb-NO" sz="1200" dirty="0"/>
              <a:t> </a:t>
            </a:r>
            <a:r>
              <a:rPr lang="nb-NO" sz="1200" dirty="0" err="1"/>
              <a:t>disclosure</a:t>
            </a:r>
            <a:r>
              <a:rPr lang="nb-NO" sz="1200" dirty="0"/>
              <a:t> for </a:t>
            </a:r>
            <a:r>
              <a:rPr lang="nb-NO" sz="1200" dirty="0" err="1"/>
              <a:t>each</a:t>
            </a:r>
            <a:r>
              <a:rPr lang="nb-NO" sz="1200" dirty="0"/>
              <a:t> </a:t>
            </a:r>
            <a:r>
              <a:rPr lang="nb-NO" sz="1200" dirty="0" err="1"/>
              <a:t>requirement</a:t>
            </a:r>
            <a:r>
              <a:rPr lang="nb-NO" sz="1200" dirty="0"/>
              <a:t> </a:t>
            </a:r>
            <a:r>
              <a:rPr lang="nb-NO" sz="1200" dirty="0" err="1"/>
              <a:t>of</a:t>
            </a:r>
            <a:r>
              <a:rPr lang="nb-NO" sz="1200" dirty="0"/>
              <a:t> </a:t>
            </a:r>
            <a:r>
              <a:rPr lang="nb-NO" sz="1200" dirty="0" err="1"/>
              <a:t>the</a:t>
            </a:r>
            <a:r>
              <a:rPr lang="nb-NO" sz="1200" dirty="0"/>
              <a:t> Standard, </a:t>
            </a:r>
            <a:r>
              <a:rPr lang="nb-NO" sz="1200" dirty="0" err="1"/>
              <a:t>including</a:t>
            </a:r>
            <a:r>
              <a:rPr lang="nb-NO" sz="1200" dirty="0"/>
              <a:t> </a:t>
            </a:r>
            <a:r>
              <a:rPr lang="nb-NO" sz="1200" dirty="0" err="1"/>
              <a:t>the</a:t>
            </a:r>
            <a:r>
              <a:rPr lang="nb-NO" sz="1200" dirty="0"/>
              <a:t> </a:t>
            </a:r>
            <a:r>
              <a:rPr lang="nb-NO" sz="1200" dirty="0" err="1"/>
              <a:t>primary</a:t>
            </a:r>
            <a:r>
              <a:rPr lang="nb-NO" sz="1200" dirty="0"/>
              <a:t> </a:t>
            </a:r>
            <a:r>
              <a:rPr lang="nb-NO" sz="1200" dirty="0" err="1"/>
              <a:t>source</a:t>
            </a:r>
            <a:r>
              <a:rPr lang="nb-NO" sz="1200" dirty="0"/>
              <a:t>.</a:t>
            </a:r>
          </a:p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392104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52716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1">
    <p:bg>
      <p:bgPr>
        <a:solidFill>
          <a:srgbClr val="FAEDBC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270B929-9328-914C-BFEB-1BA8D78F10B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BC2EE"/>
              </a:gs>
              <a:gs pos="100000">
                <a:srgbClr val="132856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6CE0DCDA-C0F7-D54F-AF4E-9DA03B4CC2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35" y="3886159"/>
            <a:ext cx="11227453" cy="417758"/>
          </a:xfrm>
        </p:spPr>
        <p:txBody>
          <a:bodyPr>
            <a:norm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Plassholder for tekst 8">
            <a:extLst>
              <a:ext uri="{FF2B5EF4-FFF2-40B4-BE49-F238E27FC236}">
                <a16:creationId xmlns:a16="http://schemas.microsoft.com/office/drawing/2014/main" id="{A60C8AA2-1499-8444-9FA4-1DFFBBDF80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435" y="3056502"/>
            <a:ext cx="11227453" cy="74499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5600" b="1" i="0">
                <a:solidFill>
                  <a:srgbClr val="FFFFFF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3318D56-2F65-2345-986D-6A6A643464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3435" y="5825339"/>
            <a:ext cx="1495765" cy="67373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3A550BA-8BB3-0B42-A64B-40FACC84A7ED}"/>
              </a:ext>
            </a:extLst>
          </p:cNvPr>
          <p:cNvSpPr/>
          <p:nvPr userDrawn="1"/>
        </p:nvSpPr>
        <p:spPr>
          <a:xfrm>
            <a:off x="3261" y="459260"/>
            <a:ext cx="883347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4D7E56E-AC71-8A46-B53B-A5A57D0F79E5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48D247A-8C6F-0345-88AD-11EBA9482B87}"/>
              </a:ext>
            </a:extLst>
          </p:cNvPr>
          <p:cNvSpPr/>
          <p:nvPr userDrawn="1"/>
        </p:nvSpPr>
        <p:spPr>
          <a:xfrm>
            <a:off x="7252920" y="1082351"/>
            <a:ext cx="878830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3B7248B-D2AB-ED4D-8101-FF105C167BE7}"/>
              </a:ext>
            </a:extLst>
          </p:cNvPr>
          <p:cNvSpPr/>
          <p:nvPr userDrawn="1"/>
        </p:nvSpPr>
        <p:spPr>
          <a:xfrm>
            <a:off x="11870888" y="1077544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955B5D0-FBF1-164D-8B43-EE8BE2276F5F}"/>
              </a:ext>
            </a:extLst>
          </p:cNvPr>
          <p:cNvSpPr txBox="1"/>
          <p:nvPr userDrawn="1"/>
        </p:nvSpPr>
        <p:spPr>
          <a:xfrm>
            <a:off x="6572528" y="5808678"/>
            <a:ext cx="49760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2000" b="0" i="0" kern="120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rPr>
              <a:t>The global standard for </a:t>
            </a:r>
            <a:r>
              <a:rPr lang="nb-NO" sz="2000" b="0" i="0" kern="1200" dirty="0" err="1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rPr>
              <a:t>the</a:t>
            </a:r>
            <a:r>
              <a:rPr lang="nb-NO" sz="2000" b="0" i="0" kern="120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rPr>
              <a:t> </a:t>
            </a:r>
            <a:r>
              <a:rPr lang="nb-NO" sz="2000" b="0" i="0" kern="1200" dirty="0" err="1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rPr>
              <a:t>good</a:t>
            </a:r>
            <a:r>
              <a:rPr lang="nb-NO" sz="2000" b="0" i="0" kern="120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rPr>
              <a:t> </a:t>
            </a:r>
            <a:r>
              <a:rPr lang="nb-NO" sz="2000" b="0" i="0" kern="1200" dirty="0" err="1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rPr>
              <a:t>governance</a:t>
            </a:r>
            <a:r>
              <a:rPr lang="nb-NO" sz="2000" b="0" i="0" kern="120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rPr>
              <a:t> </a:t>
            </a:r>
            <a:r>
              <a:rPr lang="nb-NO" sz="2000" b="0" i="0" kern="1200" dirty="0" err="1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rPr>
              <a:t>of</a:t>
            </a:r>
            <a:r>
              <a:rPr lang="nb-NO" sz="2000" b="0" i="0" kern="120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rPr>
              <a:t> </a:t>
            </a:r>
            <a:r>
              <a:rPr lang="nb-NO" sz="2000" b="0" i="0" kern="1200" dirty="0" err="1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rPr>
              <a:t>oil</a:t>
            </a:r>
            <a:r>
              <a:rPr lang="nb-NO" sz="2000" b="0" i="0" kern="120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rPr>
              <a:t>, gas and mineral </a:t>
            </a:r>
            <a:r>
              <a:rPr lang="nb-NO" sz="2000" b="0" i="0" kern="1200" dirty="0" err="1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rPr>
              <a:t>resources</a:t>
            </a:r>
            <a:r>
              <a:rPr lang="nb-NO" sz="2000" b="0" i="0" kern="120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rPr>
              <a:t>.</a:t>
            </a:r>
            <a:endParaRPr lang="nb-NO" sz="2000" b="0" i="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24322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2-spalte innhold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C58431D-8E20-AE40-9B25-7E1CFCA42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812" y="1194998"/>
            <a:ext cx="10905753" cy="671660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0164713-EC13-F543-A4C5-7C9EA1055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11" y="2019792"/>
            <a:ext cx="5349279" cy="3581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78B4D6C5-9BF0-5A49-9693-24A369DB77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3434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rgbClr val="132856"/>
                </a:solidFill>
                <a:latin typeface="+mn-lt"/>
              </a:defRPr>
            </a:lvl1pPr>
          </a:lstStyle>
          <a:p>
            <a:fld id="{87DE6118-2437-4B30-8E3C-4D2BE6020583}" type="datetimeFigureOut">
              <a:rPr lang="en-US" smtClean="0"/>
              <a:pPr/>
              <a:t>12/11/2019</a:t>
            </a:fld>
            <a:endParaRPr lang="en-US" dirty="0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2A686105-7BC9-224A-B16E-B13F4BA9A2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rgbClr val="132856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CCD24B93-4D97-C146-8244-BF6FA5ECAF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28758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rgbClr val="132856"/>
                </a:solidFill>
                <a:latin typeface="+mn-lt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BF9C66D-8089-0746-B8A4-495F8E5FB85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12341" y="2019792"/>
            <a:ext cx="5336224" cy="3581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DB9E97A-427D-294B-8CC9-7542F3794D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3434" y="5826626"/>
            <a:ext cx="1495766" cy="67373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5934582-449C-A148-BDAE-61909D5B5E12}"/>
              </a:ext>
            </a:extLst>
          </p:cNvPr>
          <p:cNvSpPr/>
          <p:nvPr userDrawn="1"/>
        </p:nvSpPr>
        <p:spPr>
          <a:xfrm rot="10800000">
            <a:off x="9214778" y="0"/>
            <a:ext cx="883347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4616DA5-BD52-274B-9153-B2B3662CBC1B}"/>
              </a:ext>
            </a:extLst>
          </p:cNvPr>
          <p:cNvSpPr/>
          <p:nvPr userDrawn="1"/>
        </p:nvSpPr>
        <p:spPr>
          <a:xfrm rot="10800000">
            <a:off x="11870888" y="560416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AD040E1-F8FE-A740-A085-8E23C694EFF2}"/>
              </a:ext>
            </a:extLst>
          </p:cNvPr>
          <p:cNvSpPr/>
          <p:nvPr userDrawn="1"/>
        </p:nvSpPr>
        <p:spPr>
          <a:xfrm rot="10800000">
            <a:off x="0" y="280208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9D7A923-9D2B-5F40-8C62-9B40955AFD66}"/>
              </a:ext>
            </a:extLst>
          </p:cNvPr>
          <p:cNvSpPr/>
          <p:nvPr userDrawn="1"/>
        </p:nvSpPr>
        <p:spPr>
          <a:xfrm rot="10800000">
            <a:off x="4308037" y="560417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8206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tel og innhold">
    <p:bg>
      <p:bgPr>
        <a:gradFill>
          <a:gsLst>
            <a:gs pos="0">
              <a:srgbClr val="165B89">
                <a:alpha val="90000"/>
              </a:srgbClr>
            </a:gs>
            <a:gs pos="100000">
              <a:srgbClr val="132856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ssholder for tekst 8">
            <a:extLst>
              <a:ext uri="{FF2B5EF4-FFF2-40B4-BE49-F238E27FC236}">
                <a16:creationId xmlns:a16="http://schemas.microsoft.com/office/drawing/2014/main" id="{4E812410-1ABE-A44D-A32E-B76F37F862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3435" y="3056502"/>
            <a:ext cx="11227453" cy="74499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5600" b="1" i="0">
                <a:solidFill>
                  <a:srgbClr val="FFFFFF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 dirty="0"/>
              <a:t>Chapter title here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815E48DE-B486-C241-A458-CBBC152CC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35" y="3886159"/>
            <a:ext cx="11227453" cy="417758"/>
          </a:xfrm>
        </p:spPr>
        <p:txBody>
          <a:bodyPr>
            <a:norm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132671-954A-4D47-AEBD-92085E3FBA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3435" y="5825339"/>
            <a:ext cx="1495765" cy="67373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476726F-8C3B-0546-8866-07AE701F98A0}"/>
              </a:ext>
            </a:extLst>
          </p:cNvPr>
          <p:cNvSpPr/>
          <p:nvPr userDrawn="1"/>
        </p:nvSpPr>
        <p:spPr>
          <a:xfrm>
            <a:off x="1047488" y="459260"/>
            <a:ext cx="883347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856FD8-7113-754C-9729-F1C9944FB0A8}"/>
              </a:ext>
            </a:extLst>
          </p:cNvPr>
          <p:cNvSpPr/>
          <p:nvPr userDrawn="1"/>
        </p:nvSpPr>
        <p:spPr>
          <a:xfrm>
            <a:off x="7338729" y="0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9F1DD6-A7B1-6B47-8C2B-C92917CB278A}"/>
              </a:ext>
            </a:extLst>
          </p:cNvPr>
          <p:cNvSpPr/>
          <p:nvPr userDrawn="1"/>
        </p:nvSpPr>
        <p:spPr>
          <a:xfrm>
            <a:off x="9601201" y="1082351"/>
            <a:ext cx="878830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1BFBFE-08EC-044E-9B34-EDCB6E8F5CCB}"/>
              </a:ext>
            </a:extLst>
          </p:cNvPr>
          <p:cNvSpPr/>
          <p:nvPr userDrawn="1"/>
        </p:nvSpPr>
        <p:spPr>
          <a:xfrm>
            <a:off x="6429479" y="1077544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F482C08-3221-8C4B-A9E2-4C2932758D51}"/>
              </a:ext>
            </a:extLst>
          </p:cNvPr>
          <p:cNvSpPr/>
          <p:nvPr userDrawn="1"/>
        </p:nvSpPr>
        <p:spPr>
          <a:xfrm rot="10800000">
            <a:off x="4665117" y="6118533"/>
            <a:ext cx="883347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0F0DAD0-348C-2340-8890-967C7D130063}"/>
              </a:ext>
            </a:extLst>
          </p:cNvPr>
          <p:cNvSpPr/>
          <p:nvPr userDrawn="1"/>
        </p:nvSpPr>
        <p:spPr>
          <a:xfrm rot="10800000">
            <a:off x="7338729" y="6577793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013141B-1C4F-564D-A9F3-1D18838993D2}"/>
              </a:ext>
            </a:extLst>
          </p:cNvPr>
          <p:cNvSpPr/>
          <p:nvPr userDrawn="1"/>
        </p:nvSpPr>
        <p:spPr>
          <a:xfrm rot="10800000">
            <a:off x="9483956" y="5495443"/>
            <a:ext cx="878830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1DE8C83-902E-0A45-99C3-F52DE7023521}"/>
              </a:ext>
            </a:extLst>
          </p:cNvPr>
          <p:cNvSpPr/>
          <p:nvPr userDrawn="1"/>
        </p:nvSpPr>
        <p:spPr>
          <a:xfrm rot="10800000">
            <a:off x="11870888" y="5500249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1886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tel og innhold">
    <p:bg>
      <p:bgPr>
        <a:gradFill>
          <a:gsLst>
            <a:gs pos="0">
              <a:srgbClr val="F6A70A"/>
            </a:gs>
            <a:gs pos="100000">
              <a:srgbClr val="F6A70A">
                <a:alpha val="60000"/>
              </a:srgb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8">
            <a:extLst>
              <a:ext uri="{FF2B5EF4-FFF2-40B4-BE49-F238E27FC236}">
                <a16:creationId xmlns:a16="http://schemas.microsoft.com/office/drawing/2014/main" id="{5386ECBC-C7C3-1341-B043-F1716F0472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3435" y="3056502"/>
            <a:ext cx="11227453" cy="74499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5600" b="1" i="0">
                <a:solidFill>
                  <a:srgbClr val="FFFFFF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 dirty="0"/>
              <a:t>Chapter title here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5CCF850-7C43-D348-8905-4C010A30BB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35" y="3886159"/>
            <a:ext cx="11227453" cy="417758"/>
          </a:xfrm>
        </p:spPr>
        <p:txBody>
          <a:bodyPr>
            <a:norm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5B582B-8CC5-9A48-A187-76EA0BBBC0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3435" y="5825339"/>
            <a:ext cx="1495765" cy="67373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2997BC9-6867-A34E-A786-A52F8C222B02}"/>
              </a:ext>
            </a:extLst>
          </p:cNvPr>
          <p:cNvSpPr/>
          <p:nvPr userDrawn="1"/>
        </p:nvSpPr>
        <p:spPr>
          <a:xfrm>
            <a:off x="10261338" y="459260"/>
            <a:ext cx="883347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526EC4-917D-D548-8A65-118920147788}"/>
              </a:ext>
            </a:extLst>
          </p:cNvPr>
          <p:cNvSpPr/>
          <p:nvPr userDrawn="1"/>
        </p:nvSpPr>
        <p:spPr>
          <a:xfrm>
            <a:off x="7338729" y="0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2122A4-C6CD-634E-949C-05BC5DD1536D}"/>
              </a:ext>
            </a:extLst>
          </p:cNvPr>
          <p:cNvSpPr/>
          <p:nvPr userDrawn="1"/>
        </p:nvSpPr>
        <p:spPr>
          <a:xfrm>
            <a:off x="1" y="1082351"/>
            <a:ext cx="878830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80296F-2C04-7F4D-8950-600E9AC8C63C}"/>
              </a:ext>
            </a:extLst>
          </p:cNvPr>
          <p:cNvSpPr/>
          <p:nvPr userDrawn="1"/>
        </p:nvSpPr>
        <p:spPr>
          <a:xfrm>
            <a:off x="2695679" y="1077544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CCC923F-8D4E-E445-B988-42626CD04CA0}"/>
              </a:ext>
            </a:extLst>
          </p:cNvPr>
          <p:cNvSpPr/>
          <p:nvPr userDrawn="1"/>
        </p:nvSpPr>
        <p:spPr>
          <a:xfrm rot="10800000">
            <a:off x="4665117" y="6118533"/>
            <a:ext cx="883347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0030D7E-3905-BC42-97AC-B9829203042A}"/>
              </a:ext>
            </a:extLst>
          </p:cNvPr>
          <p:cNvSpPr/>
          <p:nvPr userDrawn="1"/>
        </p:nvSpPr>
        <p:spPr>
          <a:xfrm rot="10800000">
            <a:off x="7338729" y="6577793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C8ED67-7D9A-ED44-8223-236EE4D19E20}"/>
              </a:ext>
            </a:extLst>
          </p:cNvPr>
          <p:cNvSpPr/>
          <p:nvPr userDrawn="1"/>
        </p:nvSpPr>
        <p:spPr>
          <a:xfrm rot="10800000">
            <a:off x="9483956" y="5495443"/>
            <a:ext cx="878830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618EB33-0A75-3A4A-B109-C02D37D5DEB3}"/>
              </a:ext>
            </a:extLst>
          </p:cNvPr>
          <p:cNvSpPr/>
          <p:nvPr userDrawn="1"/>
        </p:nvSpPr>
        <p:spPr>
          <a:xfrm rot="10800000">
            <a:off x="11870888" y="5500249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5047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tel og innhold">
    <p:bg>
      <p:bgPr>
        <a:gradFill>
          <a:gsLst>
            <a:gs pos="0">
              <a:srgbClr val="2B8636"/>
            </a:gs>
            <a:gs pos="100000">
              <a:srgbClr val="89AA2E">
                <a:alpha val="80000"/>
              </a:srgb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8">
            <a:extLst>
              <a:ext uri="{FF2B5EF4-FFF2-40B4-BE49-F238E27FC236}">
                <a16:creationId xmlns:a16="http://schemas.microsoft.com/office/drawing/2014/main" id="{5F8A1702-EB3B-6C41-892C-1DDA8568BA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3435" y="3056502"/>
            <a:ext cx="10665218" cy="74499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5600" b="1" i="0">
                <a:solidFill>
                  <a:srgbClr val="FFFFFF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 dirty="0"/>
              <a:t>Chapter title here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6EDD975-2603-2042-A253-1F1147E3D6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35" y="3886159"/>
            <a:ext cx="10665218" cy="417758"/>
          </a:xfrm>
        </p:spPr>
        <p:txBody>
          <a:bodyPr>
            <a:norm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D4446C-151C-3B4F-870B-48CF87460B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3435" y="5825339"/>
            <a:ext cx="1495765" cy="67373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FBCFEA4-C757-3149-8B4F-01C948142529}"/>
              </a:ext>
            </a:extLst>
          </p:cNvPr>
          <p:cNvSpPr/>
          <p:nvPr userDrawn="1"/>
        </p:nvSpPr>
        <p:spPr>
          <a:xfrm>
            <a:off x="6031803" y="0"/>
            <a:ext cx="883347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36469FF-800C-EE47-8166-9F60C0567EA3}"/>
              </a:ext>
            </a:extLst>
          </p:cNvPr>
          <p:cNvSpPr/>
          <p:nvPr userDrawn="1"/>
        </p:nvSpPr>
        <p:spPr>
          <a:xfrm>
            <a:off x="10987541" y="459260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86F0583-0F99-0944-9919-27F7C4990977}"/>
              </a:ext>
            </a:extLst>
          </p:cNvPr>
          <p:cNvSpPr/>
          <p:nvPr userDrawn="1"/>
        </p:nvSpPr>
        <p:spPr>
          <a:xfrm>
            <a:off x="0" y="1082351"/>
            <a:ext cx="878830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CBEFAD-B213-5041-8C81-59B586F04A19}"/>
              </a:ext>
            </a:extLst>
          </p:cNvPr>
          <p:cNvSpPr/>
          <p:nvPr userDrawn="1"/>
        </p:nvSpPr>
        <p:spPr>
          <a:xfrm>
            <a:off x="3501261" y="1077544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E3719D7-BF86-6241-BACF-F33B44F0CD20}"/>
              </a:ext>
            </a:extLst>
          </p:cNvPr>
          <p:cNvSpPr/>
          <p:nvPr userDrawn="1"/>
        </p:nvSpPr>
        <p:spPr>
          <a:xfrm rot="10800000">
            <a:off x="11308653" y="6118533"/>
            <a:ext cx="883347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64F7A9D-C767-B74B-98D3-DD63B07EBD14}"/>
              </a:ext>
            </a:extLst>
          </p:cNvPr>
          <p:cNvSpPr/>
          <p:nvPr userDrawn="1"/>
        </p:nvSpPr>
        <p:spPr>
          <a:xfrm rot="10800000">
            <a:off x="4375689" y="6577793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24CD40C-BB5D-7E42-9679-DA118B2BCC94}"/>
              </a:ext>
            </a:extLst>
          </p:cNvPr>
          <p:cNvSpPr/>
          <p:nvPr userDrawn="1"/>
        </p:nvSpPr>
        <p:spPr>
          <a:xfrm rot="10800000">
            <a:off x="6096000" y="5495443"/>
            <a:ext cx="878830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41D9119-753A-FE41-8767-645656A5395B}"/>
              </a:ext>
            </a:extLst>
          </p:cNvPr>
          <p:cNvSpPr/>
          <p:nvPr userDrawn="1"/>
        </p:nvSpPr>
        <p:spPr>
          <a:xfrm rot="10800000">
            <a:off x="8594288" y="5500249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5642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tel og innhold">
    <p:bg>
      <p:bgPr>
        <a:gradFill>
          <a:gsLst>
            <a:gs pos="0">
              <a:srgbClr val="D24228"/>
            </a:gs>
            <a:gs pos="100000">
              <a:srgbClr val="E17980">
                <a:alpha val="90000"/>
              </a:srgb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8">
            <a:extLst>
              <a:ext uri="{FF2B5EF4-FFF2-40B4-BE49-F238E27FC236}">
                <a16:creationId xmlns:a16="http://schemas.microsoft.com/office/drawing/2014/main" id="{5C09520E-92B4-7B4C-8DC5-D9BA0D3692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3435" y="3056502"/>
            <a:ext cx="11227453" cy="74499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5600" b="1" i="0">
                <a:solidFill>
                  <a:srgbClr val="FFFFFF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 dirty="0"/>
              <a:t>Chapter title here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662879B-FA15-3E40-8B8E-9043955A61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35" y="3886159"/>
            <a:ext cx="11227453" cy="417758"/>
          </a:xfrm>
        </p:spPr>
        <p:txBody>
          <a:bodyPr>
            <a:norm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E8C512-4B73-DB44-B563-BA7607887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3435" y="5825339"/>
            <a:ext cx="1495765" cy="67373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F5A41A4-BA7D-594A-8E5B-9DD65CCC0DDA}"/>
              </a:ext>
            </a:extLst>
          </p:cNvPr>
          <p:cNvSpPr/>
          <p:nvPr userDrawn="1"/>
        </p:nvSpPr>
        <p:spPr>
          <a:xfrm>
            <a:off x="10261338" y="459260"/>
            <a:ext cx="883347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870DDC-0635-1E48-9017-7C932E39D136}"/>
              </a:ext>
            </a:extLst>
          </p:cNvPr>
          <p:cNvSpPr/>
          <p:nvPr userDrawn="1"/>
        </p:nvSpPr>
        <p:spPr>
          <a:xfrm>
            <a:off x="7338729" y="0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90BA59-BDA3-C64B-B3A8-A30DE79DBA7D}"/>
              </a:ext>
            </a:extLst>
          </p:cNvPr>
          <p:cNvSpPr/>
          <p:nvPr userDrawn="1"/>
        </p:nvSpPr>
        <p:spPr>
          <a:xfrm>
            <a:off x="1" y="1082351"/>
            <a:ext cx="878830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0DF030-DED4-C84D-A780-6056B334120D}"/>
              </a:ext>
            </a:extLst>
          </p:cNvPr>
          <p:cNvSpPr/>
          <p:nvPr userDrawn="1"/>
        </p:nvSpPr>
        <p:spPr>
          <a:xfrm>
            <a:off x="2695679" y="1077544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DB03CD7-346E-FE43-B6E0-01AAB29C9BD0}"/>
              </a:ext>
            </a:extLst>
          </p:cNvPr>
          <p:cNvSpPr/>
          <p:nvPr userDrawn="1"/>
        </p:nvSpPr>
        <p:spPr>
          <a:xfrm rot="10800000">
            <a:off x="4665117" y="6118533"/>
            <a:ext cx="883347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31CF1CF-F361-C949-AF9D-2917BCEEFDB0}"/>
              </a:ext>
            </a:extLst>
          </p:cNvPr>
          <p:cNvSpPr/>
          <p:nvPr userDrawn="1"/>
        </p:nvSpPr>
        <p:spPr>
          <a:xfrm rot="10800000">
            <a:off x="7338729" y="6577793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C47E76E-E395-5C4C-A93E-BE1AB956811A}"/>
              </a:ext>
            </a:extLst>
          </p:cNvPr>
          <p:cNvSpPr/>
          <p:nvPr userDrawn="1"/>
        </p:nvSpPr>
        <p:spPr>
          <a:xfrm rot="10800000">
            <a:off x="9483956" y="5495443"/>
            <a:ext cx="878830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63B8247-8B4A-424F-8283-912AE1E4DE3F}"/>
              </a:ext>
            </a:extLst>
          </p:cNvPr>
          <p:cNvSpPr/>
          <p:nvPr userDrawn="1"/>
        </p:nvSpPr>
        <p:spPr>
          <a:xfrm rot="10800000">
            <a:off x="11870888" y="5500249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261148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tel og innhold">
    <p:bg>
      <p:bgPr>
        <a:gradFill>
          <a:gsLst>
            <a:gs pos="0">
              <a:srgbClr val="6D5339"/>
            </a:gs>
            <a:gs pos="100000">
              <a:srgbClr val="EBCB9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8">
            <a:extLst>
              <a:ext uri="{FF2B5EF4-FFF2-40B4-BE49-F238E27FC236}">
                <a16:creationId xmlns:a16="http://schemas.microsoft.com/office/drawing/2014/main" id="{5C09520E-92B4-7B4C-8DC5-D9BA0D3692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3435" y="3056502"/>
            <a:ext cx="11227453" cy="74499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5600" b="1" i="0">
                <a:solidFill>
                  <a:srgbClr val="FFFFFF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 dirty="0"/>
              <a:t>Chapter title here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662879B-FA15-3E40-8B8E-9043955A61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35" y="3886159"/>
            <a:ext cx="11227453" cy="417758"/>
          </a:xfrm>
        </p:spPr>
        <p:txBody>
          <a:bodyPr>
            <a:norm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E8C512-4B73-DB44-B563-BA7607887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3435" y="5825339"/>
            <a:ext cx="1495765" cy="67373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F5A41A4-BA7D-594A-8E5B-9DD65CCC0DDA}"/>
              </a:ext>
            </a:extLst>
          </p:cNvPr>
          <p:cNvSpPr/>
          <p:nvPr userDrawn="1"/>
        </p:nvSpPr>
        <p:spPr>
          <a:xfrm>
            <a:off x="10261338" y="459260"/>
            <a:ext cx="883347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870DDC-0635-1E48-9017-7C932E39D136}"/>
              </a:ext>
            </a:extLst>
          </p:cNvPr>
          <p:cNvSpPr/>
          <p:nvPr userDrawn="1"/>
        </p:nvSpPr>
        <p:spPr>
          <a:xfrm>
            <a:off x="7338729" y="0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90BA59-BDA3-C64B-B3A8-A30DE79DBA7D}"/>
              </a:ext>
            </a:extLst>
          </p:cNvPr>
          <p:cNvSpPr/>
          <p:nvPr userDrawn="1"/>
        </p:nvSpPr>
        <p:spPr>
          <a:xfrm>
            <a:off x="1" y="1082351"/>
            <a:ext cx="878830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0DF030-DED4-C84D-A780-6056B334120D}"/>
              </a:ext>
            </a:extLst>
          </p:cNvPr>
          <p:cNvSpPr/>
          <p:nvPr userDrawn="1"/>
        </p:nvSpPr>
        <p:spPr>
          <a:xfrm>
            <a:off x="2695679" y="1077544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DB03CD7-346E-FE43-B6E0-01AAB29C9BD0}"/>
              </a:ext>
            </a:extLst>
          </p:cNvPr>
          <p:cNvSpPr/>
          <p:nvPr userDrawn="1"/>
        </p:nvSpPr>
        <p:spPr>
          <a:xfrm rot="10800000">
            <a:off x="4665117" y="6118533"/>
            <a:ext cx="883347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31CF1CF-F361-C949-AF9D-2917BCEEFDB0}"/>
              </a:ext>
            </a:extLst>
          </p:cNvPr>
          <p:cNvSpPr/>
          <p:nvPr userDrawn="1"/>
        </p:nvSpPr>
        <p:spPr>
          <a:xfrm rot="10800000">
            <a:off x="7338729" y="6577793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C47E76E-E395-5C4C-A93E-BE1AB956811A}"/>
              </a:ext>
            </a:extLst>
          </p:cNvPr>
          <p:cNvSpPr/>
          <p:nvPr userDrawn="1"/>
        </p:nvSpPr>
        <p:spPr>
          <a:xfrm rot="10800000">
            <a:off x="9483956" y="5495443"/>
            <a:ext cx="878830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63B8247-8B4A-424F-8283-912AE1E4DE3F}"/>
              </a:ext>
            </a:extLst>
          </p:cNvPr>
          <p:cNvSpPr/>
          <p:nvPr userDrawn="1"/>
        </p:nvSpPr>
        <p:spPr>
          <a:xfrm rot="10800000">
            <a:off x="11870888" y="5500249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66583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3A958BBD-B190-9446-927B-1BAEDF8B55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AD2D80E-82C1-0B48-8D77-32CD386077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3434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rgbClr val="132856"/>
                </a:solidFill>
                <a:latin typeface="+mn-lt"/>
              </a:defRPr>
            </a:lvl1pPr>
          </a:lstStyle>
          <a:p>
            <a:fld id="{87DE6118-2437-4B30-8E3C-4D2BE6020583}" type="datetimeFigureOut">
              <a:rPr lang="en-US" smtClean="0"/>
              <a:pPr/>
              <a:t>12/11/2019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6100030-06ED-984B-A9AE-B26E0F75C0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rgbClr val="132856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2C9BB57-B5BB-C048-80CA-2112B66022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28758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rgbClr val="132856"/>
                </a:solidFill>
                <a:latin typeface="+mn-lt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tellysbilde">
    <p:bg>
      <p:bgPr>
        <a:solidFill>
          <a:srgbClr val="FAEDBC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270B929-9328-914C-BFEB-1BA8D78F10B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BC2EE"/>
              </a:gs>
              <a:gs pos="100000">
                <a:srgbClr val="132856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ACA503-FA50-E445-9979-B383A80BFCEF}"/>
              </a:ext>
            </a:extLst>
          </p:cNvPr>
          <p:cNvSpPr/>
          <p:nvPr userDrawn="1"/>
        </p:nvSpPr>
        <p:spPr>
          <a:xfrm rot="10800000">
            <a:off x="11308653" y="623091"/>
            <a:ext cx="883347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669852-B41A-EA49-8723-7F8F2F1FFD84}"/>
              </a:ext>
            </a:extLst>
          </p:cNvPr>
          <p:cNvSpPr/>
          <p:nvPr userDrawn="1"/>
        </p:nvSpPr>
        <p:spPr>
          <a:xfrm rot="10800000">
            <a:off x="8385859" y="1082351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95C02D-3CAA-D14E-A886-46F0B60F613D}"/>
              </a:ext>
            </a:extLst>
          </p:cNvPr>
          <p:cNvSpPr/>
          <p:nvPr userDrawn="1"/>
        </p:nvSpPr>
        <p:spPr>
          <a:xfrm rot="10800000">
            <a:off x="2028699" y="0"/>
            <a:ext cx="878830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EDCF2E-966E-A940-AD9C-7E7752364C00}"/>
              </a:ext>
            </a:extLst>
          </p:cNvPr>
          <p:cNvSpPr/>
          <p:nvPr userDrawn="1"/>
        </p:nvSpPr>
        <p:spPr>
          <a:xfrm rot="10800000">
            <a:off x="5028862" y="-1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A95558E-B898-054A-B73E-FE784DD63D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6196" y="2183849"/>
            <a:ext cx="2882037" cy="1853321"/>
          </a:xfrm>
          <a:prstGeom prst="rect">
            <a:avLst/>
          </a:prstGeom>
        </p:spPr>
      </p:pic>
      <p:sp>
        <p:nvSpPr>
          <p:cNvPr id="15" name="Plassholder for tekst 8">
            <a:extLst>
              <a:ext uri="{FF2B5EF4-FFF2-40B4-BE49-F238E27FC236}">
                <a16:creationId xmlns:a16="http://schemas.microsoft.com/office/drawing/2014/main" id="{1A77DE0D-EDC8-BD42-90E0-094F5E382F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435" y="4674151"/>
            <a:ext cx="4711991" cy="744996"/>
          </a:xfrm>
        </p:spPr>
        <p:txBody>
          <a:bodyPr anchor="t">
            <a:noAutofit/>
          </a:bodyPr>
          <a:lstStyle>
            <a:lvl1pPr marL="0" indent="0">
              <a:buFontTx/>
              <a:buNone/>
              <a:defRPr sz="6000" b="1" i="0">
                <a:solidFill>
                  <a:srgbClr val="FFFFFF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C2ECE2-560F-2845-91F0-CE0CC0CD3314}"/>
              </a:ext>
            </a:extLst>
          </p:cNvPr>
          <p:cNvSpPr txBox="1"/>
          <p:nvPr userDrawn="1"/>
        </p:nvSpPr>
        <p:spPr>
          <a:xfrm>
            <a:off x="643435" y="5613768"/>
            <a:ext cx="4345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err="1">
                <a:solidFill>
                  <a:srgbClr val="FFFFFF"/>
                </a:solidFill>
              </a:rPr>
              <a:t>www.eiti.org</a:t>
            </a:r>
            <a:endParaRPr lang="nb-NO" sz="1400" dirty="0">
              <a:solidFill>
                <a:srgbClr val="FFFFFF"/>
              </a:solidFill>
            </a:endParaRPr>
          </a:p>
          <a:p>
            <a:r>
              <a:rPr lang="nb-NO" sz="1400" dirty="0">
                <a:solidFill>
                  <a:srgbClr val="FFFFFF"/>
                </a:solidFill>
              </a:rPr>
              <a:t>@</a:t>
            </a:r>
            <a:r>
              <a:rPr lang="nb-NO" sz="1400" dirty="0" err="1">
                <a:solidFill>
                  <a:srgbClr val="FFFFFF"/>
                </a:solidFill>
              </a:rPr>
              <a:t>EITIorg</a:t>
            </a:r>
            <a:endParaRPr lang="nb-NO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992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tellysbilde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B49AE6F-E19C-A941-AFAF-9A6AD40CEF82}"/>
              </a:ext>
            </a:extLst>
          </p:cNvPr>
          <p:cNvSpPr/>
          <p:nvPr userDrawn="1"/>
        </p:nvSpPr>
        <p:spPr>
          <a:xfrm>
            <a:off x="0" y="459260"/>
            <a:ext cx="883347" cy="280207"/>
          </a:xfrm>
          <a:prstGeom prst="rect">
            <a:avLst/>
          </a:prstGeom>
          <a:solidFill>
            <a:srgbClr val="009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C020A5-4687-B34F-9A8C-86567B4C9A9A}"/>
              </a:ext>
            </a:extLst>
          </p:cNvPr>
          <p:cNvSpPr/>
          <p:nvPr userDrawn="1"/>
        </p:nvSpPr>
        <p:spPr>
          <a:xfrm>
            <a:off x="8090434" y="0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447FAB2-898D-7949-B255-53D40E4BE1E2}"/>
              </a:ext>
            </a:extLst>
          </p:cNvPr>
          <p:cNvSpPr/>
          <p:nvPr userDrawn="1"/>
        </p:nvSpPr>
        <p:spPr>
          <a:xfrm>
            <a:off x="11313170" y="1082351"/>
            <a:ext cx="878830" cy="280207"/>
          </a:xfrm>
          <a:prstGeom prst="rect">
            <a:avLst/>
          </a:prstGeom>
          <a:solidFill>
            <a:srgbClr val="0021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5EC463A-E2A6-5944-82A5-DEAB1D87A9D8}"/>
              </a:ext>
            </a:extLst>
          </p:cNvPr>
          <p:cNvSpPr/>
          <p:nvPr userDrawn="1"/>
        </p:nvSpPr>
        <p:spPr>
          <a:xfrm>
            <a:off x="5870234" y="1077544"/>
            <a:ext cx="321112" cy="280207"/>
          </a:xfrm>
          <a:prstGeom prst="rect">
            <a:avLst/>
          </a:prstGeom>
          <a:solidFill>
            <a:srgbClr val="005B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lassholder for tekst 8">
            <a:extLst>
              <a:ext uri="{FF2B5EF4-FFF2-40B4-BE49-F238E27FC236}">
                <a16:creationId xmlns:a16="http://schemas.microsoft.com/office/drawing/2014/main" id="{7B15DB75-8F7F-7347-B7EE-37CBE3ABD8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435" y="4674151"/>
            <a:ext cx="4711991" cy="744996"/>
          </a:xfrm>
        </p:spPr>
        <p:txBody>
          <a:bodyPr anchor="t">
            <a:noAutofit/>
          </a:bodyPr>
          <a:lstStyle>
            <a:lvl1pPr marL="0" indent="0">
              <a:buFontTx/>
              <a:buNone/>
              <a:defRPr sz="6000" b="1" i="0">
                <a:solidFill>
                  <a:srgbClr val="002157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6104C9-D1B6-8544-9499-7875078E02A9}"/>
              </a:ext>
            </a:extLst>
          </p:cNvPr>
          <p:cNvSpPr txBox="1"/>
          <p:nvPr userDrawn="1"/>
        </p:nvSpPr>
        <p:spPr>
          <a:xfrm>
            <a:off x="643435" y="5613768"/>
            <a:ext cx="4345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err="1">
                <a:solidFill>
                  <a:srgbClr val="002157"/>
                </a:solidFill>
              </a:rPr>
              <a:t>www.eiti.org</a:t>
            </a:r>
            <a:endParaRPr lang="nb-NO" sz="1400" dirty="0">
              <a:solidFill>
                <a:srgbClr val="002157"/>
              </a:solidFill>
            </a:endParaRPr>
          </a:p>
          <a:p>
            <a:r>
              <a:rPr lang="nb-NO" sz="1400" dirty="0">
                <a:solidFill>
                  <a:srgbClr val="002157"/>
                </a:solidFill>
              </a:rPr>
              <a:t>@</a:t>
            </a:r>
            <a:r>
              <a:rPr lang="nb-NO" sz="1400" dirty="0" err="1">
                <a:solidFill>
                  <a:srgbClr val="002157"/>
                </a:solidFill>
              </a:rPr>
              <a:t>EITIorg</a:t>
            </a:r>
            <a:endParaRPr lang="nb-NO" sz="1400" dirty="0">
              <a:solidFill>
                <a:srgbClr val="002157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F2167BE-9890-394A-B6BD-227F130B03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6196" y="2183849"/>
            <a:ext cx="2882037" cy="185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2006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AE6FC49-F4DE-4A67-B7A2-7F0A7F4239E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96411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1_picture">
    <p:bg>
      <p:bgPr>
        <a:solidFill>
          <a:srgbClr val="FAEDBC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270B929-9328-914C-BFEB-1BA8D78F10B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BC2EE"/>
              </a:gs>
              <a:gs pos="100000">
                <a:srgbClr val="132856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bilde 7">
            <a:extLst>
              <a:ext uri="{FF2B5EF4-FFF2-40B4-BE49-F238E27FC236}">
                <a16:creationId xmlns:a16="http://schemas.microsoft.com/office/drawing/2014/main" id="{4F2049E2-5D62-9F41-ACD6-231A22C20D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79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978CED7-1B95-B54B-967E-5A9C799EA0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35" y="3886159"/>
            <a:ext cx="4711991" cy="417758"/>
          </a:xfrm>
        </p:spPr>
        <p:txBody>
          <a:bodyPr>
            <a:norm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Plassholder for tekst 8">
            <a:extLst>
              <a:ext uri="{FF2B5EF4-FFF2-40B4-BE49-F238E27FC236}">
                <a16:creationId xmlns:a16="http://schemas.microsoft.com/office/drawing/2014/main" id="{913D38AA-ACB5-4C42-9C8B-E6188D4EBB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435" y="3056502"/>
            <a:ext cx="4711991" cy="74499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5600" b="1" i="0">
                <a:solidFill>
                  <a:srgbClr val="FFFFFF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C5F0900-427D-C54E-8B7E-FE2A4DF859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3435" y="5825339"/>
            <a:ext cx="1495765" cy="67373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01A58E3-4FEB-7F4F-BE0F-B059D67E39B7}"/>
              </a:ext>
            </a:extLst>
          </p:cNvPr>
          <p:cNvSpPr/>
          <p:nvPr userDrawn="1"/>
        </p:nvSpPr>
        <p:spPr>
          <a:xfrm>
            <a:off x="643435" y="459260"/>
            <a:ext cx="883347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F489C5E-01B9-A44F-8C09-25A33D507AB2}"/>
              </a:ext>
            </a:extLst>
          </p:cNvPr>
          <p:cNvSpPr/>
          <p:nvPr userDrawn="1"/>
        </p:nvSpPr>
        <p:spPr>
          <a:xfrm>
            <a:off x="4074728" y="0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5A21D7-8597-D64F-803E-53A5D42A29C3}"/>
              </a:ext>
            </a:extLst>
          </p:cNvPr>
          <p:cNvSpPr/>
          <p:nvPr userDrawn="1"/>
        </p:nvSpPr>
        <p:spPr>
          <a:xfrm>
            <a:off x="5217170" y="1082351"/>
            <a:ext cx="878830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D850B22-B830-B747-B47D-4A978996033B}"/>
              </a:ext>
            </a:extLst>
          </p:cNvPr>
          <p:cNvSpPr/>
          <p:nvPr userDrawn="1"/>
        </p:nvSpPr>
        <p:spPr>
          <a:xfrm>
            <a:off x="2287473" y="1077544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19943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left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2367" y="273050"/>
            <a:ext cx="3888317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noProof="0" dirty="0" err="1"/>
              <a:t>Cliquez</a:t>
            </a:r>
            <a:r>
              <a:rPr lang="en-GB" noProof="0" dirty="0"/>
              <a:t> et </a:t>
            </a:r>
            <a:r>
              <a:rPr lang="en-GB" noProof="0" dirty="0" err="1"/>
              <a:t>modifiez</a:t>
            </a:r>
            <a:r>
              <a:rPr lang="en-GB" noProof="0" dirty="0"/>
              <a:t>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noProof="0"/>
              <a:t>Cliquez pour modifier les styles du texte du masque</a:t>
            </a:r>
          </a:p>
          <a:p>
            <a:pPr lvl="1"/>
            <a:r>
              <a:rPr lang="en-GB" noProof="0"/>
              <a:t>Deuxième niveau</a:t>
            </a:r>
          </a:p>
          <a:p>
            <a:pPr lvl="2"/>
            <a:r>
              <a:rPr lang="en-GB" noProof="0"/>
              <a:t>Troisième niveau</a:t>
            </a:r>
          </a:p>
          <a:p>
            <a:pPr lvl="3"/>
            <a:r>
              <a:rPr lang="en-GB" noProof="0"/>
              <a:t>Quatrième niveau</a:t>
            </a:r>
          </a:p>
          <a:p>
            <a:pPr lvl="4"/>
            <a:r>
              <a:rPr lang="en-GB" noProof="0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32367" y="1435101"/>
            <a:ext cx="3888317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 dirty="0" err="1"/>
              <a:t>Cliquez</a:t>
            </a:r>
            <a:r>
              <a:rPr lang="en-GB" noProof="0" dirty="0"/>
              <a:t> pour modifier les styles du </a:t>
            </a:r>
            <a:r>
              <a:rPr lang="en-GB" noProof="0" dirty="0" err="1"/>
              <a:t>texte</a:t>
            </a:r>
            <a:r>
              <a:rPr lang="en-GB" noProof="0" dirty="0"/>
              <a:t> du masque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93274CE-4F48-4788-845D-9722018383C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54336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tellysbilde">
    <p:bg>
      <p:bgPr>
        <a:solidFill>
          <a:srgbClr val="FAEDBC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270B929-9328-914C-BFEB-1BA8D78F10B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BC2EE"/>
              </a:gs>
              <a:gs pos="100000">
                <a:srgbClr val="132856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725910-2A8E-644C-8AE0-0D88939311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57230" y="2053643"/>
            <a:ext cx="4277537" cy="275071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F41344B-58B7-C649-BB2F-0F1B47F243D2}"/>
              </a:ext>
            </a:extLst>
          </p:cNvPr>
          <p:cNvSpPr/>
          <p:nvPr userDrawn="1"/>
        </p:nvSpPr>
        <p:spPr>
          <a:xfrm>
            <a:off x="10261338" y="459260"/>
            <a:ext cx="883347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8C847C-FD7F-FD42-BD44-7CDF1FAB5F87}"/>
              </a:ext>
            </a:extLst>
          </p:cNvPr>
          <p:cNvSpPr/>
          <p:nvPr userDrawn="1"/>
        </p:nvSpPr>
        <p:spPr>
          <a:xfrm>
            <a:off x="7338729" y="0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69446E0-B354-BF41-9A69-98CC87CF9EE0}"/>
              </a:ext>
            </a:extLst>
          </p:cNvPr>
          <p:cNvSpPr/>
          <p:nvPr userDrawn="1"/>
        </p:nvSpPr>
        <p:spPr>
          <a:xfrm>
            <a:off x="1" y="1082351"/>
            <a:ext cx="878830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4269DA-C37A-D940-A720-98642AF5CFDB}"/>
              </a:ext>
            </a:extLst>
          </p:cNvPr>
          <p:cNvSpPr/>
          <p:nvPr userDrawn="1"/>
        </p:nvSpPr>
        <p:spPr>
          <a:xfrm>
            <a:off x="2695679" y="1077544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A5F1C2-D968-234A-B538-0EFF43A1AED5}"/>
              </a:ext>
            </a:extLst>
          </p:cNvPr>
          <p:cNvSpPr/>
          <p:nvPr userDrawn="1"/>
        </p:nvSpPr>
        <p:spPr>
          <a:xfrm rot="10800000">
            <a:off x="9014878" y="6118533"/>
            <a:ext cx="883347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562827-34BE-A04E-AE24-AC13E6DB7C89}"/>
              </a:ext>
            </a:extLst>
          </p:cNvPr>
          <p:cNvSpPr/>
          <p:nvPr userDrawn="1"/>
        </p:nvSpPr>
        <p:spPr>
          <a:xfrm rot="10800000">
            <a:off x="4073009" y="6577793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7DC4FF4-C8E8-DB4B-98FF-6684A75F5CC4}"/>
              </a:ext>
            </a:extLst>
          </p:cNvPr>
          <p:cNvSpPr/>
          <p:nvPr userDrawn="1"/>
        </p:nvSpPr>
        <p:spPr>
          <a:xfrm rot="10800000">
            <a:off x="1540106" y="5495443"/>
            <a:ext cx="878830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96B0C4-03B6-C640-86AD-1224C56F4507}"/>
              </a:ext>
            </a:extLst>
          </p:cNvPr>
          <p:cNvSpPr/>
          <p:nvPr userDrawn="1"/>
        </p:nvSpPr>
        <p:spPr>
          <a:xfrm rot="10800000">
            <a:off x="11870888" y="5500249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81230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tellysbilde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600D4C1-CA83-924C-ACF6-7A56C964A9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3434" y="5826626"/>
            <a:ext cx="1495766" cy="67373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4F097DB4-7D69-F446-9FAB-5641F169DD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35" y="3886159"/>
            <a:ext cx="11227453" cy="417758"/>
          </a:xfrm>
        </p:spPr>
        <p:txBody>
          <a:bodyPr>
            <a:norm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132856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32FDEDD4-3C78-3343-9A10-1A3EE7C629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435" y="3056502"/>
            <a:ext cx="11227453" cy="74499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5600" b="1" i="0">
                <a:solidFill>
                  <a:srgbClr val="132856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596C43E-9D9E-1D41-B0B3-CD0EB024A5E4}"/>
              </a:ext>
            </a:extLst>
          </p:cNvPr>
          <p:cNvSpPr/>
          <p:nvPr userDrawn="1"/>
        </p:nvSpPr>
        <p:spPr>
          <a:xfrm>
            <a:off x="3261" y="459260"/>
            <a:ext cx="883347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29B5521-C2A3-A441-B999-F2447A458EAF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B866F8D-7F58-C141-BC3E-5DBF3CA36587}"/>
              </a:ext>
            </a:extLst>
          </p:cNvPr>
          <p:cNvSpPr/>
          <p:nvPr userDrawn="1"/>
        </p:nvSpPr>
        <p:spPr>
          <a:xfrm>
            <a:off x="11870888" y="1077544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769D740-F336-9140-824F-BE835F2B8E3D}"/>
              </a:ext>
            </a:extLst>
          </p:cNvPr>
          <p:cNvSpPr txBox="1"/>
          <p:nvPr userDrawn="1"/>
        </p:nvSpPr>
        <p:spPr>
          <a:xfrm>
            <a:off x="6572528" y="5808678"/>
            <a:ext cx="49760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2000" b="0" i="0" kern="1200" dirty="0">
                <a:solidFill>
                  <a:srgbClr val="002157"/>
                </a:solidFill>
                <a:effectLst/>
                <a:latin typeface="+mj-lt"/>
                <a:ea typeface="+mn-ea"/>
                <a:cs typeface="+mn-cs"/>
              </a:rPr>
              <a:t>The global standard for </a:t>
            </a:r>
            <a:r>
              <a:rPr lang="nb-NO" sz="2000" b="0" i="0" kern="1200" dirty="0" err="1">
                <a:solidFill>
                  <a:srgbClr val="002157"/>
                </a:solidFill>
                <a:effectLst/>
                <a:latin typeface="+mj-lt"/>
                <a:ea typeface="+mn-ea"/>
                <a:cs typeface="+mn-cs"/>
              </a:rPr>
              <a:t>the</a:t>
            </a:r>
            <a:r>
              <a:rPr lang="nb-NO" sz="2000" b="0" i="0" kern="1200" dirty="0">
                <a:solidFill>
                  <a:srgbClr val="002157"/>
                </a:solidFill>
                <a:effectLst/>
                <a:latin typeface="+mj-lt"/>
                <a:ea typeface="+mn-ea"/>
                <a:cs typeface="+mn-cs"/>
              </a:rPr>
              <a:t> </a:t>
            </a:r>
            <a:r>
              <a:rPr lang="nb-NO" sz="2000" b="0" i="0" kern="1200" dirty="0" err="1">
                <a:solidFill>
                  <a:srgbClr val="002157"/>
                </a:solidFill>
                <a:effectLst/>
                <a:latin typeface="+mj-lt"/>
                <a:ea typeface="+mn-ea"/>
                <a:cs typeface="+mn-cs"/>
              </a:rPr>
              <a:t>good</a:t>
            </a:r>
            <a:r>
              <a:rPr lang="nb-NO" sz="2000" b="0" i="0" kern="1200" dirty="0">
                <a:solidFill>
                  <a:srgbClr val="002157"/>
                </a:solidFill>
                <a:effectLst/>
                <a:latin typeface="+mj-lt"/>
                <a:ea typeface="+mn-ea"/>
                <a:cs typeface="+mn-cs"/>
              </a:rPr>
              <a:t> </a:t>
            </a:r>
            <a:r>
              <a:rPr lang="nb-NO" sz="2000" b="0" i="0" kern="1200" dirty="0" err="1">
                <a:solidFill>
                  <a:srgbClr val="002157"/>
                </a:solidFill>
                <a:effectLst/>
                <a:latin typeface="+mj-lt"/>
                <a:ea typeface="+mn-ea"/>
                <a:cs typeface="+mn-cs"/>
              </a:rPr>
              <a:t>governance</a:t>
            </a:r>
            <a:br>
              <a:rPr lang="nb-NO" sz="2000" b="0" i="0" kern="1200" dirty="0">
                <a:solidFill>
                  <a:srgbClr val="002157"/>
                </a:solidFill>
                <a:effectLst/>
                <a:latin typeface="+mj-lt"/>
                <a:ea typeface="+mn-ea"/>
                <a:cs typeface="+mn-cs"/>
              </a:rPr>
            </a:br>
            <a:r>
              <a:rPr lang="nb-NO" sz="2000" b="0" i="0" kern="1200" dirty="0" err="1">
                <a:solidFill>
                  <a:srgbClr val="002157"/>
                </a:solidFill>
                <a:effectLst/>
                <a:latin typeface="+mj-lt"/>
                <a:ea typeface="+mn-ea"/>
                <a:cs typeface="+mn-cs"/>
              </a:rPr>
              <a:t>of</a:t>
            </a:r>
            <a:r>
              <a:rPr lang="nb-NO" sz="2000" b="0" i="0" kern="1200" dirty="0">
                <a:solidFill>
                  <a:srgbClr val="002157"/>
                </a:solidFill>
                <a:effectLst/>
                <a:latin typeface="+mj-lt"/>
                <a:ea typeface="+mn-ea"/>
                <a:cs typeface="+mn-cs"/>
              </a:rPr>
              <a:t> </a:t>
            </a:r>
            <a:r>
              <a:rPr lang="nb-NO" sz="2000" b="0" i="0" kern="1200" dirty="0" err="1">
                <a:solidFill>
                  <a:srgbClr val="002157"/>
                </a:solidFill>
                <a:effectLst/>
                <a:latin typeface="+mj-lt"/>
                <a:ea typeface="+mn-ea"/>
                <a:cs typeface="+mn-cs"/>
              </a:rPr>
              <a:t>oil</a:t>
            </a:r>
            <a:r>
              <a:rPr lang="nb-NO" sz="2000" b="0" i="0" kern="1200" dirty="0">
                <a:solidFill>
                  <a:srgbClr val="002157"/>
                </a:solidFill>
                <a:effectLst/>
                <a:latin typeface="+mj-lt"/>
                <a:ea typeface="+mn-ea"/>
                <a:cs typeface="+mn-cs"/>
              </a:rPr>
              <a:t>, gas and mineral </a:t>
            </a:r>
            <a:r>
              <a:rPr lang="nb-NO" sz="2000" b="0" i="0" kern="1200" dirty="0" err="1">
                <a:solidFill>
                  <a:srgbClr val="002157"/>
                </a:solidFill>
                <a:effectLst/>
                <a:latin typeface="+mj-lt"/>
                <a:ea typeface="+mn-ea"/>
                <a:cs typeface="+mn-cs"/>
              </a:rPr>
              <a:t>resources</a:t>
            </a:r>
            <a:r>
              <a:rPr lang="nb-NO" sz="2000" b="0" i="0" kern="1200" dirty="0">
                <a:solidFill>
                  <a:srgbClr val="002157"/>
                </a:solidFill>
                <a:effectLst/>
                <a:latin typeface="+mj-lt"/>
                <a:ea typeface="+mn-ea"/>
                <a:cs typeface="+mn-cs"/>
              </a:rPr>
              <a:t>.</a:t>
            </a:r>
            <a:endParaRPr lang="nb-NO" sz="2000" b="0" i="0" dirty="0">
              <a:solidFill>
                <a:srgbClr val="002157"/>
              </a:solidFill>
              <a:latin typeface="+mj-lt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BF01A5C-F0D7-7343-90AC-D12336C68785}"/>
              </a:ext>
            </a:extLst>
          </p:cNvPr>
          <p:cNvSpPr/>
          <p:nvPr userDrawn="1"/>
        </p:nvSpPr>
        <p:spPr>
          <a:xfrm>
            <a:off x="7511040" y="1082351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626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tellysbilde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itle 2">
            <a:extLst>
              <a:ext uri="{FF2B5EF4-FFF2-40B4-BE49-F238E27FC236}">
                <a16:creationId xmlns:a16="http://schemas.microsoft.com/office/drawing/2014/main" id="{6CE0DCDA-C0F7-D54F-AF4E-9DA03B4CC2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35" y="3886159"/>
            <a:ext cx="4711991" cy="417758"/>
          </a:xfrm>
        </p:spPr>
        <p:txBody>
          <a:bodyPr>
            <a:norm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132856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Plassholder for tekst 8">
            <a:extLst>
              <a:ext uri="{FF2B5EF4-FFF2-40B4-BE49-F238E27FC236}">
                <a16:creationId xmlns:a16="http://schemas.microsoft.com/office/drawing/2014/main" id="{A60C8AA2-1499-8444-9FA4-1DFFBBDF80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435" y="3056502"/>
            <a:ext cx="4711991" cy="74499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5600" b="1" i="0">
                <a:solidFill>
                  <a:srgbClr val="132856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7" name="Plassholder for bilde 7">
            <a:extLst>
              <a:ext uri="{FF2B5EF4-FFF2-40B4-BE49-F238E27FC236}">
                <a16:creationId xmlns:a16="http://schemas.microsoft.com/office/drawing/2014/main" id="{CBBB60AB-D187-B94C-89DD-226E326D11D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799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00C876-71FD-7C45-80C5-76C71DFC4D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3434" y="5826626"/>
            <a:ext cx="1495766" cy="6737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2C2A41E-824E-C949-AF2A-1CAFA124388F}"/>
              </a:ext>
            </a:extLst>
          </p:cNvPr>
          <p:cNvSpPr/>
          <p:nvPr userDrawn="1"/>
        </p:nvSpPr>
        <p:spPr>
          <a:xfrm>
            <a:off x="3261" y="459260"/>
            <a:ext cx="883347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998A1A-FD10-F24F-9824-FA4018CAF4FB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1C024B3-2786-E946-837A-A9623899FAAC}"/>
              </a:ext>
            </a:extLst>
          </p:cNvPr>
          <p:cNvSpPr/>
          <p:nvPr userDrawn="1"/>
        </p:nvSpPr>
        <p:spPr>
          <a:xfrm>
            <a:off x="5217170" y="1082351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52E1013-46BC-F648-8C7F-359A428369FB}"/>
              </a:ext>
            </a:extLst>
          </p:cNvPr>
          <p:cNvSpPr/>
          <p:nvPr userDrawn="1"/>
        </p:nvSpPr>
        <p:spPr>
          <a:xfrm>
            <a:off x="2233056" y="1077544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05506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tellysbilde">
    <p:bg>
      <p:bgPr>
        <a:solidFill>
          <a:srgbClr val="FAEDBC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270B929-9328-914C-BFEB-1BA8D78F10B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B629E4-6460-A14A-9BC9-0B8BB909E3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57230" y="2053643"/>
            <a:ext cx="4277537" cy="275071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1CD7BD5-931D-E541-8629-0F1E0B04D6E8}"/>
              </a:ext>
            </a:extLst>
          </p:cNvPr>
          <p:cNvSpPr/>
          <p:nvPr userDrawn="1"/>
        </p:nvSpPr>
        <p:spPr>
          <a:xfrm>
            <a:off x="3261" y="459260"/>
            <a:ext cx="883347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C5115EB-A749-CB40-ABA6-675F3CD2977F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A5CD8DD-12D1-4B4A-9238-1196CE17BCCA}"/>
              </a:ext>
            </a:extLst>
          </p:cNvPr>
          <p:cNvSpPr/>
          <p:nvPr userDrawn="1"/>
        </p:nvSpPr>
        <p:spPr>
          <a:xfrm>
            <a:off x="7511040" y="1082351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5A3E740-DD37-9245-BD7A-8401CE3A6154}"/>
              </a:ext>
            </a:extLst>
          </p:cNvPr>
          <p:cNvSpPr/>
          <p:nvPr userDrawn="1"/>
        </p:nvSpPr>
        <p:spPr>
          <a:xfrm>
            <a:off x="11870888" y="1077544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9B745A-5D26-C047-A9C7-9C5BEFF193A1}"/>
              </a:ext>
            </a:extLst>
          </p:cNvPr>
          <p:cNvSpPr/>
          <p:nvPr userDrawn="1"/>
        </p:nvSpPr>
        <p:spPr>
          <a:xfrm rot="10800000">
            <a:off x="11308653" y="6118530"/>
            <a:ext cx="883347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0EE9FA9-A327-6248-967F-893ADCB92D87}"/>
              </a:ext>
            </a:extLst>
          </p:cNvPr>
          <p:cNvSpPr/>
          <p:nvPr userDrawn="1"/>
        </p:nvSpPr>
        <p:spPr>
          <a:xfrm rot="10800000">
            <a:off x="8389870" y="6577790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5F2C8DD-E55E-5E49-8657-720F9A9D4DF2}"/>
              </a:ext>
            </a:extLst>
          </p:cNvPr>
          <p:cNvSpPr/>
          <p:nvPr userDrawn="1"/>
        </p:nvSpPr>
        <p:spPr>
          <a:xfrm rot="10800000">
            <a:off x="4285761" y="5495439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69BC6AF-5607-7D45-B183-9BDF4622ED45}"/>
              </a:ext>
            </a:extLst>
          </p:cNvPr>
          <p:cNvSpPr/>
          <p:nvPr userDrawn="1"/>
        </p:nvSpPr>
        <p:spPr>
          <a:xfrm rot="10800000">
            <a:off x="3261" y="5500246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86660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tel og innhold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19C52459-D2B3-C546-9363-E84D342AFB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2812" y="1194998"/>
            <a:ext cx="4711991" cy="74499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4000" b="1" i="0">
                <a:latin typeface="Franklin Gothic Demi" panose="020B06030201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1" name="Plassholder for innhold 10">
            <a:extLst>
              <a:ext uri="{FF2B5EF4-FFF2-40B4-BE49-F238E27FC236}">
                <a16:creationId xmlns:a16="http://schemas.microsoft.com/office/drawing/2014/main" id="{99D48276-482E-1945-ADE2-ADEE49552A3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2812" y="2019792"/>
            <a:ext cx="4712614" cy="23383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Plassholder for bilde 12">
            <a:extLst>
              <a:ext uri="{FF2B5EF4-FFF2-40B4-BE49-F238E27FC236}">
                <a16:creationId xmlns:a16="http://schemas.microsoft.com/office/drawing/2014/main" id="{50554C5D-EF36-E249-B10A-0FB9A042CFC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10227" y="1194998"/>
            <a:ext cx="5781772" cy="4781596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6B3055C-3316-D645-ADCA-DEB8B4F59F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3434" y="5826626"/>
            <a:ext cx="1495766" cy="673730"/>
          </a:xfrm>
          <a:prstGeom prst="rect">
            <a:avLst/>
          </a:prstGeom>
        </p:spPr>
      </p:pic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88854686-49CF-2044-8971-F5576D049B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3434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rgbClr val="132856"/>
                </a:solidFill>
                <a:latin typeface="+mn-lt"/>
              </a:defRPr>
            </a:lvl1pPr>
          </a:lstStyle>
          <a:p>
            <a:fld id="{87DE6118-2437-4B30-8E3C-4D2BE6020583}" type="datetimeFigureOut">
              <a:rPr lang="en-US" smtClean="0"/>
              <a:pPr/>
              <a:t>12/11/2019</a:t>
            </a:fld>
            <a:endParaRPr lang="en-US" dirty="0"/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464EEBCF-38E5-AD4B-8659-D88B8DD95B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rgbClr val="132856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3D016E7E-798D-FE4E-93A5-3E0EDFA25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28758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rgbClr val="132856"/>
                </a:solidFill>
                <a:latin typeface="+mn-lt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4290E2-A1A3-B741-9CBD-D98316A373CB}"/>
              </a:ext>
            </a:extLst>
          </p:cNvPr>
          <p:cNvSpPr/>
          <p:nvPr userDrawn="1"/>
        </p:nvSpPr>
        <p:spPr>
          <a:xfrm rot="10800000">
            <a:off x="642812" y="0"/>
            <a:ext cx="883347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CA7434-1A7A-2B4E-8EE6-16FCE790ADC7}"/>
              </a:ext>
            </a:extLst>
          </p:cNvPr>
          <p:cNvSpPr/>
          <p:nvPr userDrawn="1"/>
        </p:nvSpPr>
        <p:spPr>
          <a:xfrm rot="10800000">
            <a:off x="4798353" y="560416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355435-836E-A844-9369-3492A9CEC711}"/>
              </a:ext>
            </a:extLst>
          </p:cNvPr>
          <p:cNvSpPr/>
          <p:nvPr userDrawn="1"/>
        </p:nvSpPr>
        <p:spPr>
          <a:xfrm rot="10800000">
            <a:off x="7838104" y="280208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DCC1036-51BC-E244-A360-023C7327BB3A}"/>
              </a:ext>
            </a:extLst>
          </p:cNvPr>
          <p:cNvSpPr/>
          <p:nvPr userDrawn="1"/>
        </p:nvSpPr>
        <p:spPr>
          <a:xfrm rot="10800000">
            <a:off x="11870887" y="560417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48053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C58431D-8E20-AE40-9B25-7E1CFCA42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812" y="1194998"/>
            <a:ext cx="10905753" cy="671660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0164713-EC13-F543-A4C5-7C9EA1055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12" y="2019792"/>
            <a:ext cx="10905753" cy="3581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46796DC-8000-D44B-AD74-3F72B4EBF0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3434" y="5826626"/>
            <a:ext cx="1495766" cy="673730"/>
          </a:xfrm>
          <a:prstGeom prst="rect">
            <a:avLst/>
          </a:prstGeom>
        </p:spPr>
      </p:pic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78B4D6C5-9BF0-5A49-9693-24A369DB77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3434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rgbClr val="132856"/>
                </a:solidFill>
                <a:latin typeface="+mn-lt"/>
              </a:defRPr>
            </a:lvl1pPr>
          </a:lstStyle>
          <a:p>
            <a:fld id="{87DE6118-2437-4B30-8E3C-4D2BE6020583}" type="datetimeFigureOut">
              <a:rPr lang="en-US" smtClean="0"/>
              <a:pPr/>
              <a:t>12/11/2019</a:t>
            </a:fld>
            <a:endParaRPr lang="en-US" dirty="0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2A686105-7BC9-224A-B16E-B13F4BA9A2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rgbClr val="132856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CCD24B93-4D97-C146-8244-BF6FA5ECAF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28758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rgbClr val="132856"/>
                </a:solidFill>
                <a:latin typeface="+mn-lt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7A9708-ACEE-3C49-9190-E339828EF3DF}"/>
              </a:ext>
            </a:extLst>
          </p:cNvPr>
          <p:cNvSpPr/>
          <p:nvPr userDrawn="1"/>
        </p:nvSpPr>
        <p:spPr>
          <a:xfrm>
            <a:off x="11308652" y="560417"/>
            <a:ext cx="883347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D7D776-D791-A645-9ECF-9C0B75DAE595}"/>
              </a:ext>
            </a:extLst>
          </p:cNvPr>
          <p:cNvSpPr/>
          <p:nvPr userDrawn="1"/>
        </p:nvSpPr>
        <p:spPr>
          <a:xfrm>
            <a:off x="7715346" y="1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0608E4-FCDF-7341-BDDE-2D407FE18E82}"/>
              </a:ext>
            </a:extLst>
          </p:cNvPr>
          <p:cNvSpPr/>
          <p:nvPr userDrawn="1"/>
        </p:nvSpPr>
        <p:spPr>
          <a:xfrm>
            <a:off x="4117877" y="280209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E3FFE0-A21C-7741-92B5-34AB4E684857}"/>
              </a:ext>
            </a:extLst>
          </p:cNvPr>
          <p:cNvSpPr/>
          <p:nvPr userDrawn="1"/>
        </p:nvSpPr>
        <p:spPr>
          <a:xfrm>
            <a:off x="642812" y="0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, innhold og bilde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C58431D-8E20-AE40-9B25-7E1CFCA42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813" y="1194998"/>
            <a:ext cx="7072534" cy="671660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0164713-EC13-F543-A4C5-7C9EA1055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13" y="2019792"/>
            <a:ext cx="7072534" cy="3581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46796DC-8000-D44B-AD74-3F72B4EBF0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3434" y="5826626"/>
            <a:ext cx="1495766" cy="673730"/>
          </a:xfrm>
          <a:prstGeom prst="rect">
            <a:avLst/>
          </a:prstGeom>
        </p:spPr>
      </p:pic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78B4D6C5-9BF0-5A49-9693-24A369DB77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3434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rgbClr val="132856"/>
                </a:solidFill>
                <a:latin typeface="+mn-lt"/>
              </a:defRPr>
            </a:lvl1pPr>
          </a:lstStyle>
          <a:p>
            <a:fld id="{87DE6118-2437-4B30-8E3C-4D2BE6020583}" type="datetimeFigureOut">
              <a:rPr lang="en-US" smtClean="0"/>
              <a:pPr/>
              <a:t>12/11/2019</a:t>
            </a:fld>
            <a:endParaRPr lang="en-US" dirty="0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2A686105-7BC9-224A-B16E-B13F4BA9A2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485169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rgbClr val="132856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D7D776-D791-A645-9ECF-9C0B75DAE595}"/>
              </a:ext>
            </a:extLst>
          </p:cNvPr>
          <p:cNvSpPr/>
          <p:nvPr userDrawn="1"/>
        </p:nvSpPr>
        <p:spPr>
          <a:xfrm>
            <a:off x="7715346" y="1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0608E4-FCDF-7341-BDDE-2D407FE18E82}"/>
              </a:ext>
            </a:extLst>
          </p:cNvPr>
          <p:cNvSpPr/>
          <p:nvPr userDrawn="1"/>
        </p:nvSpPr>
        <p:spPr>
          <a:xfrm>
            <a:off x="4117877" y="280209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E3FFE0-A21C-7741-92B5-34AB4E684857}"/>
              </a:ext>
            </a:extLst>
          </p:cNvPr>
          <p:cNvSpPr/>
          <p:nvPr userDrawn="1"/>
        </p:nvSpPr>
        <p:spPr>
          <a:xfrm>
            <a:off x="642812" y="0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7" name="Plassholder for bilde 12">
            <a:extLst>
              <a:ext uri="{FF2B5EF4-FFF2-40B4-BE49-F238E27FC236}">
                <a16:creationId xmlns:a16="http://schemas.microsoft.com/office/drawing/2014/main" id="{BEEEAE90-EF8E-3743-B611-305BD4EAA34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36457" y="0"/>
            <a:ext cx="4155543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19004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3434" y="685800"/>
            <a:ext cx="10881616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3434" y="2286000"/>
            <a:ext cx="10881616" cy="3474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434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rgbClr val="132856"/>
                </a:solidFill>
                <a:latin typeface="+mn-lt"/>
              </a:defRPr>
            </a:lvl1pPr>
          </a:lstStyle>
          <a:p>
            <a:fld id="{87DE6118-2437-4B30-8E3C-4D2BE6020583}" type="datetimeFigureOut">
              <a:rPr lang="en-US" smtClean="0"/>
              <a:pPr/>
              <a:t>12/11/2019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rgbClr val="132856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28758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rgbClr val="132856"/>
                </a:solidFill>
                <a:latin typeface="+mn-lt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7" r:id="rId2"/>
    <p:sldLayoutId id="2147483675" r:id="rId3"/>
    <p:sldLayoutId id="2147483678" r:id="rId4"/>
    <p:sldLayoutId id="2147483680" r:id="rId5"/>
    <p:sldLayoutId id="2147483676" r:id="rId6"/>
    <p:sldLayoutId id="2147483668" r:id="rId7"/>
    <p:sldLayoutId id="2147483650" r:id="rId8"/>
    <p:sldLayoutId id="2147483688" r:id="rId9"/>
    <p:sldLayoutId id="2147483686" r:id="rId10"/>
    <p:sldLayoutId id="2147483663" r:id="rId11"/>
    <p:sldLayoutId id="2147483683" r:id="rId12"/>
    <p:sldLayoutId id="2147483684" r:id="rId13"/>
    <p:sldLayoutId id="2147483685" r:id="rId14"/>
    <p:sldLayoutId id="2147483687" r:id="rId15"/>
    <p:sldLayoutId id="2147483654" r:id="rId16"/>
    <p:sldLayoutId id="2147483681" r:id="rId17"/>
    <p:sldLayoutId id="2147483682" r:id="rId18"/>
    <p:sldLayoutId id="2147483689" r:id="rId19"/>
    <p:sldLayoutId id="2147483691" r:id="rId20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5600" b="1" i="0" kern="1200" baseline="0">
          <a:solidFill>
            <a:srgbClr val="132856"/>
          </a:solidFill>
          <a:latin typeface="Franklin Gothic Demi" panose="020B0603020102020204" pitchFamily="34" charset="0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rgbClr val="132856"/>
          </a:solidFill>
          <a:latin typeface="+mj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teiti.org.tt/work-plan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90170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D61ECD-6F94-4241-B7C4-62E7230DEC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9936" y="966355"/>
            <a:ext cx="5251838" cy="1330277"/>
          </a:xfrm>
        </p:spPr>
        <p:txBody>
          <a:bodyPr>
            <a:normAutofit/>
          </a:bodyPr>
          <a:lstStyle/>
          <a:p>
            <a:r>
              <a:rPr lang="es-ES" sz="3200" dirty="0"/>
              <a:t>El plan de trabajo genera </a:t>
            </a:r>
            <a:r>
              <a:rPr lang="es-ES" sz="3200" dirty="0" err="1"/>
              <a:t>rendici</a:t>
            </a:r>
            <a:r>
              <a:rPr lang="es-AR" sz="3200" dirty="0" err="1"/>
              <a:t>ón</a:t>
            </a:r>
            <a:r>
              <a:rPr lang="es-ES" sz="3200" dirty="0"/>
              <a:t> de cuentas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75391-F31B-4878-B427-CBE68078D20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2812" y="2296633"/>
            <a:ext cx="4712614" cy="3213829"/>
          </a:xfrm>
        </p:spPr>
        <p:txBody>
          <a:bodyPr>
            <a:normAutofit/>
          </a:bodyPr>
          <a:lstStyle/>
          <a:p>
            <a:r>
              <a:rPr lang="es-ES" sz="2400" dirty="0"/>
              <a:t>¿Qué prometió hacer el GMP?</a:t>
            </a:r>
          </a:p>
          <a:p>
            <a:r>
              <a:rPr lang="es-ES" sz="2400" dirty="0"/>
              <a:t>¿Qué resultados concretos produjo?</a:t>
            </a:r>
          </a:p>
          <a:p>
            <a:r>
              <a:rPr lang="es-ES" sz="2400" dirty="0"/>
              <a:t>¿Cuánto costó?</a:t>
            </a:r>
          </a:p>
          <a:p>
            <a:pPr marL="0" indent="0">
              <a:buNone/>
            </a:pPr>
            <a:endParaRPr lang="es-ES" sz="2400" dirty="0"/>
          </a:p>
          <a:p>
            <a:pPr>
              <a:buFont typeface="Wingdings" panose="05000000000000000000" pitchFamily="2" charset="2"/>
              <a:buChar char="à"/>
            </a:pPr>
            <a:r>
              <a:rPr lang="es-ES" sz="2400" b="1" dirty="0">
                <a:solidFill>
                  <a:srgbClr val="0090BD"/>
                </a:solidFill>
              </a:rPr>
              <a:t>Es importante que sea de fácil acceso 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6525736-9B57-40A6-B9DB-7B948FFB9EE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211" r="211" b="3458"/>
          <a:stretch/>
        </p:blipFill>
        <p:spPr>
          <a:xfrm>
            <a:off x="6410227" y="1194998"/>
            <a:ext cx="5781772" cy="461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758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6F8C462-263D-49A6-83C4-7BB6CFC24A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"/>
              <a:t>Usos del plan de trabajo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464944-4584-4495-9480-22EEE02440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/>
              <a:t>O cómo lograr que el plan de trabajo resulte útil para uno</a:t>
            </a:r>
          </a:p>
        </p:txBody>
      </p:sp>
    </p:spTree>
    <p:extLst>
      <p:ext uri="{BB962C8B-B14F-4D97-AF65-F5344CB8AC3E}">
        <p14:creationId xmlns:p14="http://schemas.microsoft.com/office/powerpoint/2010/main" val="40540427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4D1DF-BE51-4E07-86C2-84E3BAA2A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649" y="656428"/>
            <a:ext cx="10905753" cy="671660"/>
          </a:xfrm>
        </p:spPr>
        <p:txBody>
          <a:bodyPr/>
          <a:lstStyle/>
          <a:p>
            <a:r>
              <a:rPr lang="es-ES" dirty="0"/>
              <a:t>Los objetivos nacionales y el impacto</a:t>
            </a:r>
            <a:br>
              <a:rPr lang="es-ES" dirty="0"/>
            </a:br>
            <a:r>
              <a:rPr lang="es-ES" dirty="0"/>
              <a:t>– el porqué de su conveniencia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B9A202-8648-4B9A-AFF5-8E8E129D4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936" y="2023416"/>
            <a:ext cx="4731004" cy="3581400"/>
          </a:xfrm>
        </p:spPr>
        <p:txBody>
          <a:bodyPr/>
          <a:lstStyle/>
          <a:p>
            <a:r>
              <a:rPr lang="es-ES" dirty="0"/>
              <a:t>El plan de trabajo establece un nexo entre EITI y los objetivos nacionales como </a:t>
            </a:r>
            <a:r>
              <a:rPr lang="es-ES" u="sng" dirty="0"/>
              <a:t>base de la narrativa relativa al impacto</a:t>
            </a:r>
          </a:p>
          <a:p>
            <a:r>
              <a:rPr lang="es-ES" dirty="0"/>
              <a:t>Relevamiento del aporte de las divulgaciones a las prioridades nacionales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/>
              <a:t>Ejemplo de Mauritania</a:t>
            </a:r>
          </a:p>
          <a:p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C731A6-D28D-4CD4-B341-D0C110206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7045" y="2441864"/>
            <a:ext cx="6505019" cy="4155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8A3438-2E5F-43CB-8B31-AC94F7918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7818" y="4649311"/>
            <a:ext cx="2778182" cy="2115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Graphic 5" descr="Line arrow Clockwise curve">
            <a:extLst>
              <a:ext uri="{FF2B5EF4-FFF2-40B4-BE49-F238E27FC236}">
                <a16:creationId xmlns:a16="http://schemas.microsoft.com/office/drawing/2014/main" id="{039BBF7E-1961-42D7-A1F6-E637562A27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6511198">
            <a:off x="2308367" y="4090223"/>
            <a:ext cx="1020226" cy="102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02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6D134-B7BF-4A27-B741-C557557AB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624" y="1740773"/>
            <a:ext cx="11122538" cy="1520349"/>
          </a:xfrm>
        </p:spPr>
        <p:txBody>
          <a:bodyPr/>
          <a:lstStyle/>
          <a:p>
            <a:pPr lvl="0">
              <a:lnSpc>
                <a:spcPct val="94000"/>
              </a:lnSpc>
              <a:spcBef>
                <a:spcPts val="200"/>
              </a:spcBef>
              <a:spcAft>
                <a:spcPts val="200"/>
              </a:spcAft>
            </a:pPr>
            <a:r>
              <a:rPr lang="es-ES" sz="2000" b="0" dirty="0">
                <a:latin typeface="Franklin Gothic Book" panose="020B0503020102020204"/>
                <a:ea typeface="+mn-ea"/>
                <a:cs typeface="+mn-cs"/>
              </a:rPr>
              <a:t>Ejemplo de Guyana</a:t>
            </a:r>
            <a:endParaRPr lang="es-E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1AEA10-793B-4D56-81BD-653EC297E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64" y="2500948"/>
            <a:ext cx="11836472" cy="597821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47C9B6B-078D-4DAB-B307-9BEDAE37C016}"/>
              </a:ext>
            </a:extLst>
          </p:cNvPr>
          <p:cNvSpPr txBox="1">
            <a:spLocks/>
          </p:cNvSpPr>
          <p:nvPr/>
        </p:nvSpPr>
        <p:spPr>
          <a:xfrm>
            <a:off x="297873" y="564759"/>
            <a:ext cx="11122538" cy="15203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000" b="1" i="0" kern="1200" baseline="0">
                <a:solidFill>
                  <a:srgbClr val="132856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94000"/>
              </a:lnSpc>
              <a:spcBef>
                <a:spcPts val="200"/>
              </a:spcBef>
              <a:spcAft>
                <a:spcPts val="200"/>
              </a:spcAft>
            </a:pPr>
            <a:r>
              <a:rPr lang="es-ES" sz="2800" dirty="0"/>
              <a:t>Herramienta de coordinación: qué financia el gobierno, dónde hace falta financiamiento adicional</a:t>
            </a:r>
            <a:br>
              <a:rPr lang="es-ES" sz="2800" dirty="0"/>
            </a:br>
            <a:endParaRPr lang="es-ES" sz="3600" dirty="0"/>
          </a:p>
        </p:txBody>
      </p:sp>
      <p:pic>
        <p:nvPicPr>
          <p:cNvPr id="6" name="Graphic 5" descr="Line arrow Clockwise curve">
            <a:extLst>
              <a:ext uri="{FF2B5EF4-FFF2-40B4-BE49-F238E27FC236}">
                <a16:creationId xmlns:a16="http://schemas.microsoft.com/office/drawing/2014/main" id="{A4A2B507-5FED-4001-9140-F14BABC453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9311586">
            <a:off x="2672050" y="1610748"/>
            <a:ext cx="1020226" cy="102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541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60EAA-5ECA-4E66-93B0-F17B0D378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549" y="859168"/>
            <a:ext cx="10905753" cy="671660"/>
          </a:xfrm>
        </p:spPr>
        <p:txBody>
          <a:bodyPr/>
          <a:lstStyle/>
          <a:p>
            <a:r>
              <a:rPr lang="es-ES" dirty="0"/>
              <a:t>Armenia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D06FEA6-24FC-4E15-A657-23ABA794A5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3" y="1907210"/>
            <a:ext cx="11944855" cy="456160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211B5F7-404F-406B-8C59-2336BE4D9CD3}"/>
              </a:ext>
            </a:extLst>
          </p:cNvPr>
          <p:cNvSpPr/>
          <p:nvPr/>
        </p:nvSpPr>
        <p:spPr>
          <a:xfrm>
            <a:off x="9770182" y="6236898"/>
            <a:ext cx="2421818" cy="6716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34823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1DDDE-5E71-4E2C-8A81-E91895608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39" y="675453"/>
            <a:ext cx="10905753" cy="671660"/>
          </a:xfrm>
        </p:spPr>
        <p:txBody>
          <a:bodyPr/>
          <a:lstStyle/>
          <a:p>
            <a:r>
              <a:rPr lang="es-ES" dirty="0"/>
              <a:t>Utilización del plan de trabajo para seguir las actividades y decisiones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2582BB-7A87-483C-B5B1-8E2D04ABD3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189"/>
          <a:stretch/>
        </p:blipFill>
        <p:spPr>
          <a:xfrm>
            <a:off x="344632" y="2920609"/>
            <a:ext cx="11502736" cy="3746003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177C07C5-E3EE-4316-8C9B-4AB25CDE9D27}"/>
              </a:ext>
            </a:extLst>
          </p:cNvPr>
          <p:cNvSpPr/>
          <p:nvPr/>
        </p:nvSpPr>
        <p:spPr>
          <a:xfrm>
            <a:off x="5607315" y="2182091"/>
            <a:ext cx="2909696" cy="1079929"/>
          </a:xfrm>
          <a:prstGeom prst="wedgeRectCallout">
            <a:avLst>
              <a:gd name="adj1" fmla="val -47222"/>
              <a:gd name="adj2" fmla="val 1597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Si ya está concluida, se ingresa el estado y la fecha</a:t>
            </a:r>
          </a:p>
        </p:txBody>
      </p:sp>
    </p:spTree>
    <p:extLst>
      <p:ext uri="{BB962C8B-B14F-4D97-AF65-F5344CB8AC3E}">
        <p14:creationId xmlns:p14="http://schemas.microsoft.com/office/powerpoint/2010/main" val="1164547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A5BCE-F278-44CA-9C93-F824A60A7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813" y="1194998"/>
            <a:ext cx="5153554" cy="671660"/>
          </a:xfrm>
        </p:spPr>
        <p:txBody>
          <a:bodyPr/>
          <a:lstStyle/>
          <a:p>
            <a:r>
              <a:rPr lang="es-ES" dirty="0"/>
              <a:t>Seguimiento</a:t>
            </a:r>
          </a:p>
        </p:txBody>
      </p:sp>
      <p:graphicFrame>
        <p:nvGraphicFramePr>
          <p:cNvPr id="4" name="Content Placeholder 6">
            <a:extLst>
              <a:ext uri="{FF2B5EF4-FFF2-40B4-BE49-F238E27FC236}">
                <a16:creationId xmlns:a16="http://schemas.microsoft.com/office/drawing/2014/main" id="{AFF12566-3ABD-4075-94DE-B2BE448022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6657670"/>
              </p:ext>
            </p:extLst>
          </p:nvPr>
        </p:nvGraphicFramePr>
        <p:xfrm>
          <a:off x="6096000" y="131607"/>
          <a:ext cx="5779253" cy="2552700"/>
        </p:xfrm>
        <a:graphic>
          <a:graphicData uri="http://schemas.openxmlformats.org/drawingml/2006/table">
            <a:tbl>
              <a:tblPr/>
              <a:tblGrid>
                <a:gridCol w="827346">
                  <a:extLst>
                    <a:ext uri="{9D8B030D-6E8A-4147-A177-3AD203B41FA5}">
                      <a16:colId xmlns:a16="http://schemas.microsoft.com/office/drawing/2014/main" val="236087898"/>
                    </a:ext>
                  </a:extLst>
                </a:gridCol>
                <a:gridCol w="888180">
                  <a:extLst>
                    <a:ext uri="{9D8B030D-6E8A-4147-A177-3AD203B41FA5}">
                      <a16:colId xmlns:a16="http://schemas.microsoft.com/office/drawing/2014/main" val="3746282326"/>
                    </a:ext>
                  </a:extLst>
                </a:gridCol>
                <a:gridCol w="717845">
                  <a:extLst>
                    <a:ext uri="{9D8B030D-6E8A-4147-A177-3AD203B41FA5}">
                      <a16:colId xmlns:a16="http://schemas.microsoft.com/office/drawing/2014/main" val="1344863561"/>
                    </a:ext>
                  </a:extLst>
                </a:gridCol>
                <a:gridCol w="776518">
                  <a:extLst>
                    <a:ext uri="{9D8B030D-6E8A-4147-A177-3AD203B41FA5}">
                      <a16:colId xmlns:a16="http://schemas.microsoft.com/office/drawing/2014/main" val="3862610424"/>
                    </a:ext>
                  </a:extLst>
                </a:gridCol>
                <a:gridCol w="2569364">
                  <a:extLst>
                    <a:ext uri="{9D8B030D-6E8A-4147-A177-3AD203B41FA5}">
                      <a16:colId xmlns:a16="http://schemas.microsoft.com/office/drawing/2014/main" val="2262914777"/>
                    </a:ext>
                  </a:extLst>
                </a:gridCol>
              </a:tblGrid>
              <a:tr h="3429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Leyenda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6860694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1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3832492"/>
                  </a:ext>
                </a:extLst>
              </a:tr>
              <a:tr h="1152525"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pendiente de inicio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en desarrollo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en curso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finalizado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recomendación de la Validación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6768463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A35B8851-A429-45C9-8BB6-8EAA783C3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609" y="2446344"/>
            <a:ext cx="8055855" cy="428156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991E293-33BE-404D-98E0-87359F75B0F0}"/>
              </a:ext>
            </a:extLst>
          </p:cNvPr>
          <p:cNvCxnSpPr>
            <a:cxnSpLocks/>
            <a:endCxn id="4" idx="1"/>
          </p:cNvCxnSpPr>
          <p:nvPr/>
        </p:nvCxnSpPr>
        <p:spPr>
          <a:xfrm flipV="1">
            <a:off x="642812" y="1407957"/>
            <a:ext cx="5453188" cy="511753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77807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C0C1D-261B-41F3-8EFA-F6B6BBCC1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94" y="859168"/>
            <a:ext cx="10905753" cy="671660"/>
          </a:xfrm>
        </p:spPr>
        <p:txBody>
          <a:bodyPr/>
          <a:lstStyle/>
          <a:p>
            <a:r>
              <a:rPr lang="es-ES" dirty="0"/>
              <a:t>Utilización del plan de trabajo para organizar reuniones del GMP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DC469B-2DDF-4DAF-A8FB-E93CB93C4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173" y="4233056"/>
            <a:ext cx="11613654" cy="1521270"/>
          </a:xfrm>
          <a:prstGeom prst="rect">
            <a:avLst/>
          </a:prstGeom>
        </p:spPr>
      </p:pic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3DE688E3-39C3-4099-8A91-AF2ADBA5B391}"/>
              </a:ext>
            </a:extLst>
          </p:cNvPr>
          <p:cNvSpPr/>
          <p:nvPr/>
        </p:nvSpPr>
        <p:spPr>
          <a:xfrm>
            <a:off x="6504709" y="2414227"/>
            <a:ext cx="3138056" cy="1597542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/>
              <a:t>Debate / decisión a adoptarse en la 16.ª reunión del GMP</a:t>
            </a:r>
          </a:p>
          <a:p>
            <a:pPr algn="ctr"/>
            <a:r>
              <a:rPr lang="es-ES" sz="2000" dirty="0">
                <a:sym typeface="Wingdings" panose="05000000000000000000" pitchFamily="2" charset="2"/>
              </a:rPr>
              <a:t></a:t>
            </a:r>
            <a:r>
              <a:rPr lang="es-ES" sz="2000" dirty="0"/>
              <a:t> programa</a:t>
            </a:r>
          </a:p>
        </p:txBody>
      </p:sp>
    </p:spTree>
    <p:extLst>
      <p:ext uri="{BB962C8B-B14F-4D97-AF65-F5344CB8AC3E}">
        <p14:creationId xmlns:p14="http://schemas.microsoft.com/office/powerpoint/2010/main" val="38915501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FBDD8F-7B90-4E87-B7AE-2F65A7DB1D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" dirty="0"/>
              <a:t>Inclusión de la integración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4EDB5C-01B9-4797-8A29-B14716B907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/>
              <a:t>Modos de reflejar el camino hacia la divulgación sistemática en el propio plan de trabajo</a:t>
            </a:r>
          </a:p>
        </p:txBody>
      </p:sp>
    </p:spTree>
    <p:extLst>
      <p:ext uri="{BB962C8B-B14F-4D97-AF65-F5344CB8AC3E}">
        <p14:creationId xmlns:p14="http://schemas.microsoft.com/office/powerpoint/2010/main" val="35558181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E08A5-4E22-6349-B535-1C8C09AB6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95" y="724086"/>
            <a:ext cx="7072534" cy="671660"/>
          </a:xfrm>
        </p:spPr>
        <p:txBody>
          <a:bodyPr/>
          <a:lstStyle/>
          <a:p>
            <a:r>
              <a:rPr lang="es-ES" dirty="0"/>
              <a:t>Divulgación sistemática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A1795B-E7FD-4B8E-AAD4-8B92BEE27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13" y="1849582"/>
            <a:ext cx="5453187" cy="3751610"/>
          </a:xfrm>
        </p:spPr>
        <p:txBody>
          <a:bodyPr>
            <a:normAutofit lnSpcReduction="10000"/>
          </a:bodyPr>
          <a:lstStyle/>
          <a:p>
            <a:r>
              <a:rPr lang="es-ES" sz="2400" dirty="0"/>
              <a:t>El resultado final deseado, donde los requisitos de divulgación del EITI se cumplen mediante la </a:t>
            </a:r>
            <a:r>
              <a:rPr lang="es-ES" sz="2400" b="1" dirty="0"/>
              <a:t>presentación de información de manera periódica y pública por parte de las empresas y los gobiernos</a:t>
            </a:r>
            <a:r>
              <a:rPr lang="es-ES" sz="2400" dirty="0"/>
              <a:t>.</a:t>
            </a:r>
            <a:r>
              <a:rPr lang="es-ES" sz="2400" b="1" dirty="0"/>
              <a:t> </a:t>
            </a:r>
          </a:p>
          <a:p>
            <a:r>
              <a:rPr lang="es-ES" sz="2400" dirty="0"/>
              <a:t>Esto podría incluir la presentación de información financiera al público, informes anuales, portales de información, y demás iniciativas de datos abiertos.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945247-55D5-4E7C-ADAC-D1842E969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1127" y="399128"/>
            <a:ext cx="4889644" cy="610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342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77E96A1F-9AFC-2B43-A2E7-586BFD9784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endParaRPr lang="nb-NO" sz="2400" dirty="0"/>
          </a:p>
          <a:p>
            <a:endParaRPr lang="nb-NO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8A8E94-9F39-7B49-ADCA-DF925BAD35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s-ES" dirty="0"/>
              <a:t>Cómo sacarle el máximo provecho al plan de trabajo</a:t>
            </a:r>
          </a:p>
        </p:txBody>
      </p:sp>
    </p:spTree>
    <p:extLst>
      <p:ext uri="{BB962C8B-B14F-4D97-AF65-F5344CB8AC3E}">
        <p14:creationId xmlns:p14="http://schemas.microsoft.com/office/powerpoint/2010/main" val="22468715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E08A5-4E22-6349-B535-1C8C09AB6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629" y="552401"/>
            <a:ext cx="11349059" cy="706825"/>
          </a:xfrm>
        </p:spPr>
        <p:txBody>
          <a:bodyPr/>
          <a:lstStyle/>
          <a:p>
            <a:r>
              <a:rPr lang="en-AU" dirty="0" err="1"/>
              <a:t>Divulgación</a:t>
            </a:r>
            <a:r>
              <a:rPr lang="en-AU" dirty="0"/>
              <a:t> </a:t>
            </a:r>
            <a:r>
              <a:rPr lang="en-AU" dirty="0" err="1"/>
              <a:t>Sistemática</a:t>
            </a:r>
            <a:r>
              <a:rPr lang="en-AU" dirty="0"/>
              <a:t> </a:t>
            </a:r>
            <a:br>
              <a:rPr lang="en-AU" dirty="0"/>
            </a:br>
            <a:endParaRPr lang="nb-NO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6982CBE-18D4-402F-9908-E7F0C3706C99}"/>
              </a:ext>
            </a:extLst>
          </p:cNvPr>
          <p:cNvGrpSpPr/>
          <p:nvPr/>
        </p:nvGrpSpPr>
        <p:grpSpPr>
          <a:xfrm>
            <a:off x="511987" y="1486492"/>
            <a:ext cx="11168026" cy="4592708"/>
            <a:chOff x="297798" y="991492"/>
            <a:chExt cx="11469724" cy="459270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29FCC54-FDAC-4F5A-884B-ECDE49F4C0CA}"/>
                </a:ext>
              </a:extLst>
            </p:cNvPr>
            <p:cNvSpPr txBox="1"/>
            <p:nvPr/>
          </p:nvSpPr>
          <p:spPr>
            <a:xfrm>
              <a:off x="1256249" y="1104432"/>
              <a:ext cx="1028086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2600" b="1" dirty="0">
                  <a:solidFill>
                    <a:schemeClr val="bg1"/>
                  </a:solidFill>
                  <a:latin typeface="Franklin Gothic Book" panose="020B0503020102020204" pitchFamily="34" charset="0"/>
                  <a:ea typeface="+mj-ea"/>
                  <a:cs typeface="+mj-cs"/>
                </a:rPr>
                <a:t>100%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D5BF433-53EC-4C37-B8F8-8BC8546FCC4C}"/>
                </a:ext>
              </a:extLst>
            </p:cNvPr>
            <p:cNvSpPr txBox="1"/>
            <p:nvPr/>
          </p:nvSpPr>
          <p:spPr>
            <a:xfrm>
              <a:off x="4918420" y="1031993"/>
              <a:ext cx="142247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2600" b="1" dirty="0">
                  <a:solidFill>
                    <a:schemeClr val="bg1"/>
                  </a:solidFill>
                  <a:latin typeface="Franklin Gothic Book" panose="020B0503020102020204" pitchFamily="34" charset="0"/>
                  <a:ea typeface="+mj-ea"/>
                  <a:cs typeface="+mj-cs"/>
                </a:rPr>
                <a:t>Parcial…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09BC601-E90C-4224-B116-7163FFE847D2}"/>
                </a:ext>
              </a:extLst>
            </p:cNvPr>
            <p:cNvSpPr txBox="1"/>
            <p:nvPr/>
          </p:nvSpPr>
          <p:spPr>
            <a:xfrm>
              <a:off x="8434993" y="991492"/>
              <a:ext cx="331270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2600" b="1" dirty="0">
                  <a:solidFill>
                    <a:schemeClr val="bg1"/>
                  </a:solidFill>
                  <a:latin typeface="Franklin Gothic Book" panose="020B0503020102020204" pitchFamily="34" charset="0"/>
                  <a:ea typeface="+mj-ea"/>
                  <a:cs typeface="+mj-cs"/>
                </a:rPr>
                <a:t>NO es </a:t>
              </a:r>
              <a:r>
                <a:rPr lang="nb-NO" sz="2600" b="1" dirty="0" err="1">
                  <a:solidFill>
                    <a:schemeClr val="bg1"/>
                  </a:solidFill>
                  <a:latin typeface="Franklin Gothic Book" panose="020B0503020102020204" pitchFamily="34" charset="0"/>
                  <a:ea typeface="+mj-ea"/>
                  <a:cs typeface="+mj-cs"/>
                </a:rPr>
                <a:t>mainstreaming</a:t>
              </a:r>
              <a:endParaRPr lang="nb-NO" sz="2600" b="1" dirty="0">
                <a:solidFill>
                  <a:schemeClr val="bg1"/>
                </a:solidFill>
                <a:latin typeface="Franklin Gothic Book" panose="020B0503020102020204" pitchFamily="34" charset="0"/>
                <a:ea typeface="+mj-ea"/>
                <a:cs typeface="+mj-cs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DF5181F-6746-46C6-B90A-58869AA5D91E}"/>
                </a:ext>
              </a:extLst>
            </p:cNvPr>
            <p:cNvGrpSpPr/>
            <p:nvPr/>
          </p:nvGrpSpPr>
          <p:grpSpPr>
            <a:xfrm>
              <a:off x="297798" y="2192122"/>
              <a:ext cx="2459327" cy="1575188"/>
              <a:chOff x="2527359" y="2435253"/>
              <a:chExt cx="2168476" cy="1063419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9A1F57AA-B5F7-4D4A-AF13-8E843E31E7A1}"/>
                  </a:ext>
                </a:extLst>
              </p:cNvPr>
              <p:cNvGrpSpPr/>
              <p:nvPr/>
            </p:nvGrpSpPr>
            <p:grpSpPr>
              <a:xfrm>
                <a:off x="2527359" y="2435253"/>
                <a:ext cx="941315" cy="1063419"/>
                <a:chOff x="2527359" y="2435253"/>
                <a:chExt cx="941315" cy="1063419"/>
              </a:xfrm>
            </p:grpSpPr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6FB84CA2-0BD3-48DC-8A1B-0A2D45F8CB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35579" t="42755" r="50000" b="32341"/>
                <a:stretch/>
              </p:blipFill>
              <p:spPr>
                <a:xfrm>
                  <a:off x="2568771" y="2435253"/>
                  <a:ext cx="511531" cy="496874"/>
                </a:xfrm>
                <a:prstGeom prst="rect">
                  <a:avLst/>
                </a:prstGeom>
              </p:spPr>
            </p:pic>
            <p:pic>
              <p:nvPicPr>
                <p:cNvPr id="55" name="Picture 54">
                  <a:extLst>
                    <a:ext uri="{FF2B5EF4-FFF2-40B4-BE49-F238E27FC236}">
                      <a16:creationId xmlns:a16="http://schemas.microsoft.com/office/drawing/2014/main" id="{AB150EC6-CFB6-40C6-A293-F01518321F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35206" t="47273" r="48740" b="31680"/>
                <a:stretch/>
              </p:blipFill>
              <p:spPr>
                <a:xfrm>
                  <a:off x="3121713" y="2464536"/>
                  <a:ext cx="346961" cy="438307"/>
                </a:xfrm>
                <a:prstGeom prst="rect">
                  <a:avLst/>
                </a:prstGeom>
              </p:spPr>
            </p:pic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C8CE2044-986A-437E-ADED-43A26F9E39E0}"/>
                    </a:ext>
                  </a:extLst>
                </p:cNvPr>
                <p:cNvGrpSpPr/>
                <p:nvPr/>
              </p:nvGrpSpPr>
              <p:grpSpPr>
                <a:xfrm>
                  <a:off x="2527359" y="3019653"/>
                  <a:ext cx="594354" cy="438307"/>
                  <a:chOff x="2370430" y="3052872"/>
                  <a:chExt cx="867056" cy="455146"/>
                </a:xfrm>
              </p:grpSpPr>
              <p:pic>
                <p:nvPicPr>
                  <p:cNvPr id="58" name="Picture 57">
                    <a:extLst>
                      <a:ext uri="{FF2B5EF4-FFF2-40B4-BE49-F238E27FC236}">
                        <a16:creationId xmlns:a16="http://schemas.microsoft.com/office/drawing/2014/main" id="{BE361195-91E7-4786-BC5F-70BCC403A81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l="29566" t="33334" r="45702" b="19999"/>
                  <a:stretch/>
                </p:blipFill>
                <p:spPr>
                  <a:xfrm>
                    <a:off x="2824536" y="3052872"/>
                    <a:ext cx="412950" cy="438307"/>
                  </a:xfrm>
                  <a:prstGeom prst="rect">
                    <a:avLst/>
                  </a:prstGeom>
                </p:spPr>
              </p:pic>
              <p:pic>
                <p:nvPicPr>
                  <p:cNvPr id="59" name="Picture 58">
                    <a:extLst>
                      <a:ext uri="{FF2B5EF4-FFF2-40B4-BE49-F238E27FC236}">
                        <a16:creationId xmlns:a16="http://schemas.microsoft.com/office/drawing/2014/main" id="{A3197E52-0EC2-42F2-B7EF-1BCBB4956A7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/>
                  <a:srcRect l="28203" t="29201" r="42975" b="21667"/>
                  <a:stretch/>
                </p:blipFill>
                <p:spPr>
                  <a:xfrm>
                    <a:off x="2370430" y="3069711"/>
                    <a:ext cx="457108" cy="43830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57" name="Picture 56">
                  <a:extLst>
                    <a:ext uri="{FF2B5EF4-FFF2-40B4-BE49-F238E27FC236}">
                      <a16:creationId xmlns:a16="http://schemas.microsoft.com/office/drawing/2014/main" id="{C8FF8848-3A33-4802-8862-3FD11F62A7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35206" t="47273" r="48740" b="31680"/>
                <a:stretch/>
              </p:blipFill>
              <p:spPr>
                <a:xfrm>
                  <a:off x="3120983" y="3060365"/>
                  <a:ext cx="347691" cy="438307"/>
                </a:xfrm>
                <a:prstGeom prst="rect">
                  <a:avLst/>
                </a:prstGeom>
              </p:spPr>
            </p:pic>
          </p:grp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2A5D544F-7034-4C67-B98A-46B0CC37D6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23988" t="30369" r="40806" b="18677"/>
              <a:stretch/>
            </p:blipFill>
            <p:spPr>
              <a:xfrm>
                <a:off x="3548514" y="2482554"/>
                <a:ext cx="1147321" cy="934041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A122DAD-35B5-44F5-A7B5-2111F3460089}"/>
                </a:ext>
              </a:extLst>
            </p:cNvPr>
            <p:cNvGrpSpPr/>
            <p:nvPr/>
          </p:nvGrpSpPr>
          <p:grpSpPr>
            <a:xfrm>
              <a:off x="4393800" y="2269832"/>
              <a:ext cx="2453574" cy="1148142"/>
              <a:chOff x="4731955" y="2492186"/>
              <a:chExt cx="2453574" cy="1148142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4F7CC2C2-5B6F-4E84-BB35-284625E8B13C}"/>
                  </a:ext>
                </a:extLst>
              </p:cNvPr>
              <p:cNvGrpSpPr/>
              <p:nvPr/>
            </p:nvGrpSpPr>
            <p:grpSpPr>
              <a:xfrm>
                <a:off x="4731955" y="2576909"/>
                <a:ext cx="1100310" cy="1063419"/>
                <a:chOff x="3461507" y="2663203"/>
                <a:chExt cx="941315" cy="1063419"/>
              </a:xfrm>
            </p:grpSpPr>
            <p:pic>
              <p:nvPicPr>
                <p:cNvPr id="46" name="Picture 45">
                  <a:extLst>
                    <a:ext uri="{FF2B5EF4-FFF2-40B4-BE49-F238E27FC236}">
                      <a16:creationId xmlns:a16="http://schemas.microsoft.com/office/drawing/2014/main" id="{E91E7EFD-76A9-4679-BB0D-A49C2ED221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35579" t="42755" r="50000" b="32341"/>
                <a:stretch/>
              </p:blipFill>
              <p:spPr>
                <a:xfrm>
                  <a:off x="3502919" y="2663203"/>
                  <a:ext cx="511531" cy="496874"/>
                </a:xfrm>
                <a:prstGeom prst="rect">
                  <a:avLst/>
                </a:prstGeom>
              </p:spPr>
            </p:pic>
            <p:pic>
              <p:nvPicPr>
                <p:cNvPr id="47" name="Picture 46">
                  <a:extLst>
                    <a:ext uri="{FF2B5EF4-FFF2-40B4-BE49-F238E27FC236}">
                      <a16:creationId xmlns:a16="http://schemas.microsoft.com/office/drawing/2014/main" id="{18050CE2-6F44-466F-B3E9-C0B1FF3A74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35206" t="47273" r="48740" b="31680"/>
                <a:stretch/>
              </p:blipFill>
              <p:spPr>
                <a:xfrm>
                  <a:off x="4055861" y="2692486"/>
                  <a:ext cx="346961" cy="438307"/>
                </a:xfrm>
                <a:prstGeom prst="rect">
                  <a:avLst/>
                </a:prstGeom>
              </p:spPr>
            </p:pic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C1A160A5-B348-483B-8458-5C1D163DD1E9}"/>
                    </a:ext>
                  </a:extLst>
                </p:cNvPr>
                <p:cNvGrpSpPr/>
                <p:nvPr/>
              </p:nvGrpSpPr>
              <p:grpSpPr>
                <a:xfrm>
                  <a:off x="3461507" y="3247603"/>
                  <a:ext cx="594354" cy="438307"/>
                  <a:chOff x="2370430" y="3052872"/>
                  <a:chExt cx="867056" cy="455146"/>
                </a:xfrm>
              </p:grpSpPr>
              <p:pic>
                <p:nvPicPr>
                  <p:cNvPr id="50" name="Picture 49">
                    <a:extLst>
                      <a:ext uri="{FF2B5EF4-FFF2-40B4-BE49-F238E27FC236}">
                        <a16:creationId xmlns:a16="http://schemas.microsoft.com/office/drawing/2014/main" id="{0C0EC761-9C31-4048-B955-F6399626F1C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l="29566" t="33334" r="45702" b="19999"/>
                  <a:stretch/>
                </p:blipFill>
                <p:spPr>
                  <a:xfrm>
                    <a:off x="2824536" y="3052872"/>
                    <a:ext cx="412950" cy="438307"/>
                  </a:xfrm>
                  <a:prstGeom prst="rect">
                    <a:avLst/>
                  </a:prstGeom>
                </p:spPr>
              </p:pic>
              <p:pic>
                <p:nvPicPr>
                  <p:cNvPr id="51" name="Picture 50">
                    <a:extLst>
                      <a:ext uri="{FF2B5EF4-FFF2-40B4-BE49-F238E27FC236}">
                        <a16:creationId xmlns:a16="http://schemas.microsoft.com/office/drawing/2014/main" id="{7690B389-B4BB-437D-9816-92CA8DCE105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/>
                  <a:srcRect l="28203" t="29201" r="42975" b="21667"/>
                  <a:stretch/>
                </p:blipFill>
                <p:spPr>
                  <a:xfrm>
                    <a:off x="2370430" y="3069711"/>
                    <a:ext cx="457108" cy="43830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49" name="Picture 48">
                  <a:extLst>
                    <a:ext uri="{FF2B5EF4-FFF2-40B4-BE49-F238E27FC236}">
                      <a16:creationId xmlns:a16="http://schemas.microsoft.com/office/drawing/2014/main" id="{03E892BF-72CD-4FF0-AAC2-B59D92D39B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35206" t="47273" r="48740" b="31680"/>
                <a:stretch/>
              </p:blipFill>
              <p:spPr>
                <a:xfrm>
                  <a:off x="4055131" y="3288315"/>
                  <a:ext cx="347691" cy="438307"/>
                </a:xfrm>
                <a:prstGeom prst="rect">
                  <a:avLst/>
                </a:prstGeom>
              </p:spPr>
            </p:pic>
          </p:grpSp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EF7265F9-9763-45B7-9EB9-81A128F25C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23988" t="30369" r="40806" b="18677"/>
              <a:stretch/>
            </p:blipFill>
            <p:spPr>
              <a:xfrm>
                <a:off x="6038208" y="2492186"/>
                <a:ext cx="1147321" cy="934041"/>
              </a:xfrm>
              <a:prstGeom prst="rect">
                <a:avLst/>
              </a:prstGeom>
            </p:spPr>
          </p:pic>
        </p:grpSp>
        <p:sp>
          <p:nvSpPr>
            <p:cNvPr id="12" name="Cross 11">
              <a:extLst>
                <a:ext uri="{FF2B5EF4-FFF2-40B4-BE49-F238E27FC236}">
                  <a16:creationId xmlns:a16="http://schemas.microsoft.com/office/drawing/2014/main" id="{A53D44A2-4CE0-4E50-BA2B-88765512EC04}"/>
                </a:ext>
              </a:extLst>
            </p:cNvPr>
            <p:cNvSpPr/>
            <p:nvPr/>
          </p:nvSpPr>
          <p:spPr>
            <a:xfrm>
              <a:off x="5571074" y="3458163"/>
              <a:ext cx="397894" cy="449645"/>
            </a:xfrm>
            <a:prstGeom prst="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F247760-CD19-4C57-9DEF-B6BF85F5E02D}"/>
                </a:ext>
              </a:extLst>
            </p:cNvPr>
            <p:cNvGrpSpPr/>
            <p:nvPr/>
          </p:nvGrpSpPr>
          <p:grpSpPr>
            <a:xfrm>
              <a:off x="8254631" y="2822145"/>
              <a:ext cx="3512891" cy="1440536"/>
              <a:chOff x="3672638" y="3388288"/>
              <a:chExt cx="3512891" cy="1440536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BC96330B-885D-4E2F-8AFB-5680BCC5286A}"/>
                  </a:ext>
                </a:extLst>
              </p:cNvPr>
              <p:cNvGrpSpPr/>
              <p:nvPr/>
            </p:nvGrpSpPr>
            <p:grpSpPr>
              <a:xfrm>
                <a:off x="3672638" y="3655894"/>
                <a:ext cx="941315" cy="1063419"/>
                <a:chOff x="2527359" y="2435253"/>
                <a:chExt cx="941315" cy="1063419"/>
              </a:xfrm>
            </p:grpSpPr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F671D840-19EF-4F90-840E-F67726DA19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35579" t="42755" r="50000" b="32341"/>
                <a:stretch/>
              </p:blipFill>
              <p:spPr>
                <a:xfrm>
                  <a:off x="2568771" y="2435253"/>
                  <a:ext cx="511531" cy="496874"/>
                </a:xfrm>
                <a:prstGeom prst="rect">
                  <a:avLst/>
                </a:prstGeom>
              </p:spPr>
            </p:pic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41BA42CF-9A73-49AD-9AFE-DB102F6E4D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35206" t="47273" r="48740" b="31680"/>
                <a:stretch/>
              </p:blipFill>
              <p:spPr>
                <a:xfrm>
                  <a:off x="3121713" y="2464536"/>
                  <a:ext cx="346961" cy="438307"/>
                </a:xfrm>
                <a:prstGeom prst="rect">
                  <a:avLst/>
                </a:prstGeom>
              </p:spPr>
            </p:pic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96D657AC-8950-4868-B598-B7A73B12F5EE}"/>
                    </a:ext>
                  </a:extLst>
                </p:cNvPr>
                <p:cNvGrpSpPr/>
                <p:nvPr/>
              </p:nvGrpSpPr>
              <p:grpSpPr>
                <a:xfrm>
                  <a:off x="2527359" y="3019653"/>
                  <a:ext cx="594354" cy="438307"/>
                  <a:chOff x="2370430" y="3052872"/>
                  <a:chExt cx="867056" cy="455146"/>
                </a:xfrm>
              </p:grpSpPr>
              <p:pic>
                <p:nvPicPr>
                  <p:cNvPr id="42" name="Picture 41">
                    <a:extLst>
                      <a:ext uri="{FF2B5EF4-FFF2-40B4-BE49-F238E27FC236}">
                        <a16:creationId xmlns:a16="http://schemas.microsoft.com/office/drawing/2014/main" id="{C664A8E5-570B-437A-9BBD-482F0467ADF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l="29566" t="33334" r="45702" b="19999"/>
                  <a:stretch/>
                </p:blipFill>
                <p:spPr>
                  <a:xfrm>
                    <a:off x="2824536" y="3052872"/>
                    <a:ext cx="412950" cy="438307"/>
                  </a:xfrm>
                  <a:prstGeom prst="rect">
                    <a:avLst/>
                  </a:prstGeom>
                </p:spPr>
              </p:pic>
              <p:pic>
                <p:nvPicPr>
                  <p:cNvPr id="43" name="Picture 42">
                    <a:extLst>
                      <a:ext uri="{FF2B5EF4-FFF2-40B4-BE49-F238E27FC236}">
                        <a16:creationId xmlns:a16="http://schemas.microsoft.com/office/drawing/2014/main" id="{17FB924F-6557-400F-AD71-B7833397FFA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/>
                  <a:srcRect l="28203" t="29201" r="42975" b="21667"/>
                  <a:stretch/>
                </p:blipFill>
                <p:spPr>
                  <a:xfrm>
                    <a:off x="2370430" y="3069711"/>
                    <a:ext cx="457108" cy="43830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527E2003-92D1-4AA7-9443-7B90B61996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35206" t="47273" r="48740" b="31680"/>
                <a:stretch/>
              </p:blipFill>
              <p:spPr>
                <a:xfrm>
                  <a:off x="3120983" y="3060365"/>
                  <a:ext cx="347691" cy="438307"/>
                </a:xfrm>
                <a:prstGeom prst="rect">
                  <a:avLst/>
                </a:prstGeom>
              </p:spPr>
            </p:pic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4143AD86-7EDD-4A78-9C5B-6B435F6D2797}"/>
                  </a:ext>
                </a:extLst>
              </p:cNvPr>
              <p:cNvGrpSpPr/>
              <p:nvPr/>
            </p:nvGrpSpPr>
            <p:grpSpPr>
              <a:xfrm>
                <a:off x="6179226" y="3388288"/>
                <a:ext cx="1006303" cy="1362409"/>
                <a:chOff x="5787165" y="3429000"/>
                <a:chExt cx="976372" cy="1767631"/>
              </a:xfrm>
            </p:grpSpPr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77DD0D59-0890-4AE7-B262-23B75CD305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l="40723" t="60082" r="55721" b="32673"/>
                <a:stretch/>
              </p:blipFill>
              <p:spPr>
                <a:xfrm>
                  <a:off x="5787165" y="4079436"/>
                  <a:ext cx="974857" cy="1117195"/>
                </a:xfrm>
                <a:prstGeom prst="rect">
                  <a:avLst/>
                </a:prstGeom>
              </p:spPr>
            </p:pic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BF209EA1-587B-4519-AA46-32ED21AAD2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/>
                <a:srcRect l="30019" t="33333" r="38698" b="22975"/>
                <a:stretch/>
              </p:blipFill>
              <p:spPr>
                <a:xfrm>
                  <a:off x="5787165" y="3429000"/>
                  <a:ext cx="976372" cy="801044"/>
                </a:xfrm>
                <a:prstGeom prst="rect">
                  <a:avLst/>
                </a:prstGeom>
              </p:spPr>
            </p:pic>
          </p:grp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14A74B30-62E5-4AAC-8407-EEF4079F43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5041" t="43194" r="38078" b="28816"/>
              <a:stretch/>
            </p:blipFill>
            <p:spPr>
              <a:xfrm rot="10800000" flipH="1" flipV="1">
                <a:off x="4713245" y="3741403"/>
                <a:ext cx="866947" cy="671661"/>
              </a:xfrm>
              <a:prstGeom prst="rect">
                <a:avLst/>
              </a:prstGeom>
            </p:spPr>
          </p:pic>
          <p:sp>
            <p:nvSpPr>
              <p:cNvPr id="34" name="Arrow: Right 33">
                <a:extLst>
                  <a:ext uri="{FF2B5EF4-FFF2-40B4-BE49-F238E27FC236}">
                    <a16:creationId xmlns:a16="http://schemas.microsoft.com/office/drawing/2014/main" id="{564D8FCE-E9AB-4CB2-ADDF-01B84364FEE5}"/>
                  </a:ext>
                </a:extLst>
              </p:cNvPr>
              <p:cNvSpPr/>
              <p:nvPr/>
            </p:nvSpPr>
            <p:spPr>
              <a:xfrm>
                <a:off x="5621603" y="3950689"/>
                <a:ext cx="556062" cy="489781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C807C43-3E23-45CC-87FA-1A4DC0120043}"/>
                  </a:ext>
                </a:extLst>
              </p:cNvPr>
              <p:cNvSpPr txBox="1"/>
              <p:nvPr/>
            </p:nvSpPr>
            <p:spPr>
              <a:xfrm>
                <a:off x="4614488" y="4367159"/>
                <a:ext cx="166941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AR" sz="1200" dirty="0"/>
                  <a:t>Administrador</a:t>
                </a:r>
              </a:p>
              <a:p>
                <a:r>
                  <a:rPr lang="es-AR" sz="1200" dirty="0"/>
                  <a:t>independiente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6F03026-B5BC-440C-9626-0041F0D82B54}"/>
                </a:ext>
              </a:extLst>
            </p:cNvPr>
            <p:cNvGrpSpPr/>
            <p:nvPr/>
          </p:nvGrpSpPr>
          <p:grpSpPr>
            <a:xfrm>
              <a:off x="4115080" y="4097463"/>
              <a:ext cx="3581417" cy="1362409"/>
              <a:chOff x="4106009" y="4767392"/>
              <a:chExt cx="3581417" cy="1362409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5C8B5D2D-5DA6-4736-9041-B8A09514A90B}"/>
                  </a:ext>
                </a:extLst>
              </p:cNvPr>
              <p:cNvGrpSpPr/>
              <p:nvPr/>
            </p:nvGrpSpPr>
            <p:grpSpPr>
              <a:xfrm>
                <a:off x="4106009" y="5006575"/>
                <a:ext cx="941315" cy="1063419"/>
                <a:chOff x="2527359" y="2435253"/>
                <a:chExt cx="941315" cy="1063419"/>
              </a:xfrm>
            </p:grpSpPr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8A632565-621F-4495-BECF-0006C66F05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35579" t="42755" r="50000" b="32341"/>
                <a:stretch/>
              </p:blipFill>
              <p:spPr>
                <a:xfrm>
                  <a:off x="2568771" y="2435253"/>
                  <a:ext cx="511531" cy="496874"/>
                </a:xfrm>
                <a:prstGeom prst="rect">
                  <a:avLst/>
                </a:prstGeom>
              </p:spPr>
            </p:pic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D0D822EE-536B-407C-AE83-678E2A4DE0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35206" t="47273" r="48740" b="31680"/>
                <a:stretch/>
              </p:blipFill>
              <p:spPr>
                <a:xfrm>
                  <a:off x="3121713" y="2464536"/>
                  <a:ext cx="346961" cy="438307"/>
                </a:xfrm>
                <a:prstGeom prst="rect">
                  <a:avLst/>
                </a:prstGeom>
              </p:spPr>
            </p:pic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962BC598-1F61-40ED-9262-46321A692307}"/>
                    </a:ext>
                  </a:extLst>
                </p:cNvPr>
                <p:cNvGrpSpPr/>
                <p:nvPr/>
              </p:nvGrpSpPr>
              <p:grpSpPr>
                <a:xfrm>
                  <a:off x="2527359" y="3019653"/>
                  <a:ext cx="594354" cy="438307"/>
                  <a:chOff x="2370430" y="3052872"/>
                  <a:chExt cx="867056" cy="455146"/>
                </a:xfrm>
              </p:grpSpPr>
              <p:pic>
                <p:nvPicPr>
                  <p:cNvPr id="29" name="Picture 28">
                    <a:extLst>
                      <a:ext uri="{FF2B5EF4-FFF2-40B4-BE49-F238E27FC236}">
                        <a16:creationId xmlns:a16="http://schemas.microsoft.com/office/drawing/2014/main" id="{955E31CB-A7BD-4E79-A3ED-017BD07FCAB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l="29566" t="33334" r="45702" b="19999"/>
                  <a:stretch/>
                </p:blipFill>
                <p:spPr>
                  <a:xfrm>
                    <a:off x="2824536" y="3052872"/>
                    <a:ext cx="412950" cy="438307"/>
                  </a:xfrm>
                  <a:prstGeom prst="rect">
                    <a:avLst/>
                  </a:prstGeom>
                </p:spPr>
              </p:pic>
              <p:pic>
                <p:nvPicPr>
                  <p:cNvPr id="30" name="Picture 29">
                    <a:extLst>
                      <a:ext uri="{FF2B5EF4-FFF2-40B4-BE49-F238E27FC236}">
                        <a16:creationId xmlns:a16="http://schemas.microsoft.com/office/drawing/2014/main" id="{B64A536A-D90D-41CA-9A8E-F58276F9B97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/>
                  <a:srcRect l="28203" t="29201" r="42975" b="21667"/>
                  <a:stretch/>
                </p:blipFill>
                <p:spPr>
                  <a:xfrm>
                    <a:off x="2370430" y="3069711"/>
                    <a:ext cx="457108" cy="43830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BC3104C3-F007-4D75-8A4B-822FF2893A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35206" t="47273" r="48740" b="31680"/>
                <a:stretch/>
              </p:blipFill>
              <p:spPr>
                <a:xfrm>
                  <a:off x="3120983" y="3060365"/>
                  <a:ext cx="347691" cy="438307"/>
                </a:xfrm>
                <a:prstGeom prst="rect">
                  <a:avLst/>
                </a:prstGeom>
              </p:spPr>
            </p:pic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2E3D3D46-F37B-498A-BC9A-58E5BAE7568F}"/>
                  </a:ext>
                </a:extLst>
              </p:cNvPr>
              <p:cNvGrpSpPr/>
              <p:nvPr/>
            </p:nvGrpSpPr>
            <p:grpSpPr>
              <a:xfrm>
                <a:off x="6681123" y="4767392"/>
                <a:ext cx="1006303" cy="1362409"/>
                <a:chOff x="5787165" y="3429000"/>
                <a:chExt cx="976372" cy="1767631"/>
              </a:xfrm>
            </p:grpSpPr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9B6D5AB0-89D1-49DF-BF39-14F9DD9275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l="40723" t="60082" r="55721" b="32673"/>
                <a:stretch/>
              </p:blipFill>
              <p:spPr>
                <a:xfrm>
                  <a:off x="5787165" y="4079436"/>
                  <a:ext cx="974857" cy="1117195"/>
                </a:xfrm>
                <a:prstGeom prst="rect">
                  <a:avLst/>
                </a:prstGeom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452ABAED-4B3F-4236-9A99-8C3B9FFC74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/>
                <a:srcRect l="30019" t="33333" r="38698" b="22975"/>
                <a:stretch/>
              </p:blipFill>
              <p:spPr>
                <a:xfrm>
                  <a:off x="5787165" y="3429000"/>
                  <a:ext cx="976372" cy="801044"/>
                </a:xfrm>
                <a:prstGeom prst="rect">
                  <a:avLst/>
                </a:prstGeom>
              </p:spPr>
            </p:pic>
          </p:grp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87D898B7-D700-4FFC-9601-70DDE2AB8F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5041" t="43194" r="38078" b="28816"/>
              <a:stretch/>
            </p:blipFill>
            <p:spPr>
              <a:xfrm rot="10800000" flipH="1" flipV="1">
                <a:off x="5187114" y="5012491"/>
                <a:ext cx="866947" cy="671661"/>
              </a:xfrm>
              <a:prstGeom prst="rect">
                <a:avLst/>
              </a:prstGeom>
            </p:spPr>
          </p:pic>
          <p:sp>
            <p:nvSpPr>
              <p:cNvPr id="20" name="Arrow: Right 19">
                <a:extLst>
                  <a:ext uri="{FF2B5EF4-FFF2-40B4-BE49-F238E27FC236}">
                    <a16:creationId xmlns:a16="http://schemas.microsoft.com/office/drawing/2014/main" id="{E6623844-A624-41B1-B5BB-EEB17565A831}"/>
                  </a:ext>
                </a:extLst>
              </p:cNvPr>
              <p:cNvSpPr/>
              <p:nvPr/>
            </p:nvSpPr>
            <p:spPr>
              <a:xfrm>
                <a:off x="6100010" y="5156276"/>
                <a:ext cx="556062" cy="489781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1" name="Connector: Elbow 20">
                <a:extLst>
                  <a:ext uri="{FF2B5EF4-FFF2-40B4-BE49-F238E27FC236}">
                    <a16:creationId xmlns:a16="http://schemas.microsoft.com/office/drawing/2014/main" id="{9F13DEF1-E3E4-4DD4-AEAE-3087CE20ECC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29880" y="4851610"/>
                <a:ext cx="1952084" cy="109395"/>
              </a:xfrm>
              <a:prstGeom prst="bentConnector3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ctor: Elbow 21">
                <a:extLst>
                  <a:ext uri="{FF2B5EF4-FFF2-40B4-BE49-F238E27FC236}">
                    <a16:creationId xmlns:a16="http://schemas.microsoft.com/office/drawing/2014/main" id="{FED0A893-F6E8-479D-B7CA-849F518974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47189" y="6037087"/>
                <a:ext cx="1983614" cy="89835"/>
              </a:xfrm>
              <a:prstGeom prst="bentConnector3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Arrow: Down 14">
              <a:extLst>
                <a:ext uri="{FF2B5EF4-FFF2-40B4-BE49-F238E27FC236}">
                  <a16:creationId xmlns:a16="http://schemas.microsoft.com/office/drawing/2014/main" id="{C26CF547-F243-401A-9EC6-B392D273635F}"/>
                </a:ext>
              </a:extLst>
            </p:cNvPr>
            <p:cNvSpPr/>
            <p:nvPr/>
          </p:nvSpPr>
          <p:spPr>
            <a:xfrm>
              <a:off x="1248589" y="3714386"/>
              <a:ext cx="1910744" cy="590703"/>
            </a:xfrm>
            <a:prstGeom prst="downArrow">
              <a:avLst>
                <a:gd name="adj1" fmla="val 50000"/>
                <a:gd name="adj2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400" b="1" dirty="0"/>
                <a:t>ENLACES</a:t>
              </a:r>
              <a:endParaRPr lang="en-GB" sz="1400" b="1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7118877-3405-4260-AC99-D13AEC8D47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29490" t="33333" r="38240" b="23056"/>
            <a:stretch/>
          </p:blipFill>
          <p:spPr>
            <a:xfrm>
              <a:off x="1433142" y="4337810"/>
              <a:ext cx="1639544" cy="1246390"/>
            </a:xfrm>
            <a:prstGeom prst="rect">
              <a:avLst/>
            </a:prstGeom>
          </p:spPr>
        </p:pic>
      </p:grp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4B89995-3D52-466A-9C87-C1544D3CD5FA}"/>
              </a:ext>
            </a:extLst>
          </p:cNvPr>
          <p:cNvCxnSpPr>
            <a:cxnSpLocks/>
          </p:cNvCxnSpPr>
          <p:nvPr/>
        </p:nvCxnSpPr>
        <p:spPr>
          <a:xfrm>
            <a:off x="7947316" y="1438188"/>
            <a:ext cx="0" cy="4590159"/>
          </a:xfrm>
          <a:prstGeom prst="line">
            <a:avLst/>
          </a:prstGeom>
          <a:ln w="762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CBF4D44-BE4D-4416-AD1C-D181D084659E}"/>
              </a:ext>
            </a:extLst>
          </p:cNvPr>
          <p:cNvCxnSpPr>
            <a:cxnSpLocks/>
          </p:cNvCxnSpPr>
          <p:nvPr/>
        </p:nvCxnSpPr>
        <p:spPr>
          <a:xfrm>
            <a:off x="3604167" y="1536681"/>
            <a:ext cx="0" cy="4590159"/>
          </a:xfrm>
          <a:prstGeom prst="line">
            <a:avLst/>
          </a:prstGeom>
          <a:ln w="762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52201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CD018-B092-4118-8282-24D5396A7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085" y="1040533"/>
            <a:ext cx="10905753" cy="671660"/>
          </a:xfrm>
        </p:spPr>
        <p:txBody>
          <a:bodyPr/>
          <a:lstStyle/>
          <a:p>
            <a:r>
              <a:rPr lang="es-ES" dirty="0"/>
              <a:t>El Estándar EITI no hace referencia a «Informes EITI»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68659D-3622-4EFB-B95F-D3662D4A7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358" y="2460480"/>
            <a:ext cx="9696450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2442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46E88-69BA-4B69-A0DE-EE1C1AB57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649" y="1059424"/>
            <a:ext cx="10905753" cy="671660"/>
          </a:xfrm>
        </p:spPr>
        <p:txBody>
          <a:bodyPr/>
          <a:lstStyle/>
          <a:p>
            <a:r>
              <a:rPr lang="es-ES" dirty="0"/>
              <a:t>Expectativa relativa al plan de trabajo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86416-2E75-405C-ABDF-965F505F6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294" y="2258783"/>
            <a:ext cx="10905753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800" dirty="0"/>
              <a:t>Para finales de 2018, se espera que todos los países implementadores desarrollen un plan de trabajo con estimación de costos para el año 2019 y sucesivos, que prevea los pasos a seguir para integrar la implementación del EITI en los sistemas empresariales y gubernamentales en un plazo de 3 a 5 años.</a:t>
            </a:r>
          </a:p>
          <a:p>
            <a:pPr marL="0" indent="0">
              <a:buNone/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7316676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3090B-E8BB-4757-A92B-A05037383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864" y="585149"/>
            <a:ext cx="7072534" cy="671660"/>
          </a:xfrm>
        </p:spPr>
        <p:txBody>
          <a:bodyPr/>
          <a:lstStyle/>
          <a:p>
            <a:r>
              <a:rPr lang="es-ES" sz="3600" dirty="0"/>
              <a:t>No se trata de una idea nueva: la integración conforma el núcleo de la misión del EITI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B66513-E6F4-4D5F-B8E5-E91E6D243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13" y="2408576"/>
            <a:ext cx="7072534" cy="3400433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s-ES" sz="2800" b="1" dirty="0"/>
              <a:t>2005: informe del Grupo Asesor Internacional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s-ES" i="1" dirty="0"/>
              <a:t>“Se reconoció que era necesaria una estructura internacional para canalizar el asesoramiento y la ayuda financiera, y para intercambiar las enseñanzas obtenidas. No obstante, tal estructura debería ser ligera y concebida </a:t>
            </a:r>
            <a:r>
              <a:rPr lang="es-ES" i="1" dirty="0">
                <a:solidFill>
                  <a:srgbClr val="FF0000"/>
                </a:solidFill>
              </a:rPr>
              <a:t>teniendo en vista </a:t>
            </a:r>
            <a:r>
              <a:rPr lang="es-ES" b="1" i="1" dirty="0">
                <a:solidFill>
                  <a:srgbClr val="FF0000"/>
                </a:solidFill>
              </a:rPr>
              <a:t>el objetivo final de que se “integre” el EITI, y de que sus criterios y principios pasen a constituir el modo habitual de trabajo en todas las industrias extractivas en un plazo de tres a cinco años</a:t>
            </a:r>
            <a:r>
              <a:rPr lang="es-ES" b="1" i="1" dirty="0"/>
              <a:t>”</a:t>
            </a:r>
          </a:p>
          <a:p>
            <a:endParaRPr lang="nb-NO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F97D7A6-BE50-4357-92AD-742EF3320D6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7227" r="7227"/>
          <a:stretch>
            <a:fillRect/>
          </a:stretch>
        </p:blipFill>
        <p:spPr>
          <a:xfrm>
            <a:off x="8094518" y="228377"/>
            <a:ext cx="3879273" cy="640124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864207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1D04A8E-F8DF-4A3C-BEB2-FD19357DFE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4830" y="705888"/>
            <a:ext cx="4711991" cy="744996"/>
          </a:xfrm>
        </p:spPr>
        <p:txBody>
          <a:bodyPr>
            <a:normAutofit fontScale="85000" lnSpcReduction="10000"/>
          </a:bodyPr>
          <a:lstStyle/>
          <a:p>
            <a:r>
              <a:rPr lang="es-ES" dirty="0"/>
              <a:t>Tareas que comprende: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DFD4A-91DE-41D5-906E-C66FC8DD9A7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53291" y="1450885"/>
            <a:ext cx="6026727" cy="4575842"/>
          </a:xfrm>
        </p:spPr>
        <p:txBody>
          <a:bodyPr>
            <a:normAutofit/>
          </a:bodyPr>
          <a:lstStyle/>
          <a:p>
            <a:r>
              <a:rPr lang="es-ES" dirty="0"/>
              <a:t>Realizar un estudio de alcance y un relevamiento con los organismos informantes respecto de qué información interna actualmente existente se puede poner a disposición del público, y cómo.</a:t>
            </a:r>
          </a:p>
          <a:p>
            <a:r>
              <a:rPr lang="es-ES" dirty="0"/>
              <a:t>Mejorar los sistemas de administración informativa, como la gestión de registros, con vistas a la publicación de información, como mínimo en la medida requerida por el Estándar EITI </a:t>
            </a:r>
          </a:p>
          <a:p>
            <a:r>
              <a:rPr lang="es-ES" dirty="0"/>
              <a:t>Conectar las bases de datos para mejorar el intercambio de información entre organismos, a fin de mejorar la calidad de los datos y la gestión de registros.</a:t>
            </a:r>
          </a:p>
          <a:p>
            <a:endParaRPr lang="nb-NO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A355EA30-6D74-41B3-9253-F739250A3F1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11852" t="14713" r="45305" b="4020"/>
          <a:stretch/>
        </p:blipFill>
        <p:spPr>
          <a:xfrm>
            <a:off x="6961888" y="182668"/>
            <a:ext cx="4587300" cy="6534703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82DA42-F8C3-4812-BDE6-322AFC404A07}"/>
              </a:ext>
            </a:extLst>
          </p:cNvPr>
          <p:cNvSpPr txBox="1"/>
          <p:nvPr/>
        </p:nvSpPr>
        <p:spPr>
          <a:xfrm>
            <a:off x="7512214" y="293556"/>
            <a:ext cx="3561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F0000"/>
                </a:solidFill>
              </a:rPr>
              <a:t>Divulgación de datos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C3BB0E-766D-4622-87B5-BF2447E8AB9D}"/>
              </a:ext>
            </a:extLst>
          </p:cNvPr>
          <p:cNvSpPr txBox="1"/>
          <p:nvPr/>
        </p:nvSpPr>
        <p:spPr>
          <a:xfrm>
            <a:off x="7276138" y="1450884"/>
            <a:ext cx="403405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>
                <a:solidFill>
                  <a:srgbClr val="EBEBEB"/>
                </a:solidFill>
              </a:rPr>
              <a:t>Mejorar la gestión de registros, el procesamiento interno y la supervisión</a:t>
            </a:r>
          </a:p>
          <a:p>
            <a:endParaRPr lang="no" sz="2200" b="1" dirty="0">
              <a:solidFill>
                <a:srgbClr val="EBEBEB"/>
              </a:solidFill>
            </a:endParaRPr>
          </a:p>
          <a:p>
            <a:r>
              <a:rPr lang="es-ES" sz="2200" b="1" dirty="0">
                <a:solidFill>
                  <a:srgbClr val="EBEBEB"/>
                </a:solidFill>
              </a:rPr>
              <a:t>Posibilitar el intercambio de datos a los fines de una mejor gobernanza</a:t>
            </a:r>
          </a:p>
          <a:p>
            <a:endParaRPr lang="no" sz="2200" b="1" dirty="0">
              <a:solidFill>
                <a:srgbClr val="EBEBEB"/>
              </a:solidFill>
            </a:endParaRPr>
          </a:p>
          <a:p>
            <a:r>
              <a:rPr lang="es-ES" sz="2200" b="1" dirty="0">
                <a:solidFill>
                  <a:srgbClr val="EBEBEB"/>
                </a:solidFill>
              </a:rPr>
              <a:t>Evaluar las políticas de conservación de datos (archivo)</a:t>
            </a:r>
          </a:p>
          <a:p>
            <a:endParaRPr lang="no" sz="2200" b="1" dirty="0">
              <a:solidFill>
                <a:srgbClr val="EBEBEB"/>
              </a:solidFill>
            </a:endParaRPr>
          </a:p>
          <a:p>
            <a:r>
              <a:rPr lang="es-ES" sz="2200" b="1" dirty="0">
                <a:solidFill>
                  <a:srgbClr val="EBEBEB"/>
                </a:solidFill>
              </a:rPr>
              <a:t>Clarificar las responsabilidades</a:t>
            </a:r>
          </a:p>
          <a:p>
            <a:endParaRPr lang="no" sz="2400" b="1" dirty="0">
              <a:solidFill>
                <a:srgbClr val="EBEBEB"/>
              </a:solidFill>
            </a:endParaRPr>
          </a:p>
          <a:p>
            <a:r>
              <a:rPr lang="es-ES" sz="2200" b="1" dirty="0">
                <a:solidFill>
                  <a:srgbClr val="EBEBEB"/>
                </a:solidFill>
              </a:rPr>
              <a:t>Revisar la estabilidad y la seguridad de los servidores</a:t>
            </a:r>
          </a:p>
          <a:p>
            <a:endParaRPr lang="nb-NO" sz="2400" dirty="0">
              <a:solidFill>
                <a:srgbClr val="EBEBEB"/>
              </a:solidFill>
            </a:endParaRPr>
          </a:p>
          <a:p>
            <a:r>
              <a:rPr lang="es-ES" sz="2400" dirty="0">
                <a:solidFill>
                  <a:srgbClr val="EBEBEB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0855328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1BACB-E0C6-473D-BB6A-0BD5E8D18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76" y="631538"/>
            <a:ext cx="10905753" cy="671660"/>
          </a:xfrm>
        </p:spPr>
        <p:txBody>
          <a:bodyPr/>
          <a:lstStyle/>
          <a:p>
            <a:r>
              <a:rPr lang="es-ES" dirty="0"/>
              <a:t>Ejemplos de actividades de integración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FF0C3-FBF8-4C27-805F-F049D60D0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958" y="1413164"/>
            <a:ext cx="11515256" cy="4501571"/>
          </a:xfrm>
        </p:spPr>
        <p:txBody>
          <a:bodyPr>
            <a:normAutofit fontScale="92500"/>
          </a:bodyPr>
          <a:lstStyle/>
          <a:p>
            <a:pPr marL="457200" indent="-457200">
              <a:buFont typeface="+mj-lt"/>
              <a:buAutoNum type="arabicPeriod"/>
            </a:pPr>
            <a:r>
              <a:rPr lang="es-ES" sz="1800" b="1" dirty="0"/>
              <a:t>Evaluación del alcance de la integración</a:t>
            </a:r>
          </a:p>
          <a:p>
            <a:pPr lvl="1"/>
            <a:r>
              <a:rPr lang="es-ES" sz="1800" dirty="0"/>
              <a:t>Realizar un estudio de factibilidad de la integración (8000 – 10.000 USD) / relevamiento de la integración</a:t>
            </a:r>
          </a:p>
          <a:p>
            <a:pPr lvl="1"/>
            <a:r>
              <a:rPr lang="es-ES" sz="1800" dirty="0"/>
              <a:t>Concientizar a las entidades informantes: expectativas, roles</a:t>
            </a:r>
          </a:p>
          <a:p>
            <a:pPr lvl="1"/>
            <a:r>
              <a:rPr lang="es-ES" sz="1800" dirty="0"/>
              <a:t>Examinar el rol y la composición del GMP – ¿resultan adecuados para el propósito perseguido?</a:t>
            </a:r>
          </a:p>
          <a:p>
            <a:pPr lvl="1"/>
            <a:r>
              <a:rPr lang="es-ES" sz="1800" dirty="0"/>
              <a:t>Efectuar un relevamiento del flujo de información dentro de el/los organismo(s) y entre ellos. </a:t>
            </a:r>
          </a:p>
          <a:p>
            <a:pPr marL="530352" lvl="1" indent="0">
              <a:buNone/>
            </a:pPr>
            <a:endParaRPr lang="es-ES" sz="1800" dirty="0"/>
          </a:p>
          <a:p>
            <a:pPr marL="457200" indent="-457200">
              <a:buFont typeface="+mj-lt"/>
              <a:buAutoNum type="arabicPeriod"/>
            </a:pPr>
            <a:r>
              <a:rPr lang="es-ES" sz="1800" b="1" dirty="0"/>
              <a:t>Tareas de integración propiamente dicha</a:t>
            </a:r>
          </a:p>
          <a:p>
            <a:pPr lvl="1"/>
            <a:r>
              <a:rPr lang="es-ES" sz="1800" dirty="0"/>
              <a:t>Actividades relativas a la publicación de registros (datos) desde su lugar de origen (el organismo informante)</a:t>
            </a:r>
          </a:p>
          <a:p>
            <a:pPr lvl="2"/>
            <a:r>
              <a:rPr lang="es-ES" sz="1600" dirty="0"/>
              <a:t>Ejemplo: ampliar el registro de empresas a fin de incluir datos sobre los beneficiarios reales del sector extractivo</a:t>
            </a:r>
          </a:p>
          <a:p>
            <a:pPr lvl="1"/>
            <a:r>
              <a:rPr lang="es-ES" sz="1800" dirty="0"/>
              <a:t>Actividades destinadas a garantizar la conservación y la accesibilidad de los datos en los organismos informantes</a:t>
            </a:r>
          </a:p>
          <a:p>
            <a:pPr lvl="1"/>
            <a:r>
              <a:rPr lang="es-ES" sz="1800" dirty="0"/>
              <a:t>Examinar con la sociedad civil y las empresas la accesibilidad, la claridad de la información y la calidad de los servicios gubernamentales</a:t>
            </a:r>
          </a:p>
          <a:p>
            <a:pPr lvl="1"/>
            <a:r>
              <a:rPr lang="es-ES" sz="1800" dirty="0"/>
              <a:t>Eliminar los obstáculos legales / abogar por el fundamento jurídico de la publicación</a:t>
            </a:r>
          </a:p>
        </p:txBody>
      </p:sp>
    </p:spTree>
    <p:extLst>
      <p:ext uri="{BB962C8B-B14F-4D97-AF65-F5344CB8AC3E}">
        <p14:creationId xmlns:p14="http://schemas.microsoft.com/office/powerpoint/2010/main" val="18444633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6B73B-B4EE-492C-A1E7-11B6F50D4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11" y="671596"/>
            <a:ext cx="10905753" cy="671660"/>
          </a:xfrm>
        </p:spPr>
        <p:txBody>
          <a:bodyPr/>
          <a:lstStyle/>
          <a:p>
            <a:r>
              <a:rPr lang="es-ES" dirty="0"/>
              <a:t>NO constituyen actividades de integración: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68C44-B979-4689-95A9-6AE157A88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164" y="1343256"/>
            <a:ext cx="11278401" cy="4558780"/>
          </a:xfrm>
        </p:spPr>
        <p:txBody>
          <a:bodyPr/>
          <a:lstStyle/>
          <a:p>
            <a:r>
              <a:rPr lang="es-ES" dirty="0"/>
              <a:t>El desarrollo de un portal de presentación electrónica de información relativa al EITI. </a:t>
            </a:r>
            <a:br>
              <a:rPr lang="es-ES" dirty="0"/>
            </a:br>
            <a:r>
              <a:rPr lang="es-ES" dirty="0"/>
              <a:t>Esto puede mejorar la calidad de las presentaciones de datos concernientes al EITI y mejorar la eficiencia de tales presentaciones, pero no arraiga la transparencia en la entidad informante</a:t>
            </a:r>
          </a:p>
          <a:p>
            <a:r>
              <a:rPr lang="es-ES" dirty="0"/>
              <a:t>El desarrollo de un portal de datos abiertos o plataforma de datos relativos al EITI 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>
                <a:solidFill>
                  <a:srgbClr val="0090BD"/>
                </a:solidFill>
              </a:rPr>
              <a:t>Tales medidas pueden servir como nexo o reunir datos esparcidos en diferentes sitios web. No es necesario que se las asocie al EITI. El objetivo es que la transparencia constituya la regla a nivel de los organismos informantes.</a:t>
            </a:r>
          </a:p>
          <a:p>
            <a:pPr marL="0" indent="0">
              <a:buNone/>
            </a:pPr>
            <a:endParaRPr lang="nb-NO" dirty="0">
              <a:solidFill>
                <a:srgbClr val="0090BD"/>
              </a:solidFill>
            </a:endParaRPr>
          </a:p>
          <a:p>
            <a:pPr marL="0" indent="0">
              <a:buNone/>
            </a:pPr>
            <a:r>
              <a:rPr lang="es-ES" dirty="0">
                <a:solidFill>
                  <a:srgbClr val="0090BD"/>
                </a:solidFill>
              </a:rPr>
              <a:t>El EITI puede desempeñar un rol vital a los efectos de evaluar la calidad, la observancia de las normas y la narrativa respecto de la información. </a:t>
            </a:r>
          </a:p>
        </p:txBody>
      </p:sp>
    </p:spTree>
    <p:extLst>
      <p:ext uri="{BB962C8B-B14F-4D97-AF65-F5344CB8AC3E}">
        <p14:creationId xmlns:p14="http://schemas.microsoft.com/office/powerpoint/2010/main" val="7465316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00D8042-D4D3-4F32-A83B-293057C72C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731" y="900925"/>
            <a:ext cx="5020233" cy="1031783"/>
          </a:xfrm>
        </p:spPr>
        <p:txBody>
          <a:bodyPr>
            <a:normAutofit/>
          </a:bodyPr>
          <a:lstStyle/>
          <a:p>
            <a:r>
              <a:rPr lang="es-ES" sz="3200" dirty="0"/>
              <a:t>«Estudio de alcance» de la integración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4E937-7C92-40FE-8BA8-9BCFFBE68F8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2812" y="2184525"/>
            <a:ext cx="5453188" cy="2338388"/>
          </a:xfrm>
        </p:spPr>
        <p:txBody>
          <a:bodyPr>
            <a:normAutofit/>
          </a:bodyPr>
          <a:lstStyle/>
          <a:p>
            <a:r>
              <a:rPr lang="es-ES" sz="2800" dirty="0"/>
              <a:t>Plan de trabajo de Etiopía correspondiente al 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13BEF6-F7F9-4CF1-9B8C-65C1FFE5D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663" y="287255"/>
            <a:ext cx="5780809" cy="50707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522D81-30ED-4FF4-A2A3-1B0C8A9B4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3881" y="5150203"/>
            <a:ext cx="4565073" cy="170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1050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29B0B-8B5E-4C36-9CB2-92201CD54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685" y="920978"/>
            <a:ext cx="10905753" cy="671660"/>
          </a:xfrm>
        </p:spPr>
        <p:txBody>
          <a:bodyPr/>
          <a:lstStyle/>
          <a:p>
            <a:r>
              <a:rPr lang="es-ES" dirty="0"/>
              <a:t>Plan de trabajo de Afganistán para el 2019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D163C8-8E58-416C-A0BC-F57443AED2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EA909A-9BB3-4BFD-8FFB-44F5DBDDA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7237"/>
            <a:ext cx="12192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5209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BF87A-83DB-4245-AB37-2A8EB22E2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250" y="859168"/>
            <a:ext cx="11548876" cy="671660"/>
          </a:xfrm>
        </p:spPr>
        <p:txBody>
          <a:bodyPr/>
          <a:lstStyle/>
          <a:p>
            <a:r>
              <a:rPr lang="es-ES" dirty="0"/>
              <a:t>El establecimiento de sistemas para la divulgación pública de los beneficiarios reales en Armenia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78141-4295-4713-88F0-AF871E4C8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557" y="2231693"/>
            <a:ext cx="10905753" cy="3151290"/>
          </a:xfrm>
        </p:spPr>
        <p:txBody>
          <a:bodyPr/>
          <a:lstStyle/>
          <a:p>
            <a:r>
              <a:rPr lang="es-ES" dirty="0"/>
              <a:t>Ejemplo de Armenia: al margen de tratar los aspectos jurídicos, persigue la divulgación pública de los beneficiarios reales desde un primer momento. Labor conjunta con el Ministerio de Justicia, que albergará los datos.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49F42F-009C-414A-BB82-BBEA8D5AF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2" y="3439580"/>
            <a:ext cx="12192000" cy="233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32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C525B-363E-42BE-9E80-25D8431FC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Programa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D8447-B59E-4976-8BF6-D0C696EECB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Características clave del plan de trabajo</a:t>
            </a:r>
          </a:p>
          <a:p>
            <a:r>
              <a:rPr lang="es-ES" dirty="0"/>
              <a:t>Usos del plan de trabajo </a:t>
            </a:r>
          </a:p>
          <a:p>
            <a:r>
              <a:rPr lang="es-ES" dirty="0"/>
              <a:t>Inclusión de la integración</a:t>
            </a:r>
          </a:p>
          <a:p>
            <a:r>
              <a:rPr lang="es-ES" dirty="0"/>
              <a:t>Inclusión de la divulgación de contratos 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341124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9AAA8-2944-4DD8-B07C-E34429028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339" y="909369"/>
            <a:ext cx="10905753" cy="671660"/>
          </a:xfrm>
        </p:spPr>
        <p:txBody>
          <a:bodyPr/>
          <a:lstStyle/>
          <a:p>
            <a:r>
              <a:rPr lang="es-ES" dirty="0"/>
              <a:t>Actividades de integración en Ghana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9EBD2-42D9-4848-B207-ED746B412D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CE5F9-C63D-4161-9AA0-8EE1E42BA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364" y="1870364"/>
            <a:ext cx="11762509" cy="373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723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A8DCC-8A04-4BE2-A72B-1434CE8605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BCCE13-8478-47BE-90EC-05DE23F33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87540"/>
            <a:ext cx="12192000" cy="39548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E3CAA3-A508-4F31-8F1A-D470A881DB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18434"/>
            <a:ext cx="12192000" cy="74891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19ADB5C-D54D-4C1D-851A-188CFCF1D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129" y="637846"/>
            <a:ext cx="10905753" cy="671660"/>
          </a:xfrm>
        </p:spPr>
        <p:txBody>
          <a:bodyPr/>
          <a:lstStyle/>
          <a:p>
            <a:r>
              <a:rPr lang="es-ES" dirty="0"/>
              <a:t>Las actividades de integración de Ghana en el plan de trabajo </a:t>
            </a:r>
          </a:p>
        </p:txBody>
      </p:sp>
    </p:spTree>
    <p:extLst>
      <p:ext uri="{BB962C8B-B14F-4D97-AF65-F5344CB8AC3E}">
        <p14:creationId xmlns:p14="http://schemas.microsoft.com/office/powerpoint/2010/main" val="20059180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2F6A1-7F10-42B1-B00C-7B7512FB7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813" y="1194998"/>
            <a:ext cx="6172657" cy="671660"/>
          </a:xfrm>
        </p:spPr>
        <p:txBody>
          <a:bodyPr/>
          <a:lstStyle/>
          <a:p>
            <a:r>
              <a:rPr lang="es-ES" dirty="0"/>
              <a:t>Plan de trabajo de la integración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F7D6B-BAFC-4CD6-BEBB-ECBBF3B94F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13" y="2243470"/>
            <a:ext cx="9883420" cy="3357722"/>
          </a:xfrm>
        </p:spPr>
        <p:txBody>
          <a:bodyPr/>
          <a:lstStyle/>
          <a:p>
            <a:r>
              <a:rPr lang="es-ES" dirty="0"/>
              <a:t>Ejemplo de Mauritania</a:t>
            </a:r>
          </a:p>
          <a:p>
            <a:pPr lvl="1"/>
            <a:r>
              <a:rPr lang="es-ES" dirty="0"/>
              <a:t>(i) qué se divulga sistemáticamente, </a:t>
            </a:r>
          </a:p>
          <a:p>
            <a:pPr lvl="1"/>
            <a:r>
              <a:rPr lang="es-ES" dirty="0"/>
              <a:t>(ii) qué lagunas habría que cubrir a través de la modalidad tradicional de presentación de información relativa al EITI, y </a:t>
            </a:r>
          </a:p>
          <a:p>
            <a:pPr lvl="1"/>
            <a:r>
              <a:rPr lang="es-ES" dirty="0"/>
              <a:t>(iii) con qué entidades deben trabajar el secretariado nacional y el GMP a fin de mejorar las divulgaciones.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B58A3E-BA13-49AD-B634-65ED3D0DA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26" y="4370521"/>
            <a:ext cx="12192000" cy="2867559"/>
          </a:xfrm>
          <a:prstGeom prst="rect">
            <a:avLst/>
          </a:prstGeom>
        </p:spPr>
      </p:pic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BDCBC2C4-DDD5-4026-9DEA-B2F9DE3E568A}"/>
              </a:ext>
            </a:extLst>
          </p:cNvPr>
          <p:cNvSpPr/>
          <p:nvPr/>
        </p:nvSpPr>
        <p:spPr>
          <a:xfrm>
            <a:off x="6815470" y="435935"/>
            <a:ext cx="4733717" cy="1807535"/>
          </a:xfrm>
          <a:prstGeom prst="wedgeRectCallout">
            <a:avLst>
              <a:gd name="adj1" fmla="val -68900"/>
              <a:gd name="adj2" fmla="val -63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/>
              <a:t>Si se trata de un plan de trabajo separado, asegúrese de que los distintos momentos clave se reflejen en el plan de trabajo «normal»</a:t>
            </a:r>
          </a:p>
        </p:txBody>
      </p:sp>
    </p:spTree>
    <p:extLst>
      <p:ext uri="{BB962C8B-B14F-4D97-AF65-F5344CB8AC3E}">
        <p14:creationId xmlns:p14="http://schemas.microsoft.com/office/powerpoint/2010/main" val="26895361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F535FD-0378-43DA-9964-294EEDC206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s-ES" dirty="0"/>
              <a:t>Inclusión de la transparencia contractual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4D6A78-0108-464D-B2CA-59A5D4A0B3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/>
              <a:t>Cómo planificar la publicación de contratos para el 2021</a:t>
            </a:r>
          </a:p>
        </p:txBody>
      </p:sp>
    </p:spTree>
    <p:extLst>
      <p:ext uri="{BB962C8B-B14F-4D97-AF65-F5344CB8AC3E}">
        <p14:creationId xmlns:p14="http://schemas.microsoft.com/office/powerpoint/2010/main" val="12804665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2A30E-6336-410E-8FC7-FC843D4AD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812" y="1194998"/>
            <a:ext cx="11549188" cy="671660"/>
          </a:xfrm>
        </p:spPr>
        <p:txBody>
          <a:bodyPr/>
          <a:lstStyle/>
          <a:p>
            <a:r>
              <a:rPr lang="es-ES" dirty="0"/>
              <a:t>Conforme al Estándar EITI 2019, los países deben:</a:t>
            </a:r>
            <a:br>
              <a:rPr lang="es-ES" dirty="0"/>
            </a:br>
            <a:endParaRPr lang="es-E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2E8E8-347A-4898-BB42-22790C5A46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Divulgar todo contrato y licencia adjudicados, celebrados o modificados con posterioridad al 1 de enero de 2021. </a:t>
            </a:r>
          </a:p>
          <a:p>
            <a:r>
              <a:rPr lang="es-ES" dirty="0"/>
              <a:t>Documentar la política gubernamental referente a la divulgación de contratos y licencias que rigen la exploración y explotación de petróleo, gas y minerales. </a:t>
            </a:r>
          </a:p>
          <a:p>
            <a:endParaRPr lang="en-US" dirty="0"/>
          </a:p>
          <a:p>
            <a:endParaRPr lang="en-US" dirty="0"/>
          </a:p>
          <a:p>
            <a:r>
              <a:rPr lang="es-ES" dirty="0"/>
              <a:t>Alentar su realización con un enfoque de integración: la publicación a través del organismo gubernamental responsable. Las presentaciones de información concerniente al EITI evalúan la exhaustividad, el acceso, etc.</a:t>
            </a:r>
          </a:p>
        </p:txBody>
      </p:sp>
    </p:spTree>
    <p:extLst>
      <p:ext uri="{BB962C8B-B14F-4D97-AF65-F5344CB8AC3E}">
        <p14:creationId xmlns:p14="http://schemas.microsoft.com/office/powerpoint/2010/main" val="24422632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C8B282-C75E-42FA-B91A-E65EC598E0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ES"/>
              <a:t>Lista de verificación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4C8CF-18B8-4B1A-B069-222501956F38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s-ES"/>
              <a:t>Actividades a incluir en su plan de trabajo relativo a los contratos</a:t>
            </a:r>
          </a:p>
          <a:p>
            <a:r>
              <a:rPr lang="es-ES"/>
              <a:t>Enviada a través de la Circular para los Secretariados Nacionales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ED5F248-99F2-4091-BBB9-E6838D23EBC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F338A7-6CB8-4664-A514-65DD20D20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598" y="157018"/>
            <a:ext cx="5862401" cy="86810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271254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2A690-6EB6-49B7-A6D4-FFE8AC9B3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10 pasos – no necesariamente consecutivos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0721A0-4646-47FC-B168-B5D29985E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11" y="1866658"/>
            <a:ext cx="5349279" cy="3976203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s-ES" dirty="0"/>
              <a:t>Discutir los objetivos de la divulgación de contratos.</a:t>
            </a:r>
          </a:p>
          <a:p>
            <a:pPr marL="457200" indent="-457200">
              <a:buFont typeface="+mj-lt"/>
              <a:buAutoNum type="arabicPeriod"/>
            </a:pPr>
            <a:r>
              <a:rPr lang="es-ES" dirty="0"/>
              <a:t>Involucrar a las partes interesadas clave.</a:t>
            </a:r>
          </a:p>
          <a:p>
            <a:pPr marL="457200" indent="-457200">
              <a:buFont typeface="+mj-lt"/>
              <a:buAutoNum type="arabicPeriod"/>
            </a:pPr>
            <a:r>
              <a:rPr lang="es-ES" dirty="0"/>
              <a:t>Obtener o elaborar una lista de todos los contratos relativos a actividades extractivas que estén activos en su país, así como potenciales contratos a celebrarse hasta el 1 de enero de 2021.</a:t>
            </a:r>
          </a:p>
          <a:p>
            <a:pPr marL="457200" indent="-457200">
              <a:buFont typeface="+mj-lt"/>
              <a:buAutoNum type="arabicPeriod"/>
            </a:pPr>
            <a:r>
              <a:rPr lang="es-ES" dirty="0"/>
              <a:t>Comprender el estado actual de las prácticas de divulgación de contratos de su país e identificar las oportunidades más al alcance de la mano. 	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D2C813-58CC-4392-92D8-BB8570C194B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12341" y="1866658"/>
            <a:ext cx="5336224" cy="3581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dirty="0"/>
              <a:t>5. 	Efectuar un estudio jurídico y acordar 	recomendaciones para abordar los 	obstáculos legales. </a:t>
            </a:r>
          </a:p>
          <a:p>
            <a:pPr marL="0" indent="0">
              <a:buNone/>
            </a:pPr>
            <a:r>
              <a:rPr lang="es-ES" dirty="0"/>
              <a:t>6.	Acordar los métodos de divulgación</a:t>
            </a:r>
          </a:p>
          <a:p>
            <a:pPr marL="0" indent="0">
              <a:buNone/>
            </a:pPr>
            <a:r>
              <a:rPr lang="es-ES" dirty="0"/>
              <a:t>7.	Organizar actividades de desarrollo de 	capacidades. </a:t>
            </a:r>
          </a:p>
          <a:p>
            <a:pPr marL="0" indent="0">
              <a:buNone/>
            </a:pPr>
            <a:r>
              <a:rPr lang="es-ES" dirty="0"/>
              <a:t>8.	Divulgación propiamente dicha.	</a:t>
            </a:r>
          </a:p>
          <a:p>
            <a:pPr marL="0" indent="0">
              <a:buNone/>
            </a:pPr>
            <a:r>
              <a:rPr lang="es-ES" dirty="0"/>
              <a:t>9.	Identificar los recursos.	</a:t>
            </a:r>
          </a:p>
          <a:p>
            <a:pPr marL="0" indent="0">
              <a:buNone/>
            </a:pPr>
            <a:r>
              <a:rPr lang="es-ES" dirty="0"/>
              <a:t>10.	Establecer un cronograma viable para 	todas las actividades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496857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DA10E-E1E9-4672-9F14-AD26CF03B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Preguntas y respuestas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D7A6A-511C-453F-A0F7-4260129500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337088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683728-88C4-AB40-976B-EB8A1726BF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dirty="0"/>
              <a:t>¡Gracias!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7F52ED-A285-FC42-8221-F3AAA8A4FFF8}"/>
              </a:ext>
            </a:extLst>
          </p:cNvPr>
          <p:cNvSpPr txBox="1"/>
          <p:nvPr/>
        </p:nvSpPr>
        <p:spPr>
          <a:xfrm>
            <a:off x="4646097" y="4674151"/>
            <a:ext cx="6902468" cy="1471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b="1" i="0" baseline="0" dirty="0">
                <a:solidFill>
                  <a:srgbClr val="132856"/>
                </a:solidFill>
                <a:latin typeface="Franklin Gothic Demi" panose="020B0603020102020204" pitchFamily="34" charset="0"/>
              </a:rPr>
              <a:t>AUTORA</a:t>
            </a:r>
            <a:r>
              <a:rPr lang="es-ES" sz="1400" b="0" dirty="0">
                <a:solidFill>
                  <a:srgbClr val="132856"/>
                </a:solidFill>
                <a:latin typeface="+mn-lt"/>
              </a:rPr>
              <a:t> Christina Berger</a:t>
            </a:r>
          </a:p>
          <a:p>
            <a:pPr algn="r"/>
            <a:r>
              <a:rPr lang="es-ES" sz="1100" b="1" i="0" baseline="0" dirty="0">
                <a:solidFill>
                  <a:srgbClr val="132856"/>
                </a:solidFill>
                <a:latin typeface="Franklin Gothic Demi" panose="020B0603020102020204" pitchFamily="34" charset="0"/>
              </a:rPr>
              <a:t>FECHA</a:t>
            </a:r>
            <a:r>
              <a:rPr lang="es-ES" sz="1400" b="0" dirty="0">
                <a:solidFill>
                  <a:srgbClr val="132856"/>
                </a:solidFill>
                <a:latin typeface="+mn-lt"/>
              </a:rPr>
              <a:t> </a:t>
            </a:r>
            <a:r>
              <a:rPr lang="es-ES" sz="1400" dirty="0">
                <a:solidFill>
                  <a:srgbClr val="132856"/>
                </a:solidFill>
              </a:rPr>
              <a:t>4 de diciembre de 2019</a:t>
            </a:r>
          </a:p>
          <a:p>
            <a:pPr algn="r"/>
            <a:r>
              <a:rPr lang="es-ES" sz="1100" b="1" i="0" baseline="0" dirty="0">
                <a:solidFill>
                  <a:srgbClr val="132856"/>
                </a:solidFill>
                <a:latin typeface="Franklin Gothic Demi" panose="020B0603020102020204" pitchFamily="34" charset="0"/>
              </a:rPr>
              <a:t>OCASIÓN</a:t>
            </a:r>
            <a:r>
              <a:rPr lang="es-ES" sz="1400" b="1" i="0" dirty="0">
                <a:solidFill>
                  <a:srgbClr val="132856"/>
                </a:solidFill>
                <a:latin typeface="Franklin Gothic Demi" panose="020B0603020102020204" pitchFamily="34" charset="0"/>
              </a:rPr>
              <a:t> </a:t>
            </a:r>
            <a:r>
              <a:rPr lang="es-ES" sz="1400" b="0" dirty="0">
                <a:solidFill>
                  <a:srgbClr val="132856"/>
                </a:solidFill>
                <a:latin typeface="+mn-lt"/>
              </a:rPr>
              <a:t>Seminario web sobre planes de trabajo para el 2020</a:t>
            </a:r>
          </a:p>
          <a:p>
            <a:pPr algn="r"/>
            <a:endParaRPr lang="en-GB" sz="1400" b="0" dirty="0">
              <a:solidFill>
                <a:srgbClr val="132856"/>
              </a:solidFill>
              <a:latin typeface="+mn-lt"/>
            </a:endParaRPr>
          </a:p>
          <a:p>
            <a:pPr marL="342900" marR="0" lvl="0" indent="-34290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1100" b="1" dirty="0">
                <a:solidFill>
                  <a:srgbClr val="132856"/>
                </a:solidFill>
                <a:latin typeface="Franklin Gothic Demi" panose="020B0603020102020204" pitchFamily="34" charset="0"/>
                <a:ea typeface="ＭＳ Ｐゴシック" charset="0"/>
                <a:cs typeface="ＭＳ Ｐゴシック" charset="0"/>
              </a:rPr>
              <a:t>CORREO ELECTRÓNICO</a:t>
            </a:r>
            <a:r>
              <a:rPr lang="es-ES" sz="1400" b="1" i="0" dirty="0">
                <a:solidFill>
                  <a:srgbClr val="132856"/>
                </a:solidFill>
                <a:latin typeface="Franklin Gothic Demi" panose="020B0603020102020204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s-ES" sz="1400" b="0" i="0" u="none" strike="noStrike" cap="none" normalizeH="0" baseline="0" noProof="0" dirty="0">
                <a:ln>
                  <a:noFill/>
                </a:ln>
                <a:solidFill>
                  <a:srgbClr val="132856"/>
                </a:solidFill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secretariat@eiti.org </a:t>
            </a:r>
            <a:r>
              <a:rPr lang="es-ES" sz="1100" b="1" i="0" baseline="0" dirty="0">
                <a:solidFill>
                  <a:srgbClr val="132856"/>
                </a:solidFill>
                <a:latin typeface="Franklin Gothic Demi" panose="020B0603020102020204" pitchFamily="34" charset="0"/>
                <a:ea typeface="ＭＳ Ｐゴシック" charset="0"/>
                <a:cs typeface="ＭＳ Ｐゴシック" charset="0"/>
              </a:rPr>
              <a:t>TELÉFONO</a:t>
            </a:r>
            <a:r>
              <a:rPr kumimoji="0" lang="es-ES" sz="1400" b="0" i="0" u="none" strike="noStrike" cap="none" normalizeH="0" baseline="0" noProof="0" dirty="0">
                <a:ln>
                  <a:noFill/>
                </a:ln>
                <a:solidFill>
                  <a:srgbClr val="132856"/>
                </a:solidFill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 +47 22 20 08 00 </a:t>
            </a:r>
          </a:p>
          <a:p>
            <a:pPr marL="342900" marR="0" lvl="0" indent="-34290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1100" b="1" i="0" baseline="0" dirty="0">
                <a:solidFill>
                  <a:srgbClr val="132856"/>
                </a:solidFill>
                <a:latin typeface="Franklin Gothic Demi" panose="020B0603020102020204" pitchFamily="34" charset="0"/>
                <a:ea typeface="ＭＳ Ｐゴシック" charset="0"/>
                <a:cs typeface="ＭＳ Ｐゴシック" charset="0"/>
              </a:rPr>
              <a:t>DOMICILIO</a:t>
            </a:r>
            <a:r>
              <a:rPr lang="es-ES" sz="1400" b="1" i="0" dirty="0">
                <a:solidFill>
                  <a:srgbClr val="132856"/>
                </a:solidFill>
                <a:latin typeface="Franklin Gothic Demi" panose="020B0603020102020204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s-ES" sz="1400" b="0" i="0" u="none" strike="noStrike" cap="none" normalizeH="0" baseline="0" noProof="0" dirty="0">
                <a:ln>
                  <a:noFill/>
                </a:ln>
                <a:solidFill>
                  <a:srgbClr val="132856"/>
                </a:solidFill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Secretariado Internacional EITI, </a:t>
            </a:r>
            <a:r>
              <a:rPr kumimoji="0" lang="es-ES" sz="1400" b="0" i="0" u="none" strike="noStrike" cap="none" normalizeH="0" baseline="0" noProof="0" dirty="0" err="1">
                <a:ln>
                  <a:noFill/>
                </a:ln>
                <a:solidFill>
                  <a:srgbClr val="132856"/>
                </a:solidFill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Rådhusgata</a:t>
            </a:r>
            <a:r>
              <a:rPr kumimoji="0" lang="es-ES" sz="1400" b="0" i="0" u="none" strike="noStrike" cap="none" normalizeH="0" baseline="0" noProof="0" dirty="0">
                <a:ln>
                  <a:noFill/>
                </a:ln>
                <a:solidFill>
                  <a:srgbClr val="132856"/>
                </a:solidFill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 26, 0151 Oslo, Noruega</a:t>
            </a:r>
          </a:p>
        </p:txBody>
      </p:sp>
    </p:spTree>
    <p:extLst>
      <p:ext uri="{BB962C8B-B14F-4D97-AF65-F5344CB8AC3E}">
        <p14:creationId xmlns:p14="http://schemas.microsoft.com/office/powerpoint/2010/main" val="2477926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54AF13-2FB5-469E-A6F5-D6BA18F5C5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"/>
              <a:t>Características clave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5EE224-277E-4973-BB72-B19BFEC934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/>
              <a:t>O qué es lo que va a verificar la Validación</a:t>
            </a:r>
          </a:p>
        </p:txBody>
      </p:sp>
    </p:spTree>
    <p:extLst>
      <p:ext uri="{BB962C8B-B14F-4D97-AF65-F5344CB8AC3E}">
        <p14:creationId xmlns:p14="http://schemas.microsoft.com/office/powerpoint/2010/main" val="1641837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CA75E-4C93-4799-BA16-363207865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213" y="932601"/>
            <a:ext cx="10905753" cy="671660"/>
          </a:xfrm>
        </p:spPr>
        <p:txBody>
          <a:bodyPr/>
          <a:lstStyle/>
          <a:p>
            <a:r>
              <a:rPr lang="es-ES" dirty="0"/>
              <a:t>Contiene objetivos que reflejan las prioridades nacionales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1E48E-9F0F-472B-A6CE-3750B30E18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endParaRPr lang="en-US" b="1" dirty="0"/>
          </a:p>
          <a:p>
            <a:r>
              <a:rPr lang="es-ES" dirty="0"/>
              <a:t>El plan de trabajo demuestra por qué EITI es </a:t>
            </a:r>
            <a:r>
              <a:rPr lang="es-ES" u="sng" dirty="0"/>
              <a:t>útil</a:t>
            </a:r>
            <a:r>
              <a:rPr lang="es-ES" dirty="0"/>
              <a:t> en el país</a:t>
            </a:r>
          </a:p>
          <a:p>
            <a:r>
              <a:rPr lang="es-ES" dirty="0"/>
              <a:t>¿Por qué es relevante EITI hoy en día?</a:t>
            </a:r>
          </a:p>
          <a:p>
            <a:r>
              <a:rPr lang="es-ES" dirty="0"/>
              <a:t>¿De qué modo está contribuyendo a los objetivos nacionales?</a:t>
            </a:r>
          </a:p>
          <a:p>
            <a:r>
              <a:rPr lang="es-ES" dirty="0"/>
              <a:t>¿De qué modo está contribuyendo a las expectativas de las partes interesadas?</a:t>
            </a:r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1B9C005-7527-44FA-B460-2D6F4AF770DE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3"/>
          <a:stretch>
            <a:fillRect/>
          </a:stretch>
        </p:blipFill>
        <p:spPr>
          <a:xfrm>
            <a:off x="6786512" y="2019299"/>
            <a:ext cx="5292358" cy="4525879"/>
          </a:xfrm>
          <a:prstGeom prst="rect">
            <a:avLst/>
          </a:prstGeom>
        </p:spPr>
      </p:pic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51F12387-C180-49DB-9AB6-23F1274FDCA7}"/>
              </a:ext>
            </a:extLst>
          </p:cNvPr>
          <p:cNvSpPr/>
          <p:nvPr/>
        </p:nvSpPr>
        <p:spPr>
          <a:xfrm>
            <a:off x="6954253" y="2177716"/>
            <a:ext cx="3332747" cy="1528010"/>
          </a:xfrm>
          <a:prstGeom prst="wedgeRectCallout">
            <a:avLst>
              <a:gd name="adj1" fmla="val 54618"/>
              <a:gd name="adj2" fmla="val 727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«Así es cómo el EITI contribuye a su agenda, Sra. Presidenta </a:t>
            </a:r>
            <a:r>
              <a:rPr lang="es-ES" dirty="0" err="1"/>
              <a:t>Sahle-Work</a:t>
            </a:r>
            <a:r>
              <a:rPr lang="es-ES" dirty="0"/>
              <a:t> </a:t>
            </a:r>
            <a:r>
              <a:rPr lang="es-ES" dirty="0" err="1"/>
              <a:t>Zewde</a:t>
            </a:r>
            <a:r>
              <a:rPr lang="es-ES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089602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FF34C-454D-4985-83BD-8BD02564A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083" y="764377"/>
            <a:ext cx="10905753" cy="671660"/>
          </a:xfrm>
        </p:spPr>
        <p:txBody>
          <a:bodyPr/>
          <a:lstStyle/>
          <a:p>
            <a:r>
              <a:rPr lang="es-ES" dirty="0"/>
              <a:t>Ejemplos de objetivos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EDF3C-886C-48AF-B4E0-B7D8BD758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196" y="1624938"/>
            <a:ext cx="5857008" cy="3214704"/>
          </a:xfrm>
        </p:spPr>
        <p:txBody>
          <a:bodyPr>
            <a:normAutofit/>
          </a:bodyPr>
          <a:lstStyle/>
          <a:p>
            <a:r>
              <a:rPr lang="es-ES" dirty="0"/>
              <a:t>Comunicar hechos clave relativos al sector</a:t>
            </a:r>
          </a:p>
          <a:p>
            <a:r>
              <a:rPr lang="es-ES" dirty="0"/>
              <a:t>Luchar contra la corrupción</a:t>
            </a:r>
          </a:p>
          <a:p>
            <a:r>
              <a:rPr lang="es-ES" dirty="0"/>
              <a:t>Mejorar el clima empresarial y de inversiones</a:t>
            </a:r>
          </a:p>
          <a:p>
            <a:r>
              <a:rPr lang="es-ES" dirty="0"/>
              <a:t>Contribuir al desarrollo económico</a:t>
            </a:r>
          </a:p>
          <a:p>
            <a:r>
              <a:rPr lang="es-ES" dirty="0"/>
              <a:t>Movilizar recursos internos</a:t>
            </a:r>
          </a:p>
          <a:p>
            <a:r>
              <a:rPr lang="es-ES" dirty="0"/>
              <a:t>Fortalecer los sistemas administrativos y mejorar los servicios gubernamentales</a:t>
            </a:r>
          </a:p>
          <a:p>
            <a:endParaRPr lang="nb-NO" dirty="0"/>
          </a:p>
        </p:txBody>
      </p:sp>
      <p:pic>
        <p:nvPicPr>
          <p:cNvPr id="7" name="Picture Placeholder 4">
            <a:extLst>
              <a:ext uri="{FF2B5EF4-FFF2-40B4-BE49-F238E27FC236}">
                <a16:creationId xmlns:a16="http://schemas.microsoft.com/office/drawing/2014/main" id="{85C13F61-8A85-4162-AA8C-B67CC2D1FB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8" r="15120" b="-12783"/>
          <a:stretch/>
        </p:blipFill>
        <p:spPr>
          <a:xfrm>
            <a:off x="5992090" y="180622"/>
            <a:ext cx="5633556" cy="46590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7916B9-BC12-47C7-AB6A-30D8897E0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2854" y="2934646"/>
            <a:ext cx="4939145" cy="363708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05138C4-E3FB-4D8A-9FE7-D163166C557E}"/>
              </a:ext>
            </a:extLst>
          </p:cNvPr>
          <p:cNvSpPr txBox="1">
            <a:spLocks/>
          </p:cNvSpPr>
          <p:nvPr/>
        </p:nvSpPr>
        <p:spPr>
          <a:xfrm>
            <a:off x="2032549" y="5088480"/>
            <a:ext cx="5523054" cy="1379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rgbClr val="132856"/>
                </a:solidFill>
                <a:latin typeface="+mj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i="1" dirty="0">
                <a:solidFill>
                  <a:srgbClr val="0090BD"/>
                </a:solidFill>
              </a:rPr>
              <a:t>A veces se encuentran en un archivo adicional</a:t>
            </a:r>
          </a:p>
          <a:p>
            <a:pPr marL="0" indent="0" algn="ctr">
              <a:buNone/>
            </a:pPr>
            <a:r>
              <a:rPr lang="es-ES" sz="2400" b="1" i="1" dirty="0">
                <a:solidFill>
                  <a:srgbClr val="0090BD"/>
                </a:solidFill>
              </a:rPr>
              <a:t>↓↓↓↓↓↓</a:t>
            </a:r>
          </a:p>
          <a:p>
            <a:pPr marL="0" indent="0" algn="ctr">
              <a:buNone/>
            </a:pPr>
            <a:r>
              <a:rPr lang="es-ES" i="1" dirty="0">
                <a:solidFill>
                  <a:srgbClr val="0090BD"/>
                </a:solidFill>
              </a:rPr>
              <a:t>Se hace referencia a ellos en el plan de trabajo</a:t>
            </a:r>
          </a:p>
          <a:p>
            <a:endParaRPr lang="nb-NO" dirty="0"/>
          </a:p>
        </p:txBody>
      </p:sp>
      <p:pic>
        <p:nvPicPr>
          <p:cNvPr id="11" name="Graphic 10" descr="Line arrow Clockwise curve">
            <a:extLst>
              <a:ext uri="{FF2B5EF4-FFF2-40B4-BE49-F238E27FC236}">
                <a16:creationId xmlns:a16="http://schemas.microsoft.com/office/drawing/2014/main" id="{E46B01D8-9BB0-4773-8186-EDC64BB7EB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868000">
            <a:off x="6359657" y="4190061"/>
            <a:ext cx="1082032" cy="108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854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2DAC8-DD8F-4A7B-86CC-D5048DF84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867" y="639065"/>
            <a:ext cx="10905753" cy="671660"/>
          </a:xfrm>
        </p:spPr>
        <p:txBody>
          <a:bodyPr/>
          <a:lstStyle/>
          <a:p>
            <a:r>
              <a:rPr lang="es-ES" dirty="0"/>
              <a:t>Diseño «SMART»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8EDEBE-F1A8-4151-8091-E4F114B0F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867" y="1517073"/>
            <a:ext cx="5940649" cy="4084119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es-ES" b="1" dirty="0"/>
              <a:t>Específicos, Mensurables, Realizables, Relevantes, Sujetos a Plazo (características cuyas siglas en inglés corresponden a «SMART») </a:t>
            </a:r>
          </a:p>
          <a:p>
            <a:pPr lvl="0"/>
            <a:r>
              <a:rPr lang="es-ES" dirty="0"/>
              <a:t>¿Cómo se logran los objetivos?</a:t>
            </a:r>
          </a:p>
          <a:p>
            <a:pPr lvl="0"/>
            <a:r>
              <a:rPr lang="es-ES" dirty="0"/>
              <a:t>División en actividades que contemplen resultados claros, que sean mensurables y cuenten con una estimación de costos </a:t>
            </a:r>
          </a:p>
          <a:p>
            <a:pPr lvl="0"/>
            <a:r>
              <a:rPr lang="es-ES" dirty="0"/>
              <a:t>Ejemplo de Trinada y Tobago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ES" dirty="0" err="1"/>
              <a:t>TyT</a:t>
            </a:r>
            <a:r>
              <a:rPr lang="es-ES" dirty="0"/>
              <a:t> prevé un objetivo, la razón de ser, una actividad, resultados, plazos, costos.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ES" dirty="0"/>
              <a:t>Redactado de manera clara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ES" dirty="0"/>
              <a:t>Se indica la persona o entidad responsable de las distintas acciones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A5E36B-1C0A-4C31-9169-2C7C5ED0AF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24890" b="-231"/>
          <a:stretch/>
        </p:blipFill>
        <p:spPr>
          <a:xfrm>
            <a:off x="6189956" y="162426"/>
            <a:ext cx="5863499" cy="654826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6A1A4533-0A53-4793-A603-D6A857E1502B}"/>
              </a:ext>
            </a:extLst>
          </p:cNvPr>
          <p:cNvSpPr/>
          <p:nvPr/>
        </p:nvSpPr>
        <p:spPr>
          <a:xfrm>
            <a:off x="9351390" y="1649691"/>
            <a:ext cx="2197175" cy="443060"/>
          </a:xfrm>
          <a:prstGeom prst="wedgeRectCallout">
            <a:avLst>
              <a:gd name="adj1" fmla="val -73605"/>
              <a:gd name="adj2" fmla="val -545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/>
              <a:t>Objetivo</a:t>
            </a:r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BA104FBB-5033-40D8-879B-35FEF217DF52}"/>
              </a:ext>
            </a:extLst>
          </p:cNvPr>
          <p:cNvSpPr/>
          <p:nvPr/>
        </p:nvSpPr>
        <p:spPr>
          <a:xfrm>
            <a:off x="9285257" y="3510886"/>
            <a:ext cx="2197175" cy="443060"/>
          </a:xfrm>
          <a:prstGeom prst="wedgeRectCallout">
            <a:avLst>
              <a:gd name="adj1" fmla="val -73605"/>
              <a:gd name="adj2" fmla="val -545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/>
              <a:t>Razón de ser</a:t>
            </a: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8303F10E-747D-4532-A59F-E6A2FB821CFF}"/>
              </a:ext>
            </a:extLst>
          </p:cNvPr>
          <p:cNvSpPr/>
          <p:nvPr/>
        </p:nvSpPr>
        <p:spPr>
          <a:xfrm>
            <a:off x="8985171" y="6267626"/>
            <a:ext cx="2197175" cy="443060"/>
          </a:xfrm>
          <a:prstGeom prst="wedgeRectCallout">
            <a:avLst>
              <a:gd name="adj1" fmla="val -73605"/>
              <a:gd name="adj2" fmla="val -545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/>
              <a:t>Actividad</a:t>
            </a:r>
          </a:p>
        </p:txBody>
      </p:sp>
    </p:spTree>
    <p:extLst>
      <p:ext uri="{BB962C8B-B14F-4D97-AF65-F5344CB8AC3E}">
        <p14:creationId xmlns:p14="http://schemas.microsoft.com/office/powerpoint/2010/main" val="1038196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CF559-8DB8-4C59-91F1-EE428D9D8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384" y="1049525"/>
            <a:ext cx="10905753" cy="671660"/>
          </a:xfrm>
        </p:spPr>
        <p:txBody>
          <a:bodyPr/>
          <a:lstStyle/>
          <a:p>
            <a:r>
              <a:rPr lang="es-ES" dirty="0"/>
              <a:t>El plan de trabajo prevé los costos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58A3C-EDF6-4595-993B-4665DCDCB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11" y="2019792"/>
            <a:ext cx="8625880" cy="3581400"/>
          </a:xfrm>
        </p:spPr>
        <p:txBody>
          <a:bodyPr>
            <a:normAutofit/>
          </a:bodyPr>
          <a:lstStyle/>
          <a:p>
            <a:r>
              <a:rPr lang="es-ES" sz="2400" dirty="0"/>
              <a:t>Identifica las fuentes nacionales y externas de financiamiento y asistencia técnica cuando corresponda, a fin de asegurar la implementación oportuna del plan de trabajo acordado.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5DCA39-56C7-463A-B813-52A6996DE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3429000"/>
            <a:ext cx="11991109" cy="310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47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325967-5547-47E8-AF0B-072547CFEE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2812" y="916875"/>
            <a:ext cx="4711991" cy="744996"/>
          </a:xfrm>
        </p:spPr>
        <p:txBody>
          <a:bodyPr>
            <a:normAutofit fontScale="92500"/>
          </a:bodyPr>
          <a:lstStyle/>
          <a:p>
            <a:r>
              <a:rPr lang="es-ES" dirty="0"/>
              <a:t>Es de acceso público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D04C15D-4F17-4755-97FF-018EBADBEEA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2812" y="2019791"/>
            <a:ext cx="5138962" cy="3084251"/>
          </a:xfrm>
        </p:spPr>
        <p:txBody>
          <a:bodyPr>
            <a:normAutofit lnSpcReduction="10000"/>
          </a:bodyPr>
          <a:lstStyle/>
          <a:p>
            <a:r>
              <a:rPr lang="es-ES" sz="2400" dirty="0"/>
              <a:t>El plan de trabajo es un documento de rendición de cuentas fundamental para la implementación nacional</a:t>
            </a:r>
          </a:p>
          <a:p>
            <a:r>
              <a:rPr lang="es-ES" sz="2400" dirty="0"/>
              <a:t>Debe ser de acceso público.</a:t>
            </a:r>
          </a:p>
          <a:p>
            <a:r>
              <a:rPr lang="es-ES" sz="2400" dirty="0"/>
              <a:t>Es el resultado de una negociación multipartícipe, aprobado por el grupo multipartícipe (GMP)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69A940B-262D-4A2E-9F57-EBF96A0C091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11018" b="11018"/>
          <a:stretch>
            <a:fillRect/>
          </a:stretch>
        </p:blipFill>
        <p:spPr>
          <a:xfrm>
            <a:off x="6410227" y="1229504"/>
            <a:ext cx="5781772" cy="47815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A0D34B-5654-4F2A-B978-F25E094CC3A2}"/>
              </a:ext>
            </a:extLst>
          </p:cNvPr>
          <p:cNvSpPr txBox="1"/>
          <p:nvPr/>
        </p:nvSpPr>
        <p:spPr>
          <a:xfrm>
            <a:off x="2542344" y="5461962"/>
            <a:ext cx="37142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dirty="0"/>
              <a:t>Ejemplo del sitio web de EITI Trinidad y Tobago</a:t>
            </a:r>
          </a:p>
          <a:p>
            <a:pPr algn="r"/>
            <a:r>
              <a:rPr lang="es-ES" sz="1600" dirty="0">
                <a:hlinkClick r:id="rId3"/>
              </a:rPr>
              <a:t>http://www.tteiti.org.tt/work-plan/</a:t>
            </a:r>
          </a:p>
        </p:txBody>
      </p:sp>
    </p:spTree>
    <p:extLst>
      <p:ext uri="{BB962C8B-B14F-4D97-AF65-F5344CB8AC3E}">
        <p14:creationId xmlns:p14="http://schemas.microsoft.com/office/powerpoint/2010/main" val="279810755"/>
      </p:ext>
    </p:extLst>
  </p:cSld>
  <p:clrMapOvr>
    <a:masterClrMapping/>
  </p:clrMapOvr>
</p:sld>
</file>

<file path=ppt/theme/theme1.xml><?xml version="1.0" encoding="utf-8"?>
<a:theme xmlns:a="http://schemas.openxmlformats.org/drawingml/2006/main" name="EITItheme1">
  <a:themeElements>
    <a:clrScheme name="Custom 1">
      <a:dk1>
        <a:srgbClr val="000100"/>
      </a:dk1>
      <a:lt1>
        <a:srgbClr val="165B89"/>
      </a:lt1>
      <a:dk2>
        <a:srgbClr val="122954"/>
      </a:dk2>
      <a:lt2>
        <a:srgbClr val="15C2EE"/>
      </a:lt2>
      <a:accent1>
        <a:srgbClr val="1CC0EE"/>
      </a:accent1>
      <a:accent2>
        <a:srgbClr val="6C5239"/>
      </a:accent2>
      <a:accent3>
        <a:srgbClr val="2C8536"/>
      </a:accent3>
      <a:accent4>
        <a:srgbClr val="F5A60A"/>
      </a:accent4>
      <a:accent5>
        <a:srgbClr val="D24329"/>
      </a:accent5>
      <a:accent6>
        <a:srgbClr val="78325C"/>
      </a:accent6>
      <a:hlink>
        <a:srgbClr val="1AC2ED"/>
      </a:hlink>
      <a:folHlink>
        <a:srgbClr val="122956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POmal_V1_Ukodet" id="{0B40840B-7AE9-3842-A9F3-811A78B5F2C9}" vid="{E9B86D56-6F5B-6D48-839B-1C8D342D66E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DACE739233BB499185E9201691D117" ma:contentTypeVersion="45" ma:contentTypeDescription="Create a new document." ma:contentTypeScope="" ma:versionID="20182d0dbdd215c1e09bd485ed6324d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74b5a4020cc0417531245af4bd9469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003F381-E764-4414-8F5F-FEC77569CAB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141CA4C-95CD-49BA-8926-D0B5BC3331EE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BF6BB1D-7770-442F-A2EF-6C9E3BF22D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LPOTema1</Template>
  <TotalTime>4913</TotalTime>
  <Words>1896</Words>
  <Application>Microsoft Office PowerPoint</Application>
  <PresentationFormat>Widescreen</PresentationFormat>
  <Paragraphs>218</Paragraphs>
  <Slides>38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Calibri</vt:lpstr>
      <vt:lpstr>Franklin Gothic Book</vt:lpstr>
      <vt:lpstr>Franklin Gothic Demi</vt:lpstr>
      <vt:lpstr>Wingdings</vt:lpstr>
      <vt:lpstr>EITItheme1</vt:lpstr>
      <vt:lpstr>PowerPoint Presentation</vt:lpstr>
      <vt:lpstr>PowerPoint Presentation</vt:lpstr>
      <vt:lpstr>Programa</vt:lpstr>
      <vt:lpstr>PowerPoint Presentation</vt:lpstr>
      <vt:lpstr>Contiene objetivos que reflejan las prioridades nacionales</vt:lpstr>
      <vt:lpstr>Ejemplos de objetivos</vt:lpstr>
      <vt:lpstr>Diseño «SMART»</vt:lpstr>
      <vt:lpstr>El plan de trabajo prevé los costos</vt:lpstr>
      <vt:lpstr>PowerPoint Presentation</vt:lpstr>
      <vt:lpstr>PowerPoint Presentation</vt:lpstr>
      <vt:lpstr>PowerPoint Presentation</vt:lpstr>
      <vt:lpstr>Los objetivos nacionales y el impacto – el porqué de su conveniencia</vt:lpstr>
      <vt:lpstr>Ejemplo de Guyana</vt:lpstr>
      <vt:lpstr>Armenia</vt:lpstr>
      <vt:lpstr>Utilización del plan de trabajo para seguir las actividades y decisiones</vt:lpstr>
      <vt:lpstr>Seguimiento</vt:lpstr>
      <vt:lpstr>Utilización del plan de trabajo para organizar reuniones del GMP</vt:lpstr>
      <vt:lpstr>PowerPoint Presentation</vt:lpstr>
      <vt:lpstr>Divulgación sistemática</vt:lpstr>
      <vt:lpstr>Divulgación Sistemática  </vt:lpstr>
      <vt:lpstr>El Estándar EITI no hace referencia a «Informes EITI»</vt:lpstr>
      <vt:lpstr>Expectativa relativa al plan de trabajo</vt:lpstr>
      <vt:lpstr>No se trata de una idea nueva: la integración conforma el núcleo de la misión del EITI</vt:lpstr>
      <vt:lpstr>PowerPoint Presentation</vt:lpstr>
      <vt:lpstr>Ejemplos de actividades de integración</vt:lpstr>
      <vt:lpstr>NO constituyen actividades de integración:</vt:lpstr>
      <vt:lpstr>PowerPoint Presentation</vt:lpstr>
      <vt:lpstr>Plan de trabajo de Afganistán para el 2019</vt:lpstr>
      <vt:lpstr>El establecimiento de sistemas para la divulgación pública de los beneficiarios reales en Armenia</vt:lpstr>
      <vt:lpstr>Actividades de integración en Ghana </vt:lpstr>
      <vt:lpstr>Las actividades de integración de Ghana en el plan de trabajo </vt:lpstr>
      <vt:lpstr>Plan de trabajo de la integración</vt:lpstr>
      <vt:lpstr>PowerPoint Presentation</vt:lpstr>
      <vt:lpstr>Conforme al Estándar EITI 2019, los países deben: </vt:lpstr>
      <vt:lpstr>PowerPoint Presentation</vt:lpstr>
      <vt:lpstr>10 pasos – no necesariamente consecutivos</vt:lpstr>
      <vt:lpstr>Preguntas y respuestas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Jarle Wathne Johansen</dc:creator>
  <cp:lastModifiedBy>Catherine Greene</cp:lastModifiedBy>
  <cp:revision>144</cp:revision>
  <cp:lastPrinted>2019-12-04T15:11:11Z</cp:lastPrinted>
  <dcterms:created xsi:type="dcterms:W3CDTF">2018-10-05T09:15:44Z</dcterms:created>
  <dcterms:modified xsi:type="dcterms:W3CDTF">2019-12-11T14:57:06Z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0x0101004FDACE739233BB499185E9201691D117</vt:lpwstr>
  </property>
</Properties>
</file>