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sldIdLst>
    <p:sldId id="268" r:id="rId5"/>
    <p:sldId id="331" r:id="rId6"/>
    <p:sldId id="342" r:id="rId7"/>
    <p:sldId id="354" r:id="rId8"/>
    <p:sldId id="355" r:id="rId9"/>
    <p:sldId id="357" r:id="rId10"/>
    <p:sldId id="358" r:id="rId11"/>
    <p:sldId id="359" r:id="rId12"/>
    <p:sldId id="351" r:id="rId13"/>
    <p:sldId id="360" r:id="rId14"/>
    <p:sldId id="34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 Marie Gay Alessandra Ordenes" initials="MMGAO" lastIdx="3" clrIdx="0">
    <p:extLst>
      <p:ext uri="{19B8F6BF-5375-455C-9EA6-DF929625EA0E}">
        <p15:presenceInfo xmlns:p15="http://schemas.microsoft.com/office/powerpoint/2012/main" userId="S-1-5-21-2036031588-730629661-1306914269-634447" providerId="AD"/>
      </p:ext>
    </p:extLst>
  </p:cmAuthor>
  <p:cmAuthor id="2" name="Annie Magnus" initials="AM" lastIdx="9" clrIdx="1">
    <p:extLst>
      <p:ext uri="{19B8F6BF-5375-455C-9EA6-DF929625EA0E}">
        <p15:presenceInfo xmlns:p15="http://schemas.microsoft.com/office/powerpoint/2012/main" userId="S-1-5-21-2036031588-730629661-1306914269-959058" providerId="AD"/>
      </p:ext>
    </p:extLst>
  </p:cmAuthor>
  <p:cmAuthor id="3" name="Bady" initials="BB" lastIdx="2" clrIdx="2">
    <p:extLst>
      <p:ext uri="{19B8F6BF-5375-455C-9EA6-DF929625EA0E}">
        <p15:presenceInfo xmlns:p15="http://schemas.microsoft.com/office/powerpoint/2012/main" userId="Ba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BEBEB"/>
    <a:srgbClr val="002157"/>
    <a:srgbClr val="E8E8E8"/>
    <a:srgbClr val="00C3F0"/>
    <a:srgbClr val="EBCB9F"/>
    <a:srgbClr val="6D5339"/>
    <a:srgbClr val="0090BF"/>
    <a:srgbClr val="0090BD"/>
    <a:srgbClr val="005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1B0F7-7489-4FFA-B9AF-6A511391D029}" v="16" dt="2020-06-17T08:28:15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0"/>
    <p:restoredTop sz="94643"/>
  </p:normalViewPr>
  <p:slideViewPr>
    <p:cSldViewPr snapToGrid="0" snapToObjects="1">
      <p:cViewPr varScale="1">
        <p:scale>
          <a:sx n="51" d="100"/>
          <a:sy n="51" d="100"/>
        </p:scale>
        <p:origin x="68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9" d="100"/>
          <a:sy n="169" d="100"/>
        </p:scale>
        <p:origin x="54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Osorio" userId="8b449ffc-aeaa-4ceb-8462-42180fabdfcd" providerId="ADAL" clId="{50D1B0F7-7489-4FFA-B9AF-6A511391D029}"/>
    <pc:docChg chg="undo custSel modSld">
      <pc:chgData name="Monica Osorio" userId="8b449ffc-aeaa-4ceb-8462-42180fabdfcd" providerId="ADAL" clId="{50D1B0F7-7489-4FFA-B9AF-6A511391D029}" dt="2020-06-17T08:37:30.231" v="2313" actId="20577"/>
      <pc:docMkLst>
        <pc:docMk/>
      </pc:docMkLst>
      <pc:sldChg chg="modSp">
        <pc:chgData name="Monica Osorio" userId="8b449ffc-aeaa-4ceb-8462-42180fabdfcd" providerId="ADAL" clId="{50D1B0F7-7489-4FFA-B9AF-6A511391D029}" dt="2020-06-17T08:29:40.850" v="2264" actId="20577"/>
        <pc:sldMkLst>
          <pc:docMk/>
          <pc:sldMk cId="2623336935" sldId="268"/>
        </pc:sldMkLst>
        <pc:spChg chg="mod">
          <ac:chgData name="Monica Osorio" userId="8b449ffc-aeaa-4ceb-8462-42180fabdfcd" providerId="ADAL" clId="{50D1B0F7-7489-4FFA-B9AF-6A511391D029}" dt="2020-06-17T08:29:40.850" v="2264" actId="20577"/>
          <ac:spMkLst>
            <pc:docMk/>
            <pc:sldMk cId="2623336935" sldId="268"/>
            <ac:spMk id="3" creationId="{20B9E2AE-17D2-1A43-8B68-275E4E90DD5E}"/>
          </ac:spMkLst>
        </pc:spChg>
      </pc:sldChg>
      <pc:sldChg chg="modSp">
        <pc:chgData name="Monica Osorio" userId="8b449ffc-aeaa-4ceb-8462-42180fabdfcd" providerId="ADAL" clId="{50D1B0F7-7489-4FFA-B9AF-6A511391D029}" dt="2020-06-17T08:28:49.811" v="2236" actId="790"/>
        <pc:sldMkLst>
          <pc:docMk/>
          <pc:sldMk cId="1166405251" sldId="331"/>
        </pc:sldMkLst>
        <pc:spChg chg="mod">
          <ac:chgData name="Monica Osorio" userId="8b449ffc-aeaa-4ceb-8462-42180fabdfcd" providerId="ADAL" clId="{50D1B0F7-7489-4FFA-B9AF-6A511391D029}" dt="2020-06-17T08:28:49.811" v="2236" actId="790"/>
          <ac:spMkLst>
            <pc:docMk/>
            <pc:sldMk cId="1166405251" sldId="331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28:44.454" v="2235" actId="790"/>
          <ac:spMkLst>
            <pc:docMk/>
            <pc:sldMk cId="1166405251" sldId="331"/>
            <ac:spMk id="3" creationId="{9D343AB7-218C-4C33-A100-D2C90E8C2346}"/>
          </ac:spMkLst>
        </pc:spChg>
      </pc:sldChg>
      <pc:sldChg chg="modSp">
        <pc:chgData name="Monica Osorio" userId="8b449ffc-aeaa-4ceb-8462-42180fabdfcd" providerId="ADAL" clId="{50D1B0F7-7489-4FFA-B9AF-6A511391D029}" dt="2020-06-17T08:33:08.623" v="2266" actId="20577"/>
        <pc:sldMkLst>
          <pc:docMk/>
          <pc:sldMk cId="214669961" sldId="342"/>
        </pc:sldMkLst>
        <pc:spChg chg="mod">
          <ac:chgData name="Monica Osorio" userId="8b449ffc-aeaa-4ceb-8462-42180fabdfcd" providerId="ADAL" clId="{50D1B0F7-7489-4FFA-B9AF-6A511391D029}" dt="2020-06-17T08:28:35.720" v="2234" actId="790"/>
          <ac:spMkLst>
            <pc:docMk/>
            <pc:sldMk cId="214669961" sldId="342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28:28.306" v="2233" actId="790"/>
          <ac:spMkLst>
            <pc:docMk/>
            <pc:sldMk cId="214669961" sldId="342"/>
            <ac:spMk id="3" creationId="{9D343AB7-218C-4C33-A100-D2C90E8C2346}"/>
          </ac:spMkLst>
        </pc:spChg>
        <pc:spChg chg="mod">
          <ac:chgData name="Monica Osorio" userId="8b449ffc-aeaa-4ceb-8462-42180fabdfcd" providerId="ADAL" clId="{50D1B0F7-7489-4FFA-B9AF-6A511391D029}" dt="2020-06-17T08:33:08.623" v="2266" actId="20577"/>
          <ac:spMkLst>
            <pc:docMk/>
            <pc:sldMk cId="214669961" sldId="342"/>
            <ac:spMk id="4" creationId="{3537E40C-1C91-4F55-BA0C-55044B03C7EF}"/>
          </ac:spMkLst>
        </pc:spChg>
      </pc:sldChg>
      <pc:sldChg chg="modSp">
        <pc:chgData name="Monica Osorio" userId="8b449ffc-aeaa-4ceb-8462-42180fabdfcd" providerId="ADAL" clId="{50D1B0F7-7489-4FFA-B9AF-6A511391D029}" dt="2020-06-17T08:27:29.257" v="2228" actId="313"/>
        <pc:sldMkLst>
          <pc:docMk/>
          <pc:sldMk cId="971324075" sldId="349"/>
        </pc:sldMkLst>
        <pc:spChg chg="mod">
          <ac:chgData name="Monica Osorio" userId="8b449ffc-aeaa-4ceb-8462-42180fabdfcd" providerId="ADAL" clId="{50D1B0F7-7489-4FFA-B9AF-6A511391D029}" dt="2020-06-17T08:27:00.307" v="2224" actId="20577"/>
          <ac:spMkLst>
            <pc:docMk/>
            <pc:sldMk cId="971324075" sldId="349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27:29.257" v="2228" actId="313"/>
          <ac:spMkLst>
            <pc:docMk/>
            <pc:sldMk cId="971324075" sldId="349"/>
            <ac:spMk id="3" creationId="{9D343AB7-218C-4C33-A100-D2C90E8C2346}"/>
          </ac:spMkLst>
        </pc:spChg>
      </pc:sldChg>
      <pc:sldChg chg="modSp">
        <pc:chgData name="Monica Osorio" userId="8b449ffc-aeaa-4ceb-8462-42180fabdfcd" providerId="ADAL" clId="{50D1B0F7-7489-4FFA-B9AF-6A511391D029}" dt="2020-06-17T08:36:42.428" v="2295" actId="20577"/>
        <pc:sldMkLst>
          <pc:docMk/>
          <pc:sldMk cId="1581120337" sldId="351"/>
        </pc:sldMkLst>
        <pc:spChg chg="mod">
          <ac:chgData name="Monica Osorio" userId="8b449ffc-aeaa-4ceb-8462-42180fabdfcd" providerId="ADAL" clId="{50D1B0F7-7489-4FFA-B9AF-6A511391D029}" dt="2020-06-17T08:25:53.563" v="2219" actId="790"/>
          <ac:spMkLst>
            <pc:docMk/>
            <pc:sldMk cId="1581120337" sldId="351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36:42.428" v="2295" actId="20577"/>
          <ac:spMkLst>
            <pc:docMk/>
            <pc:sldMk cId="1581120337" sldId="351"/>
            <ac:spMk id="3" creationId="{9D343AB7-218C-4C33-A100-D2C90E8C2346}"/>
          </ac:spMkLst>
        </pc:spChg>
      </pc:sldChg>
      <pc:sldChg chg="modSp">
        <pc:chgData name="Monica Osorio" userId="8b449ffc-aeaa-4ceb-8462-42180fabdfcd" providerId="ADAL" clId="{50D1B0F7-7489-4FFA-B9AF-6A511391D029}" dt="2020-06-17T08:00:29.875" v="1309" actId="790"/>
        <pc:sldMkLst>
          <pc:docMk/>
          <pc:sldMk cId="1334889881" sldId="354"/>
        </pc:sldMkLst>
        <pc:spChg chg="mod">
          <ac:chgData name="Monica Osorio" userId="8b449ffc-aeaa-4ceb-8462-42180fabdfcd" providerId="ADAL" clId="{50D1B0F7-7489-4FFA-B9AF-6A511391D029}" dt="2020-06-17T08:00:29.875" v="1309" actId="790"/>
          <ac:spMkLst>
            <pc:docMk/>
            <pc:sldMk cId="1334889881" sldId="354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00:20.489" v="1308" actId="20577"/>
          <ac:spMkLst>
            <pc:docMk/>
            <pc:sldMk cId="1334889881" sldId="354"/>
            <ac:spMk id="3" creationId="{9D343AB7-218C-4C33-A100-D2C90E8C2346}"/>
          </ac:spMkLst>
        </pc:spChg>
      </pc:sldChg>
      <pc:sldChg chg="modSp">
        <pc:chgData name="Monica Osorio" userId="8b449ffc-aeaa-4ceb-8462-42180fabdfcd" providerId="ADAL" clId="{50D1B0F7-7489-4FFA-B9AF-6A511391D029}" dt="2020-06-17T08:34:22.488" v="2267" actId="790"/>
        <pc:sldMkLst>
          <pc:docMk/>
          <pc:sldMk cId="3710887850" sldId="355"/>
        </pc:sldMkLst>
        <pc:spChg chg="mod">
          <ac:chgData name="Monica Osorio" userId="8b449ffc-aeaa-4ceb-8462-42180fabdfcd" providerId="ADAL" clId="{50D1B0F7-7489-4FFA-B9AF-6A511391D029}" dt="2020-06-17T08:02:04.899" v="1353" actId="20577"/>
          <ac:spMkLst>
            <pc:docMk/>
            <pc:sldMk cId="3710887850" sldId="355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34:22.488" v="2267" actId="790"/>
          <ac:spMkLst>
            <pc:docMk/>
            <pc:sldMk cId="3710887850" sldId="355"/>
            <ac:spMk id="6" creationId="{6218A178-ADB3-4D2D-9160-B949B62104A7}"/>
          </ac:spMkLst>
        </pc:spChg>
        <pc:picChg chg="mod">
          <ac:chgData name="Monica Osorio" userId="8b449ffc-aeaa-4ceb-8462-42180fabdfcd" providerId="ADAL" clId="{50D1B0F7-7489-4FFA-B9AF-6A511391D029}" dt="2020-06-17T08:03:56.528" v="1384" actId="1076"/>
          <ac:picMkLst>
            <pc:docMk/>
            <pc:sldMk cId="3710887850" sldId="355"/>
            <ac:picMk id="9" creationId="{F4FE31DF-BC14-4E50-9805-7073C6083A79}"/>
          </ac:picMkLst>
        </pc:picChg>
      </pc:sldChg>
      <pc:sldChg chg="modSp">
        <pc:chgData name="Monica Osorio" userId="8b449ffc-aeaa-4ceb-8462-42180fabdfcd" providerId="ADAL" clId="{50D1B0F7-7489-4FFA-B9AF-6A511391D029}" dt="2020-06-17T08:13:31.083" v="2068" actId="313"/>
        <pc:sldMkLst>
          <pc:docMk/>
          <pc:sldMk cId="15313082" sldId="357"/>
        </pc:sldMkLst>
        <pc:spChg chg="mod">
          <ac:chgData name="Monica Osorio" userId="8b449ffc-aeaa-4ceb-8462-42180fabdfcd" providerId="ADAL" clId="{50D1B0F7-7489-4FFA-B9AF-6A511391D029}" dt="2020-06-17T08:12:14.688" v="2043" actId="20577"/>
          <ac:spMkLst>
            <pc:docMk/>
            <pc:sldMk cId="15313082" sldId="357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13:31.083" v="2068" actId="313"/>
          <ac:spMkLst>
            <pc:docMk/>
            <pc:sldMk cId="15313082" sldId="357"/>
            <ac:spMk id="6" creationId="{6218A178-ADB3-4D2D-9160-B949B62104A7}"/>
          </ac:spMkLst>
        </pc:spChg>
      </pc:sldChg>
      <pc:sldChg chg="modSp">
        <pc:chgData name="Monica Osorio" userId="8b449ffc-aeaa-4ceb-8462-42180fabdfcd" providerId="ADAL" clId="{50D1B0F7-7489-4FFA-B9AF-6A511391D029}" dt="2020-06-17T08:35:07.423" v="2268" actId="115"/>
        <pc:sldMkLst>
          <pc:docMk/>
          <pc:sldMk cId="2460461230" sldId="358"/>
        </pc:sldMkLst>
        <pc:spChg chg="mod">
          <ac:chgData name="Monica Osorio" userId="8b449ffc-aeaa-4ceb-8462-42180fabdfcd" providerId="ADAL" clId="{50D1B0F7-7489-4FFA-B9AF-6A511391D029}" dt="2020-06-17T08:14:15.087" v="2109" actId="20577"/>
          <ac:spMkLst>
            <pc:docMk/>
            <pc:sldMk cId="2460461230" sldId="358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35:07.423" v="2268" actId="115"/>
          <ac:spMkLst>
            <pc:docMk/>
            <pc:sldMk cId="2460461230" sldId="358"/>
            <ac:spMk id="5" creationId="{2AB647FF-17CA-4F75-A06C-6F17D6A4EEAF}"/>
          </ac:spMkLst>
        </pc:spChg>
        <pc:spChg chg="mod">
          <ac:chgData name="Monica Osorio" userId="8b449ffc-aeaa-4ceb-8462-42180fabdfcd" providerId="ADAL" clId="{50D1B0F7-7489-4FFA-B9AF-6A511391D029}" dt="2020-06-17T08:18:18.766" v="2151" actId="313"/>
          <ac:spMkLst>
            <pc:docMk/>
            <pc:sldMk cId="2460461230" sldId="358"/>
            <ac:spMk id="6" creationId="{6218A178-ADB3-4D2D-9160-B949B62104A7}"/>
          </ac:spMkLst>
        </pc:spChg>
      </pc:sldChg>
      <pc:sldChg chg="modSp">
        <pc:chgData name="Monica Osorio" userId="8b449ffc-aeaa-4ceb-8462-42180fabdfcd" providerId="ADAL" clId="{50D1B0F7-7489-4FFA-B9AF-6A511391D029}" dt="2020-06-17T08:36:04.755" v="2278" actId="313"/>
        <pc:sldMkLst>
          <pc:docMk/>
          <pc:sldMk cId="2951634854" sldId="359"/>
        </pc:sldMkLst>
        <pc:spChg chg="mod">
          <ac:chgData name="Monica Osorio" userId="8b449ffc-aeaa-4ceb-8462-42180fabdfcd" providerId="ADAL" clId="{50D1B0F7-7489-4FFA-B9AF-6A511391D029}" dt="2020-06-17T08:23:50.654" v="2206" actId="1076"/>
          <ac:spMkLst>
            <pc:docMk/>
            <pc:sldMk cId="2951634854" sldId="359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36:04.755" v="2278" actId="313"/>
          <ac:spMkLst>
            <pc:docMk/>
            <pc:sldMk cId="2951634854" sldId="359"/>
            <ac:spMk id="6" creationId="{6218A178-ADB3-4D2D-9160-B949B62104A7}"/>
          </ac:spMkLst>
        </pc:spChg>
        <pc:picChg chg="mod">
          <ac:chgData name="Monica Osorio" userId="8b449ffc-aeaa-4ceb-8462-42180fabdfcd" providerId="ADAL" clId="{50D1B0F7-7489-4FFA-B9AF-6A511391D029}" dt="2020-06-17T08:23:06.189" v="2197" actId="1076"/>
          <ac:picMkLst>
            <pc:docMk/>
            <pc:sldMk cId="2951634854" sldId="359"/>
            <ac:picMk id="5" creationId="{BE1C9D4A-F4E0-461D-8EC6-94BC58CF8729}"/>
          </ac:picMkLst>
        </pc:picChg>
        <pc:picChg chg="mod">
          <ac:chgData name="Monica Osorio" userId="8b449ffc-aeaa-4ceb-8462-42180fabdfcd" providerId="ADAL" clId="{50D1B0F7-7489-4FFA-B9AF-6A511391D029}" dt="2020-06-17T08:23:10.098" v="2198" actId="1076"/>
          <ac:picMkLst>
            <pc:docMk/>
            <pc:sldMk cId="2951634854" sldId="359"/>
            <ac:picMk id="7" creationId="{23296DA9-4DC4-4A7D-AD33-479C65A1E214}"/>
          </ac:picMkLst>
        </pc:picChg>
      </pc:sldChg>
      <pc:sldChg chg="modSp">
        <pc:chgData name="Monica Osorio" userId="8b449ffc-aeaa-4ceb-8462-42180fabdfcd" providerId="ADAL" clId="{50D1B0F7-7489-4FFA-B9AF-6A511391D029}" dt="2020-06-17T08:37:30.231" v="2313" actId="20577"/>
        <pc:sldMkLst>
          <pc:docMk/>
          <pc:sldMk cId="303496674" sldId="360"/>
        </pc:sldMkLst>
        <pc:spChg chg="mod">
          <ac:chgData name="Monica Osorio" userId="8b449ffc-aeaa-4ceb-8462-42180fabdfcd" providerId="ADAL" clId="{50D1B0F7-7489-4FFA-B9AF-6A511391D029}" dt="2020-06-17T08:26:14.351" v="2221" actId="790"/>
          <ac:spMkLst>
            <pc:docMk/>
            <pc:sldMk cId="303496674" sldId="360"/>
            <ac:spMk id="2" creationId="{A5D0C9D6-29F3-4063-B816-22AE993171D5}"/>
          </ac:spMkLst>
        </pc:spChg>
        <pc:spChg chg="mod">
          <ac:chgData name="Monica Osorio" userId="8b449ffc-aeaa-4ceb-8462-42180fabdfcd" providerId="ADAL" clId="{50D1B0F7-7489-4FFA-B9AF-6A511391D029}" dt="2020-06-17T08:37:30.231" v="2313" actId="20577"/>
          <ac:spMkLst>
            <pc:docMk/>
            <pc:sldMk cId="303496674" sldId="360"/>
            <ac:spMk id="3" creationId="{9D343AB7-218C-4C33-A100-D2C90E8C23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0302-BE9E-8A47-8FBA-EF4A5D6A0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32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1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CE0DCDA-C0F7-D54F-AF4E-9DA03B4C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Plassholder for tekst 8">
            <a:extLst>
              <a:ext uri="{FF2B5EF4-FFF2-40B4-BE49-F238E27FC236}">
                <a16:creationId xmlns:a16="http://schemas.microsoft.com/office/drawing/2014/main" id="{A60C8AA2-1499-8444-9FA4-1DFFBBDF80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3318D56-2F65-2345-986D-6A6A643464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3A550BA-8BB3-0B42-A64B-40FACC84A7ED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D7E56E-AC71-8A46-B53B-A5A57D0F79E5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8D247A-8C6F-0345-88AD-11EBA9482B87}"/>
              </a:ext>
            </a:extLst>
          </p:cNvPr>
          <p:cNvSpPr/>
          <p:nvPr userDrawn="1"/>
        </p:nvSpPr>
        <p:spPr>
          <a:xfrm>
            <a:off x="725292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B7248B-D2AB-ED4D-8101-FF105C167BE7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55B5D0-FBF1-164D-8B43-EE8BE2276F5F}"/>
              </a:ext>
            </a:extLst>
          </p:cNvPr>
          <p:cNvSpPr txBox="1"/>
          <p:nvPr userDrawn="1"/>
        </p:nvSpPr>
        <p:spPr>
          <a:xfrm>
            <a:off x="6572528" y="5808678"/>
            <a:ext cx="497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The global standard for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the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good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governance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of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oil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, gas and mineral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resources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.</a:t>
            </a:r>
            <a:endParaRPr lang="nb-NO" sz="2000" b="0" i="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43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2-spalte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194998"/>
            <a:ext cx="10905753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1" y="2019792"/>
            <a:ext cx="5349279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CD24B93-4D97-C146-8244-BF6FA5ECA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BF9C66D-8089-0746-B8A4-495F8E5FB85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12341" y="2019792"/>
            <a:ext cx="5336224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DB9E97A-427D-294B-8CC9-7542F3794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5934582-449C-A148-BDAE-61909D5B5E12}"/>
              </a:ext>
            </a:extLst>
          </p:cNvPr>
          <p:cNvSpPr/>
          <p:nvPr userDrawn="1"/>
        </p:nvSpPr>
        <p:spPr>
          <a:xfrm rot="10800000">
            <a:off x="9214778" y="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616DA5-BD52-274B-9153-B2B3662CBC1B}"/>
              </a:ext>
            </a:extLst>
          </p:cNvPr>
          <p:cNvSpPr/>
          <p:nvPr userDrawn="1"/>
        </p:nvSpPr>
        <p:spPr>
          <a:xfrm rot="10800000">
            <a:off x="11870888" y="560416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D040E1-F8FE-A740-A085-8E23C694EFF2}"/>
              </a:ext>
            </a:extLst>
          </p:cNvPr>
          <p:cNvSpPr/>
          <p:nvPr userDrawn="1"/>
        </p:nvSpPr>
        <p:spPr>
          <a:xfrm rot="10800000">
            <a:off x="0" y="280208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D7A923-9D2B-5F40-8C62-9B40955AFD66}"/>
              </a:ext>
            </a:extLst>
          </p:cNvPr>
          <p:cNvSpPr/>
          <p:nvPr userDrawn="1"/>
        </p:nvSpPr>
        <p:spPr>
          <a:xfrm rot="10800000">
            <a:off x="4308037" y="560417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og innhold">
    <p:bg>
      <p:bgPr>
        <a:gradFill>
          <a:gsLst>
            <a:gs pos="0">
              <a:srgbClr val="165B89">
                <a:alpha val="90000"/>
              </a:srgbClr>
            </a:gs>
            <a:gs pos="100000">
              <a:srgbClr val="132856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tekst 8">
            <a:extLst>
              <a:ext uri="{FF2B5EF4-FFF2-40B4-BE49-F238E27FC236}">
                <a16:creationId xmlns:a16="http://schemas.microsoft.com/office/drawing/2014/main" id="{4E812410-1ABE-A44D-A32E-B76F37F862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5E48DE-B486-C241-A458-CBBC152C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32671-954A-4D47-AEBD-92085E3FBA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476726F-8C3B-0546-8866-07AE701F98A0}"/>
              </a:ext>
            </a:extLst>
          </p:cNvPr>
          <p:cNvSpPr/>
          <p:nvPr userDrawn="1"/>
        </p:nvSpPr>
        <p:spPr>
          <a:xfrm>
            <a:off x="104748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856FD8-7113-754C-9729-F1C9944FB0A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9F1DD6-A7B1-6B47-8C2B-C92917CB278A}"/>
              </a:ext>
            </a:extLst>
          </p:cNvPr>
          <p:cNvSpPr/>
          <p:nvPr userDrawn="1"/>
        </p:nvSpPr>
        <p:spPr>
          <a:xfrm>
            <a:off x="960120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1BFBFE-08EC-044E-9B34-EDCB6E8F5CCB}"/>
              </a:ext>
            </a:extLst>
          </p:cNvPr>
          <p:cNvSpPr/>
          <p:nvPr userDrawn="1"/>
        </p:nvSpPr>
        <p:spPr>
          <a:xfrm>
            <a:off x="64294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82C08-3221-8C4B-A9E2-4C2932758D51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F0DAD0-348C-2340-8890-967C7D130063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13141B-1C4F-564D-A9F3-1D18838993D2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DE8C83-902E-0A45-99C3-F52DE7023521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886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gradFill>
          <a:gsLst>
            <a:gs pos="0">
              <a:srgbClr val="F6A70A"/>
            </a:gs>
            <a:gs pos="100000">
              <a:srgbClr val="F6A70A">
                <a:alpha val="6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386ECBC-C7C3-1341-B043-F1716F0472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5CCF850-7C43-D348-8905-4C010A30B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5B582B-8CC5-9A48-A187-76EA0BBBC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2997BC9-6867-A34E-A786-A52F8C222B02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526EC4-917D-D548-8A65-11892014778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2122A4-C6CD-634E-949C-05BC5DD1536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80296F-2C04-7F4D-8950-600E9AC8C63C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CC923F-8D4E-E445-B988-42626CD04CA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030D7E-3905-BC42-97AC-B9829203042A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C8ED67-7D9A-ED44-8223-236EE4D19E20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18EB33-0A75-3A4A-B109-C02D37D5DEB3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04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Pr>
        <a:gradFill>
          <a:gsLst>
            <a:gs pos="0">
              <a:srgbClr val="2B8636"/>
            </a:gs>
            <a:gs pos="100000">
              <a:srgbClr val="89AA2E">
                <a:alpha val="8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F8A1702-EB3B-6C41-892C-1DDA8568BA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0665218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EDD975-2603-2042-A253-1F1147E3D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0665218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D4446C-151C-3B4F-870B-48CF87460B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FBCFEA4-C757-3149-8B4F-01C948142529}"/>
              </a:ext>
            </a:extLst>
          </p:cNvPr>
          <p:cNvSpPr/>
          <p:nvPr userDrawn="1"/>
        </p:nvSpPr>
        <p:spPr>
          <a:xfrm>
            <a:off x="6031803" y="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6469FF-800C-EE47-8166-9F60C0567EA3}"/>
              </a:ext>
            </a:extLst>
          </p:cNvPr>
          <p:cNvSpPr/>
          <p:nvPr userDrawn="1"/>
        </p:nvSpPr>
        <p:spPr>
          <a:xfrm>
            <a:off x="10987541" y="45926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6F0583-0F99-0944-9919-27F7C4990977}"/>
              </a:ext>
            </a:extLst>
          </p:cNvPr>
          <p:cNvSpPr/>
          <p:nvPr userDrawn="1"/>
        </p:nvSpPr>
        <p:spPr>
          <a:xfrm>
            <a:off x="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CBEFAD-B213-5041-8C81-59B586F04A19}"/>
              </a:ext>
            </a:extLst>
          </p:cNvPr>
          <p:cNvSpPr/>
          <p:nvPr userDrawn="1"/>
        </p:nvSpPr>
        <p:spPr>
          <a:xfrm>
            <a:off x="3501261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3719D7-BF86-6241-BACF-F33B44F0CD20}"/>
              </a:ext>
            </a:extLst>
          </p:cNvPr>
          <p:cNvSpPr/>
          <p:nvPr userDrawn="1"/>
        </p:nvSpPr>
        <p:spPr>
          <a:xfrm rot="10800000">
            <a:off x="11308653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4F7A9D-C767-B74B-98D3-DD63B07EBD14}"/>
              </a:ext>
            </a:extLst>
          </p:cNvPr>
          <p:cNvSpPr/>
          <p:nvPr userDrawn="1"/>
        </p:nvSpPr>
        <p:spPr>
          <a:xfrm rot="10800000">
            <a:off x="437568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4CD40C-BB5D-7E42-9679-DA118B2BCC94}"/>
              </a:ext>
            </a:extLst>
          </p:cNvPr>
          <p:cNvSpPr/>
          <p:nvPr userDrawn="1"/>
        </p:nvSpPr>
        <p:spPr>
          <a:xfrm rot="10800000">
            <a:off x="6096000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1D9119-753A-FE41-8767-645656A5395B}"/>
              </a:ext>
            </a:extLst>
          </p:cNvPr>
          <p:cNvSpPr/>
          <p:nvPr userDrawn="1"/>
        </p:nvSpPr>
        <p:spPr>
          <a:xfrm rot="10800000">
            <a:off x="85942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64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Pr>
        <a:gradFill>
          <a:gsLst>
            <a:gs pos="0">
              <a:srgbClr val="D24228"/>
            </a:gs>
            <a:gs pos="100000">
              <a:srgbClr val="E17980">
                <a:alpha val="9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C09520E-92B4-7B4C-8DC5-D9BA0D3692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662879B-FA15-3E40-8B8E-9043955A6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E8C512-4B73-DB44-B563-BA76078871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F5A41A4-BA7D-594A-8E5B-9DD65CCC0DDA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0DDC-0635-1E48-9017-7C932E39D136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90BA59-BDA3-C64B-B3A8-A30DE79DBA7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0DF030-DED4-C84D-A780-6056B334120D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03CD7-346E-FE43-B6E0-01AAB29C9BD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1CF1CF-F361-C949-AF9D-2917BCEEFDB0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47E76E-E395-5C4C-A93E-BE1AB956811A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8247-8B4A-424F-8283-912AE1E4DE3F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114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gradFill>
          <a:gsLst>
            <a:gs pos="0">
              <a:srgbClr val="6D5339"/>
            </a:gs>
            <a:gs pos="100000">
              <a:srgbClr val="EBCB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C09520E-92B4-7B4C-8DC5-D9BA0D3692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662879B-FA15-3E40-8B8E-9043955A6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E8C512-4B73-DB44-B563-BA76078871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F5A41A4-BA7D-594A-8E5B-9DD65CCC0DDA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0DDC-0635-1E48-9017-7C932E39D136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90BA59-BDA3-C64B-B3A8-A30DE79DBA7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0DF030-DED4-C84D-A780-6056B334120D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03CD7-346E-FE43-B6E0-01AAB29C9BD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1CF1CF-F361-C949-AF9D-2917BCEEFDB0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47E76E-E395-5C4C-A93E-BE1AB956811A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8247-8B4A-424F-8283-912AE1E4DE3F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658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A958BBD-B190-9446-927B-1BAEDF8B55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AD2D80E-82C1-0B48-8D77-32CD38607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6100030-06ED-984B-A9AE-B26E0F75C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2C9BB57-B5BB-C048-80CA-2112B6602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ACA503-FA50-E445-9979-B383A80BFCEF}"/>
              </a:ext>
            </a:extLst>
          </p:cNvPr>
          <p:cNvSpPr/>
          <p:nvPr userDrawn="1"/>
        </p:nvSpPr>
        <p:spPr>
          <a:xfrm rot="10800000">
            <a:off x="11308653" y="623091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669852-B41A-EA49-8723-7F8F2F1FFD84}"/>
              </a:ext>
            </a:extLst>
          </p:cNvPr>
          <p:cNvSpPr/>
          <p:nvPr userDrawn="1"/>
        </p:nvSpPr>
        <p:spPr>
          <a:xfrm rot="10800000">
            <a:off x="8385859" y="1082351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5C02D-3CAA-D14E-A886-46F0B60F613D}"/>
              </a:ext>
            </a:extLst>
          </p:cNvPr>
          <p:cNvSpPr/>
          <p:nvPr userDrawn="1"/>
        </p:nvSpPr>
        <p:spPr>
          <a:xfrm rot="10800000">
            <a:off x="2028699" y="0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DCF2E-966E-A940-AD9C-7E7752364C00}"/>
              </a:ext>
            </a:extLst>
          </p:cNvPr>
          <p:cNvSpPr/>
          <p:nvPr userDrawn="1"/>
        </p:nvSpPr>
        <p:spPr>
          <a:xfrm rot="10800000">
            <a:off x="5028862" y="-1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95558E-B898-054A-B73E-FE784DD63D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196" y="2183849"/>
            <a:ext cx="2882037" cy="1853321"/>
          </a:xfrm>
          <a:prstGeom prst="rect">
            <a:avLst/>
          </a:prstGeom>
        </p:spPr>
      </p:pic>
      <p:sp>
        <p:nvSpPr>
          <p:cNvPr id="15" name="Plassholder for tekst 8">
            <a:extLst>
              <a:ext uri="{FF2B5EF4-FFF2-40B4-BE49-F238E27FC236}">
                <a16:creationId xmlns:a16="http://schemas.microsoft.com/office/drawing/2014/main" id="{1A77DE0D-EDC8-BD42-90E0-094F5E382F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4674151"/>
            <a:ext cx="4711991" cy="744996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60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C2ECE2-560F-2845-91F0-CE0CC0CD3314}"/>
              </a:ext>
            </a:extLst>
          </p:cNvPr>
          <p:cNvSpPr txBox="1"/>
          <p:nvPr userDrawn="1"/>
        </p:nvSpPr>
        <p:spPr>
          <a:xfrm>
            <a:off x="643435" y="5613768"/>
            <a:ext cx="434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FFFFFF"/>
                </a:solidFill>
              </a:rPr>
              <a:t>www.eiti.org</a:t>
            </a:r>
            <a:endParaRPr lang="nb-NO" sz="1400" dirty="0">
              <a:solidFill>
                <a:srgbClr val="FFFFFF"/>
              </a:solidFill>
            </a:endParaRPr>
          </a:p>
          <a:p>
            <a:r>
              <a:rPr lang="nb-NO" sz="1400" dirty="0">
                <a:solidFill>
                  <a:srgbClr val="FFFFFF"/>
                </a:solidFill>
              </a:rPr>
              <a:t>@</a:t>
            </a:r>
            <a:r>
              <a:rPr lang="nb-NO" sz="1400" dirty="0" err="1">
                <a:solidFill>
                  <a:srgbClr val="FFFFFF"/>
                </a:solidFill>
              </a:rPr>
              <a:t>EITIorg</a:t>
            </a:r>
            <a:endParaRPr lang="nb-NO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92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49AE6F-E19C-A941-AFAF-9A6AD40CEF82}"/>
              </a:ext>
            </a:extLst>
          </p:cNvPr>
          <p:cNvSpPr/>
          <p:nvPr userDrawn="1"/>
        </p:nvSpPr>
        <p:spPr>
          <a:xfrm>
            <a:off x="0" y="459260"/>
            <a:ext cx="883347" cy="280207"/>
          </a:xfrm>
          <a:prstGeom prst="rect">
            <a:avLst/>
          </a:prstGeom>
          <a:solidFill>
            <a:srgbClr val="0090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C020A5-4687-B34F-9A8C-86567B4C9A9A}"/>
              </a:ext>
            </a:extLst>
          </p:cNvPr>
          <p:cNvSpPr/>
          <p:nvPr userDrawn="1"/>
        </p:nvSpPr>
        <p:spPr>
          <a:xfrm>
            <a:off x="8090434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47FAB2-898D-7949-B255-53D40E4BE1E2}"/>
              </a:ext>
            </a:extLst>
          </p:cNvPr>
          <p:cNvSpPr/>
          <p:nvPr userDrawn="1"/>
        </p:nvSpPr>
        <p:spPr>
          <a:xfrm>
            <a:off x="11313170" y="1082351"/>
            <a:ext cx="878830" cy="280207"/>
          </a:xfrm>
          <a:prstGeom prst="rect">
            <a:avLst/>
          </a:prstGeom>
          <a:solidFill>
            <a:srgbClr val="0021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EC463A-E2A6-5944-82A5-DEAB1D87A9D8}"/>
              </a:ext>
            </a:extLst>
          </p:cNvPr>
          <p:cNvSpPr/>
          <p:nvPr userDrawn="1"/>
        </p:nvSpPr>
        <p:spPr>
          <a:xfrm>
            <a:off x="5870234" y="1077544"/>
            <a:ext cx="321112" cy="280207"/>
          </a:xfrm>
          <a:prstGeom prst="rect">
            <a:avLst/>
          </a:prstGeom>
          <a:solidFill>
            <a:srgbClr val="005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7B15DB75-8F7F-7347-B7EE-37CBE3ABD8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4674151"/>
            <a:ext cx="4711991" cy="744996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6000" b="1" i="0">
                <a:solidFill>
                  <a:srgbClr val="002157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6104C9-D1B6-8544-9499-7875078E02A9}"/>
              </a:ext>
            </a:extLst>
          </p:cNvPr>
          <p:cNvSpPr txBox="1"/>
          <p:nvPr userDrawn="1"/>
        </p:nvSpPr>
        <p:spPr>
          <a:xfrm>
            <a:off x="643435" y="5613768"/>
            <a:ext cx="434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2157"/>
                </a:solidFill>
              </a:rPr>
              <a:t>www.eiti.org</a:t>
            </a:r>
            <a:endParaRPr lang="nb-NO" sz="1400" dirty="0">
              <a:solidFill>
                <a:srgbClr val="002157"/>
              </a:solidFill>
            </a:endParaRPr>
          </a:p>
          <a:p>
            <a:r>
              <a:rPr lang="nb-NO" sz="1400" dirty="0">
                <a:solidFill>
                  <a:srgbClr val="002157"/>
                </a:solidFill>
              </a:rPr>
              <a:t>@</a:t>
            </a:r>
            <a:r>
              <a:rPr lang="nb-NO" sz="1400" dirty="0" err="1">
                <a:solidFill>
                  <a:srgbClr val="002157"/>
                </a:solidFill>
              </a:rPr>
              <a:t>EITIorg</a:t>
            </a:r>
            <a:endParaRPr lang="nb-NO" sz="1400" dirty="0">
              <a:solidFill>
                <a:srgbClr val="002157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F2167BE-9890-394A-B6BD-227F130B0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196" y="2183849"/>
            <a:ext cx="2882037" cy="18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0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1_pictur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bilde 7">
            <a:extLst>
              <a:ext uri="{FF2B5EF4-FFF2-40B4-BE49-F238E27FC236}">
                <a16:creationId xmlns:a16="http://schemas.microsoft.com/office/drawing/2014/main" id="{4F2049E2-5D62-9F41-ACD6-231A22C20DC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7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978CED7-1B95-B54B-967E-5A9C799EA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4711991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Plassholder for tekst 8">
            <a:extLst>
              <a:ext uri="{FF2B5EF4-FFF2-40B4-BE49-F238E27FC236}">
                <a16:creationId xmlns:a16="http://schemas.microsoft.com/office/drawing/2014/main" id="{913D38AA-ACB5-4C42-9C8B-E6188D4EB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C5F0900-427D-C54E-8B7E-FE2A4DF859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01A58E3-4FEB-7F4F-BE0F-B059D67E39B7}"/>
              </a:ext>
            </a:extLst>
          </p:cNvPr>
          <p:cNvSpPr/>
          <p:nvPr userDrawn="1"/>
        </p:nvSpPr>
        <p:spPr>
          <a:xfrm>
            <a:off x="643435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489C5E-01B9-A44F-8C09-25A33D507AB2}"/>
              </a:ext>
            </a:extLst>
          </p:cNvPr>
          <p:cNvSpPr/>
          <p:nvPr userDrawn="1"/>
        </p:nvSpPr>
        <p:spPr>
          <a:xfrm>
            <a:off x="4074728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A21D7-8597-D64F-803E-53A5D42A29C3}"/>
              </a:ext>
            </a:extLst>
          </p:cNvPr>
          <p:cNvSpPr/>
          <p:nvPr userDrawn="1"/>
        </p:nvSpPr>
        <p:spPr>
          <a:xfrm>
            <a:off x="521717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850B22-B830-B747-B47D-4A978996033B}"/>
              </a:ext>
            </a:extLst>
          </p:cNvPr>
          <p:cNvSpPr/>
          <p:nvPr userDrawn="1"/>
        </p:nvSpPr>
        <p:spPr>
          <a:xfrm>
            <a:off x="2287473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9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725910-2A8E-644C-8AE0-0D88939311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7230" y="2053643"/>
            <a:ext cx="4277537" cy="27507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F41344B-58B7-C649-BB2F-0F1B47F243D2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8C847C-FD7F-FD42-BD44-7CDF1FAB5F87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9446E0-B354-BF41-9A69-98CC87CF9EE0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4269DA-C37A-D940-A720-98642AF5CFDB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A5F1C2-D968-234A-B538-0EFF43A1AED5}"/>
              </a:ext>
            </a:extLst>
          </p:cNvPr>
          <p:cNvSpPr/>
          <p:nvPr userDrawn="1"/>
        </p:nvSpPr>
        <p:spPr>
          <a:xfrm rot="10800000">
            <a:off x="9014878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562827-34BE-A04E-AE24-AC13E6DB7C89}"/>
              </a:ext>
            </a:extLst>
          </p:cNvPr>
          <p:cNvSpPr/>
          <p:nvPr userDrawn="1"/>
        </p:nvSpPr>
        <p:spPr>
          <a:xfrm rot="10800000">
            <a:off x="407300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DC4FF4-C8E8-DB4B-98FF-6684A75F5CC4}"/>
              </a:ext>
            </a:extLst>
          </p:cNvPr>
          <p:cNvSpPr/>
          <p:nvPr userDrawn="1"/>
        </p:nvSpPr>
        <p:spPr>
          <a:xfrm rot="10800000">
            <a:off x="154010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96B0C4-03B6-C640-86AD-1224C56F4507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23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600D4C1-CA83-924C-ACF6-7A56C964A9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4F097DB4-7D69-F446-9FAB-5641F169D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13285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32FDEDD4-3C78-3343-9A10-1A3EE7C629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132856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96C43E-9D9E-1D41-B0B3-CD0EB024A5E4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9B5521-C2A3-A441-B999-F2447A458EAF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866F8D-7F58-C141-BC3E-5DBF3CA36587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69D740-F336-9140-824F-BE835F2B8E3D}"/>
              </a:ext>
            </a:extLst>
          </p:cNvPr>
          <p:cNvSpPr txBox="1"/>
          <p:nvPr userDrawn="1"/>
        </p:nvSpPr>
        <p:spPr>
          <a:xfrm>
            <a:off x="6572528" y="5808678"/>
            <a:ext cx="497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The global standard for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the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good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governance</a:t>
            </a:r>
            <a:b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</a:b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of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oil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, gas and mineral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resources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.</a:t>
            </a:r>
            <a:endParaRPr lang="nb-NO" sz="2000" b="0" i="0" dirty="0">
              <a:solidFill>
                <a:srgbClr val="002157"/>
              </a:solidFill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BF01A5C-F0D7-7343-90AC-D12336C68785}"/>
              </a:ext>
            </a:extLst>
          </p:cNvPr>
          <p:cNvSpPr/>
          <p:nvPr userDrawn="1"/>
        </p:nvSpPr>
        <p:spPr>
          <a:xfrm>
            <a:off x="751104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62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6CE0DCDA-C0F7-D54F-AF4E-9DA03B4C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4711991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13285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Plassholder for tekst 8">
            <a:extLst>
              <a:ext uri="{FF2B5EF4-FFF2-40B4-BE49-F238E27FC236}">
                <a16:creationId xmlns:a16="http://schemas.microsoft.com/office/drawing/2014/main" id="{A60C8AA2-1499-8444-9FA4-1DFFBBDF80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132856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CBBB60AB-D187-B94C-89DD-226E326D11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00C876-71FD-7C45-80C5-76C71DFC4D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2C2A41E-824E-C949-AF2A-1CAFA124388F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998A1A-FD10-F24F-9824-FA4018CAF4FB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C024B3-2786-E946-837A-A9623899FAAC}"/>
              </a:ext>
            </a:extLst>
          </p:cNvPr>
          <p:cNvSpPr/>
          <p:nvPr userDrawn="1"/>
        </p:nvSpPr>
        <p:spPr>
          <a:xfrm>
            <a:off x="521717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2E1013-46BC-F648-8C7F-359A428369FB}"/>
              </a:ext>
            </a:extLst>
          </p:cNvPr>
          <p:cNvSpPr/>
          <p:nvPr userDrawn="1"/>
        </p:nvSpPr>
        <p:spPr>
          <a:xfrm>
            <a:off x="2233056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50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629E4-6460-A14A-9BC9-0B8BB909E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7230" y="2053643"/>
            <a:ext cx="4277537" cy="275071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1CD7BD5-931D-E541-8629-0F1E0B04D6E8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5115EB-A749-CB40-ABA6-675F3CD2977F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5CD8DD-12D1-4B4A-9238-1196CE17BCCA}"/>
              </a:ext>
            </a:extLst>
          </p:cNvPr>
          <p:cNvSpPr/>
          <p:nvPr userDrawn="1"/>
        </p:nvSpPr>
        <p:spPr>
          <a:xfrm>
            <a:off x="751104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3E740-DD37-9245-BD7A-8401CE3A6154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09B745A-5D26-C047-A9C7-9C5BEFF193A1}"/>
              </a:ext>
            </a:extLst>
          </p:cNvPr>
          <p:cNvSpPr/>
          <p:nvPr userDrawn="1"/>
        </p:nvSpPr>
        <p:spPr>
          <a:xfrm rot="10800000">
            <a:off x="11308653" y="611853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0EE9FA9-A327-6248-967F-893ADCB92D87}"/>
              </a:ext>
            </a:extLst>
          </p:cNvPr>
          <p:cNvSpPr/>
          <p:nvPr userDrawn="1"/>
        </p:nvSpPr>
        <p:spPr>
          <a:xfrm rot="10800000">
            <a:off x="8389870" y="657779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F2C8DD-E55E-5E49-8657-720F9A9D4DF2}"/>
              </a:ext>
            </a:extLst>
          </p:cNvPr>
          <p:cNvSpPr/>
          <p:nvPr userDrawn="1"/>
        </p:nvSpPr>
        <p:spPr>
          <a:xfrm rot="10800000">
            <a:off x="4285761" y="549543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9BC6AF-5607-7D45-B183-9BDF4622ED45}"/>
              </a:ext>
            </a:extLst>
          </p:cNvPr>
          <p:cNvSpPr/>
          <p:nvPr userDrawn="1"/>
        </p:nvSpPr>
        <p:spPr>
          <a:xfrm rot="10800000">
            <a:off x="3261" y="5500246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66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 og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19C52459-D2B3-C546-9363-E84D342AFB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2812" y="1194998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4000" b="1" i="0"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99D48276-482E-1945-ADE2-ADEE49552A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2812" y="2019792"/>
            <a:ext cx="4712614" cy="23383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50554C5D-EF36-E249-B10A-0FB9A042CF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10227" y="1194998"/>
            <a:ext cx="5781772" cy="4781596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6B3055C-3316-D645-ADCA-DEB8B4F59F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88854686-49CF-2044-8971-F5576D049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464EEBCF-38E5-AD4B-8659-D88B8DD95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3D016E7E-798D-FE4E-93A5-3E0EDFA25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4290E2-A1A3-B741-9CBD-D98316A373CB}"/>
              </a:ext>
            </a:extLst>
          </p:cNvPr>
          <p:cNvSpPr/>
          <p:nvPr userDrawn="1"/>
        </p:nvSpPr>
        <p:spPr>
          <a:xfrm rot="10800000">
            <a:off x="642812" y="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CA7434-1A7A-2B4E-8EE6-16FCE790ADC7}"/>
              </a:ext>
            </a:extLst>
          </p:cNvPr>
          <p:cNvSpPr/>
          <p:nvPr userDrawn="1"/>
        </p:nvSpPr>
        <p:spPr>
          <a:xfrm rot="10800000">
            <a:off x="4798353" y="560416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355435-836E-A844-9369-3492A9CEC711}"/>
              </a:ext>
            </a:extLst>
          </p:cNvPr>
          <p:cNvSpPr/>
          <p:nvPr userDrawn="1"/>
        </p:nvSpPr>
        <p:spPr>
          <a:xfrm rot="10800000">
            <a:off x="7838104" y="280208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CC1036-51BC-E244-A360-023C7327BB3A}"/>
              </a:ext>
            </a:extLst>
          </p:cNvPr>
          <p:cNvSpPr/>
          <p:nvPr userDrawn="1"/>
        </p:nvSpPr>
        <p:spPr>
          <a:xfrm rot="10800000">
            <a:off x="11870887" y="560417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8053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194998"/>
            <a:ext cx="10905753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2" y="2019792"/>
            <a:ext cx="10905753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6796DC-8000-D44B-AD74-3F72B4EB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CD24B93-4D97-C146-8244-BF6FA5ECA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A9708-ACEE-3C49-9190-E339828EF3DF}"/>
              </a:ext>
            </a:extLst>
          </p:cNvPr>
          <p:cNvSpPr/>
          <p:nvPr userDrawn="1"/>
        </p:nvSpPr>
        <p:spPr>
          <a:xfrm>
            <a:off x="11308652" y="560417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D7D776-D791-A645-9ECF-9C0B75DAE595}"/>
              </a:ext>
            </a:extLst>
          </p:cNvPr>
          <p:cNvSpPr/>
          <p:nvPr userDrawn="1"/>
        </p:nvSpPr>
        <p:spPr>
          <a:xfrm>
            <a:off x="7715346" y="1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0608E4-FCDF-7341-BDDE-2D407FE18E82}"/>
              </a:ext>
            </a:extLst>
          </p:cNvPr>
          <p:cNvSpPr/>
          <p:nvPr userDrawn="1"/>
        </p:nvSpPr>
        <p:spPr>
          <a:xfrm>
            <a:off x="4117877" y="28020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3FFE0-A21C-7741-92B5-34AB4E684857}"/>
              </a:ext>
            </a:extLst>
          </p:cNvPr>
          <p:cNvSpPr/>
          <p:nvPr userDrawn="1"/>
        </p:nvSpPr>
        <p:spPr>
          <a:xfrm>
            <a:off x="642812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innhold og 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3" y="1194998"/>
            <a:ext cx="7072534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3" y="2019792"/>
            <a:ext cx="7072534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6796DC-8000-D44B-AD74-3F72B4EB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485169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D7D776-D791-A645-9ECF-9C0B75DAE595}"/>
              </a:ext>
            </a:extLst>
          </p:cNvPr>
          <p:cNvSpPr/>
          <p:nvPr userDrawn="1"/>
        </p:nvSpPr>
        <p:spPr>
          <a:xfrm>
            <a:off x="7715346" y="1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0608E4-FCDF-7341-BDDE-2D407FE18E82}"/>
              </a:ext>
            </a:extLst>
          </p:cNvPr>
          <p:cNvSpPr/>
          <p:nvPr userDrawn="1"/>
        </p:nvSpPr>
        <p:spPr>
          <a:xfrm>
            <a:off x="4117877" y="28020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3FFE0-A21C-7741-92B5-34AB4E684857}"/>
              </a:ext>
            </a:extLst>
          </p:cNvPr>
          <p:cNvSpPr/>
          <p:nvPr userDrawn="1"/>
        </p:nvSpPr>
        <p:spPr>
          <a:xfrm>
            <a:off x="642812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7" name="Plassholder for bilde 12">
            <a:extLst>
              <a:ext uri="{FF2B5EF4-FFF2-40B4-BE49-F238E27FC236}">
                <a16:creationId xmlns:a16="http://schemas.microsoft.com/office/drawing/2014/main" id="{BEEEAE90-EF8E-3743-B611-305BD4EAA3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36457" y="0"/>
            <a:ext cx="4155543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1900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34" y="685800"/>
            <a:ext cx="10881616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34" y="2286000"/>
            <a:ext cx="10881616" cy="3474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  <p:sldLayoutId id="2147483675" r:id="rId3"/>
    <p:sldLayoutId id="2147483678" r:id="rId4"/>
    <p:sldLayoutId id="2147483680" r:id="rId5"/>
    <p:sldLayoutId id="2147483676" r:id="rId6"/>
    <p:sldLayoutId id="2147483668" r:id="rId7"/>
    <p:sldLayoutId id="2147483650" r:id="rId8"/>
    <p:sldLayoutId id="2147483688" r:id="rId9"/>
    <p:sldLayoutId id="2147483686" r:id="rId10"/>
    <p:sldLayoutId id="2147483663" r:id="rId11"/>
    <p:sldLayoutId id="2147483683" r:id="rId12"/>
    <p:sldLayoutId id="2147483684" r:id="rId13"/>
    <p:sldLayoutId id="2147483685" r:id="rId14"/>
    <p:sldLayoutId id="2147483687" r:id="rId15"/>
    <p:sldLayoutId id="2147483654" r:id="rId16"/>
    <p:sldLayoutId id="2147483681" r:id="rId17"/>
    <p:sldLayoutId id="2147483682" r:id="rId18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5600" b="1" i="0" kern="1200" baseline="0">
          <a:solidFill>
            <a:srgbClr val="132856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rgbClr val="132856"/>
          </a:solidFill>
          <a:latin typeface="+mj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9E2AE-17D2-1A43-8B68-275E4E90DD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3435" y="3056501"/>
            <a:ext cx="11227453" cy="119064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s-419" b="0" dirty="0"/>
              <a:t>Actualización de respuestas a la crisis del Covid-19 -</a:t>
            </a:r>
          </a:p>
          <a:p>
            <a:pPr algn="ctr"/>
            <a:r>
              <a:rPr lang="es-419" b="0" dirty="0"/>
              <a:t>Opciones de informes EITI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73E9F67-0D85-4C7E-9DA7-383F7C3180D1}"/>
              </a:ext>
            </a:extLst>
          </p:cNvPr>
          <p:cNvSpPr txBox="1">
            <a:spLocks/>
          </p:cNvSpPr>
          <p:nvPr/>
        </p:nvSpPr>
        <p:spPr>
          <a:xfrm>
            <a:off x="6096000" y="4763382"/>
            <a:ext cx="5506720" cy="744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Tx/>
              <a:buNone/>
              <a:defRPr sz="5600" b="1" i="0" kern="1200" baseline="0">
                <a:solidFill>
                  <a:srgbClr val="FFFFFF"/>
                </a:solidFill>
                <a:latin typeface="Franklin Gothic Demi" panose="020B0603020102020204" pitchFamily="34" charset="0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b="0" dirty="0"/>
              <a:t>16 </a:t>
            </a:r>
            <a:r>
              <a:rPr lang="en-GB" sz="1800" b="0" dirty="0" err="1"/>
              <a:t>junio</a:t>
            </a:r>
            <a:r>
              <a:rPr lang="en-GB" sz="1800" b="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62333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0" y="800715"/>
            <a:ext cx="10905753" cy="671660"/>
          </a:xfrm>
        </p:spPr>
        <p:txBody>
          <a:bodyPr/>
          <a:lstStyle/>
          <a:p>
            <a:r>
              <a:rPr lang="en-GB" b="0" dirty="0"/>
              <a:t>3. </a:t>
            </a:r>
            <a:r>
              <a:rPr lang="es-419" b="0" dirty="0"/>
              <a:t>Validación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3AB7-218C-4C33-A100-D2C90E8C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00" y="1603620"/>
            <a:ext cx="10644236" cy="30500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419" sz="2400" dirty="0"/>
              <a:t>Validaciones futuras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419" sz="2400" dirty="0"/>
              <a:t>Para los países cuya fecha límite de Validación es el 31 de Agosto, las solicitudes de prórroga serán otorgadas, previa solicitud expresa, por un periodo máximo de seis meses.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419" sz="2400" dirty="0"/>
              <a:t>Los países que tienen un plazo posterior al 31 de agosto para concluir su Validación deberán seguir el procedimiento habitual para </a:t>
            </a:r>
            <a:r>
              <a:rPr lang="es-419" sz="2400"/>
              <a:t>solicitar prórrogas.</a:t>
            </a:r>
            <a:endParaRPr lang="es-419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419" sz="2400" dirty="0"/>
              <a:t>Está en curso una revisión y corrección al modelo de Validación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419" sz="2400" dirty="0"/>
              <a:t>Es previsible que el Consejo apruebe un modelo corregido en su reunión de Octubre, 2020. </a:t>
            </a:r>
          </a:p>
        </p:txBody>
      </p:sp>
    </p:spTree>
    <p:extLst>
      <p:ext uri="{BB962C8B-B14F-4D97-AF65-F5344CB8AC3E}">
        <p14:creationId xmlns:p14="http://schemas.microsoft.com/office/powerpoint/2010/main" val="303496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0" y="800715"/>
            <a:ext cx="10905753" cy="671660"/>
          </a:xfrm>
        </p:spPr>
        <p:txBody>
          <a:bodyPr/>
          <a:lstStyle/>
          <a:p>
            <a:r>
              <a:rPr lang="en-GB" b="0" dirty="0"/>
              <a:t>4. </a:t>
            </a:r>
            <a:r>
              <a:rPr lang="es-419" b="0" dirty="0"/>
              <a:t>Pasos a seguir y apoyo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3AB7-218C-4C33-A100-D2C90E8C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00" y="1757399"/>
            <a:ext cx="10644236" cy="3050048"/>
          </a:xfrm>
        </p:spPr>
        <p:txBody>
          <a:bodyPr>
            <a:noAutofit/>
          </a:bodyPr>
          <a:lstStyle/>
          <a:p>
            <a:r>
              <a:rPr lang="es-419" sz="2200" dirty="0"/>
              <a:t>El Consejo EITI se reunirá en octubre para revisar este procedimiento. </a:t>
            </a:r>
          </a:p>
          <a:p>
            <a:r>
              <a:rPr lang="es-419" sz="2200" dirty="0"/>
              <a:t>El Consejo considerará si enmendará o extenderá estas medidas, tomando en cuenta el desempeño de los países implementadores del EITI. </a:t>
            </a:r>
          </a:p>
          <a:p>
            <a:r>
              <a:rPr lang="es-419" sz="2200" dirty="0"/>
              <a:t>La revisión del proceso de Validación concluirá en octubre. </a:t>
            </a:r>
          </a:p>
          <a:p>
            <a:r>
              <a:rPr lang="es-419" sz="2200" dirty="0"/>
              <a:t>El Secretariado Internacional estará a la disposición de los secretariados nacionales y los GMP para analizar las opciones disponibles en mayor detalle. </a:t>
            </a:r>
          </a:p>
          <a:p>
            <a:endParaRPr lang="es-419" sz="2200" dirty="0"/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7132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0" y="800715"/>
            <a:ext cx="10905753" cy="671660"/>
          </a:xfrm>
        </p:spPr>
        <p:txBody>
          <a:bodyPr/>
          <a:lstStyle/>
          <a:p>
            <a:r>
              <a:rPr lang="es-419" b="0" dirty="0"/>
              <a:t>Contenido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3AB7-218C-4C33-A100-D2C90E8C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99" y="1757399"/>
            <a:ext cx="10905753" cy="3759998"/>
          </a:xfrm>
        </p:spPr>
        <p:txBody>
          <a:bodyPr>
            <a:noAutofit/>
          </a:bodyPr>
          <a:lstStyle/>
          <a:p>
            <a:pPr marL="457200" lvl="0" indent="-457200">
              <a:buAutoNum type="arabicPeriod"/>
            </a:pPr>
            <a:r>
              <a:rPr lang="es-419" sz="2400" dirty="0"/>
              <a:t>Decisiones del Consejo en respuesta a la crisis del Covid-19</a:t>
            </a:r>
          </a:p>
          <a:p>
            <a:pPr marL="457200" lvl="0" indent="-457200">
              <a:buAutoNum type="arabicPeriod"/>
            </a:pPr>
            <a:r>
              <a:rPr lang="es-419" sz="2400" dirty="0"/>
              <a:t>Opciones para Informes EITI</a:t>
            </a:r>
          </a:p>
          <a:p>
            <a:pPr marL="987552" lvl="1" indent="-457200">
              <a:buFont typeface="+mj-lt"/>
              <a:buAutoNum type="alphaLcParenR"/>
            </a:pPr>
            <a:r>
              <a:rPr lang="es-419" sz="2400" i="0" dirty="0"/>
              <a:t>Informes convencionales </a:t>
            </a:r>
          </a:p>
          <a:p>
            <a:pPr marL="987552" lvl="1" indent="-457200">
              <a:buFont typeface="+mj-lt"/>
              <a:buAutoNum type="alphaLcParenR"/>
            </a:pPr>
            <a:r>
              <a:rPr lang="es-419" sz="2400" i="0" dirty="0"/>
              <a:t>Informes flexibles</a:t>
            </a:r>
          </a:p>
          <a:p>
            <a:pPr marL="987552" lvl="1" indent="-457200">
              <a:buFont typeface="+mj-lt"/>
              <a:buAutoNum type="alphaLcParenR"/>
            </a:pPr>
            <a:r>
              <a:rPr lang="es-419" sz="2400" i="0" dirty="0"/>
              <a:t>Piloto sobre procedimientos alternativos</a:t>
            </a:r>
          </a:p>
          <a:p>
            <a:pPr marL="457200" lvl="0" indent="-457200">
              <a:buAutoNum type="arabicPeriod"/>
            </a:pPr>
            <a:r>
              <a:rPr lang="es-419" sz="2400" dirty="0"/>
              <a:t>Perspectiva de Validación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419" sz="2400" dirty="0"/>
              <a:t>Pasos a seguir y apoyo </a:t>
            </a:r>
          </a:p>
        </p:txBody>
      </p:sp>
    </p:spTree>
    <p:extLst>
      <p:ext uri="{BB962C8B-B14F-4D97-AF65-F5344CB8AC3E}">
        <p14:creationId xmlns:p14="http://schemas.microsoft.com/office/powerpoint/2010/main" val="116640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0715"/>
            <a:ext cx="11515241" cy="671660"/>
          </a:xfrm>
        </p:spPr>
        <p:txBody>
          <a:bodyPr/>
          <a:lstStyle/>
          <a:p>
            <a:r>
              <a:rPr lang="en-GB" sz="3200" b="0" dirty="0"/>
              <a:t>1. </a:t>
            </a:r>
            <a:r>
              <a:rPr lang="es-419" sz="3200" dirty="0"/>
              <a:t>Decisiones del Consejo en respuesta a la crisis del Covid-19</a:t>
            </a:r>
            <a:endParaRPr lang="es-419" sz="32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3AB7-218C-4C33-A100-D2C90E8C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00" y="1519044"/>
            <a:ext cx="10644236" cy="3050048"/>
          </a:xfrm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sz="1600" dirty="0"/>
              <a:t>25 mayo 2020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GB" sz="2400" b="1" dirty="0"/>
              <a:t>1. </a:t>
            </a:r>
            <a:r>
              <a:rPr lang="es-419" sz="2400" b="1" dirty="0"/>
              <a:t>“Medidas relacionadas a los plazos de presentación de informes y solicitudes de prórroga</a:t>
            </a:r>
            <a:r>
              <a:rPr lang="es-419" sz="2400" dirty="0"/>
              <a:t>” </a:t>
            </a:r>
          </a:p>
          <a:p>
            <a:pPr marL="361950" indent="0">
              <a:spcAft>
                <a:spcPts val="1000"/>
              </a:spcAft>
              <a:buNone/>
            </a:pPr>
            <a:r>
              <a:rPr lang="es-419" sz="2400" dirty="0"/>
              <a:t>https://eiti.org/board-decision/2020-31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s-419" sz="2400" b="1" dirty="0"/>
              <a:t>2. “Enfoque de la Validación durante Covid-19”</a:t>
            </a:r>
            <a:endParaRPr lang="es-419" sz="2400" dirty="0"/>
          </a:p>
          <a:p>
            <a:pPr marL="361950" indent="0">
              <a:spcAft>
                <a:spcPts val="1000"/>
              </a:spcAft>
              <a:buNone/>
            </a:pPr>
            <a:r>
              <a:rPr lang="es-419" sz="2400" dirty="0"/>
              <a:t>https://eiti.org/board-decision/2020-32       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s-419" sz="2400" b="1" dirty="0"/>
              <a:t>3. “Enfoques piloto de la presentación de informes EITI”</a:t>
            </a:r>
            <a:endParaRPr lang="es-419" sz="2400" dirty="0"/>
          </a:p>
          <a:p>
            <a:pPr marL="361950" indent="0">
              <a:spcAft>
                <a:spcPts val="1000"/>
              </a:spcAft>
              <a:buNone/>
            </a:pPr>
            <a:r>
              <a:rPr lang="es-419" sz="2400" dirty="0"/>
              <a:t>https://eiti.org/board-decision/2020-33</a:t>
            </a:r>
          </a:p>
          <a:p>
            <a:pPr marL="530352" lvl="1" indent="0">
              <a:spcBef>
                <a:spcPts val="1000"/>
              </a:spcBef>
              <a:spcAft>
                <a:spcPts val="1000"/>
              </a:spcAft>
              <a:buNone/>
            </a:pPr>
            <a:endParaRPr lang="en-GB" sz="2200" i="0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37E40C-1C91-4F55-BA0C-55044B03C7EF}"/>
              </a:ext>
            </a:extLst>
          </p:cNvPr>
          <p:cNvSpPr txBox="1">
            <a:spLocks/>
          </p:cNvSpPr>
          <p:nvPr/>
        </p:nvSpPr>
        <p:spPr>
          <a:xfrm>
            <a:off x="7738447" y="2499924"/>
            <a:ext cx="4066096" cy="2096562"/>
          </a:xfrm>
          <a:prstGeom prst="rect">
            <a:avLst/>
          </a:prstGeom>
          <a:solidFill>
            <a:srgbClr val="EBEBEB"/>
          </a:solidFill>
          <a:ln>
            <a:solidFill>
              <a:srgbClr val="002157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Franklin Gothic Book" panose="020B0503020102020204" pitchFamily="34" charset="0"/>
              <a:buNone/>
            </a:pPr>
            <a:r>
              <a:rPr lang="es-419" sz="2400" b="1" dirty="0"/>
              <a:t>Todas las decisiones del Consejo EITI están disponibles en línea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Franklin Gothic Book" panose="020B0503020102020204" pitchFamily="34" charset="0"/>
              <a:buNone/>
            </a:pPr>
            <a:r>
              <a:rPr lang="es-419" sz="2400" dirty="0"/>
              <a:t>https://eiti.org/register-decisions </a:t>
            </a: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Font typeface="Franklin Gothic Book" panose="020B0503020102020204" pitchFamily="34" charset="0"/>
              <a:buNone/>
            </a:pPr>
            <a:endParaRPr lang="en-GB" sz="2200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0" y="847384"/>
            <a:ext cx="11729955" cy="671660"/>
          </a:xfrm>
        </p:spPr>
        <p:txBody>
          <a:bodyPr/>
          <a:lstStyle/>
          <a:p>
            <a:r>
              <a:rPr lang="en-GB" sz="3200" b="0" dirty="0"/>
              <a:t>1. </a:t>
            </a:r>
            <a:r>
              <a:rPr lang="es-419" sz="3200" dirty="0"/>
              <a:t>Decisiones del Consejo en respuesta a la crisis del Covid-19 </a:t>
            </a:r>
            <a:endParaRPr lang="es-419" sz="32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3AB7-218C-4C33-A100-D2C90E8C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00" y="1519044"/>
            <a:ext cx="10644236" cy="4788766"/>
          </a:xfrm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419" sz="2400" b="1" dirty="0"/>
              <a:t>Características principales</a:t>
            </a:r>
          </a:p>
          <a:p>
            <a:pPr>
              <a:spcAft>
                <a:spcPts val="1000"/>
              </a:spcAft>
            </a:pPr>
            <a:r>
              <a:rPr lang="es-419" sz="2200" i="0" dirty="0">
                <a:solidFill>
                  <a:srgbClr val="002060"/>
                </a:solidFill>
              </a:rPr>
              <a:t>Reconociendo los profundos desafíos asociados con la pandemia del COVID-19, </a:t>
            </a:r>
            <a:r>
              <a:rPr lang="es-419" sz="2200" dirty="0">
                <a:solidFill>
                  <a:srgbClr val="002060"/>
                </a:solidFill>
              </a:rPr>
              <a:t>el Consejo EITI ha acordado</a:t>
            </a:r>
            <a:r>
              <a:rPr lang="es-419" sz="2200" i="0" dirty="0">
                <a:solidFill>
                  <a:srgbClr val="002060"/>
                </a:solidFill>
              </a:rPr>
              <a:t> </a:t>
            </a:r>
            <a:r>
              <a:rPr lang="es-419" sz="2200" i="0" dirty="0">
                <a:solidFill>
                  <a:srgbClr val="FF0000"/>
                </a:solidFill>
              </a:rPr>
              <a:t>a una serie de medidas para </a:t>
            </a:r>
            <a:r>
              <a:rPr lang="es-419" sz="2200" dirty="0">
                <a:solidFill>
                  <a:srgbClr val="FF0000"/>
                </a:solidFill>
              </a:rPr>
              <a:t>ofrecer flexibilidad en la implementación </a:t>
            </a:r>
            <a:r>
              <a:rPr lang="es-419" sz="2200" i="0" dirty="0">
                <a:solidFill>
                  <a:srgbClr val="FF0000"/>
                </a:solidFill>
              </a:rPr>
              <a:t>EITI</a:t>
            </a:r>
            <a:r>
              <a:rPr lang="en-GB" sz="2200" i="0" dirty="0">
                <a:solidFill>
                  <a:srgbClr val="FF0000"/>
                </a:solidFill>
              </a:rPr>
              <a:t>.</a:t>
            </a:r>
            <a:endParaRPr lang="en-GB" sz="2200" dirty="0">
              <a:solidFill>
                <a:srgbClr val="002060"/>
              </a:solidFill>
            </a:endParaRPr>
          </a:p>
          <a:p>
            <a:pPr>
              <a:spcAft>
                <a:spcPts val="1000"/>
              </a:spcAft>
            </a:pPr>
            <a:r>
              <a:rPr lang="es-419" sz="2200" i="0" dirty="0">
                <a:solidFill>
                  <a:srgbClr val="002060"/>
                </a:solidFill>
              </a:rPr>
              <a:t>El Consejo espera qu</a:t>
            </a:r>
            <a:r>
              <a:rPr lang="es-419" sz="2200" dirty="0">
                <a:solidFill>
                  <a:srgbClr val="002060"/>
                </a:solidFill>
              </a:rPr>
              <a:t>e los grupos multipartícipes (GMP) se</a:t>
            </a:r>
            <a:r>
              <a:rPr lang="es-419" sz="2200" i="0" dirty="0">
                <a:solidFill>
                  <a:srgbClr val="002060"/>
                </a:solidFill>
              </a:rPr>
              <a:t> </a:t>
            </a:r>
            <a:r>
              <a:rPr lang="es-419" sz="2200" i="0" dirty="0">
                <a:solidFill>
                  <a:srgbClr val="FF0000"/>
                </a:solidFill>
              </a:rPr>
              <a:t>enfoquen en asegurar que la implementación EITI contribuya de manera segura a los esfuerzos globales y nacionales para responder ante la pandemia, manteniendo al mismo tiempo el compromiso EITI a la transparencia, rendición de cuentas y diálogo entre las partes interesadas.</a:t>
            </a:r>
            <a:endParaRPr lang="es-419" sz="2200" i="0" dirty="0">
              <a:solidFill>
                <a:srgbClr val="002060"/>
              </a:solidFill>
            </a:endParaRPr>
          </a:p>
          <a:p>
            <a:pPr>
              <a:spcAft>
                <a:spcPts val="1000"/>
              </a:spcAft>
            </a:pPr>
            <a:r>
              <a:rPr lang="es-419" sz="2200" i="0" dirty="0">
                <a:solidFill>
                  <a:srgbClr val="002060"/>
                </a:solidFill>
              </a:rPr>
              <a:t>Reconoce que esto puede que no sea factible para todos los GMP, especialmente los que han sido gravemente afectados.</a:t>
            </a:r>
          </a:p>
        </p:txBody>
      </p:sp>
    </p:spTree>
    <p:extLst>
      <p:ext uri="{BB962C8B-B14F-4D97-AF65-F5344CB8AC3E}">
        <p14:creationId xmlns:p14="http://schemas.microsoft.com/office/powerpoint/2010/main" val="133488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0" y="584876"/>
            <a:ext cx="10905753" cy="671660"/>
          </a:xfrm>
        </p:spPr>
        <p:txBody>
          <a:bodyPr/>
          <a:lstStyle/>
          <a:p>
            <a:r>
              <a:rPr lang="en-GB" sz="3200" b="0" dirty="0"/>
              <a:t>2</a:t>
            </a:r>
            <a:r>
              <a:rPr lang="es-419" sz="3200" b="0" dirty="0"/>
              <a:t>. Opciones para Informes EITI 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18A178-ADB3-4D2D-9160-B949B621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00" y="1481961"/>
            <a:ext cx="6909981" cy="4484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(a) </a:t>
            </a:r>
            <a:r>
              <a:rPr lang="es-419" b="1" dirty="0"/>
              <a:t>Informes convencionales</a:t>
            </a:r>
          </a:p>
          <a:p>
            <a:r>
              <a:rPr lang="es-419" sz="1700" dirty="0"/>
              <a:t>Sigue el procedimiento estándar (Requisito 4.9b)</a:t>
            </a:r>
          </a:p>
          <a:p>
            <a:r>
              <a:rPr lang="es-419" sz="1700" dirty="0"/>
              <a:t>Los GMP pueden solicitar una prórroga </a:t>
            </a:r>
          </a:p>
          <a:p>
            <a:pPr lvl="1"/>
            <a:r>
              <a:rPr lang="es-419" sz="1700" dirty="0"/>
              <a:t>El Consejo ha acordado que la pandemia del COVID-19 constituye una “circunstancia excepcional” para todos los países miembros del EITI. </a:t>
            </a:r>
          </a:p>
          <a:p>
            <a:pPr lvl="1"/>
            <a:r>
              <a:rPr lang="es-419" sz="1700" dirty="0"/>
              <a:t>Las solicitudes de prórroga respaldadas por el GMP para la presentación de informes que se presenten antes del 1 de noviembre 2020 serán concedidas por el Consejo. </a:t>
            </a:r>
          </a:p>
          <a:p>
            <a:r>
              <a:rPr lang="es-419" sz="1700" dirty="0"/>
              <a:t>Alentar el trabajo con visión al futuro, incluyendo las respuestas al Covid-19</a:t>
            </a:r>
          </a:p>
          <a:p>
            <a:r>
              <a:rPr lang="es-419" sz="1700" dirty="0"/>
              <a:t>Continuar apoyando la labor de divulgación sistemática, mejorando la recopilación de datos, los datos abiertos y el uso de los datos.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FE31DF-BC14-4E50-9805-7073C6083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6" y="913328"/>
            <a:ext cx="3829584" cy="539190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71088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0" y="800715"/>
            <a:ext cx="10905753" cy="671660"/>
          </a:xfrm>
        </p:spPr>
        <p:txBody>
          <a:bodyPr/>
          <a:lstStyle/>
          <a:p>
            <a:r>
              <a:rPr lang="en-GB" sz="3200" b="0" dirty="0"/>
              <a:t>2. </a:t>
            </a:r>
            <a:r>
              <a:rPr lang="es-419" sz="3200" b="0" dirty="0"/>
              <a:t>Opciones para Informes EITI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18A178-ADB3-4D2D-9160-B949B621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00" y="1481961"/>
            <a:ext cx="5207891" cy="4273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(b) </a:t>
            </a:r>
            <a:r>
              <a:rPr lang="es-419" b="1" dirty="0"/>
              <a:t>“Informes flexibles” </a:t>
            </a:r>
          </a:p>
          <a:p>
            <a:r>
              <a:rPr lang="es-AR" sz="1700" dirty="0"/>
              <a:t>Se puede desviar del procedimiento Estándar (4.9b)</a:t>
            </a:r>
          </a:p>
          <a:p>
            <a:r>
              <a:rPr lang="es-AR" sz="1700" dirty="0"/>
              <a:t>No requieren al Administrador Independiente </a:t>
            </a:r>
          </a:p>
          <a:p>
            <a:r>
              <a:rPr lang="es-AR" sz="1700" dirty="0"/>
              <a:t>Enfoque en divulgación unilateral por el gobierno y/o compañías (sin reconciliación) </a:t>
            </a:r>
          </a:p>
          <a:p>
            <a:r>
              <a:rPr lang="es-AR" sz="1700" dirty="0"/>
              <a:t>Debe incluir elementos a futuro</a:t>
            </a:r>
            <a:r>
              <a:rPr lang="es-AR" sz="1700" dirty="0">
                <a:solidFill>
                  <a:srgbClr val="FF0000"/>
                </a:solidFill>
              </a:rPr>
              <a:t>*</a:t>
            </a:r>
            <a:r>
              <a:rPr lang="es-AR" sz="1700" dirty="0"/>
              <a:t> </a:t>
            </a:r>
          </a:p>
          <a:p>
            <a:r>
              <a:rPr lang="es-AR" sz="1700" dirty="0"/>
              <a:t>Requiere “Una evaluación por el GMP de la exhaustividad y fiabilidad … identificar posibles brechas o debilidades en los informes”. </a:t>
            </a:r>
          </a:p>
          <a:p>
            <a:r>
              <a:rPr lang="es-AR" sz="1700" dirty="0"/>
              <a:t>Donde sea necesario, el GMP debe acordar que trabajo adicional es necesario.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973415-E819-4546-8E53-FCB1F031B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430" y="800715"/>
            <a:ext cx="4626567" cy="537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0" y="800715"/>
            <a:ext cx="10905753" cy="671660"/>
          </a:xfrm>
        </p:spPr>
        <p:txBody>
          <a:bodyPr/>
          <a:lstStyle/>
          <a:p>
            <a:r>
              <a:rPr lang="en-GB" sz="3200" b="0" dirty="0"/>
              <a:t>2. </a:t>
            </a:r>
            <a:r>
              <a:rPr lang="es-419" sz="3200" b="0" dirty="0"/>
              <a:t>Opciones para Informes EITI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18A178-ADB3-4D2D-9160-B949B621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00" y="1481961"/>
            <a:ext cx="5207891" cy="4273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(b) </a:t>
            </a:r>
            <a:r>
              <a:rPr lang="es-419" b="1" dirty="0"/>
              <a:t>“Informes flexibles” </a:t>
            </a:r>
          </a:p>
          <a:p>
            <a:r>
              <a:rPr lang="es-AR" sz="1700" dirty="0"/>
              <a:t>Se puede desviar del procedimiento Estándar (4.9b)</a:t>
            </a:r>
          </a:p>
          <a:p>
            <a:r>
              <a:rPr lang="es-AR" sz="1700" dirty="0"/>
              <a:t>No requieren el Administrador Independiente </a:t>
            </a:r>
          </a:p>
          <a:p>
            <a:r>
              <a:rPr lang="es-AR" sz="1700" dirty="0"/>
              <a:t>Enfoque en divulgación unilateral por el gobierno y/o compañías (sin reconciliación) </a:t>
            </a:r>
          </a:p>
          <a:p>
            <a:r>
              <a:rPr lang="es-AR" sz="1700" dirty="0">
                <a:solidFill>
                  <a:srgbClr val="FF0000"/>
                </a:solidFill>
              </a:rPr>
              <a:t>Debe incluir elementos a futuro*</a:t>
            </a:r>
            <a:r>
              <a:rPr lang="es-AR" sz="1700" dirty="0"/>
              <a:t> </a:t>
            </a:r>
          </a:p>
          <a:p>
            <a:r>
              <a:rPr lang="es-AR" sz="1700" dirty="0"/>
              <a:t>Requiere “Una evaluación por el GMP de la exhaustividad y fiabilidad … identificar posibles brechas o debilidades en los informes”. </a:t>
            </a:r>
          </a:p>
          <a:p>
            <a:r>
              <a:rPr lang="es-AR" sz="1700" dirty="0"/>
              <a:t>Donde sea necesario, el GMP debe acordar que trabajo adicional es necesario.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AB647FF-17CA-4F75-A06C-6F17D6A4EEAF}"/>
              </a:ext>
            </a:extLst>
          </p:cNvPr>
          <p:cNvSpPr txBox="1">
            <a:spLocks/>
          </p:cNvSpPr>
          <p:nvPr/>
        </p:nvSpPr>
        <p:spPr>
          <a:xfrm>
            <a:off x="6096000" y="1272746"/>
            <a:ext cx="5627253" cy="5204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1700" dirty="0"/>
              <a:t>Tal información </a:t>
            </a:r>
            <a:r>
              <a:rPr lang="es-AR" sz="1700" u="sng" dirty="0">
                <a:solidFill>
                  <a:srgbClr val="FF0000"/>
                </a:solidFill>
              </a:rPr>
              <a:t>pudiera</a:t>
            </a:r>
            <a:r>
              <a:rPr lang="es-AR" sz="1700" dirty="0"/>
              <a:t> incluir:</a:t>
            </a:r>
            <a:endParaRPr lang="es-AR" sz="1700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Información sobre cambios en licencias (permisos) y negociaciones de contratos o términos contractuales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Ajustes en regímenes fiscales, incentivos o alivios solicitados o entregados a empresas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Efectos en la exploración o planes de desarrollo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Impacto en producción, exportaciones, y empleo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Cambios en la participación y políticas para empresas estatales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Revisiones a proyecciones de ingresos y presupuestarias, cambios en el endeudamiento específico del sector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Restricciones al espacio de sociedad civil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Usos excepcionales de los fondos soberanos, y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1700" dirty="0"/>
              <a:t>Otros asuntos acordados por los GMPs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AR" sz="17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1700" dirty="0">
                <a:solidFill>
                  <a:srgbClr val="FF0000"/>
                </a:solidFill>
              </a:rPr>
              <a:t>El objetivo es promover un debate abierto e informado sobre las perspectivas de las industrias extractivas.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E76C6DE-1A84-4116-B938-C65D800193C5}"/>
              </a:ext>
            </a:extLst>
          </p:cNvPr>
          <p:cNvSpPr/>
          <p:nvPr/>
        </p:nvSpPr>
        <p:spPr>
          <a:xfrm>
            <a:off x="5216891" y="3343825"/>
            <a:ext cx="789301" cy="44484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46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699" y="396074"/>
            <a:ext cx="10905753" cy="671660"/>
          </a:xfrm>
        </p:spPr>
        <p:txBody>
          <a:bodyPr/>
          <a:lstStyle/>
          <a:p>
            <a:r>
              <a:rPr lang="en-GB" sz="3200" b="0" dirty="0"/>
              <a:t>2. </a:t>
            </a:r>
            <a:r>
              <a:rPr lang="es-419" sz="3200" b="0" dirty="0"/>
              <a:t>Opciones para Informes EITI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18A178-ADB3-4D2D-9160-B949B621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0" y="881352"/>
            <a:ext cx="6595747" cy="5661688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b="1" dirty="0"/>
              <a:t>(c) Participación en el piloto sobre procedimientos alternativos de presentación de informes.</a:t>
            </a:r>
          </a:p>
          <a:p>
            <a:r>
              <a:rPr lang="es-AR" dirty="0"/>
              <a:t>El piloto se centra en el desarrollo de enfoques alternativos para la presentación de informes EITI a largo plazo (más allá de la crisis Covid-19)</a:t>
            </a:r>
          </a:p>
          <a:p>
            <a:r>
              <a:rPr lang="es-AR" dirty="0"/>
              <a:t>Los participantes en el piloto pueden desviarse del procedimiento estándar (4.9b)</a:t>
            </a:r>
          </a:p>
          <a:p>
            <a:r>
              <a:rPr lang="es-AR" dirty="0"/>
              <a:t>Enfocarse en recopilar y analizar datos divulgados sistemáticamente y alentar a los GMPs a convertirse en agentes activos en el uso de datos para realizar análisis e influir en los tomadores de decisiones.</a:t>
            </a:r>
          </a:p>
          <a:p>
            <a:r>
              <a:rPr lang="es-AR" dirty="0"/>
              <a:t>Dirigido por el Secretariado Internacional, con supervisión del Comité de Implementación del Consejo EITI. </a:t>
            </a:r>
          </a:p>
          <a:p>
            <a:r>
              <a:rPr lang="es-AR" dirty="0"/>
              <a:t>No hay proceso de solicitud formal, pero el soporte del GMP es esencial</a:t>
            </a:r>
          </a:p>
          <a:p>
            <a:r>
              <a:rPr lang="es-AR" dirty="0"/>
              <a:t>Participantes “no estarán en desventaja en la Validación” y “el alivio de los plazos de presentación de informes se considerará a pedido de los GMPs”.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C9D4A-F4E0-461D-8EC6-94BC58CF8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3028" y="542158"/>
            <a:ext cx="3065695" cy="4361825"/>
          </a:xfrm>
          <a:prstGeom prst="rect">
            <a:avLst/>
          </a:prstGeom>
        </p:spPr>
      </p:pic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3296DA9-4DC4-4A7D-AD33-479C65A1E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1638" y="2188906"/>
            <a:ext cx="3010362" cy="42730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95163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C9D6-29F3-4063-B816-22AE993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0" y="543261"/>
            <a:ext cx="10905753" cy="671660"/>
          </a:xfrm>
        </p:spPr>
        <p:txBody>
          <a:bodyPr/>
          <a:lstStyle/>
          <a:p>
            <a:r>
              <a:rPr lang="en-GB" b="0" dirty="0"/>
              <a:t>3. </a:t>
            </a:r>
            <a:r>
              <a:rPr lang="es-419" b="0" dirty="0"/>
              <a:t>Validación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3AB7-218C-4C33-A100-D2C90E8C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99" y="1186369"/>
            <a:ext cx="11240480" cy="30500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419" sz="2400" dirty="0"/>
              <a:t>Los procesos de Validación continúan de acuerdo con lo programado, pero con posibilidades de flexibilidad adicionales.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419" sz="2400" b="1" dirty="0"/>
              <a:t>Validaciones en curso</a:t>
            </a:r>
            <a:endParaRPr lang="es-419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419" sz="2400" dirty="0"/>
              <a:t>El Secretariado Internacional terminará las Validaciones en curso en los países donde ya se hayan concluido las consultas a las partes involucradas.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419" sz="2400" dirty="0"/>
              <a:t>En aquellos países donde las consultas están en proceso (Camerún y Surinam), el periodo de recolección de información se extiende al 1 de septiembre.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419" sz="2400" dirty="0"/>
              <a:t>A solicitud expresa, el Secretariado Internacional puede extender la fecha límite para recibir retroalimentación de los GMP por 4 semanas más. </a:t>
            </a:r>
          </a:p>
        </p:txBody>
      </p:sp>
    </p:spTree>
    <p:extLst>
      <p:ext uri="{BB962C8B-B14F-4D97-AF65-F5344CB8AC3E}">
        <p14:creationId xmlns:p14="http://schemas.microsoft.com/office/powerpoint/2010/main" val="1581120337"/>
      </p:ext>
    </p:extLst>
  </p:cSld>
  <p:clrMapOvr>
    <a:masterClrMapping/>
  </p:clrMapOvr>
</p:sld>
</file>

<file path=ppt/theme/theme1.xml><?xml version="1.0" encoding="utf-8"?>
<a:theme xmlns:a="http://schemas.openxmlformats.org/drawingml/2006/main" name="EITItheme1">
  <a:themeElements>
    <a:clrScheme name="Custom 1">
      <a:dk1>
        <a:srgbClr val="000100"/>
      </a:dk1>
      <a:lt1>
        <a:srgbClr val="165B89"/>
      </a:lt1>
      <a:dk2>
        <a:srgbClr val="122954"/>
      </a:dk2>
      <a:lt2>
        <a:srgbClr val="15C2EE"/>
      </a:lt2>
      <a:accent1>
        <a:srgbClr val="1CC0EE"/>
      </a:accent1>
      <a:accent2>
        <a:srgbClr val="6C5239"/>
      </a:accent2>
      <a:accent3>
        <a:srgbClr val="2C8536"/>
      </a:accent3>
      <a:accent4>
        <a:srgbClr val="F5A60A"/>
      </a:accent4>
      <a:accent5>
        <a:srgbClr val="D24329"/>
      </a:accent5>
      <a:accent6>
        <a:srgbClr val="78325C"/>
      </a:accent6>
      <a:hlink>
        <a:srgbClr val="1AC2ED"/>
      </a:hlink>
      <a:folHlink>
        <a:srgbClr val="12295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POmal_V1_Ukodet" id="{0B40840B-7AE9-3842-A9F3-811A78B5F2C9}" vid="{E9B86D56-6F5B-6D48-839B-1C8D342D66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15317F7111E741A68076FCECAE70DE" ma:contentTypeVersion="4" ma:contentTypeDescription="Opprett et nytt dokument." ma:contentTypeScope="" ma:versionID="9c7b5aea1a0492655b023ac7aeed647d">
  <xsd:schema xmlns:xsd="http://www.w3.org/2001/XMLSchema" xmlns:xs="http://www.w3.org/2001/XMLSchema" xmlns:p="http://schemas.microsoft.com/office/2006/metadata/properties" xmlns:ns2="022d5921-7ea6-4407-bcd7-f36ec4d27c62" xmlns:ns3="7c499440-f7fc-4c5f-a71d-677798310813" targetNamespace="http://schemas.microsoft.com/office/2006/metadata/properties" ma:root="true" ma:fieldsID="165b41dfb196c1fd8c9c3e1357cfed4c" ns2:_="" ns3:_="">
    <xsd:import namespace="022d5921-7ea6-4407-bcd7-f36ec4d27c62"/>
    <xsd:import namespace="7c499440-f7fc-4c5f-a71d-677798310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d5921-7ea6-4407-bcd7-f36ec4d27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99440-f7fc-4c5f-a71d-677798310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6FB41F-7AC7-4874-B613-E045C757F9E0}"/>
</file>

<file path=customXml/itemProps2.xml><?xml version="1.0" encoding="utf-8"?>
<ds:datastoreItem xmlns:ds="http://schemas.openxmlformats.org/officeDocument/2006/customXml" ds:itemID="{4003F381-E764-4414-8F5F-FEC77569C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41CA4C-95CD-49BA-8926-D0B5BC3331EE}">
  <ds:schemaRefs>
    <ds:schemaRef ds:uri="http://schemas.microsoft.com/office/2006/metadata/properties"/>
    <ds:schemaRef ds:uri="bf006675-be63-4c0e-80aa-de1dac5e1f85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588506a-7463-4640-9bcf-0b79553e87e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1070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EITItheme1</vt:lpstr>
      <vt:lpstr>PowerPoint-presentasjon</vt:lpstr>
      <vt:lpstr>Contenido</vt:lpstr>
      <vt:lpstr>1. Decisiones del Consejo en respuesta a la crisis del Covid-19</vt:lpstr>
      <vt:lpstr>1. Decisiones del Consejo en respuesta a la crisis del Covid-19 </vt:lpstr>
      <vt:lpstr>2. Opciones para Informes EITI  </vt:lpstr>
      <vt:lpstr>2. Opciones para Informes EITI </vt:lpstr>
      <vt:lpstr>2. Opciones para Informes EITI</vt:lpstr>
      <vt:lpstr>2. Opciones para Informes EITI</vt:lpstr>
      <vt:lpstr>3. Validación</vt:lpstr>
      <vt:lpstr>3. Validación</vt:lpstr>
      <vt:lpstr>4. Pasos a seguir y apoyo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EITI International Secretariat</dc:creator>
  <cp:lastModifiedBy>Monica Osorio</cp:lastModifiedBy>
  <cp:revision>45</cp:revision>
  <dcterms:created xsi:type="dcterms:W3CDTF">2020-06-04T17:11:17Z</dcterms:created>
  <dcterms:modified xsi:type="dcterms:W3CDTF">2020-06-17T08:37:39Z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0x010100EF15317F7111E741A68076FCECAE70DE</vt:lpwstr>
  </property>
</Properties>
</file>