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8"/>
  </p:notesMasterIdLst>
  <p:sldIdLst>
    <p:sldId id="270" r:id="rId5"/>
    <p:sldId id="271" r:id="rId6"/>
    <p:sldId id="482" r:id="rId7"/>
    <p:sldId id="485" r:id="rId8"/>
    <p:sldId id="483" r:id="rId9"/>
    <p:sldId id="486" r:id="rId10"/>
    <p:sldId id="520" r:id="rId11"/>
    <p:sldId id="484" r:id="rId12"/>
    <p:sldId id="521" r:id="rId13"/>
    <p:sldId id="488" r:id="rId14"/>
    <p:sldId id="475" r:id="rId15"/>
    <p:sldId id="487" r:id="rId16"/>
    <p:sldId id="499" r:id="rId17"/>
    <p:sldId id="494" r:id="rId18"/>
    <p:sldId id="525" r:id="rId19"/>
    <p:sldId id="498" r:id="rId20"/>
    <p:sldId id="522" r:id="rId21"/>
    <p:sldId id="514" r:id="rId22"/>
    <p:sldId id="500" r:id="rId23"/>
    <p:sldId id="502" r:id="rId24"/>
    <p:sldId id="501" r:id="rId25"/>
    <p:sldId id="503" r:id="rId26"/>
    <p:sldId id="274" r:id="rId27"/>
    <p:sldId id="511" r:id="rId28"/>
    <p:sldId id="478" r:id="rId29"/>
    <p:sldId id="302" r:id="rId30"/>
    <p:sldId id="492" r:id="rId31"/>
    <p:sldId id="490" r:id="rId32"/>
    <p:sldId id="523" r:id="rId33"/>
    <p:sldId id="489" r:id="rId34"/>
    <p:sldId id="524" r:id="rId35"/>
    <p:sldId id="517" r:id="rId36"/>
    <p:sldId id="518" r:id="rId37"/>
    <p:sldId id="512" r:id="rId38"/>
    <p:sldId id="513" r:id="rId39"/>
    <p:sldId id="479" r:id="rId40"/>
    <p:sldId id="516" r:id="rId41"/>
    <p:sldId id="474" r:id="rId42"/>
    <p:sldId id="504" r:id="rId43"/>
    <p:sldId id="507" r:id="rId44"/>
    <p:sldId id="508" r:id="rId45"/>
    <p:sldId id="509" r:id="rId46"/>
    <p:sldId id="284" r:id="rId47"/>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Berger" initials="CB" lastIdx="1" clrIdx="0">
    <p:extLst>
      <p:ext uri="{19B8F6BF-5375-455C-9EA6-DF929625EA0E}">
        <p15:presenceInfo xmlns:p15="http://schemas.microsoft.com/office/powerpoint/2012/main" userId="Christina Ber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2157"/>
    <a:srgbClr val="0090BD"/>
    <a:srgbClr val="0090BF"/>
    <a:srgbClr val="00C3F0"/>
    <a:srgbClr val="FFFFFF"/>
    <a:srgbClr val="EBCB9F"/>
    <a:srgbClr val="6D5339"/>
    <a:srgbClr val="005B8C"/>
    <a:srgbClr val="025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732" autoAdjust="0"/>
  </p:normalViewPr>
  <p:slideViewPr>
    <p:cSldViewPr snapToGrid="0" snapToObjects="1">
      <p:cViewPr varScale="1">
        <p:scale>
          <a:sx n="53" d="100"/>
          <a:sy n="53" d="100"/>
        </p:scale>
        <p:origin x="70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fr-FR" dirty="0"/>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eiti/48980506326/in/album-7215771155042238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CA</a:t>
            </a:r>
          </a:p>
          <a:p>
            <a:endParaRPr lang="nb-NO" dirty="0"/>
          </a:p>
          <a:p>
            <a:r>
              <a:rPr lang="fr-FR" noProof="0" dirty="0"/>
              <a:t>Bonjour a tous, </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m’appelle Chiugo Aghaji et je suis Responsable Pays pour l’Afrique francophone au secrétariat international de l’ITIE. Je suis ici avec mes collègues Christina, Responsable Numérique, qui mènera ce webinaire  et Gisela Granado, la Directrice Pays au Secretariat International. </a:t>
            </a:r>
          </a:p>
          <a:p>
            <a:endParaRPr lang="fr-FR" noProof="0" dirty="0"/>
          </a:p>
          <a:p>
            <a:r>
              <a:rPr lang="fr-FR" noProof="0" dirty="0"/>
              <a:t>Soyez le bienvenu a notre webinaire sur les plans d’action.  Vous êtes tous en train d’élaborer vos plans de travail pour l’année 2020, et nous espérons que ce webinaire vous sera utile pour vous aider à tirer le meilleur parti de vos plans de travail. Nous vous partagerons cette présentation dans les journées qui suivent.</a:t>
            </a:r>
          </a:p>
          <a:p>
            <a:endParaRPr lang="fr-FR" noProof="0" dirty="0"/>
          </a:p>
          <a:p>
            <a:r>
              <a:rPr lang="fr-FR" noProof="0" dirty="0"/>
              <a:t>Avant de passer la parole a ma collègue Christina, quelques commentaires sur la logistique en utilisant Zoom aujourd’hui. </a:t>
            </a:r>
            <a:endParaRPr lang="fr-FR" dirty="0"/>
          </a:p>
          <a:p>
            <a:endParaRPr lang="nb-NO" dirty="0"/>
          </a:p>
        </p:txBody>
      </p:sp>
      <p:sp>
        <p:nvSpPr>
          <p:cNvPr id="4" name="Slide Number Placeholder 3"/>
          <p:cNvSpPr>
            <a:spLocks noGrp="1"/>
          </p:cNvSpPr>
          <p:nvPr>
            <p:ph type="sldNum" sz="quarter" idx="5"/>
          </p:nvPr>
        </p:nvSpPr>
        <p:spPr/>
        <p:txBody>
          <a:bodyPr/>
          <a:lstStyle/>
          <a:p>
            <a:fld id="{AF0F0302-BE9E-8A47-8FBA-EF4A5D6A0C17}" type="slidenum">
              <a:rPr lang="nb-NO" smtClean="0"/>
              <a:t>1</a:t>
            </a:fld>
            <a:endParaRPr lang="fr-FR" dirty="0"/>
          </a:p>
        </p:txBody>
      </p:sp>
    </p:spTree>
    <p:extLst>
      <p:ext uri="{BB962C8B-B14F-4D97-AF65-F5344CB8AC3E}">
        <p14:creationId xmlns:p14="http://schemas.microsoft.com/office/powerpoint/2010/main" val="187436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Use CDI 2019 Example</a:t>
            </a: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fr-FR" dirty="0"/>
          </a:p>
        </p:txBody>
      </p:sp>
    </p:spTree>
    <p:extLst>
      <p:ext uri="{BB962C8B-B14F-4D97-AF65-F5344CB8AC3E}">
        <p14:creationId xmlns:p14="http://schemas.microsoft.com/office/powerpoint/2010/main" val="151563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objectifs et activités ne peuvent pas être change sans accord du GMP. Mais le plan de travail est un document « vivant » - vous pouvez ajouter une colonne « mis a jour » commentaires sur le progrès si c’est utile!</a:t>
            </a:r>
          </a:p>
          <a:p>
            <a:endParaRPr lang="fr-FR" dirty="0"/>
          </a:p>
          <a:p>
            <a:r>
              <a:rPr lang="fr-FR" dirty="0"/>
              <a:t>Plan de travail 2018 de l’Allemagne</a:t>
            </a: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fr-FR" dirty="0"/>
          </a:p>
        </p:txBody>
      </p:sp>
    </p:spTree>
    <p:extLst>
      <p:ext uri="{BB962C8B-B14F-4D97-AF65-F5344CB8AC3E}">
        <p14:creationId xmlns:p14="http://schemas.microsoft.com/office/powerpoint/2010/main" val="154744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Exemple : Arménie</a:t>
            </a:r>
          </a:p>
        </p:txBody>
      </p:sp>
      <p:sp>
        <p:nvSpPr>
          <p:cNvPr id="4" name="Slide Number Placeholder 3"/>
          <p:cNvSpPr>
            <a:spLocks noGrp="1"/>
          </p:cNvSpPr>
          <p:nvPr>
            <p:ph type="sldNum" sz="quarter" idx="5"/>
          </p:nvPr>
        </p:nvSpPr>
        <p:spPr/>
        <p:txBody>
          <a:bodyPr/>
          <a:lstStyle/>
          <a:p>
            <a:fld id="{AF0F0302-BE9E-8A47-8FBA-EF4A5D6A0C17}" type="slidenum">
              <a:rPr lang="nb-NO" smtClean="0"/>
              <a:t>25</a:t>
            </a:fld>
            <a:endParaRPr lang="fr-FR" dirty="0"/>
          </a:p>
        </p:txBody>
      </p:sp>
    </p:spTree>
    <p:extLst>
      <p:ext uri="{BB962C8B-B14F-4D97-AF65-F5344CB8AC3E}">
        <p14:creationId xmlns:p14="http://schemas.microsoft.com/office/powerpoint/2010/main" val="205271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 but original est que la transparence </a:t>
            </a:r>
            <a:r>
              <a:rPr lang="nb-NO" dirty="0" err="1"/>
              <a:t>soit</a:t>
            </a:r>
            <a:r>
              <a:rPr lang="nb-NO" dirty="0"/>
              <a:t> </a:t>
            </a:r>
            <a:r>
              <a:rPr lang="nb-NO" dirty="0" err="1"/>
              <a:t>enracinée</a:t>
            </a:r>
            <a:r>
              <a:rPr lang="nb-NO" dirty="0"/>
              <a:t> dans la gouvernance, pas un </a:t>
            </a:r>
            <a:r>
              <a:rPr lang="nb-NO" dirty="0" err="1"/>
              <a:t>processus</a:t>
            </a:r>
            <a:r>
              <a:rPr lang="nb-NO" dirty="0"/>
              <a:t> </a:t>
            </a:r>
            <a:r>
              <a:rPr lang="nb-NO" dirty="0" err="1"/>
              <a:t>parallèle</a:t>
            </a:r>
            <a:endParaRPr lang="nb-NO" dirty="0"/>
          </a:p>
        </p:txBody>
      </p:sp>
      <p:sp>
        <p:nvSpPr>
          <p:cNvPr id="4" name="Slide Number Placeholder 3"/>
          <p:cNvSpPr>
            <a:spLocks noGrp="1"/>
          </p:cNvSpPr>
          <p:nvPr>
            <p:ph type="sldNum" sz="quarter" idx="5"/>
          </p:nvPr>
        </p:nvSpPr>
        <p:spPr/>
        <p:txBody>
          <a:bodyPr/>
          <a:lstStyle/>
          <a:p>
            <a:fld id="{AF0F0302-BE9E-8A47-8FBA-EF4A5D6A0C17}" type="slidenum">
              <a:rPr lang="nb-NO" smtClean="0"/>
              <a:t>26</a:t>
            </a:fld>
            <a:endParaRPr lang="fr-FR" dirty="0"/>
          </a:p>
        </p:txBody>
      </p:sp>
    </p:spTree>
    <p:extLst>
      <p:ext uri="{BB962C8B-B14F-4D97-AF65-F5344CB8AC3E}">
        <p14:creationId xmlns:p14="http://schemas.microsoft.com/office/powerpoint/2010/main" val="230458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rPr>
              <a:t>Améliorer la gestion des données enregistrées et leur contrôle en interne</a:t>
            </a:r>
          </a:p>
          <a:p>
            <a:endParaRPr lang="fr-FR" sz="1200" b="1" kern="1200" dirty="0">
              <a:solidFill>
                <a:schemeClr val="tx1"/>
              </a:solidFill>
              <a:latin typeface="+mn-lt"/>
              <a:ea typeface="+mn-ea"/>
              <a:cs typeface="+mn-cs"/>
            </a:endParaRPr>
          </a:p>
          <a:p>
            <a:r>
              <a:rPr lang="fr-FR" sz="1200" b="1" kern="1200" dirty="0">
                <a:solidFill>
                  <a:schemeClr val="tx1"/>
                </a:solidFill>
                <a:latin typeface="+mn-lt"/>
              </a:rPr>
              <a:t>Permettre l’échange de données pour une meilleure gouvernance</a:t>
            </a:r>
          </a:p>
          <a:p>
            <a:endParaRPr lang="fr-FR" sz="1200" b="1" kern="1200" dirty="0">
              <a:solidFill>
                <a:schemeClr val="tx1"/>
              </a:solidFill>
              <a:latin typeface="+mn-lt"/>
              <a:ea typeface="+mn-ea"/>
              <a:cs typeface="+mn-cs"/>
            </a:endParaRPr>
          </a:p>
          <a:p>
            <a:r>
              <a:rPr lang="fr-FR" sz="1200" b="1" kern="1200" dirty="0">
                <a:solidFill>
                  <a:schemeClr val="tx1"/>
                </a:solidFill>
                <a:latin typeface="+mn-lt"/>
              </a:rPr>
              <a:t>Accéder aux politiques de conservation des données (archivage)</a:t>
            </a:r>
          </a:p>
          <a:p>
            <a:endParaRPr lang="fr-FR" sz="1200" b="1" kern="1200" dirty="0">
              <a:solidFill>
                <a:schemeClr val="tx1"/>
              </a:solidFill>
              <a:latin typeface="+mn-lt"/>
              <a:ea typeface="+mn-ea"/>
              <a:cs typeface="+mn-cs"/>
            </a:endParaRPr>
          </a:p>
          <a:p>
            <a:r>
              <a:rPr lang="fr-FR" sz="1200" b="1" kern="1200" dirty="0">
                <a:solidFill>
                  <a:schemeClr val="tx1"/>
                </a:solidFill>
                <a:latin typeface="+mn-lt"/>
              </a:rPr>
              <a:t>Vérifier la sécurité et la stabilité du serveur</a:t>
            </a:r>
          </a:p>
          <a:p>
            <a:endParaRPr lang="fr-FR" dirty="0"/>
          </a:p>
        </p:txBody>
      </p:sp>
      <p:sp>
        <p:nvSpPr>
          <p:cNvPr id="4" name="Slide Number Placeholder 3"/>
          <p:cNvSpPr>
            <a:spLocks noGrp="1"/>
          </p:cNvSpPr>
          <p:nvPr>
            <p:ph type="sldNum" sz="quarter" idx="5"/>
          </p:nvPr>
        </p:nvSpPr>
        <p:spPr/>
        <p:txBody>
          <a:bodyPr/>
          <a:lstStyle/>
          <a:p>
            <a:fld id="{AF0F0302-BE9E-8A47-8FBA-EF4A5D6A0C17}" type="slidenum">
              <a:rPr lang="nb-NO" smtClean="0"/>
              <a:t>27</a:t>
            </a:fld>
            <a:endParaRPr lang="fr-FR" dirty="0"/>
          </a:p>
        </p:txBody>
      </p:sp>
    </p:spTree>
    <p:extLst>
      <p:ext uri="{BB962C8B-B14F-4D97-AF65-F5344CB8AC3E}">
        <p14:creationId xmlns:p14="http://schemas.microsoft.com/office/powerpoint/2010/main" val="4237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F0F0302-BE9E-8A47-8FBA-EF4A5D6A0C17}" type="slidenum">
              <a:rPr lang="nb-NO" smtClean="0"/>
              <a:t>29</a:t>
            </a:fld>
            <a:endParaRPr lang="fr-FR" dirty="0"/>
          </a:p>
        </p:txBody>
      </p:sp>
    </p:spTree>
    <p:extLst>
      <p:ext uri="{BB962C8B-B14F-4D97-AF65-F5344CB8AC3E}">
        <p14:creationId xmlns:p14="http://schemas.microsoft.com/office/powerpoint/2010/main" val="320184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Mali</a:t>
            </a:r>
          </a:p>
        </p:txBody>
      </p:sp>
      <p:sp>
        <p:nvSpPr>
          <p:cNvPr id="4" name="Slide Number Placeholder 3"/>
          <p:cNvSpPr>
            <a:spLocks noGrp="1"/>
          </p:cNvSpPr>
          <p:nvPr>
            <p:ph type="sldNum" sz="quarter" idx="5"/>
          </p:nvPr>
        </p:nvSpPr>
        <p:spPr/>
        <p:txBody>
          <a:bodyPr/>
          <a:lstStyle/>
          <a:p>
            <a:fld id="{AF0F0302-BE9E-8A47-8FBA-EF4A5D6A0C17}" type="slidenum">
              <a:rPr lang="nb-NO" smtClean="0"/>
              <a:t>31</a:t>
            </a:fld>
            <a:endParaRPr lang="fr-FR" dirty="0"/>
          </a:p>
        </p:txBody>
      </p:sp>
    </p:spTree>
    <p:extLst>
      <p:ext uri="{BB962C8B-B14F-4D97-AF65-F5344CB8AC3E}">
        <p14:creationId xmlns:p14="http://schemas.microsoft.com/office/powerpoint/2010/main" val="117614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Burkina Faso</a:t>
            </a:r>
          </a:p>
        </p:txBody>
      </p:sp>
      <p:sp>
        <p:nvSpPr>
          <p:cNvPr id="4" name="Slide Number Placeholder 3"/>
          <p:cNvSpPr>
            <a:spLocks noGrp="1"/>
          </p:cNvSpPr>
          <p:nvPr>
            <p:ph type="sldNum" sz="quarter" idx="5"/>
          </p:nvPr>
        </p:nvSpPr>
        <p:spPr/>
        <p:txBody>
          <a:bodyPr/>
          <a:lstStyle/>
          <a:p>
            <a:fld id="{AF0F0302-BE9E-8A47-8FBA-EF4A5D6A0C17}" type="slidenum">
              <a:rPr lang="nb-NO" smtClean="0"/>
              <a:t>32</a:t>
            </a:fld>
            <a:endParaRPr lang="fr-FR" dirty="0"/>
          </a:p>
        </p:txBody>
      </p:sp>
    </p:spTree>
    <p:extLst>
      <p:ext uri="{BB962C8B-B14F-4D97-AF65-F5344CB8AC3E}">
        <p14:creationId xmlns:p14="http://schemas.microsoft.com/office/powerpoint/2010/main" val="85813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F0F0302-BE9E-8A47-8FBA-EF4A5D6A0C17}" type="slidenum">
              <a:rPr lang="nb-NO" smtClean="0"/>
              <a:t>36</a:t>
            </a:fld>
            <a:endParaRPr lang="fr-FR" dirty="0"/>
          </a:p>
        </p:txBody>
      </p:sp>
    </p:spTree>
    <p:extLst>
      <p:ext uri="{BB962C8B-B14F-4D97-AF65-F5344CB8AC3E}">
        <p14:creationId xmlns:p14="http://schemas.microsoft.com/office/powerpoint/2010/main" val="274255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hlinkClick r:id="rId3"/>
              </a:rPr>
              <a:t>https://www.flickr.com/photos/eiti/48980506326/in/album-72157711550422386/</a:t>
            </a:r>
            <a:endParaRPr lang="fr-FR" dirty="0"/>
          </a:p>
          <a:p>
            <a:r>
              <a:rPr lang="fr-FR" sz="1200" b="1" i="0" kern="1200" dirty="0">
                <a:solidFill>
                  <a:schemeClr val="tx1"/>
                </a:solidFill>
                <a:effectLst/>
                <a:latin typeface="+mn-lt"/>
              </a:rPr>
              <a:t>45</a:t>
            </a:r>
            <a:r>
              <a:rPr lang="fr-FR" sz="1200" b="1" i="0" kern="1200" baseline="30000" dirty="0">
                <a:solidFill>
                  <a:schemeClr val="tx1"/>
                </a:solidFill>
                <a:effectLst/>
                <a:latin typeface="+mn-lt"/>
              </a:rPr>
              <a:t>e</a:t>
            </a:r>
            <a:r>
              <a:rPr lang="fr-FR" sz="1200" b="1" i="0" kern="1200" dirty="0">
                <a:solidFill>
                  <a:schemeClr val="tx1"/>
                </a:solidFill>
                <a:effectLst/>
                <a:latin typeface="+mn-lt"/>
              </a:rPr>
              <a:t> réunion du Conseil d'administration de l'ITIE</a:t>
            </a:r>
          </a:p>
          <a:p>
            <a:r>
              <a:rPr lang="fr-FR" sz="1200" b="0" i="0" kern="1200" dirty="0">
                <a:solidFill>
                  <a:schemeClr val="tx1"/>
                </a:solidFill>
                <a:effectLst/>
                <a:latin typeface="+mn-lt"/>
              </a:rPr>
              <a:t>Le ministre Samuel Urkato souhaitant la bienvenue aux parties prenantes</a:t>
            </a:r>
          </a:p>
          <a:p>
            <a:r>
              <a:rPr lang="fr-FR" dirty="0"/>
              <a:t>Mais que va tweeter Helen ?</a:t>
            </a:r>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fr-FR" dirty="0"/>
          </a:p>
        </p:txBody>
      </p:sp>
    </p:spTree>
    <p:extLst>
      <p:ext uri="{BB962C8B-B14F-4D97-AF65-F5344CB8AC3E}">
        <p14:creationId xmlns:p14="http://schemas.microsoft.com/office/powerpoint/2010/main" val="312168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Burkina Faso work plan</a:t>
            </a:r>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fr-FR" dirty="0"/>
          </a:p>
        </p:txBody>
      </p:sp>
    </p:spTree>
    <p:extLst>
      <p:ext uri="{BB962C8B-B14F-4D97-AF65-F5344CB8AC3E}">
        <p14:creationId xmlns:p14="http://schemas.microsoft.com/office/powerpoint/2010/main" val="61142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Conclusion plan de travail BF</a:t>
            </a:r>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fr-FR" dirty="0"/>
          </a:p>
        </p:txBody>
      </p:sp>
    </p:spTree>
    <p:extLst>
      <p:ext uri="{BB962C8B-B14F-4D97-AF65-F5344CB8AC3E}">
        <p14:creationId xmlns:p14="http://schemas.microsoft.com/office/powerpoint/2010/main" val="417764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No costing, but quite good </a:t>
            </a:r>
          </a:p>
          <a:p>
            <a:r>
              <a:rPr lang="nb-NO" dirty="0"/>
              <a:t>Mauritania another interesting example</a:t>
            </a: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fr-FR" dirty="0"/>
          </a:p>
        </p:txBody>
      </p:sp>
    </p:spTree>
    <p:extLst>
      <p:ext uri="{BB962C8B-B14F-4D97-AF65-F5344CB8AC3E}">
        <p14:creationId xmlns:p14="http://schemas.microsoft.com/office/powerpoint/2010/main" val="69040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CDI 2019 plan de travail</a:t>
            </a:r>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fr-FR" dirty="0"/>
          </a:p>
        </p:txBody>
      </p:sp>
    </p:spTree>
    <p:extLst>
      <p:ext uri="{BB962C8B-B14F-4D97-AF65-F5344CB8AC3E}">
        <p14:creationId xmlns:p14="http://schemas.microsoft.com/office/powerpoint/2010/main" val="140041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General comment of accessibility of work plans</a:t>
            </a:r>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fr-FR" dirty="0"/>
          </a:p>
        </p:txBody>
      </p:sp>
    </p:spTree>
    <p:extLst>
      <p:ext uri="{BB962C8B-B14F-4D97-AF65-F5344CB8AC3E}">
        <p14:creationId xmlns:p14="http://schemas.microsoft.com/office/powerpoint/2010/main" val="400197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SCAPP de la Mauritanie : </a:t>
            </a:r>
            <a:r>
              <a:rPr lang="fr-FR" sz="1200" b="1" i="0" kern="1200" dirty="0">
                <a:solidFill>
                  <a:schemeClr val="tx1"/>
                </a:solidFill>
                <a:effectLst/>
                <a:latin typeface="+mn-lt"/>
              </a:rPr>
              <a:t>Stratégie de croissance accélérée et de prospérité partagée</a:t>
            </a:r>
          </a:p>
          <a:p>
            <a:endParaRPr lang="fr-FR" dirty="0"/>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fr-FR" dirty="0"/>
          </a:p>
        </p:txBody>
      </p:sp>
    </p:spTree>
    <p:extLst>
      <p:ext uri="{BB962C8B-B14F-4D97-AF65-F5344CB8AC3E}">
        <p14:creationId xmlns:p14="http://schemas.microsoft.com/office/powerpoint/2010/main" val="68490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SYSTÈME DE SUIVI ET ÉVALUATION DU COMITÉ NATIONAL DE L’ITIE MAURITANIE</a:t>
            </a:r>
            <a:endParaRPr lang="nb-NO"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26 octobre 2019</a:t>
            </a: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fr-FR" dirty="0"/>
          </a:p>
        </p:txBody>
      </p:sp>
    </p:spTree>
    <p:extLst>
      <p:ext uri="{BB962C8B-B14F-4D97-AF65-F5344CB8AC3E}">
        <p14:creationId xmlns:p14="http://schemas.microsoft.com/office/powerpoint/2010/main" val="282659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fr-FR" sz="2000" b="0" i="0" kern="1200" dirty="0">
                <a:solidFill>
                  <a:srgbClr val="FFFFFF"/>
                </a:solidFill>
                <a:effectLst/>
                <a:latin typeface="+mj-lt"/>
              </a:rPr>
              <a:t>La norme mondiale pour la</a:t>
            </a:r>
            <a:r>
              <a:rPr lang="fr-FR" dirty="0"/>
              <a:t> </a:t>
            </a:r>
            <a:r>
              <a:rPr lang="fr-FR" sz="2000" b="0" i="0" kern="1200" dirty="0">
                <a:solidFill>
                  <a:srgbClr val="FFFFFF"/>
                </a:solidFill>
                <a:effectLst/>
                <a:latin typeface="+mj-lt"/>
              </a:rPr>
              <a:t>bonne</a:t>
            </a:r>
            <a:r>
              <a:rPr lang="fr-FR" dirty="0"/>
              <a:t> </a:t>
            </a:r>
            <a:r>
              <a:rPr lang="fr-FR" sz="2000" b="0" i="0" kern="1200" dirty="0">
                <a:solidFill>
                  <a:srgbClr val="FFFFFF"/>
                </a:solidFill>
                <a:effectLst/>
                <a:latin typeface="+mj-lt"/>
              </a:rPr>
              <a:t>gestion</a:t>
            </a:r>
            <a:r>
              <a:rPr lang="fr-FR" dirty="0"/>
              <a:t> </a:t>
            </a:r>
            <a:r>
              <a:rPr lang="fr-FR" sz="2000" b="0" i="0" kern="1200" dirty="0">
                <a:solidFill>
                  <a:srgbClr val="FFFFFF"/>
                </a:solidFill>
                <a:effectLst/>
                <a:latin typeface="+mj-lt"/>
              </a:rPr>
              <a:t>des</a:t>
            </a:r>
            <a:r>
              <a:rPr lang="fr-FR" dirty="0"/>
              <a:t> </a:t>
            </a:r>
            <a:r>
              <a:rPr lang="fr-FR" sz="2000" b="0" i="0" kern="1200" dirty="0">
                <a:solidFill>
                  <a:srgbClr val="FFFFFF"/>
                </a:solidFill>
                <a:effectLst/>
                <a:latin typeface="+mj-lt"/>
              </a:rPr>
              <a:t>ressources pétrolières, gazières et minières.</a:t>
            </a:r>
            <a:endParaRPr lang="fr-FR" sz="2000" b="0" i="0" dirty="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US"/>
              <a:t>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1/17/2020</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US"/>
              <a:t>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gradFill>
          <a:gsLst>
            <a:gs pos="0">
              <a:srgbClr val="165B89">
                <a:alpha val="90000"/>
              </a:srgbClr>
            </a:gs>
            <a:gs pos="100000">
              <a:srgbClr val="132856"/>
            </a:gs>
          </a:gsLst>
          <a:lin ang="10800000" scaled="0"/>
        </a:gra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7504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5956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42611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92665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US" dirty="0"/>
              <a:t>Click icon to add picture</a:t>
            </a:r>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1/17/2020</a:t>
            </a:fld>
            <a:endParaRPr lang="en-US" dirty="0"/>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2"/>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dirty="0"/>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fr-FR" sz="1400" dirty="0">
                <a:solidFill>
                  <a:srgbClr val="FFFFFF"/>
                </a:solidFill>
              </a:rPr>
              <a:t>www.eiti.org</a:t>
            </a:r>
          </a:p>
          <a:p>
            <a:r>
              <a:rPr lang="fr-FR" sz="1400" dirty="0">
                <a:solidFill>
                  <a:srgbClr val="FFFFFF"/>
                </a:solidFill>
              </a:rPr>
              <a:t>@EITIorg</a:t>
            </a:r>
          </a:p>
        </p:txBody>
      </p:sp>
    </p:spTree>
    <p:extLst>
      <p:ext uri="{BB962C8B-B14F-4D97-AF65-F5344CB8AC3E}">
        <p14:creationId xmlns:p14="http://schemas.microsoft.com/office/powerpoint/2010/main" val="133299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dirty="0"/>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fr-FR" sz="1400" dirty="0">
                <a:solidFill>
                  <a:srgbClr val="002157"/>
                </a:solidFill>
              </a:rPr>
              <a:t>www.eiti.org</a:t>
            </a:r>
          </a:p>
          <a:p>
            <a:r>
              <a:rPr lang="fr-FR" sz="1400" dirty="0">
                <a:solidFill>
                  <a:srgbClr val="002157"/>
                </a:solidFill>
              </a:rPr>
              <a:t>@EITIorg</a:t>
            </a: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mpty sl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fld id="{3AE6FC49-F4DE-4A67-B7A2-7F0A7F4239E8}" type="slidenum">
              <a:rPr lang="en-GB" altLang="en-US"/>
              <a:pPr/>
              <a:t>‹#›</a:t>
            </a:fld>
            <a:endParaRPr lang="en-GB" altLang="en-US" dirty="0"/>
          </a:p>
        </p:txBody>
      </p:sp>
    </p:spTree>
    <p:extLst>
      <p:ext uri="{BB962C8B-B14F-4D97-AF65-F5344CB8AC3E}">
        <p14:creationId xmlns:p14="http://schemas.microsoft.com/office/powerpoint/2010/main" val="22964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endParaRPr lang="en-US" dirty="0"/>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2199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left caption">
    <p:spTree>
      <p:nvGrpSpPr>
        <p:cNvPr id="1" name=""/>
        <p:cNvGrpSpPr/>
        <p:nvPr/>
      </p:nvGrpSpPr>
      <p:grpSpPr>
        <a:xfrm>
          <a:off x="0" y="0"/>
          <a:ext cx="0" cy="0"/>
          <a:chOff x="0" y="0"/>
          <a:chExt cx="0" cy="0"/>
        </a:xfrm>
      </p:grpSpPr>
      <p:sp>
        <p:nvSpPr>
          <p:cNvPr id="2" name="Titre 1"/>
          <p:cNvSpPr>
            <a:spLocks noGrp="1"/>
          </p:cNvSpPr>
          <p:nvPr>
            <p:ph type="title"/>
          </p:nvPr>
        </p:nvSpPr>
        <p:spPr>
          <a:xfrm>
            <a:off x="732367" y="273050"/>
            <a:ext cx="3888317" cy="1162050"/>
          </a:xfrm>
        </p:spPr>
        <p:txBody>
          <a:bodyPr anchor="b"/>
          <a:lstStyle>
            <a:lvl1pPr algn="l">
              <a:defRPr sz="2000" b="1"/>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u texte 3"/>
          <p:cNvSpPr>
            <a:spLocks noGrp="1"/>
          </p:cNvSpPr>
          <p:nvPr>
            <p:ph type="body" sz="half" idx="2"/>
          </p:nvPr>
        </p:nvSpPr>
        <p:spPr>
          <a:xfrm>
            <a:off x="732367" y="1435101"/>
            <a:ext cx="38883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5" name="Espace réservé du numéro de diapositive 5"/>
          <p:cNvSpPr>
            <a:spLocks noGrp="1"/>
          </p:cNvSpPr>
          <p:nvPr>
            <p:ph type="sldNum" sz="quarter" idx="10"/>
          </p:nvPr>
        </p:nvSpPr>
        <p:spPr/>
        <p:txBody>
          <a:bodyPr/>
          <a:lstStyle>
            <a:lvl1pPr>
              <a:defRPr/>
            </a:lvl1pPr>
          </a:lstStyle>
          <a:p>
            <a:fld id="{593274CE-4F48-4788-845D-9722018383C1}" type="slidenum">
              <a:rPr lang="en-GB" altLang="en-US"/>
              <a:pPr/>
              <a:t>‹#›</a:t>
            </a:fld>
            <a:endParaRPr lang="en-GB" altLang="en-US" dirty="0"/>
          </a:p>
        </p:txBody>
      </p:sp>
    </p:spTree>
    <p:extLst>
      <p:ext uri="{BB962C8B-B14F-4D97-AF65-F5344CB8AC3E}">
        <p14:creationId xmlns:p14="http://schemas.microsoft.com/office/powerpoint/2010/main" val="275433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fr-FR" sz="2000" b="0" i="0" kern="1200" dirty="0">
                <a:solidFill>
                  <a:srgbClr val="002157"/>
                </a:solidFill>
                <a:effectLst/>
                <a:latin typeface="+mj-lt"/>
              </a:rPr>
              <a:t>La norme mondiale pour la</a:t>
            </a:r>
            <a:r>
              <a:rPr lang="fr-FR" dirty="0"/>
              <a:t> </a:t>
            </a:r>
            <a:r>
              <a:rPr lang="fr-FR" sz="2000" b="0" i="0" kern="1200" dirty="0">
                <a:solidFill>
                  <a:srgbClr val="002157"/>
                </a:solidFill>
                <a:effectLst/>
                <a:latin typeface="+mj-lt"/>
              </a:rPr>
              <a:t>bonne</a:t>
            </a:r>
            <a:r>
              <a:rPr lang="fr-FR" dirty="0"/>
              <a:t> </a:t>
            </a:r>
            <a:r>
              <a:rPr lang="fr-FR" sz="2000" b="0" i="0" kern="1200" dirty="0">
                <a:solidFill>
                  <a:srgbClr val="002157"/>
                </a:solidFill>
                <a:effectLst/>
                <a:latin typeface="+mj-lt"/>
              </a:rPr>
              <a:t>gestion</a:t>
            </a:r>
            <a:br>
              <a:rPr dirty="0"/>
            </a:br>
            <a:r>
              <a:rPr lang="fr-FR" sz="2000" b="0" i="0" kern="1200" dirty="0">
                <a:solidFill>
                  <a:srgbClr val="002157"/>
                </a:solidFill>
                <a:effectLst/>
                <a:latin typeface="+mj-lt"/>
              </a:rPr>
              <a:t>des</a:t>
            </a:r>
            <a:r>
              <a:rPr lang="fr-FR" dirty="0"/>
              <a:t> </a:t>
            </a:r>
            <a:r>
              <a:rPr lang="fr-FR" sz="2000" b="0" i="0" kern="1200" dirty="0">
                <a:solidFill>
                  <a:srgbClr val="002157"/>
                </a:solidFill>
                <a:effectLst/>
                <a:latin typeface="+mj-lt"/>
              </a:rPr>
              <a:t>ressources pétrolières, gazières et minières.</a:t>
            </a:r>
            <a:endParaRPr lang="fr-FR" sz="2000" b="0" i="0" dirty="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endParaRPr lang="en-US" dirty="0"/>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dirty="0"/>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US"/>
              <a:t>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US" dirty="0"/>
              <a:t>Click icon to add picture</a:t>
            </a:r>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1/17/2020</a:t>
            </a:fld>
            <a:endParaRPr lang="en-US" dirty="0"/>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1/17/2020</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1/17/2020</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US" dirty="0"/>
              <a:t>Click icon to add picture</a:t>
            </a:r>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dirty="0"/>
              <a:t>Klikk for å redigere tittelstil</a:t>
            </a:r>
            <a:endParaRPr lang="en-US" dirty="0"/>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dirty="0"/>
              <a:t>Rediger tekststiler i malen
Andre nivå
Tredje nivå
Fjerde nivå
Femte nivå</a:t>
            </a:r>
            <a:endParaRPr lang="en-US" dirty="0"/>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1/17/2020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3" r:id="rId12"/>
    <p:sldLayoutId id="2147483684" r:id="rId13"/>
    <p:sldLayoutId id="2147483685" r:id="rId14"/>
    <p:sldLayoutId id="2147483687" r:id="rId15"/>
    <p:sldLayoutId id="2147483654" r:id="rId16"/>
    <p:sldLayoutId id="2147483681" r:id="rId17"/>
    <p:sldLayoutId id="2147483682" r:id="rId18"/>
    <p:sldLayoutId id="2147483689" r:id="rId19"/>
    <p:sldLayoutId id="2147483691" r:id="rId20"/>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cn-itie.ci/"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hyperlink" Target="https://eiti.org/files/documents/contract_transparency_checklist_french.pdf"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1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F559-8DB8-4C59-91F1-EE428D9D88CF}"/>
              </a:ext>
            </a:extLst>
          </p:cNvPr>
          <p:cNvSpPr>
            <a:spLocks noGrp="1"/>
          </p:cNvSpPr>
          <p:nvPr>
            <p:ph type="title"/>
          </p:nvPr>
        </p:nvSpPr>
        <p:spPr/>
        <p:txBody>
          <a:bodyPr/>
          <a:lstStyle/>
          <a:p>
            <a:r>
              <a:rPr lang="fr-FR" dirty="0"/>
              <a:t>Le plan de travail est chiffré</a:t>
            </a:r>
          </a:p>
        </p:txBody>
      </p:sp>
      <p:sp>
        <p:nvSpPr>
          <p:cNvPr id="3" name="Content Placeholder 2">
            <a:extLst>
              <a:ext uri="{FF2B5EF4-FFF2-40B4-BE49-F238E27FC236}">
                <a16:creationId xmlns:a16="http://schemas.microsoft.com/office/drawing/2014/main" id="{03358A3C-EDF6-4595-993B-4665DCDCBA62}"/>
              </a:ext>
            </a:extLst>
          </p:cNvPr>
          <p:cNvSpPr>
            <a:spLocks noGrp="1"/>
          </p:cNvSpPr>
          <p:nvPr>
            <p:ph idx="1"/>
          </p:nvPr>
        </p:nvSpPr>
        <p:spPr>
          <a:xfrm>
            <a:off x="642811" y="2019792"/>
            <a:ext cx="5349279" cy="1732135"/>
          </a:xfrm>
        </p:spPr>
        <p:txBody>
          <a:bodyPr/>
          <a:lstStyle/>
          <a:p>
            <a:r>
              <a:rPr lang="fr-FR" dirty="0"/>
              <a:t>Identifier les sources nationales ou extérieures de financement et d’assistance technique, afin d’assurer la mise en œuvre du plan de travail convenu dans les délais impartis.</a:t>
            </a:r>
          </a:p>
        </p:txBody>
      </p:sp>
      <p:pic>
        <p:nvPicPr>
          <p:cNvPr id="4" name="Picture 3">
            <a:extLst>
              <a:ext uri="{FF2B5EF4-FFF2-40B4-BE49-F238E27FC236}">
                <a16:creationId xmlns:a16="http://schemas.microsoft.com/office/drawing/2014/main" id="{9E56C1C7-CFFE-4EDB-BE45-DC75CC7812F9}"/>
              </a:ext>
            </a:extLst>
          </p:cNvPr>
          <p:cNvPicPr>
            <a:picLocks noChangeAspect="1"/>
          </p:cNvPicPr>
          <p:nvPr/>
        </p:nvPicPr>
        <p:blipFill>
          <a:blip r:embed="rId3"/>
          <a:stretch>
            <a:fillRect/>
          </a:stretch>
        </p:blipFill>
        <p:spPr>
          <a:xfrm>
            <a:off x="996950" y="3751927"/>
            <a:ext cx="9563100" cy="2819400"/>
          </a:xfrm>
          <a:prstGeom prst="rect">
            <a:avLst/>
          </a:prstGeom>
        </p:spPr>
      </p:pic>
    </p:spTree>
    <p:extLst>
      <p:ext uri="{BB962C8B-B14F-4D97-AF65-F5344CB8AC3E}">
        <p14:creationId xmlns:p14="http://schemas.microsoft.com/office/powerpoint/2010/main" val="307794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325967-5547-47E8-AF0B-072547CFEECE}"/>
              </a:ext>
            </a:extLst>
          </p:cNvPr>
          <p:cNvSpPr>
            <a:spLocks noGrp="1"/>
          </p:cNvSpPr>
          <p:nvPr>
            <p:ph type="body" sz="quarter" idx="13"/>
          </p:nvPr>
        </p:nvSpPr>
        <p:spPr/>
        <p:txBody>
          <a:bodyPr>
            <a:normAutofit fontScale="92500"/>
          </a:bodyPr>
          <a:lstStyle/>
          <a:p>
            <a:r>
              <a:rPr lang="fr-FR" dirty="0"/>
              <a:t>Accessible au public</a:t>
            </a:r>
          </a:p>
        </p:txBody>
      </p:sp>
      <p:sp>
        <p:nvSpPr>
          <p:cNvPr id="5" name="Content Placeholder 4">
            <a:extLst>
              <a:ext uri="{FF2B5EF4-FFF2-40B4-BE49-F238E27FC236}">
                <a16:creationId xmlns:a16="http://schemas.microsoft.com/office/drawing/2014/main" id="{4D04C15D-4F17-4755-97FF-018EBADBEEA8}"/>
              </a:ext>
            </a:extLst>
          </p:cNvPr>
          <p:cNvSpPr>
            <a:spLocks noGrp="1"/>
          </p:cNvSpPr>
          <p:nvPr>
            <p:ph sz="quarter" idx="14"/>
          </p:nvPr>
        </p:nvSpPr>
        <p:spPr>
          <a:xfrm>
            <a:off x="642812" y="2019792"/>
            <a:ext cx="4712614" cy="2552208"/>
          </a:xfrm>
        </p:spPr>
        <p:txBody>
          <a:bodyPr>
            <a:normAutofit/>
          </a:bodyPr>
          <a:lstStyle/>
          <a:p>
            <a:r>
              <a:rPr lang="fr-FR" dirty="0"/>
              <a:t>Le plan de travail est un document clé établissant les responsabilités vis-à-vis de la mise en œuvre nationale </a:t>
            </a:r>
          </a:p>
          <a:p>
            <a:r>
              <a:rPr lang="fr-FR" dirty="0"/>
              <a:t>Il doit être accessible au public</a:t>
            </a:r>
          </a:p>
          <a:p>
            <a:r>
              <a:rPr lang="fr-FR" dirty="0"/>
              <a:t>C’est le produit d’une négociation multipartite, il est approuvé par le Groupe multipartite (GMP)</a:t>
            </a:r>
          </a:p>
          <a:p>
            <a:pPr marL="0" indent="0">
              <a:buNone/>
            </a:pPr>
            <a:endParaRPr lang="fr-FR" dirty="0"/>
          </a:p>
        </p:txBody>
      </p:sp>
      <p:sp>
        <p:nvSpPr>
          <p:cNvPr id="8" name="TextBox 7">
            <a:extLst>
              <a:ext uri="{FF2B5EF4-FFF2-40B4-BE49-F238E27FC236}">
                <a16:creationId xmlns:a16="http://schemas.microsoft.com/office/drawing/2014/main" id="{20A0D34B-5654-4F2A-B978-F25E094CC3A2}"/>
              </a:ext>
            </a:extLst>
          </p:cNvPr>
          <p:cNvSpPr txBox="1"/>
          <p:nvPr/>
        </p:nvSpPr>
        <p:spPr>
          <a:xfrm>
            <a:off x="1930195" y="4918007"/>
            <a:ext cx="3714244" cy="923330"/>
          </a:xfrm>
          <a:prstGeom prst="rect">
            <a:avLst/>
          </a:prstGeom>
          <a:noFill/>
        </p:spPr>
        <p:txBody>
          <a:bodyPr wrap="square" rtlCol="0">
            <a:spAutoFit/>
          </a:bodyPr>
          <a:lstStyle/>
          <a:p>
            <a:pPr algn="r"/>
            <a:r>
              <a:rPr lang="fr-FR" dirty="0"/>
              <a:t>Exemple tiré du site Internet </a:t>
            </a:r>
          </a:p>
          <a:p>
            <a:pPr algn="r"/>
            <a:r>
              <a:rPr lang="fr-FR" dirty="0"/>
              <a:t>CDI-ITIE</a:t>
            </a:r>
          </a:p>
          <a:p>
            <a:pPr algn="r"/>
            <a:r>
              <a:rPr lang="nb-NO" dirty="0">
                <a:hlinkClick r:id="rId3"/>
              </a:rPr>
              <a:t>http://www.cn-itie.ci/</a:t>
            </a:r>
            <a:endParaRPr lang="fr-FR" dirty="0"/>
          </a:p>
        </p:txBody>
      </p:sp>
      <p:sp>
        <p:nvSpPr>
          <p:cNvPr id="3" name="Picture Placeholder 2">
            <a:extLst>
              <a:ext uri="{FF2B5EF4-FFF2-40B4-BE49-F238E27FC236}">
                <a16:creationId xmlns:a16="http://schemas.microsoft.com/office/drawing/2014/main" id="{828FC549-9ADB-4430-9DC6-120728FB94B5}"/>
              </a:ext>
            </a:extLst>
          </p:cNvPr>
          <p:cNvSpPr>
            <a:spLocks noGrp="1"/>
          </p:cNvSpPr>
          <p:nvPr>
            <p:ph type="pic" sz="quarter" idx="15"/>
          </p:nvPr>
        </p:nvSpPr>
        <p:spPr/>
      </p:sp>
      <p:pic>
        <p:nvPicPr>
          <p:cNvPr id="6" name="Picture 5">
            <a:extLst>
              <a:ext uri="{FF2B5EF4-FFF2-40B4-BE49-F238E27FC236}">
                <a16:creationId xmlns:a16="http://schemas.microsoft.com/office/drawing/2014/main" id="{0BCCBF3E-6A7C-4430-873E-A64E8849E237}"/>
              </a:ext>
            </a:extLst>
          </p:cNvPr>
          <p:cNvPicPr>
            <a:picLocks noChangeAspect="1"/>
          </p:cNvPicPr>
          <p:nvPr/>
        </p:nvPicPr>
        <p:blipFill>
          <a:blip r:embed="rId4"/>
          <a:stretch>
            <a:fillRect/>
          </a:stretch>
        </p:blipFill>
        <p:spPr>
          <a:xfrm>
            <a:off x="5934075" y="781142"/>
            <a:ext cx="9848850" cy="5343525"/>
          </a:xfrm>
          <a:prstGeom prst="rect">
            <a:avLst/>
          </a:prstGeom>
        </p:spPr>
      </p:pic>
    </p:spTree>
    <p:extLst>
      <p:ext uri="{BB962C8B-B14F-4D97-AF65-F5344CB8AC3E}">
        <p14:creationId xmlns:p14="http://schemas.microsoft.com/office/powerpoint/2010/main" val="27981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61ECD-6F94-4241-B7C4-62E7230DEC19}"/>
              </a:ext>
            </a:extLst>
          </p:cNvPr>
          <p:cNvSpPr>
            <a:spLocks noGrp="1"/>
          </p:cNvSpPr>
          <p:nvPr>
            <p:ph type="body" sz="quarter" idx="13"/>
          </p:nvPr>
        </p:nvSpPr>
        <p:spPr>
          <a:xfrm>
            <a:off x="642812" y="1194997"/>
            <a:ext cx="4711991" cy="1101635"/>
          </a:xfrm>
        </p:spPr>
        <p:txBody>
          <a:bodyPr>
            <a:normAutofit/>
          </a:bodyPr>
          <a:lstStyle/>
          <a:p>
            <a:r>
              <a:rPr lang="fr-FR" sz="3200" dirty="0"/>
              <a:t>Un plan de travail pour vous responsabiliser</a:t>
            </a:r>
          </a:p>
        </p:txBody>
      </p:sp>
      <p:sp>
        <p:nvSpPr>
          <p:cNvPr id="3" name="Content Placeholder 2">
            <a:extLst>
              <a:ext uri="{FF2B5EF4-FFF2-40B4-BE49-F238E27FC236}">
                <a16:creationId xmlns:a16="http://schemas.microsoft.com/office/drawing/2014/main" id="{5BC75391-F31B-4878-B427-CBE68078D20B}"/>
              </a:ext>
            </a:extLst>
          </p:cNvPr>
          <p:cNvSpPr>
            <a:spLocks noGrp="1"/>
          </p:cNvSpPr>
          <p:nvPr>
            <p:ph sz="quarter" idx="14"/>
          </p:nvPr>
        </p:nvSpPr>
        <p:spPr>
          <a:xfrm>
            <a:off x="642812" y="2296633"/>
            <a:ext cx="4712614" cy="3213829"/>
          </a:xfrm>
        </p:spPr>
        <p:txBody>
          <a:bodyPr>
            <a:normAutofit/>
          </a:bodyPr>
          <a:lstStyle/>
          <a:p>
            <a:r>
              <a:rPr lang="fr-FR" dirty="0"/>
              <a:t>Qu’est-ce que le GMP a promis de faire ?</a:t>
            </a:r>
          </a:p>
          <a:p>
            <a:r>
              <a:rPr lang="fr-FR" dirty="0"/>
              <a:t>Qu’est-ce qu’il a accompli ?</a:t>
            </a:r>
          </a:p>
          <a:p>
            <a:r>
              <a:rPr lang="fr-FR" dirty="0"/>
              <a:t>Combien cela a-t-il coûté ?</a:t>
            </a:r>
          </a:p>
          <a:p>
            <a:pPr>
              <a:buFont typeface="Wingdings" panose="05000000000000000000" pitchFamily="2" charset="2"/>
              <a:buChar char="à"/>
            </a:pPr>
            <a:r>
              <a:rPr lang="fr-FR" dirty="0">
                <a:sym typeface="Wingdings" panose="05000000000000000000" pitchFamily="2" charset="2"/>
              </a:rPr>
              <a:t>Il est important qu’il soit facilement accessible </a:t>
            </a:r>
            <a:endParaRPr lang="fr-FR" dirty="0"/>
          </a:p>
        </p:txBody>
      </p:sp>
      <p:pic>
        <p:nvPicPr>
          <p:cNvPr id="5" name="Picture Placeholder 4">
            <a:extLst>
              <a:ext uri="{FF2B5EF4-FFF2-40B4-BE49-F238E27FC236}">
                <a16:creationId xmlns:a16="http://schemas.microsoft.com/office/drawing/2014/main" id="{06525736-9B57-40A6-B9DB-7B948FFB9EE4}"/>
              </a:ext>
            </a:extLst>
          </p:cNvPr>
          <p:cNvPicPr>
            <a:picLocks noGrp="1" noChangeAspect="1"/>
          </p:cNvPicPr>
          <p:nvPr>
            <p:ph type="pic" sz="quarter" idx="15"/>
          </p:nvPr>
        </p:nvPicPr>
        <p:blipFill rotWithShape="1">
          <a:blip r:embed="rId2"/>
          <a:srcRect l="211" r="211" b="3458"/>
          <a:stretch/>
        </p:blipFill>
        <p:spPr>
          <a:xfrm>
            <a:off x="6410227" y="1194998"/>
            <a:ext cx="5781772" cy="4616255"/>
          </a:xfrm>
          <a:prstGeom prst="rect">
            <a:avLst/>
          </a:prstGeom>
        </p:spPr>
      </p:pic>
    </p:spTree>
    <p:extLst>
      <p:ext uri="{BB962C8B-B14F-4D97-AF65-F5344CB8AC3E}">
        <p14:creationId xmlns:p14="http://schemas.microsoft.com/office/powerpoint/2010/main" val="62175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F8C462-263D-49A6-83C4-7BB6CFC24A16}"/>
              </a:ext>
            </a:extLst>
          </p:cNvPr>
          <p:cNvSpPr>
            <a:spLocks noGrp="1"/>
          </p:cNvSpPr>
          <p:nvPr>
            <p:ph type="body" sz="quarter" idx="15"/>
          </p:nvPr>
        </p:nvSpPr>
        <p:spPr/>
        <p:txBody>
          <a:bodyPr>
            <a:normAutofit fontScale="92500" lnSpcReduction="20000"/>
          </a:bodyPr>
          <a:lstStyle/>
          <a:p>
            <a:r>
              <a:rPr lang="fr-FR" dirty="0"/>
              <a:t>Utilité d’un plan de travail</a:t>
            </a:r>
          </a:p>
        </p:txBody>
      </p:sp>
      <p:sp>
        <p:nvSpPr>
          <p:cNvPr id="3" name="Subtitle 2">
            <a:extLst>
              <a:ext uri="{FF2B5EF4-FFF2-40B4-BE49-F238E27FC236}">
                <a16:creationId xmlns:a16="http://schemas.microsoft.com/office/drawing/2014/main" id="{B8464944-4584-4495-9480-22EEE02440FD}"/>
              </a:ext>
            </a:extLst>
          </p:cNvPr>
          <p:cNvSpPr>
            <a:spLocks noGrp="1"/>
          </p:cNvSpPr>
          <p:nvPr>
            <p:ph type="subTitle" idx="1"/>
          </p:nvPr>
        </p:nvSpPr>
        <p:spPr/>
        <p:txBody>
          <a:bodyPr/>
          <a:lstStyle/>
          <a:p>
            <a:r>
              <a:rPr lang="fr-FR" dirty="0"/>
              <a:t>Ou : Comment faire en sorte que votre plan de travail convienne à vos besoins</a:t>
            </a:r>
          </a:p>
        </p:txBody>
      </p:sp>
    </p:spTree>
    <p:extLst>
      <p:ext uri="{BB962C8B-B14F-4D97-AF65-F5344CB8AC3E}">
        <p14:creationId xmlns:p14="http://schemas.microsoft.com/office/powerpoint/2010/main" val="405404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D1DF-BE51-4E07-86C2-84E3BAA2AE00}"/>
              </a:ext>
            </a:extLst>
          </p:cNvPr>
          <p:cNvSpPr>
            <a:spLocks noGrp="1"/>
          </p:cNvSpPr>
          <p:nvPr>
            <p:ph type="title"/>
          </p:nvPr>
        </p:nvSpPr>
        <p:spPr/>
        <p:txBody>
          <a:bodyPr/>
          <a:lstStyle/>
          <a:p>
            <a:r>
              <a:rPr lang="fr-FR" dirty="0"/>
              <a:t>Objectifs nationaux et impact : argumentation</a:t>
            </a:r>
          </a:p>
        </p:txBody>
      </p:sp>
      <p:sp>
        <p:nvSpPr>
          <p:cNvPr id="3" name="Content Placeholder 2">
            <a:extLst>
              <a:ext uri="{FF2B5EF4-FFF2-40B4-BE49-F238E27FC236}">
                <a16:creationId xmlns:a16="http://schemas.microsoft.com/office/drawing/2014/main" id="{E7B9A202-8648-4B9A-AFF5-8E8E129D4D8F}"/>
              </a:ext>
            </a:extLst>
          </p:cNvPr>
          <p:cNvSpPr>
            <a:spLocks noGrp="1"/>
          </p:cNvSpPr>
          <p:nvPr>
            <p:ph idx="1"/>
          </p:nvPr>
        </p:nvSpPr>
        <p:spPr>
          <a:xfrm>
            <a:off x="642812" y="1969477"/>
            <a:ext cx="4545876" cy="4248403"/>
          </a:xfrm>
        </p:spPr>
        <p:txBody>
          <a:bodyPr/>
          <a:lstStyle/>
          <a:p>
            <a:r>
              <a:rPr lang="fr-FR" dirty="0"/>
              <a:t>Un plan de travail faisant le lien entre ITIE et objectifs nationaux, comme </a:t>
            </a:r>
            <a:r>
              <a:rPr lang="fr-FR" u="sng" dirty="0"/>
              <a:t>base du récit démontrant l’impact</a:t>
            </a:r>
          </a:p>
          <a:p>
            <a:r>
              <a:rPr lang="fr-FR" dirty="0"/>
              <a:t>Cartographier la contribution des divulgations aux priorités nationales : exemple de la Mauritanie</a:t>
            </a:r>
          </a:p>
          <a:p>
            <a:endParaRPr lang="fr-FR" dirty="0"/>
          </a:p>
        </p:txBody>
      </p:sp>
      <p:pic>
        <p:nvPicPr>
          <p:cNvPr id="4" name="Picture 3">
            <a:extLst>
              <a:ext uri="{FF2B5EF4-FFF2-40B4-BE49-F238E27FC236}">
                <a16:creationId xmlns:a16="http://schemas.microsoft.com/office/drawing/2014/main" id="{58C731A6-D28D-4CD4-B341-D0C110206844}"/>
              </a:ext>
            </a:extLst>
          </p:cNvPr>
          <p:cNvPicPr>
            <a:picLocks noChangeAspect="1"/>
          </p:cNvPicPr>
          <p:nvPr/>
        </p:nvPicPr>
        <p:blipFill>
          <a:blip r:embed="rId3"/>
          <a:stretch>
            <a:fillRect/>
          </a:stretch>
        </p:blipFill>
        <p:spPr>
          <a:xfrm>
            <a:off x="5280182" y="2377263"/>
            <a:ext cx="7272992" cy="4646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F8A3438-2E5F-43CB-8B31-AC94F79187C1}"/>
              </a:ext>
            </a:extLst>
          </p:cNvPr>
          <p:cNvPicPr>
            <a:picLocks noChangeAspect="1"/>
          </p:cNvPicPr>
          <p:nvPr/>
        </p:nvPicPr>
        <p:blipFill>
          <a:blip r:embed="rId4"/>
          <a:stretch>
            <a:fillRect/>
          </a:stretch>
        </p:blipFill>
        <p:spPr>
          <a:xfrm>
            <a:off x="2486867" y="4427180"/>
            <a:ext cx="2988901" cy="2276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580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E7A9C-4454-4708-85A3-36DCF5704BD2}"/>
              </a:ext>
            </a:extLst>
          </p:cNvPr>
          <p:cNvPicPr>
            <a:picLocks noChangeAspect="1"/>
          </p:cNvPicPr>
          <p:nvPr/>
        </p:nvPicPr>
        <p:blipFill>
          <a:blip r:embed="rId3"/>
          <a:stretch>
            <a:fillRect/>
          </a:stretch>
        </p:blipFill>
        <p:spPr>
          <a:xfrm>
            <a:off x="2439617" y="190746"/>
            <a:ext cx="9983642" cy="6476508"/>
          </a:xfrm>
          <a:prstGeom prst="rect">
            <a:avLst/>
          </a:prstGeom>
        </p:spPr>
      </p:pic>
      <p:sp>
        <p:nvSpPr>
          <p:cNvPr id="7" name="Oval 6">
            <a:extLst>
              <a:ext uri="{FF2B5EF4-FFF2-40B4-BE49-F238E27FC236}">
                <a16:creationId xmlns:a16="http://schemas.microsoft.com/office/drawing/2014/main" id="{97C76825-3D40-4FDA-8935-56AAC0A6B2B7}"/>
              </a:ext>
            </a:extLst>
          </p:cNvPr>
          <p:cNvSpPr/>
          <p:nvPr/>
        </p:nvSpPr>
        <p:spPr>
          <a:xfrm>
            <a:off x="5537200" y="5944090"/>
            <a:ext cx="4330700" cy="533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extBox 7">
            <a:extLst>
              <a:ext uri="{FF2B5EF4-FFF2-40B4-BE49-F238E27FC236}">
                <a16:creationId xmlns:a16="http://schemas.microsoft.com/office/drawing/2014/main" id="{A78F7509-427D-435C-BFA0-3B2EEA7BEB9F}"/>
              </a:ext>
            </a:extLst>
          </p:cNvPr>
          <p:cNvSpPr txBox="1"/>
          <p:nvPr/>
        </p:nvSpPr>
        <p:spPr>
          <a:xfrm>
            <a:off x="2315915" y="3436015"/>
            <a:ext cx="2184400" cy="369332"/>
          </a:xfrm>
          <a:prstGeom prst="rect">
            <a:avLst/>
          </a:prstGeom>
          <a:noFill/>
        </p:spPr>
        <p:txBody>
          <a:bodyPr wrap="square" rtlCol="0">
            <a:spAutoFit/>
          </a:bodyPr>
          <a:lstStyle/>
          <a:p>
            <a:pPr algn="r"/>
            <a:r>
              <a:rPr lang="nb-NO" b="1" dirty="0"/>
              <a:t>Objectifs</a:t>
            </a:r>
          </a:p>
        </p:txBody>
      </p:sp>
    </p:spTree>
    <p:extLst>
      <p:ext uri="{BB962C8B-B14F-4D97-AF65-F5344CB8AC3E}">
        <p14:creationId xmlns:p14="http://schemas.microsoft.com/office/powerpoint/2010/main" val="395772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134-B7BF-4A27-B741-C557557AB1EB}"/>
              </a:ext>
            </a:extLst>
          </p:cNvPr>
          <p:cNvSpPr>
            <a:spLocks noGrp="1"/>
          </p:cNvSpPr>
          <p:nvPr>
            <p:ph type="title"/>
          </p:nvPr>
        </p:nvSpPr>
        <p:spPr>
          <a:xfrm>
            <a:off x="642812" y="1068992"/>
            <a:ext cx="10905753" cy="1548202"/>
          </a:xfrm>
        </p:spPr>
        <p:txBody>
          <a:bodyPr/>
          <a:lstStyle/>
          <a:p>
            <a:r>
              <a:rPr lang="fr-FR" sz="3600" dirty="0"/>
              <a:t>Un outil de coordination : montre ce que le gouvernement finance et quels sont les besoins de financements supplémentaires (CDI)</a:t>
            </a:r>
          </a:p>
        </p:txBody>
      </p:sp>
      <p:pic>
        <p:nvPicPr>
          <p:cNvPr id="5" name="Picture 4">
            <a:extLst>
              <a:ext uri="{FF2B5EF4-FFF2-40B4-BE49-F238E27FC236}">
                <a16:creationId xmlns:a16="http://schemas.microsoft.com/office/drawing/2014/main" id="{04DC6CAD-13DC-40F2-A70B-9404A6A0118C}"/>
              </a:ext>
            </a:extLst>
          </p:cNvPr>
          <p:cNvPicPr>
            <a:picLocks noChangeAspect="1"/>
          </p:cNvPicPr>
          <p:nvPr/>
        </p:nvPicPr>
        <p:blipFill>
          <a:blip r:embed="rId3"/>
          <a:stretch>
            <a:fillRect/>
          </a:stretch>
        </p:blipFill>
        <p:spPr>
          <a:xfrm>
            <a:off x="187324" y="2799464"/>
            <a:ext cx="12240787" cy="3471268"/>
          </a:xfrm>
          <a:prstGeom prst="rect">
            <a:avLst/>
          </a:prstGeom>
        </p:spPr>
      </p:pic>
    </p:spTree>
    <p:extLst>
      <p:ext uri="{BB962C8B-B14F-4D97-AF65-F5344CB8AC3E}">
        <p14:creationId xmlns:p14="http://schemas.microsoft.com/office/powerpoint/2010/main" val="144854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DDD6-6EAB-4518-8533-FD58686970D3}"/>
              </a:ext>
            </a:extLst>
          </p:cNvPr>
          <p:cNvSpPr>
            <a:spLocks noGrp="1"/>
          </p:cNvSpPr>
          <p:nvPr>
            <p:ph type="title"/>
          </p:nvPr>
        </p:nvSpPr>
        <p:spPr/>
        <p:txBody>
          <a:bodyPr/>
          <a:lstStyle/>
          <a:p>
            <a:r>
              <a:rPr lang="nb-NO" dirty="0"/>
              <a:t>Cote d’Ivoire vue d’ensemble</a:t>
            </a:r>
          </a:p>
        </p:txBody>
      </p:sp>
      <p:sp>
        <p:nvSpPr>
          <p:cNvPr id="3" name="Content Placeholder 2">
            <a:extLst>
              <a:ext uri="{FF2B5EF4-FFF2-40B4-BE49-F238E27FC236}">
                <a16:creationId xmlns:a16="http://schemas.microsoft.com/office/drawing/2014/main" id="{69A6203E-E908-4906-9F12-C1252DEB34B8}"/>
              </a:ext>
            </a:extLst>
          </p:cNvPr>
          <p:cNvSpPr>
            <a:spLocks noGrp="1"/>
          </p:cNvSpPr>
          <p:nvPr>
            <p:ph idx="1"/>
          </p:nvPr>
        </p:nvSpPr>
        <p:spPr/>
        <p:txBody>
          <a:bodyPr/>
          <a:lstStyle/>
          <a:p>
            <a:endParaRPr lang="nb-NO" dirty="0"/>
          </a:p>
        </p:txBody>
      </p:sp>
      <p:pic>
        <p:nvPicPr>
          <p:cNvPr id="4" name="Picture 3">
            <a:extLst>
              <a:ext uri="{FF2B5EF4-FFF2-40B4-BE49-F238E27FC236}">
                <a16:creationId xmlns:a16="http://schemas.microsoft.com/office/drawing/2014/main" id="{12893C6D-894E-48F9-B4B2-BAA262D63F14}"/>
              </a:ext>
            </a:extLst>
          </p:cNvPr>
          <p:cNvPicPr>
            <a:picLocks noChangeAspect="1"/>
          </p:cNvPicPr>
          <p:nvPr/>
        </p:nvPicPr>
        <p:blipFill>
          <a:blip r:embed="rId2"/>
          <a:stretch>
            <a:fillRect/>
          </a:stretch>
        </p:blipFill>
        <p:spPr>
          <a:xfrm>
            <a:off x="531812" y="1866657"/>
            <a:ext cx="11401227" cy="3124685"/>
          </a:xfrm>
          <a:prstGeom prst="rect">
            <a:avLst/>
          </a:prstGeom>
        </p:spPr>
      </p:pic>
    </p:spTree>
    <p:extLst>
      <p:ext uri="{BB962C8B-B14F-4D97-AF65-F5344CB8AC3E}">
        <p14:creationId xmlns:p14="http://schemas.microsoft.com/office/powerpoint/2010/main" val="378972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C6E2-7673-435B-9B9A-463BC85614AB}"/>
              </a:ext>
            </a:extLst>
          </p:cNvPr>
          <p:cNvSpPr>
            <a:spLocks noGrp="1"/>
          </p:cNvSpPr>
          <p:nvPr>
            <p:ph type="title"/>
          </p:nvPr>
        </p:nvSpPr>
        <p:spPr/>
        <p:txBody>
          <a:bodyPr/>
          <a:lstStyle/>
          <a:p>
            <a:r>
              <a:rPr lang="nb-NO" dirty="0"/>
              <a:t>Mali – coordination des partenaires</a:t>
            </a:r>
          </a:p>
        </p:txBody>
      </p:sp>
      <p:sp>
        <p:nvSpPr>
          <p:cNvPr id="3" name="Content Placeholder 2">
            <a:extLst>
              <a:ext uri="{FF2B5EF4-FFF2-40B4-BE49-F238E27FC236}">
                <a16:creationId xmlns:a16="http://schemas.microsoft.com/office/drawing/2014/main" id="{08CAA8D4-72F6-4B4A-93DE-1C8B4B76901E}"/>
              </a:ext>
            </a:extLst>
          </p:cNvPr>
          <p:cNvSpPr>
            <a:spLocks noGrp="1"/>
          </p:cNvSpPr>
          <p:nvPr>
            <p:ph idx="1"/>
          </p:nvPr>
        </p:nvSpPr>
        <p:spPr/>
        <p:txBody>
          <a:bodyPr/>
          <a:lstStyle/>
          <a:p>
            <a:endParaRPr lang="nb-NO" dirty="0"/>
          </a:p>
        </p:txBody>
      </p:sp>
      <p:pic>
        <p:nvPicPr>
          <p:cNvPr id="4" name="Picture 3">
            <a:extLst>
              <a:ext uri="{FF2B5EF4-FFF2-40B4-BE49-F238E27FC236}">
                <a16:creationId xmlns:a16="http://schemas.microsoft.com/office/drawing/2014/main" id="{EAB4B491-3864-411F-93C4-30AA7B629BE2}"/>
              </a:ext>
            </a:extLst>
          </p:cNvPr>
          <p:cNvPicPr>
            <a:picLocks noChangeAspect="1"/>
          </p:cNvPicPr>
          <p:nvPr/>
        </p:nvPicPr>
        <p:blipFill>
          <a:blip r:embed="rId2"/>
          <a:stretch>
            <a:fillRect/>
          </a:stretch>
        </p:blipFill>
        <p:spPr>
          <a:xfrm>
            <a:off x="111128" y="1974564"/>
            <a:ext cx="12230879" cy="3958098"/>
          </a:xfrm>
          <a:prstGeom prst="rect">
            <a:avLst/>
          </a:prstGeom>
        </p:spPr>
      </p:pic>
      <p:sp>
        <p:nvSpPr>
          <p:cNvPr id="5" name="Oval 4">
            <a:extLst>
              <a:ext uri="{FF2B5EF4-FFF2-40B4-BE49-F238E27FC236}">
                <a16:creationId xmlns:a16="http://schemas.microsoft.com/office/drawing/2014/main" id="{B7F8DD91-31FF-4D56-B1F9-755D2C0978E3}"/>
              </a:ext>
            </a:extLst>
          </p:cNvPr>
          <p:cNvSpPr/>
          <p:nvPr/>
        </p:nvSpPr>
        <p:spPr>
          <a:xfrm>
            <a:off x="9486900" y="4812030"/>
            <a:ext cx="1394460" cy="628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Oval 5">
            <a:extLst>
              <a:ext uri="{FF2B5EF4-FFF2-40B4-BE49-F238E27FC236}">
                <a16:creationId xmlns:a16="http://schemas.microsoft.com/office/drawing/2014/main" id="{77318407-3F2A-44C0-912D-8306FA14F108}"/>
              </a:ext>
            </a:extLst>
          </p:cNvPr>
          <p:cNvSpPr/>
          <p:nvPr/>
        </p:nvSpPr>
        <p:spPr>
          <a:xfrm>
            <a:off x="9376410" y="3181842"/>
            <a:ext cx="1394460" cy="628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Oval 6">
            <a:extLst>
              <a:ext uri="{FF2B5EF4-FFF2-40B4-BE49-F238E27FC236}">
                <a16:creationId xmlns:a16="http://schemas.microsoft.com/office/drawing/2014/main" id="{9E122482-7D7F-4E2A-B7E4-AB2C4AF47FF8}"/>
              </a:ext>
            </a:extLst>
          </p:cNvPr>
          <p:cNvSpPr/>
          <p:nvPr/>
        </p:nvSpPr>
        <p:spPr>
          <a:xfrm>
            <a:off x="9486900" y="3946294"/>
            <a:ext cx="1394460" cy="628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46156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DDDE-5E71-4E2C-8A81-E9189560838C}"/>
              </a:ext>
            </a:extLst>
          </p:cNvPr>
          <p:cNvSpPr>
            <a:spLocks noGrp="1"/>
          </p:cNvSpPr>
          <p:nvPr>
            <p:ph type="title"/>
          </p:nvPr>
        </p:nvSpPr>
        <p:spPr>
          <a:xfrm>
            <a:off x="518160" y="866417"/>
            <a:ext cx="11460479" cy="1132504"/>
          </a:xfrm>
        </p:spPr>
        <p:txBody>
          <a:bodyPr/>
          <a:lstStyle/>
          <a:p>
            <a:r>
              <a:rPr lang="fr-FR" dirty="0"/>
              <a:t>Utiliser le plan de travail pour le suivi des activités et des décisions</a:t>
            </a:r>
          </a:p>
        </p:txBody>
      </p:sp>
      <p:pic>
        <p:nvPicPr>
          <p:cNvPr id="4" name="Picture 3">
            <a:extLst>
              <a:ext uri="{FF2B5EF4-FFF2-40B4-BE49-F238E27FC236}">
                <a16:creationId xmlns:a16="http://schemas.microsoft.com/office/drawing/2014/main" id="{382582BB-7A87-483C-B5B1-8E2D04ABD394}"/>
              </a:ext>
            </a:extLst>
          </p:cNvPr>
          <p:cNvPicPr>
            <a:picLocks noChangeAspect="1"/>
          </p:cNvPicPr>
          <p:nvPr/>
        </p:nvPicPr>
        <p:blipFill>
          <a:blip r:embed="rId3"/>
          <a:stretch>
            <a:fillRect/>
          </a:stretch>
        </p:blipFill>
        <p:spPr>
          <a:xfrm>
            <a:off x="0" y="2920609"/>
            <a:ext cx="15584060" cy="3746003"/>
          </a:xfrm>
          <a:prstGeom prst="rect">
            <a:avLst/>
          </a:prstGeom>
        </p:spPr>
      </p:pic>
      <p:sp>
        <p:nvSpPr>
          <p:cNvPr id="5" name="Speech Bubble: Rectangle 4">
            <a:extLst>
              <a:ext uri="{FF2B5EF4-FFF2-40B4-BE49-F238E27FC236}">
                <a16:creationId xmlns:a16="http://schemas.microsoft.com/office/drawing/2014/main" id="{177C07C5-E3EE-4316-8C9B-4AB25CDE9D27}"/>
              </a:ext>
            </a:extLst>
          </p:cNvPr>
          <p:cNvSpPr/>
          <p:nvPr/>
        </p:nvSpPr>
        <p:spPr>
          <a:xfrm>
            <a:off x="4896648" y="1808753"/>
            <a:ext cx="1531088" cy="1306987"/>
          </a:xfrm>
          <a:prstGeom prst="wedgeRectCallout">
            <a:avLst>
              <a:gd name="adj1" fmla="val -47222"/>
              <a:gd name="adj2" fmla="val 159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Une fois réalisée, insérer le statut et la date</a:t>
            </a:r>
          </a:p>
        </p:txBody>
      </p:sp>
    </p:spTree>
    <p:extLst>
      <p:ext uri="{BB962C8B-B14F-4D97-AF65-F5344CB8AC3E}">
        <p14:creationId xmlns:p14="http://schemas.microsoft.com/office/powerpoint/2010/main" val="116454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E96A1F-9AFC-2B43-A2E7-586BFD97846B}"/>
              </a:ext>
            </a:extLst>
          </p:cNvPr>
          <p:cNvSpPr>
            <a:spLocks noGrp="1"/>
          </p:cNvSpPr>
          <p:nvPr>
            <p:ph type="subTitle" idx="1"/>
          </p:nvPr>
        </p:nvSpPr>
        <p:spPr/>
        <p:txBody>
          <a:bodyPr>
            <a:normAutofit fontScale="92500" lnSpcReduction="20000"/>
          </a:bodyPr>
          <a:lstStyle/>
          <a:p>
            <a:endParaRPr lang="nb-NO" sz="2400" dirty="0"/>
          </a:p>
          <a:p>
            <a:endParaRPr lang="nb-NO" sz="2400" dirty="0"/>
          </a:p>
        </p:txBody>
      </p:sp>
      <p:sp>
        <p:nvSpPr>
          <p:cNvPr id="3" name="Text Placeholder 2">
            <a:extLst>
              <a:ext uri="{FF2B5EF4-FFF2-40B4-BE49-F238E27FC236}">
                <a16:creationId xmlns:a16="http://schemas.microsoft.com/office/drawing/2014/main" id="{228A8E94-9F39-7B49-ADCA-DF925BAD354B}"/>
              </a:ext>
            </a:extLst>
          </p:cNvPr>
          <p:cNvSpPr>
            <a:spLocks noGrp="1"/>
          </p:cNvSpPr>
          <p:nvPr>
            <p:ph type="body" sz="quarter" idx="13"/>
          </p:nvPr>
        </p:nvSpPr>
        <p:spPr/>
        <p:txBody>
          <a:bodyPr>
            <a:normAutofit fontScale="77500" lnSpcReduction="20000"/>
          </a:bodyPr>
          <a:lstStyle/>
          <a:p>
            <a:r>
              <a:rPr lang="fr-FR" dirty="0"/>
              <a:t>Tirer le meilleur parti de votre plan de travail</a:t>
            </a:r>
          </a:p>
        </p:txBody>
      </p:sp>
    </p:spTree>
    <p:extLst>
      <p:ext uri="{BB962C8B-B14F-4D97-AF65-F5344CB8AC3E}">
        <p14:creationId xmlns:p14="http://schemas.microsoft.com/office/powerpoint/2010/main" val="2246871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BCE-F278-44CA-9C93-F824A60A7FAA}"/>
              </a:ext>
            </a:extLst>
          </p:cNvPr>
          <p:cNvSpPr>
            <a:spLocks noGrp="1"/>
          </p:cNvSpPr>
          <p:nvPr>
            <p:ph type="title"/>
          </p:nvPr>
        </p:nvSpPr>
        <p:spPr/>
        <p:txBody>
          <a:bodyPr/>
          <a:lstStyle/>
          <a:p>
            <a:r>
              <a:rPr lang="fr-FR" dirty="0"/>
              <a:t>Assurez un suivi</a:t>
            </a:r>
          </a:p>
        </p:txBody>
      </p:sp>
      <p:graphicFrame>
        <p:nvGraphicFramePr>
          <p:cNvPr id="4" name="Content Placeholder 6">
            <a:extLst>
              <a:ext uri="{FF2B5EF4-FFF2-40B4-BE49-F238E27FC236}">
                <a16:creationId xmlns:a16="http://schemas.microsoft.com/office/drawing/2014/main" id="{AFF12566-3ABD-4075-94DE-B2BE44802290}"/>
              </a:ext>
            </a:extLst>
          </p:cNvPr>
          <p:cNvGraphicFramePr>
            <a:graphicFrameLocks/>
          </p:cNvGraphicFramePr>
          <p:nvPr>
            <p:extLst>
              <p:ext uri="{D42A27DB-BD31-4B8C-83A1-F6EECF244321}">
                <p14:modId xmlns:p14="http://schemas.microsoft.com/office/powerpoint/2010/main" val="2774501471"/>
              </p:ext>
            </p:extLst>
          </p:nvPr>
        </p:nvGraphicFramePr>
        <p:xfrm>
          <a:off x="5266512" y="-88422"/>
          <a:ext cx="6032500" cy="3238500"/>
        </p:xfrm>
        <a:graphic>
          <a:graphicData uri="http://schemas.openxmlformats.org/drawingml/2006/table">
            <a:tbl>
              <a:tblPr/>
              <a:tblGrid>
                <a:gridCol w="863600">
                  <a:extLst>
                    <a:ext uri="{9D8B030D-6E8A-4147-A177-3AD203B41FA5}">
                      <a16:colId xmlns:a16="http://schemas.microsoft.com/office/drawing/2014/main" val="236087898"/>
                    </a:ext>
                  </a:extLst>
                </a:gridCol>
                <a:gridCol w="927100">
                  <a:extLst>
                    <a:ext uri="{9D8B030D-6E8A-4147-A177-3AD203B41FA5}">
                      <a16:colId xmlns:a16="http://schemas.microsoft.com/office/drawing/2014/main" val="3746282326"/>
                    </a:ext>
                  </a:extLst>
                </a:gridCol>
                <a:gridCol w="749300">
                  <a:extLst>
                    <a:ext uri="{9D8B030D-6E8A-4147-A177-3AD203B41FA5}">
                      <a16:colId xmlns:a16="http://schemas.microsoft.com/office/drawing/2014/main" val="1344863561"/>
                    </a:ext>
                  </a:extLst>
                </a:gridCol>
                <a:gridCol w="762000">
                  <a:extLst>
                    <a:ext uri="{9D8B030D-6E8A-4147-A177-3AD203B41FA5}">
                      <a16:colId xmlns:a16="http://schemas.microsoft.com/office/drawing/2014/main" val="3862610424"/>
                    </a:ext>
                  </a:extLst>
                </a:gridCol>
                <a:gridCol w="2730500">
                  <a:extLst>
                    <a:ext uri="{9D8B030D-6E8A-4147-A177-3AD203B41FA5}">
                      <a16:colId xmlns:a16="http://schemas.microsoft.com/office/drawing/2014/main" val="2262914777"/>
                    </a:ext>
                  </a:extLst>
                </a:gridCol>
              </a:tblGrid>
              <a:tr h="342900">
                <a:tc gridSpan="2">
                  <a:txBody>
                    <a:bodyPr/>
                    <a:lstStyle/>
                    <a:p>
                      <a:pPr algn="l" fontAlgn="b"/>
                      <a:r>
                        <a:rPr lang="fr-FR" sz="1400" b="1" i="0" u="none" strike="noStrike" dirty="0">
                          <a:solidFill>
                            <a:srgbClr val="000000"/>
                          </a:solidFill>
                          <a:effectLst/>
                          <a:latin typeface="Arial" panose="020B0604020202020204" pitchFamily="34" charset="0"/>
                        </a:rPr>
                        <a:t>Légende</a:t>
                      </a:r>
                    </a:p>
                  </a:txBody>
                  <a:tcPr marL="9525" marR="9525" marT="9525" marB="0" anchor="b">
                    <a:lnL>
                      <a:noFill/>
                    </a:lnL>
                    <a:lnR>
                      <a:noFill/>
                    </a:lnR>
                    <a:lnT>
                      <a:noFill/>
                    </a:lnT>
                    <a:lnB>
                      <a:noFill/>
                    </a:lnB>
                  </a:tcPr>
                </a:tc>
                <a:tc hMerge="1">
                  <a:txBody>
                    <a:bodyPr/>
                    <a:lstStyle/>
                    <a:p>
                      <a:endParaRPr lang="nb-NO"/>
                    </a:p>
                  </a:txBody>
                  <a:tcPr/>
                </a:tc>
                <a:tc>
                  <a:txBody>
                    <a:bodyPr/>
                    <a:lstStyle/>
                    <a:p>
                      <a:pPr algn="l" fontAlgn="b"/>
                      <a:endParaRPr lang="nb-NO"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b-NO"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b-NO"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36860694"/>
                  </a:ext>
                </a:extLst>
              </a:tr>
              <a:tr h="685800">
                <a:tc>
                  <a:txBody>
                    <a:bodyPr/>
                    <a:lstStyle/>
                    <a:p>
                      <a:pPr algn="l" fontAlgn="b"/>
                      <a:r>
                        <a:rPr lang="fr-FR" sz="1400" b="0" i="0" u="none" strike="noStrike" dirty="0">
                          <a:solidFill>
                            <a:srgbClr val="000000"/>
                          </a:solidFill>
                          <a:effectLst/>
                          <a:latin typeface="Arial" panose="020B0604020202020204" pitchFamily="34" charset="0"/>
                        </a:rPr>
                        <a:t>offen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Arial" panose="020B0604020202020204" pitchFamily="34" charset="0"/>
                        </a:rPr>
                        <a:t>in Arbeit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Arial" panose="020B0604020202020204" pitchFamily="34" charset="0"/>
                        </a:rPr>
                        <a:t>laufend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Arial" panose="020B0604020202020204" pitchFamily="34" charset="0"/>
                        </a:rPr>
                        <a:t>erledigt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Arial" panose="020B0604020202020204" pitchFamily="34" charset="0"/>
                        </a:rPr>
                        <a:t>aus den Empfehlungen des vorläufigen Validierungsberichts entnommen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924021"/>
                  </a:ext>
                </a:extLst>
              </a:tr>
              <a:tr h="1057275">
                <a:tc>
                  <a:txBody>
                    <a:bodyPr/>
                    <a:lstStyle/>
                    <a:p>
                      <a:pPr algn="l" fontAlgn="b"/>
                      <a:r>
                        <a:rPr lang="fr-FR"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16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12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6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fr-FR" sz="1200" b="0"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ED"/>
                    </a:solidFill>
                  </a:tcPr>
                </a:tc>
                <a:extLst>
                  <a:ext uri="{0D108BD9-81ED-4DB2-BD59-A6C34878D82A}">
                    <a16:rowId xmlns:a16="http://schemas.microsoft.com/office/drawing/2014/main" val="3653832492"/>
                  </a:ext>
                </a:extLst>
              </a:tr>
              <a:tr h="1152525">
                <a:tc>
                  <a:txBody>
                    <a:bodyPr/>
                    <a:lstStyle/>
                    <a:p>
                      <a:pPr algn="l" fontAlgn="ctr"/>
                      <a:r>
                        <a:rPr lang="fr-FR" sz="1400" b="0" i="0" u="none" strike="noStrike" dirty="0">
                          <a:solidFill>
                            <a:srgbClr val="000000"/>
                          </a:solidFill>
                          <a:effectLst/>
                          <a:latin typeface="Arial" panose="020B0604020202020204" pitchFamily="34" charset="0"/>
                        </a:rPr>
                        <a:t>non démarré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1400" b="0" i="0" u="none" strike="noStrike" dirty="0">
                          <a:solidFill>
                            <a:srgbClr val="000000"/>
                          </a:solidFill>
                          <a:effectLst/>
                          <a:latin typeface="Arial" panose="020B0604020202020204" pitchFamily="34" charset="0"/>
                        </a:rPr>
                        <a:t>en construc-tion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1400" b="0" i="0" u="none" strike="noStrike" dirty="0">
                          <a:solidFill>
                            <a:srgbClr val="000000"/>
                          </a:solidFill>
                          <a:effectLst/>
                          <a:latin typeface="Arial" panose="020B0604020202020204" pitchFamily="34" charset="0"/>
                        </a:rPr>
                        <a:t>en cours de réalisa-tion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1400" b="0" i="0" u="none" strike="noStrike" dirty="0">
                          <a:solidFill>
                            <a:srgbClr val="000000"/>
                          </a:solidFill>
                          <a:effectLst/>
                          <a:latin typeface="Arial" panose="020B0604020202020204" pitchFamily="34" charset="0"/>
                        </a:rPr>
                        <a:t>réalisé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1400" b="0" i="0" u="none" strike="noStrike" dirty="0">
                          <a:solidFill>
                            <a:srgbClr val="000000"/>
                          </a:solidFill>
                          <a:effectLst/>
                          <a:latin typeface="Arial" panose="020B0604020202020204" pitchFamily="34" charset="0"/>
                        </a:rPr>
                        <a:t>recommandation issue de la Validation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6768463"/>
                  </a:ext>
                </a:extLst>
              </a:tr>
            </a:tbl>
          </a:graphicData>
        </a:graphic>
      </p:graphicFrame>
      <p:pic>
        <p:nvPicPr>
          <p:cNvPr id="5" name="Picture 4">
            <a:extLst>
              <a:ext uri="{FF2B5EF4-FFF2-40B4-BE49-F238E27FC236}">
                <a16:creationId xmlns:a16="http://schemas.microsoft.com/office/drawing/2014/main" id="{A35B8851-A429-45C9-8BB6-8EAA783C3403}"/>
              </a:ext>
            </a:extLst>
          </p:cNvPr>
          <p:cNvPicPr>
            <a:picLocks noChangeAspect="1"/>
          </p:cNvPicPr>
          <p:nvPr/>
        </p:nvPicPr>
        <p:blipFill>
          <a:blip r:embed="rId2"/>
          <a:stretch>
            <a:fillRect/>
          </a:stretch>
        </p:blipFill>
        <p:spPr>
          <a:xfrm>
            <a:off x="329609" y="3150078"/>
            <a:ext cx="8612372" cy="4577340"/>
          </a:xfrm>
          <a:prstGeom prst="rect">
            <a:avLst/>
          </a:prstGeom>
        </p:spPr>
      </p:pic>
      <p:cxnSp>
        <p:nvCxnSpPr>
          <p:cNvPr id="7" name="Straight Arrow Connector 6">
            <a:extLst>
              <a:ext uri="{FF2B5EF4-FFF2-40B4-BE49-F238E27FC236}">
                <a16:creationId xmlns:a16="http://schemas.microsoft.com/office/drawing/2014/main" id="{A991E293-33BE-404D-98E0-87359F75B0F0}"/>
              </a:ext>
            </a:extLst>
          </p:cNvPr>
          <p:cNvCxnSpPr/>
          <p:nvPr/>
        </p:nvCxnSpPr>
        <p:spPr>
          <a:xfrm flipV="1">
            <a:off x="642812" y="1392865"/>
            <a:ext cx="5779253" cy="4518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8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0C1D-261B-41F3-8EFA-F6B6BBCC179E}"/>
              </a:ext>
            </a:extLst>
          </p:cNvPr>
          <p:cNvSpPr>
            <a:spLocks noGrp="1"/>
          </p:cNvSpPr>
          <p:nvPr>
            <p:ph type="title"/>
          </p:nvPr>
        </p:nvSpPr>
        <p:spPr/>
        <p:txBody>
          <a:bodyPr/>
          <a:lstStyle/>
          <a:p>
            <a:r>
              <a:rPr lang="fr-FR" dirty="0"/>
              <a:t>Utilisez le plan de travail pour planifier les réunions du GMP</a:t>
            </a:r>
          </a:p>
        </p:txBody>
      </p:sp>
      <p:pic>
        <p:nvPicPr>
          <p:cNvPr id="4" name="Picture 3">
            <a:extLst>
              <a:ext uri="{FF2B5EF4-FFF2-40B4-BE49-F238E27FC236}">
                <a16:creationId xmlns:a16="http://schemas.microsoft.com/office/drawing/2014/main" id="{E7DC469B-2DDF-4DAF-A8FB-E93CB93C4DFE}"/>
              </a:ext>
            </a:extLst>
          </p:cNvPr>
          <p:cNvPicPr>
            <a:picLocks noChangeAspect="1"/>
          </p:cNvPicPr>
          <p:nvPr/>
        </p:nvPicPr>
        <p:blipFill>
          <a:blip r:embed="rId2"/>
          <a:stretch>
            <a:fillRect/>
          </a:stretch>
        </p:blipFill>
        <p:spPr>
          <a:xfrm>
            <a:off x="148855" y="4233056"/>
            <a:ext cx="12192000" cy="1521270"/>
          </a:xfrm>
          <a:prstGeom prst="rect">
            <a:avLst/>
          </a:prstGeom>
        </p:spPr>
      </p:pic>
      <p:sp>
        <p:nvSpPr>
          <p:cNvPr id="9" name="Speech Bubble: Rectangle 8">
            <a:extLst>
              <a:ext uri="{FF2B5EF4-FFF2-40B4-BE49-F238E27FC236}">
                <a16:creationId xmlns:a16="http://schemas.microsoft.com/office/drawing/2014/main" id="{3DE688E3-39C3-4099-8A91-AF2ADBA5B391}"/>
              </a:ext>
            </a:extLst>
          </p:cNvPr>
          <p:cNvSpPr/>
          <p:nvPr/>
        </p:nvSpPr>
        <p:spPr>
          <a:xfrm>
            <a:off x="6096000" y="1866658"/>
            <a:ext cx="4568456" cy="213118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Discussion/décision à prendre lors de la 16</a:t>
            </a:r>
            <a:r>
              <a:rPr lang="fr-FR" sz="2800" baseline="30000" dirty="0"/>
              <a:t>e</a:t>
            </a:r>
            <a:r>
              <a:rPr lang="fr-FR" sz="2800" dirty="0"/>
              <a:t> réunion du GMP</a:t>
            </a:r>
          </a:p>
          <a:p>
            <a:pPr algn="ctr"/>
            <a:r>
              <a:rPr lang="nb-NO" sz="2800" dirty="0">
                <a:sym typeface="Wingdings" panose="05000000000000000000" pitchFamily="2" charset="2"/>
              </a:rPr>
              <a:t></a:t>
            </a:r>
            <a:r>
              <a:rPr lang="fr-FR" sz="2800" dirty="0">
                <a:sym typeface="Wingdings" panose="05000000000000000000" pitchFamily="2" charset="2"/>
              </a:rPr>
              <a:t> ordre du jour</a:t>
            </a:r>
            <a:endParaRPr lang="fr-FR" sz="2800" dirty="0"/>
          </a:p>
        </p:txBody>
      </p:sp>
    </p:spTree>
    <p:extLst>
      <p:ext uri="{BB962C8B-B14F-4D97-AF65-F5344CB8AC3E}">
        <p14:creationId xmlns:p14="http://schemas.microsoft.com/office/powerpoint/2010/main" val="389155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BDD8F-7B90-4E87-B7AE-2F65A7DB1D0D}"/>
              </a:ext>
            </a:extLst>
          </p:cNvPr>
          <p:cNvSpPr>
            <a:spLocks noGrp="1"/>
          </p:cNvSpPr>
          <p:nvPr>
            <p:ph type="body" sz="quarter" idx="15"/>
          </p:nvPr>
        </p:nvSpPr>
        <p:spPr/>
        <p:txBody>
          <a:bodyPr>
            <a:normAutofit fontScale="92500" lnSpcReduction="20000"/>
          </a:bodyPr>
          <a:lstStyle/>
          <a:p>
            <a:r>
              <a:rPr lang="fr-FR" dirty="0"/>
              <a:t>Englober la divulgation systématique </a:t>
            </a:r>
          </a:p>
        </p:txBody>
      </p:sp>
      <p:sp>
        <p:nvSpPr>
          <p:cNvPr id="3" name="Subtitle 2">
            <a:extLst>
              <a:ext uri="{FF2B5EF4-FFF2-40B4-BE49-F238E27FC236}">
                <a16:creationId xmlns:a16="http://schemas.microsoft.com/office/drawing/2014/main" id="{804EDB5C-01B9-4797-8A29-B14716B907BA}"/>
              </a:ext>
            </a:extLst>
          </p:cNvPr>
          <p:cNvSpPr>
            <a:spLocks noGrp="1"/>
          </p:cNvSpPr>
          <p:nvPr>
            <p:ph type="subTitle" idx="1"/>
          </p:nvPr>
        </p:nvSpPr>
        <p:spPr/>
        <p:txBody>
          <a:bodyPr/>
          <a:lstStyle/>
          <a:p>
            <a:r>
              <a:rPr lang="fr-FR" dirty="0"/>
              <a:t>Comment refléter la progression vers la divulgation systématique dans votre plan de travail</a:t>
            </a:r>
          </a:p>
        </p:txBody>
      </p:sp>
    </p:spTree>
    <p:extLst>
      <p:ext uri="{BB962C8B-B14F-4D97-AF65-F5344CB8AC3E}">
        <p14:creationId xmlns:p14="http://schemas.microsoft.com/office/powerpoint/2010/main" val="355581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642813" y="1069145"/>
            <a:ext cx="3718172" cy="1266091"/>
          </a:xfrm>
        </p:spPr>
        <p:txBody>
          <a:bodyPr/>
          <a:lstStyle/>
          <a:p>
            <a:r>
              <a:rPr lang="fr-FR" dirty="0"/>
              <a:t>Divulgation </a:t>
            </a:r>
            <a:br>
              <a:rPr lang="fr-FR" dirty="0"/>
            </a:br>
            <a:r>
              <a:rPr lang="fr-FR" dirty="0"/>
              <a:t>systématique</a:t>
            </a:r>
          </a:p>
        </p:txBody>
      </p:sp>
      <p:sp>
        <p:nvSpPr>
          <p:cNvPr id="4" name="Content Placeholder 3">
            <a:extLst>
              <a:ext uri="{FF2B5EF4-FFF2-40B4-BE49-F238E27FC236}">
                <a16:creationId xmlns:a16="http://schemas.microsoft.com/office/drawing/2014/main" id="{1DA1795B-E7FD-4B8E-AAD4-8B92BEE27A7B}"/>
              </a:ext>
            </a:extLst>
          </p:cNvPr>
          <p:cNvSpPr>
            <a:spLocks noGrp="1"/>
          </p:cNvSpPr>
          <p:nvPr>
            <p:ph idx="1"/>
          </p:nvPr>
        </p:nvSpPr>
        <p:spPr>
          <a:xfrm>
            <a:off x="642814" y="2556678"/>
            <a:ext cx="5350024" cy="3044514"/>
          </a:xfrm>
        </p:spPr>
        <p:txBody>
          <a:bodyPr>
            <a:normAutofit fontScale="92500" lnSpcReduction="20000"/>
          </a:bodyPr>
          <a:lstStyle/>
          <a:p>
            <a:r>
              <a:rPr lang="fr-FR" sz="2400" dirty="0"/>
              <a:t>La situation à laquelle il faut aboutir, où </a:t>
            </a:r>
            <a:r>
              <a:rPr lang="fr-FR" sz="2400" b="1" dirty="0"/>
              <a:t>la régularité et la publication des déclarations des entreprises et des entités de l’État</a:t>
            </a:r>
            <a:r>
              <a:rPr lang="fr-FR" sz="2400" dirty="0"/>
              <a:t> satisfont aux exigences de l’ITIE en matière de divulgation.</a:t>
            </a:r>
            <a:r>
              <a:rPr lang="fr-FR" sz="2400" b="1" dirty="0"/>
              <a:t> </a:t>
            </a:r>
          </a:p>
          <a:p>
            <a:r>
              <a:rPr lang="fr-FR" sz="2400" dirty="0"/>
              <a:t>Ces déclarations pourront se faire au moyen de rapports financiers publics, de rapports annuels, de portails d’information et d’autres initiatives concernant les données ouvertes. </a:t>
            </a:r>
          </a:p>
        </p:txBody>
      </p:sp>
      <p:pic>
        <p:nvPicPr>
          <p:cNvPr id="3" name="Picture 2">
            <a:extLst>
              <a:ext uri="{FF2B5EF4-FFF2-40B4-BE49-F238E27FC236}">
                <a16:creationId xmlns:a16="http://schemas.microsoft.com/office/drawing/2014/main" id="{5CC2CEA0-C4F8-4CC3-99C8-5BE239EF9B45}"/>
              </a:ext>
            </a:extLst>
          </p:cNvPr>
          <p:cNvPicPr>
            <a:picLocks noChangeAspect="1"/>
          </p:cNvPicPr>
          <p:nvPr/>
        </p:nvPicPr>
        <p:blipFill>
          <a:blip r:embed="rId2"/>
          <a:stretch>
            <a:fillRect/>
          </a:stretch>
        </p:blipFill>
        <p:spPr>
          <a:xfrm>
            <a:off x="6465801" y="200025"/>
            <a:ext cx="5438775" cy="6457950"/>
          </a:xfrm>
          <a:prstGeom prst="rect">
            <a:avLst/>
          </a:prstGeom>
        </p:spPr>
      </p:pic>
    </p:spTree>
    <p:extLst>
      <p:ext uri="{BB962C8B-B14F-4D97-AF65-F5344CB8AC3E}">
        <p14:creationId xmlns:p14="http://schemas.microsoft.com/office/powerpoint/2010/main" val="51734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D018-B092-4118-8282-24D5396A7B8C}"/>
              </a:ext>
            </a:extLst>
          </p:cNvPr>
          <p:cNvSpPr>
            <a:spLocks noGrp="1"/>
          </p:cNvSpPr>
          <p:nvPr>
            <p:ph type="title"/>
          </p:nvPr>
        </p:nvSpPr>
        <p:spPr>
          <a:xfrm>
            <a:off x="642813" y="1194997"/>
            <a:ext cx="7854074" cy="1140239"/>
          </a:xfrm>
        </p:spPr>
        <p:txBody>
          <a:bodyPr/>
          <a:lstStyle/>
          <a:p>
            <a:r>
              <a:rPr lang="fr-FR" dirty="0"/>
              <a:t>La Norme ITIE ne fait pas référence au « Rapport ITIE »</a:t>
            </a:r>
          </a:p>
        </p:txBody>
      </p:sp>
      <p:pic>
        <p:nvPicPr>
          <p:cNvPr id="3" name="Picture 2">
            <a:extLst>
              <a:ext uri="{FF2B5EF4-FFF2-40B4-BE49-F238E27FC236}">
                <a16:creationId xmlns:a16="http://schemas.microsoft.com/office/drawing/2014/main" id="{D87DD0E3-8233-4626-A082-B1AC0C364885}"/>
              </a:ext>
            </a:extLst>
          </p:cNvPr>
          <p:cNvPicPr>
            <a:picLocks noChangeAspect="1"/>
          </p:cNvPicPr>
          <p:nvPr/>
        </p:nvPicPr>
        <p:blipFill>
          <a:blip r:embed="rId2"/>
          <a:stretch>
            <a:fillRect/>
          </a:stretch>
        </p:blipFill>
        <p:spPr>
          <a:xfrm>
            <a:off x="642814" y="2500703"/>
            <a:ext cx="11383378" cy="3727102"/>
          </a:xfrm>
          <a:prstGeom prst="rect">
            <a:avLst/>
          </a:prstGeom>
        </p:spPr>
      </p:pic>
    </p:spTree>
    <p:extLst>
      <p:ext uri="{BB962C8B-B14F-4D97-AF65-F5344CB8AC3E}">
        <p14:creationId xmlns:p14="http://schemas.microsoft.com/office/powerpoint/2010/main" val="329024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6E88-69BA-4B69-A0DE-EE1C1AB57CD7}"/>
              </a:ext>
            </a:extLst>
          </p:cNvPr>
          <p:cNvSpPr>
            <a:spLocks noGrp="1"/>
          </p:cNvSpPr>
          <p:nvPr>
            <p:ph type="title"/>
          </p:nvPr>
        </p:nvSpPr>
        <p:spPr/>
        <p:txBody>
          <a:bodyPr/>
          <a:lstStyle/>
          <a:p>
            <a:r>
              <a:rPr lang="fr-FR" dirty="0"/>
              <a:t>Exigence concernant le plan de travail</a:t>
            </a:r>
          </a:p>
        </p:txBody>
      </p:sp>
      <p:sp>
        <p:nvSpPr>
          <p:cNvPr id="3" name="Content Placeholder 2">
            <a:extLst>
              <a:ext uri="{FF2B5EF4-FFF2-40B4-BE49-F238E27FC236}">
                <a16:creationId xmlns:a16="http://schemas.microsoft.com/office/drawing/2014/main" id="{A2686416-2E75-405C-ABDF-965F505F6E4C}"/>
              </a:ext>
            </a:extLst>
          </p:cNvPr>
          <p:cNvSpPr>
            <a:spLocks noGrp="1"/>
          </p:cNvSpPr>
          <p:nvPr>
            <p:ph idx="1"/>
          </p:nvPr>
        </p:nvSpPr>
        <p:spPr/>
        <p:txBody>
          <a:bodyPr>
            <a:normAutofit/>
          </a:bodyPr>
          <a:lstStyle/>
          <a:p>
            <a:pPr marL="0" indent="0">
              <a:buNone/>
            </a:pPr>
            <a:r>
              <a:rPr lang="fr-FR" sz="2800" dirty="0"/>
              <a:t>Fin 2018, tous les pays mettant en œuvre l’ITIE sont censés élaborer un plan de travail pour 2019 et les années suivantes, comprenant des mesures pour intégrer la mise en œuvre de l’ITIE aux systèmes des entreprises et de l’État en 3 à 5 ans.</a:t>
            </a:r>
          </a:p>
          <a:p>
            <a:pPr marL="0" indent="0">
              <a:buNone/>
            </a:pPr>
            <a:endParaRPr lang="fr-FR" sz="2800" b="1" dirty="0"/>
          </a:p>
        </p:txBody>
      </p:sp>
    </p:spTree>
    <p:extLst>
      <p:ext uri="{BB962C8B-B14F-4D97-AF65-F5344CB8AC3E}">
        <p14:creationId xmlns:p14="http://schemas.microsoft.com/office/powerpoint/2010/main" val="2731667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090B-E8BB-4757-A92B-A05037383213}"/>
              </a:ext>
            </a:extLst>
          </p:cNvPr>
          <p:cNvSpPr>
            <a:spLocks noGrp="1"/>
          </p:cNvSpPr>
          <p:nvPr>
            <p:ph type="title"/>
          </p:nvPr>
        </p:nvSpPr>
        <p:spPr>
          <a:xfrm>
            <a:off x="619809" y="703385"/>
            <a:ext cx="7072534" cy="1505243"/>
          </a:xfrm>
        </p:spPr>
        <p:txBody>
          <a:bodyPr/>
          <a:lstStyle/>
          <a:p>
            <a:r>
              <a:rPr lang="fr-FR" sz="3600" dirty="0"/>
              <a:t>Ce n’est pas une idée nouvelle… la divulgation systématique est au cœur de la mission de l’ITIE</a:t>
            </a:r>
          </a:p>
        </p:txBody>
      </p:sp>
      <p:sp>
        <p:nvSpPr>
          <p:cNvPr id="4" name="Content Placeholder 3">
            <a:extLst>
              <a:ext uri="{FF2B5EF4-FFF2-40B4-BE49-F238E27FC236}">
                <a16:creationId xmlns:a16="http://schemas.microsoft.com/office/drawing/2014/main" id="{D5B66513-E6F4-4D5F-B8E5-E91E6D243183}"/>
              </a:ext>
            </a:extLst>
          </p:cNvPr>
          <p:cNvSpPr>
            <a:spLocks noGrp="1"/>
          </p:cNvSpPr>
          <p:nvPr>
            <p:ph idx="1"/>
          </p:nvPr>
        </p:nvSpPr>
        <p:spPr>
          <a:xfrm>
            <a:off x="642813" y="2208628"/>
            <a:ext cx="7072534" cy="3573193"/>
          </a:xfrm>
        </p:spPr>
        <p:txBody>
          <a:bodyPr>
            <a:normAutofit fontScale="92500" lnSpcReduction="10000"/>
          </a:bodyPr>
          <a:lstStyle/>
          <a:p>
            <a:pPr marL="0" indent="0">
              <a:lnSpc>
                <a:spcPct val="120000"/>
              </a:lnSpc>
              <a:buNone/>
            </a:pPr>
            <a:r>
              <a:rPr lang="fr-FR" sz="2800" b="1" dirty="0"/>
              <a:t>2005 : Rapport du Groupe consultatif international</a:t>
            </a:r>
          </a:p>
          <a:p>
            <a:pPr marL="0" indent="0">
              <a:lnSpc>
                <a:spcPct val="120000"/>
              </a:lnSpc>
              <a:buNone/>
            </a:pPr>
            <a:r>
              <a:rPr lang="fr-FR" i="1" dirty="0"/>
              <a:t>« Il a été reconnu qu’une structure internationale s’imposait pour canaliser la prestation de conseils et l’assistance financière et échanger les enseignements tirés. Toutefois, cette structure devait être légère et aménagée en </a:t>
            </a:r>
            <a:r>
              <a:rPr lang="fr-FR" i="1" dirty="0">
                <a:solidFill>
                  <a:srgbClr val="FF0000"/>
                </a:solidFill>
              </a:rPr>
              <a:t>gardant à l’esprit </a:t>
            </a:r>
            <a:r>
              <a:rPr lang="fr-FR" b="1" i="1" dirty="0">
                <a:solidFill>
                  <a:srgbClr val="FF0000"/>
                </a:solidFill>
              </a:rPr>
              <a:t>le but ultime d’une « intégration » de l’ITIE, ses critères et principes devenant la façon normale de travailler au sein de toutes les industries extractives pertinentes sous un horizon de trois à cinq ans</a:t>
            </a:r>
            <a:r>
              <a:rPr lang="fr-FR" b="1" i="1" dirty="0"/>
              <a:t> »</a:t>
            </a:r>
          </a:p>
          <a:p>
            <a:endParaRPr lang="fr-FR" dirty="0"/>
          </a:p>
        </p:txBody>
      </p:sp>
      <p:pic>
        <p:nvPicPr>
          <p:cNvPr id="6" name="Picture Placeholder 5">
            <a:extLst>
              <a:ext uri="{FF2B5EF4-FFF2-40B4-BE49-F238E27FC236}">
                <a16:creationId xmlns:a16="http://schemas.microsoft.com/office/drawing/2014/main" id="{9F97D7A6-BE50-4357-92AD-742EF3320D6A}"/>
              </a:ext>
            </a:extLst>
          </p:cNvPr>
          <p:cNvPicPr>
            <a:picLocks noGrp="1" noChangeAspect="1"/>
          </p:cNvPicPr>
          <p:nvPr>
            <p:ph type="pic" sz="quarter" idx="15"/>
          </p:nvPr>
        </p:nvPicPr>
        <p:blipFill>
          <a:blip r:embed="rId3"/>
          <a:srcRect l="7227" r="7227"/>
          <a:stretch>
            <a:fillRect/>
          </a:stretch>
        </p:blipFill>
        <p:spPr>
          <a:xfrm>
            <a:off x="8035925" y="0"/>
            <a:ext cx="4156075" cy="6858000"/>
          </a:xfrm>
          <a:prstGeom prst="rect">
            <a:avLst/>
          </a:prstGeom>
          <a:ln>
            <a:solidFill>
              <a:schemeClr val="tx1"/>
            </a:solidFill>
          </a:ln>
        </p:spPr>
      </p:pic>
    </p:spTree>
    <p:extLst>
      <p:ext uri="{BB962C8B-B14F-4D97-AF65-F5344CB8AC3E}">
        <p14:creationId xmlns:p14="http://schemas.microsoft.com/office/powerpoint/2010/main" val="148642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04A8E-F8DF-4A3C-BEB2-FD19357DFE40}"/>
              </a:ext>
            </a:extLst>
          </p:cNvPr>
          <p:cNvSpPr>
            <a:spLocks noGrp="1"/>
          </p:cNvSpPr>
          <p:nvPr>
            <p:ph type="body" sz="quarter" idx="13"/>
          </p:nvPr>
        </p:nvSpPr>
        <p:spPr/>
        <p:txBody>
          <a:bodyPr>
            <a:normAutofit fontScale="85000" lnSpcReduction="10000"/>
          </a:bodyPr>
          <a:lstStyle/>
          <a:p>
            <a:r>
              <a:rPr lang="fr-FR" dirty="0"/>
              <a:t>Il s’agit notamment de :</a:t>
            </a:r>
          </a:p>
        </p:txBody>
      </p:sp>
      <p:sp>
        <p:nvSpPr>
          <p:cNvPr id="3" name="Content Placeholder 2">
            <a:extLst>
              <a:ext uri="{FF2B5EF4-FFF2-40B4-BE49-F238E27FC236}">
                <a16:creationId xmlns:a16="http://schemas.microsoft.com/office/drawing/2014/main" id="{B90DFD4A-91DE-41D5-906E-C66FC8DD9A7D}"/>
              </a:ext>
            </a:extLst>
          </p:cNvPr>
          <p:cNvSpPr>
            <a:spLocks noGrp="1"/>
          </p:cNvSpPr>
          <p:nvPr>
            <p:ph sz="quarter" idx="14"/>
          </p:nvPr>
        </p:nvSpPr>
        <p:spPr>
          <a:xfrm>
            <a:off x="642812" y="2019791"/>
            <a:ext cx="5168708" cy="3913175"/>
          </a:xfrm>
        </p:spPr>
        <p:txBody>
          <a:bodyPr>
            <a:normAutofit fontScale="92500"/>
          </a:bodyPr>
          <a:lstStyle/>
          <a:p>
            <a:r>
              <a:rPr lang="fr-FR" dirty="0"/>
              <a:t>Déterminer et cartographier, </a:t>
            </a:r>
            <a:r>
              <a:rPr lang="fr-FR" b="1" dirty="0"/>
              <a:t>avec les entités déclarantes</a:t>
            </a:r>
            <a:r>
              <a:rPr lang="fr-FR" dirty="0"/>
              <a:t>, dans quelle mesure et selon quelles modalités les informations internes existantes peuvent être rendues publiques.</a:t>
            </a:r>
          </a:p>
          <a:p>
            <a:r>
              <a:rPr lang="fr-FR" b="1" dirty="0"/>
              <a:t>Améliorer les systèmes de gestion de l’information, </a:t>
            </a:r>
            <a:r>
              <a:rPr lang="fr-FR" dirty="0"/>
              <a:t>ex. d’enregistrement des données, en vue de publier ces informations, au minimum celles qu’exige la Norme ITIE. </a:t>
            </a:r>
          </a:p>
          <a:p>
            <a:r>
              <a:rPr lang="fr-FR" dirty="0"/>
              <a:t>Connecter les bases de données pour fluidifier les échanges d’informations entre les entités – améliorant ainsi la qualité des données et la gestion de l’enregistrement.</a:t>
            </a:r>
          </a:p>
          <a:p>
            <a:endParaRPr lang="fr-FR" dirty="0"/>
          </a:p>
        </p:txBody>
      </p:sp>
      <p:pic>
        <p:nvPicPr>
          <p:cNvPr id="9" name="Picture Placeholder 8">
            <a:extLst>
              <a:ext uri="{FF2B5EF4-FFF2-40B4-BE49-F238E27FC236}">
                <a16:creationId xmlns:a16="http://schemas.microsoft.com/office/drawing/2014/main" id="{A355EA30-6D74-41B3-9253-F739250A3F19}"/>
              </a:ext>
            </a:extLst>
          </p:cNvPr>
          <p:cNvPicPr>
            <a:picLocks noGrp="1" noChangeAspect="1"/>
          </p:cNvPicPr>
          <p:nvPr>
            <p:ph type="pic" sz="quarter" idx="15"/>
          </p:nvPr>
        </p:nvPicPr>
        <p:blipFill rotWithShape="1">
          <a:blip r:embed="rId3"/>
          <a:srcRect l="8895" t="14713" r="38620"/>
          <a:stretch/>
        </p:blipFill>
        <p:spPr>
          <a:xfrm>
            <a:off x="6572471" y="21960"/>
            <a:ext cx="5619530" cy="6754653"/>
          </a:xfrm>
        </p:spPr>
      </p:pic>
      <p:sp>
        <p:nvSpPr>
          <p:cNvPr id="11" name="TextBox 10">
            <a:extLst>
              <a:ext uri="{FF2B5EF4-FFF2-40B4-BE49-F238E27FC236}">
                <a16:creationId xmlns:a16="http://schemas.microsoft.com/office/drawing/2014/main" id="{C882DA42-F8C3-4812-BDE6-322AFC404A07}"/>
              </a:ext>
            </a:extLst>
          </p:cNvPr>
          <p:cNvSpPr txBox="1"/>
          <p:nvPr/>
        </p:nvSpPr>
        <p:spPr>
          <a:xfrm>
            <a:off x="8013405" y="81387"/>
            <a:ext cx="3561907" cy="523220"/>
          </a:xfrm>
          <a:prstGeom prst="rect">
            <a:avLst/>
          </a:prstGeom>
          <a:noFill/>
        </p:spPr>
        <p:txBody>
          <a:bodyPr wrap="square" rtlCol="0">
            <a:spAutoFit/>
          </a:bodyPr>
          <a:lstStyle/>
          <a:p>
            <a:r>
              <a:rPr lang="fr-FR" sz="2800" dirty="0">
                <a:solidFill>
                  <a:srgbClr val="FF0000"/>
                </a:solidFill>
              </a:rPr>
              <a:t>Divulgation des données </a:t>
            </a:r>
          </a:p>
        </p:txBody>
      </p:sp>
      <p:sp>
        <p:nvSpPr>
          <p:cNvPr id="12" name="TextBox 11">
            <a:extLst>
              <a:ext uri="{FF2B5EF4-FFF2-40B4-BE49-F238E27FC236}">
                <a16:creationId xmlns:a16="http://schemas.microsoft.com/office/drawing/2014/main" id="{6EC3BB0E-766D-4622-87B5-BF2447E8AB9D}"/>
              </a:ext>
            </a:extLst>
          </p:cNvPr>
          <p:cNvSpPr txBox="1"/>
          <p:nvPr/>
        </p:nvSpPr>
        <p:spPr>
          <a:xfrm>
            <a:off x="7029188" y="1450884"/>
            <a:ext cx="4690372" cy="6093976"/>
          </a:xfrm>
          <a:prstGeom prst="rect">
            <a:avLst/>
          </a:prstGeom>
          <a:noFill/>
        </p:spPr>
        <p:txBody>
          <a:bodyPr wrap="square" rtlCol="0">
            <a:spAutoFit/>
          </a:bodyPr>
          <a:lstStyle/>
          <a:p>
            <a:r>
              <a:rPr lang="fr-FR" sz="2400" b="1" dirty="0">
                <a:solidFill>
                  <a:srgbClr val="EBEBEB"/>
                </a:solidFill>
              </a:rPr>
              <a:t>Améliorer la gestion des données enregistrées, leur traitement et leur contrôle en interne</a:t>
            </a:r>
          </a:p>
          <a:p>
            <a:endParaRPr lang="fr-FR" b="1" dirty="0">
              <a:solidFill>
                <a:srgbClr val="EBEBEB"/>
              </a:solidFill>
            </a:endParaRPr>
          </a:p>
          <a:p>
            <a:r>
              <a:rPr lang="fr-FR" sz="2400" b="1" dirty="0">
                <a:solidFill>
                  <a:srgbClr val="EBEBEB"/>
                </a:solidFill>
              </a:rPr>
              <a:t>Permettre l’échange de données pour une meilleure gouvernance</a:t>
            </a:r>
          </a:p>
          <a:p>
            <a:endParaRPr lang="fr-FR" b="1" dirty="0">
              <a:solidFill>
                <a:srgbClr val="EBEBEB"/>
              </a:solidFill>
            </a:endParaRPr>
          </a:p>
          <a:p>
            <a:r>
              <a:rPr lang="fr-FR" sz="2400" b="1" dirty="0">
                <a:solidFill>
                  <a:srgbClr val="EBEBEB"/>
                </a:solidFill>
              </a:rPr>
              <a:t>Accéder aux politiques de conservation des données (archivage)</a:t>
            </a:r>
          </a:p>
          <a:p>
            <a:endParaRPr lang="fr-FR" b="1" dirty="0">
              <a:solidFill>
                <a:srgbClr val="EBEBEB"/>
              </a:solidFill>
            </a:endParaRPr>
          </a:p>
          <a:p>
            <a:r>
              <a:rPr lang="fr-FR" sz="2400" b="1" dirty="0">
                <a:solidFill>
                  <a:srgbClr val="EBEBEB"/>
                </a:solidFill>
              </a:rPr>
              <a:t>Clarifier les responsabilités</a:t>
            </a:r>
          </a:p>
          <a:p>
            <a:endParaRPr lang="fr-FR" b="1" dirty="0">
              <a:solidFill>
                <a:srgbClr val="EBEBEB"/>
              </a:solidFill>
            </a:endParaRPr>
          </a:p>
          <a:p>
            <a:r>
              <a:rPr lang="fr-FR" sz="2400" b="1" dirty="0">
                <a:solidFill>
                  <a:srgbClr val="EBEBEB"/>
                </a:solidFill>
              </a:rPr>
              <a:t>Vérifier la sécurité et la stabilité du serveur</a:t>
            </a:r>
          </a:p>
          <a:p>
            <a:endParaRPr lang="fr-FR" sz="2400" dirty="0">
              <a:solidFill>
                <a:srgbClr val="EBEBEB"/>
              </a:solidFill>
            </a:endParaRPr>
          </a:p>
          <a:p>
            <a:r>
              <a:rPr lang="fr-FR" sz="2400" dirty="0">
                <a:solidFill>
                  <a:srgbClr val="EBEBEB"/>
                </a:solidFill>
              </a:rPr>
              <a:t>…</a:t>
            </a:r>
          </a:p>
        </p:txBody>
      </p:sp>
    </p:spTree>
    <p:extLst>
      <p:ext uri="{BB962C8B-B14F-4D97-AF65-F5344CB8AC3E}">
        <p14:creationId xmlns:p14="http://schemas.microsoft.com/office/powerpoint/2010/main" val="108553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BACB-E0C6-473D-BB6A-0BD5E8D188F6}"/>
              </a:ext>
            </a:extLst>
          </p:cNvPr>
          <p:cNvSpPr>
            <a:spLocks noGrp="1"/>
          </p:cNvSpPr>
          <p:nvPr>
            <p:ph type="title"/>
          </p:nvPr>
        </p:nvSpPr>
        <p:spPr>
          <a:xfrm>
            <a:off x="642812" y="1082456"/>
            <a:ext cx="10905753" cy="671660"/>
          </a:xfrm>
        </p:spPr>
        <p:txBody>
          <a:bodyPr/>
          <a:lstStyle/>
          <a:p>
            <a:r>
              <a:rPr lang="fr-FR" dirty="0"/>
              <a:t>Exemples d’activités de divulgation systématique </a:t>
            </a:r>
          </a:p>
        </p:txBody>
      </p:sp>
      <p:sp>
        <p:nvSpPr>
          <p:cNvPr id="3" name="Content Placeholder 2">
            <a:extLst>
              <a:ext uri="{FF2B5EF4-FFF2-40B4-BE49-F238E27FC236}">
                <a16:creationId xmlns:a16="http://schemas.microsoft.com/office/drawing/2014/main" id="{AE2FF0C3-FBF8-4C27-805F-F049D60D0A80}"/>
              </a:ext>
            </a:extLst>
          </p:cNvPr>
          <p:cNvSpPr>
            <a:spLocks noGrp="1"/>
          </p:cNvSpPr>
          <p:nvPr>
            <p:ph idx="1"/>
          </p:nvPr>
        </p:nvSpPr>
        <p:spPr>
          <a:xfrm>
            <a:off x="642812" y="2349259"/>
            <a:ext cx="10905753" cy="4266286"/>
          </a:xfrm>
        </p:spPr>
        <p:txBody>
          <a:bodyPr>
            <a:normAutofit/>
          </a:bodyPr>
          <a:lstStyle/>
          <a:p>
            <a:pPr marL="457200" indent="-457200">
              <a:buFont typeface="+mj-lt"/>
              <a:buAutoNum type="arabicPeriod"/>
            </a:pPr>
            <a:r>
              <a:rPr lang="fr-FR" sz="2400" b="1" dirty="0"/>
              <a:t>Définir la portée</a:t>
            </a:r>
          </a:p>
          <a:p>
            <a:pPr lvl="1"/>
            <a:r>
              <a:rPr lang="fr-FR" sz="2400" dirty="0"/>
              <a:t>Mener une étude de faisabilité de l’intégration (8 000 - 10 000 USD)/une cartographie de l’intégration</a:t>
            </a:r>
          </a:p>
          <a:p>
            <a:pPr lvl="1"/>
            <a:r>
              <a:rPr lang="fr-FR" sz="2400" dirty="0"/>
              <a:t>Sensibiliser les entités déclarantes : attentes, rôle</a:t>
            </a:r>
          </a:p>
          <a:p>
            <a:pPr lvl="1"/>
            <a:r>
              <a:rPr lang="fr-FR" sz="2400" dirty="0"/>
              <a:t>Revoir le rôle et la composition du GMP – s’il y a une agence de communication, l’inclure</a:t>
            </a:r>
          </a:p>
          <a:p>
            <a:pPr lvl="1"/>
            <a:r>
              <a:rPr lang="fr-FR" sz="2400" dirty="0"/>
              <a:t>Cartographier le flux d’information au sein des entités/entre elles – identifier qui est responsable pour quelle partie des données. </a:t>
            </a:r>
          </a:p>
        </p:txBody>
      </p:sp>
    </p:spTree>
    <p:extLst>
      <p:ext uri="{BB962C8B-B14F-4D97-AF65-F5344CB8AC3E}">
        <p14:creationId xmlns:p14="http://schemas.microsoft.com/office/powerpoint/2010/main" val="1844463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39A8F-2D5A-4AA6-BE1F-A68C4E8990E4}"/>
              </a:ext>
            </a:extLst>
          </p:cNvPr>
          <p:cNvSpPr>
            <a:spLocks noGrp="1"/>
          </p:cNvSpPr>
          <p:nvPr>
            <p:ph idx="1"/>
          </p:nvPr>
        </p:nvSpPr>
        <p:spPr>
          <a:xfrm>
            <a:off x="642812" y="2578592"/>
            <a:ext cx="10905753" cy="3581400"/>
          </a:xfrm>
        </p:spPr>
        <p:txBody>
          <a:bodyPr/>
          <a:lstStyle/>
          <a:p>
            <a:pPr marL="0" indent="0">
              <a:buNone/>
            </a:pPr>
            <a:r>
              <a:rPr lang="fr-FR" b="1" dirty="0"/>
              <a:t>2. Faciliter la divulgation et mettre en œuvre la divulgation même </a:t>
            </a:r>
          </a:p>
          <a:p>
            <a:pPr lvl="1"/>
            <a:r>
              <a:rPr lang="fr-FR" dirty="0"/>
              <a:t>Éliminer les obstacles juridiques/plaider pour que la publication ait un fondement légal</a:t>
            </a:r>
          </a:p>
          <a:p>
            <a:pPr lvl="1"/>
            <a:r>
              <a:rPr lang="fr-FR" dirty="0"/>
              <a:t>Activités liées à la publication des enregistrements (données) à la source (l’entité déclarante)</a:t>
            </a:r>
          </a:p>
          <a:p>
            <a:pPr lvl="2"/>
            <a:r>
              <a:rPr lang="fr-FR" dirty="0"/>
              <a:t>Exemple : Étendre le registre d’entreprise (RCCM) pour intégrer les données de propriété réelle du secteur extractif</a:t>
            </a:r>
          </a:p>
          <a:p>
            <a:pPr lvl="1"/>
            <a:r>
              <a:rPr lang="fr-FR" dirty="0"/>
              <a:t>Activités assurant la </a:t>
            </a:r>
            <a:r>
              <a:rPr lang="fr-FR" b="1" dirty="0"/>
              <a:t>conservation</a:t>
            </a:r>
            <a:r>
              <a:rPr lang="fr-FR" dirty="0"/>
              <a:t> et l’accessibilité des données auprès des entités déclarantes</a:t>
            </a:r>
          </a:p>
          <a:p>
            <a:pPr lvl="1"/>
            <a:r>
              <a:rPr lang="fr-FR" dirty="0"/>
              <a:t>Évaluer l’accessibilité par la société civile et les entreprises, la clarté des informations et la qualité des services publics</a:t>
            </a:r>
          </a:p>
          <a:p>
            <a:endParaRPr lang="nb-NO" dirty="0"/>
          </a:p>
        </p:txBody>
      </p:sp>
      <p:sp>
        <p:nvSpPr>
          <p:cNvPr id="4" name="Title 1">
            <a:extLst>
              <a:ext uri="{FF2B5EF4-FFF2-40B4-BE49-F238E27FC236}">
                <a16:creationId xmlns:a16="http://schemas.microsoft.com/office/drawing/2014/main" id="{E1D2A4B8-26DE-45DB-8272-706997A62265}"/>
              </a:ext>
            </a:extLst>
          </p:cNvPr>
          <p:cNvSpPr>
            <a:spLocks noGrp="1"/>
          </p:cNvSpPr>
          <p:nvPr>
            <p:ph type="title"/>
          </p:nvPr>
        </p:nvSpPr>
        <p:spPr>
          <a:xfrm>
            <a:off x="642938" y="1195388"/>
            <a:ext cx="10906125" cy="671512"/>
          </a:xfrm>
        </p:spPr>
        <p:txBody>
          <a:bodyPr/>
          <a:lstStyle/>
          <a:p>
            <a:r>
              <a:rPr lang="fr-FR" dirty="0"/>
              <a:t>Exemples d’activités de divulgation systématique </a:t>
            </a:r>
          </a:p>
        </p:txBody>
      </p:sp>
    </p:spTree>
    <p:extLst>
      <p:ext uri="{BB962C8B-B14F-4D97-AF65-F5344CB8AC3E}">
        <p14:creationId xmlns:p14="http://schemas.microsoft.com/office/powerpoint/2010/main" val="324251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525B-363E-42BE-9E80-25D8431FCE4E}"/>
              </a:ext>
            </a:extLst>
          </p:cNvPr>
          <p:cNvSpPr>
            <a:spLocks noGrp="1"/>
          </p:cNvSpPr>
          <p:nvPr>
            <p:ph type="title"/>
          </p:nvPr>
        </p:nvSpPr>
        <p:spPr/>
        <p:txBody>
          <a:bodyPr/>
          <a:lstStyle/>
          <a:p>
            <a:r>
              <a:rPr lang="fr-FR" dirty="0"/>
              <a:t>Programme</a:t>
            </a:r>
          </a:p>
        </p:txBody>
      </p:sp>
      <p:sp>
        <p:nvSpPr>
          <p:cNvPr id="3" name="Content Placeholder 2">
            <a:extLst>
              <a:ext uri="{FF2B5EF4-FFF2-40B4-BE49-F238E27FC236}">
                <a16:creationId xmlns:a16="http://schemas.microsoft.com/office/drawing/2014/main" id="{0B2D8447-B59E-4976-8BF6-D0C696EECB5D}"/>
              </a:ext>
            </a:extLst>
          </p:cNvPr>
          <p:cNvSpPr>
            <a:spLocks noGrp="1"/>
          </p:cNvSpPr>
          <p:nvPr>
            <p:ph idx="1"/>
          </p:nvPr>
        </p:nvSpPr>
        <p:spPr/>
        <p:txBody>
          <a:bodyPr/>
          <a:lstStyle/>
          <a:p>
            <a:r>
              <a:rPr lang="fr-FR" dirty="0"/>
              <a:t>Caractéristiques clés d’un plan de travail</a:t>
            </a:r>
          </a:p>
          <a:p>
            <a:r>
              <a:rPr lang="fr-FR" dirty="0"/>
              <a:t>Utilité d’un plan de travail </a:t>
            </a:r>
          </a:p>
          <a:p>
            <a:r>
              <a:rPr lang="fr-FR" dirty="0"/>
              <a:t>Englober la divulgation systématique </a:t>
            </a:r>
          </a:p>
          <a:p>
            <a:r>
              <a:rPr lang="fr-FR" dirty="0"/>
              <a:t>Englober la divulgation des contrats </a:t>
            </a:r>
          </a:p>
          <a:p>
            <a:endParaRPr lang="fr-FR" dirty="0"/>
          </a:p>
        </p:txBody>
      </p:sp>
    </p:spTree>
    <p:extLst>
      <p:ext uri="{BB962C8B-B14F-4D97-AF65-F5344CB8AC3E}">
        <p14:creationId xmlns:p14="http://schemas.microsoft.com/office/powerpoint/2010/main" val="634112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B73B-B4EE-492C-A1E7-11B6F50D426E}"/>
              </a:ext>
            </a:extLst>
          </p:cNvPr>
          <p:cNvSpPr>
            <a:spLocks noGrp="1"/>
          </p:cNvSpPr>
          <p:nvPr>
            <p:ph type="title"/>
          </p:nvPr>
        </p:nvSpPr>
        <p:spPr>
          <a:xfrm>
            <a:off x="514994" y="859168"/>
            <a:ext cx="11161387" cy="671660"/>
          </a:xfrm>
        </p:spPr>
        <p:txBody>
          <a:bodyPr/>
          <a:lstStyle/>
          <a:p>
            <a:r>
              <a:rPr lang="fr-FR" dirty="0"/>
              <a:t>Ces activités ne relèvent pas de la divulgation systématique</a:t>
            </a:r>
          </a:p>
        </p:txBody>
      </p:sp>
      <p:sp>
        <p:nvSpPr>
          <p:cNvPr id="3" name="Content Placeholder 2">
            <a:extLst>
              <a:ext uri="{FF2B5EF4-FFF2-40B4-BE49-F238E27FC236}">
                <a16:creationId xmlns:a16="http://schemas.microsoft.com/office/drawing/2014/main" id="{FF668C44-B979-4689-95A9-6AE157A88487}"/>
              </a:ext>
            </a:extLst>
          </p:cNvPr>
          <p:cNvSpPr>
            <a:spLocks noGrp="1"/>
          </p:cNvSpPr>
          <p:nvPr>
            <p:ph idx="1"/>
          </p:nvPr>
        </p:nvSpPr>
        <p:spPr/>
        <p:txBody>
          <a:bodyPr/>
          <a:lstStyle/>
          <a:p>
            <a:r>
              <a:rPr lang="fr-FR" dirty="0"/>
              <a:t>Mettre en place un portail pour émettre des Rapports ITIE en ligne </a:t>
            </a:r>
            <a:br>
              <a:rPr dirty="0"/>
            </a:br>
            <a:r>
              <a:rPr lang="fr-FR" dirty="0"/>
              <a:t>Cela peut améliorer l’efficacité des Rapports ITIE et la qualité des données qui y sont rapportées, mais n’injecte pas de transparence au sein de l’entité déclarante.</a:t>
            </a:r>
          </a:p>
          <a:p>
            <a:r>
              <a:rPr lang="fr-FR" dirty="0"/>
              <a:t>Mettre en place un portail de données ouvertes ITIE/un tableau de bord des données ITIE</a:t>
            </a:r>
          </a:p>
          <a:p>
            <a:pPr marL="0" indent="0">
              <a:buNone/>
            </a:pPr>
            <a:r>
              <a:rPr lang="fr-FR" dirty="0"/>
              <a:t>Ce type de mesures peut connecter ou rassembler des données qui sont éparpillées sur plusieurs sites Internet. Pas nécessairement estampillées ITIE. Le but est de faire en sorte que la transparence devienne la norme au niveau de l’entité déclarante.</a:t>
            </a:r>
          </a:p>
          <a:p>
            <a:pPr marL="0" indent="0">
              <a:buNone/>
            </a:pPr>
            <a:endParaRPr lang="fr-FR" dirty="0"/>
          </a:p>
          <a:p>
            <a:pPr marL="0" indent="0">
              <a:buNone/>
            </a:pPr>
            <a:r>
              <a:rPr lang="fr-FR" dirty="0"/>
              <a:t>L’ITIE peut jouer un rôle crucial pour évaluer la qualité des informations, leur conformité et le récit qui s’en dégage.</a:t>
            </a:r>
          </a:p>
        </p:txBody>
      </p:sp>
    </p:spTree>
    <p:extLst>
      <p:ext uri="{BB962C8B-B14F-4D97-AF65-F5344CB8AC3E}">
        <p14:creationId xmlns:p14="http://schemas.microsoft.com/office/powerpoint/2010/main" val="74653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AAB8-C0E8-427A-9C31-6B69E0335D99}"/>
              </a:ext>
            </a:extLst>
          </p:cNvPr>
          <p:cNvSpPr>
            <a:spLocks noGrp="1"/>
          </p:cNvSpPr>
          <p:nvPr>
            <p:ph type="title"/>
          </p:nvPr>
        </p:nvSpPr>
        <p:spPr/>
        <p:txBody>
          <a:bodyPr/>
          <a:lstStyle/>
          <a:p>
            <a:r>
              <a:rPr lang="nb-NO" dirty="0"/>
              <a:t>Example du </a:t>
            </a:r>
            <a:r>
              <a:rPr lang="fr-029" dirty="0"/>
              <a:t>cadrage</a:t>
            </a:r>
            <a:r>
              <a:rPr lang="nb-NO" dirty="0"/>
              <a:t> de la </a:t>
            </a:r>
            <a:r>
              <a:rPr lang="fr-FR" dirty="0"/>
              <a:t>portée</a:t>
            </a:r>
            <a:r>
              <a:rPr lang="nb-NO" dirty="0"/>
              <a:t> - Mali</a:t>
            </a:r>
          </a:p>
        </p:txBody>
      </p:sp>
      <p:pic>
        <p:nvPicPr>
          <p:cNvPr id="4" name="Picture 3">
            <a:extLst>
              <a:ext uri="{FF2B5EF4-FFF2-40B4-BE49-F238E27FC236}">
                <a16:creationId xmlns:a16="http://schemas.microsoft.com/office/drawing/2014/main" id="{EF65E37C-A9B9-4E3E-AE5D-F9CB5E91A7C7}"/>
              </a:ext>
            </a:extLst>
          </p:cNvPr>
          <p:cNvPicPr>
            <a:picLocks noChangeAspect="1"/>
          </p:cNvPicPr>
          <p:nvPr/>
        </p:nvPicPr>
        <p:blipFill>
          <a:blip r:embed="rId3"/>
          <a:stretch>
            <a:fillRect/>
          </a:stretch>
        </p:blipFill>
        <p:spPr>
          <a:xfrm>
            <a:off x="642812" y="2347912"/>
            <a:ext cx="9525000" cy="2916066"/>
          </a:xfrm>
          <a:prstGeom prst="rect">
            <a:avLst/>
          </a:prstGeom>
        </p:spPr>
      </p:pic>
    </p:spTree>
    <p:extLst>
      <p:ext uri="{BB962C8B-B14F-4D97-AF65-F5344CB8AC3E}">
        <p14:creationId xmlns:p14="http://schemas.microsoft.com/office/powerpoint/2010/main" val="179464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0958-44F7-4F15-A72E-C947AFFFD35E}"/>
              </a:ext>
            </a:extLst>
          </p:cNvPr>
          <p:cNvSpPr>
            <a:spLocks noGrp="1"/>
          </p:cNvSpPr>
          <p:nvPr>
            <p:ph type="title"/>
          </p:nvPr>
        </p:nvSpPr>
        <p:spPr>
          <a:xfrm>
            <a:off x="642813" y="1194998"/>
            <a:ext cx="6203758" cy="671660"/>
          </a:xfrm>
        </p:spPr>
        <p:txBody>
          <a:bodyPr/>
          <a:lstStyle/>
          <a:p>
            <a:r>
              <a:rPr lang="nb-NO" dirty="0"/>
              <a:t>Burkina Faso – divulgation exportation</a:t>
            </a:r>
          </a:p>
        </p:txBody>
      </p:sp>
      <p:sp>
        <p:nvSpPr>
          <p:cNvPr id="3" name="Content Placeholder 2">
            <a:extLst>
              <a:ext uri="{FF2B5EF4-FFF2-40B4-BE49-F238E27FC236}">
                <a16:creationId xmlns:a16="http://schemas.microsoft.com/office/drawing/2014/main" id="{D4F1FABC-625D-4E88-B9DB-4D21F08B4322}"/>
              </a:ext>
            </a:extLst>
          </p:cNvPr>
          <p:cNvSpPr>
            <a:spLocks noGrp="1"/>
          </p:cNvSpPr>
          <p:nvPr>
            <p:ph idx="1"/>
          </p:nvPr>
        </p:nvSpPr>
        <p:spPr/>
        <p:txBody>
          <a:bodyPr/>
          <a:lstStyle/>
          <a:p>
            <a:endParaRPr lang="nb-NO" dirty="0"/>
          </a:p>
        </p:txBody>
      </p:sp>
      <p:pic>
        <p:nvPicPr>
          <p:cNvPr id="4" name="Picture 3">
            <a:extLst>
              <a:ext uri="{FF2B5EF4-FFF2-40B4-BE49-F238E27FC236}">
                <a16:creationId xmlns:a16="http://schemas.microsoft.com/office/drawing/2014/main" id="{5FF5CD34-2A25-48DA-A63D-CA80ECE13D82}"/>
              </a:ext>
            </a:extLst>
          </p:cNvPr>
          <p:cNvPicPr>
            <a:picLocks noChangeAspect="1"/>
          </p:cNvPicPr>
          <p:nvPr/>
        </p:nvPicPr>
        <p:blipFill>
          <a:blip r:embed="rId3"/>
          <a:stretch>
            <a:fillRect/>
          </a:stretch>
        </p:blipFill>
        <p:spPr>
          <a:xfrm>
            <a:off x="57834" y="211272"/>
            <a:ext cx="11309758" cy="6621820"/>
          </a:xfrm>
          <a:prstGeom prst="rect">
            <a:avLst/>
          </a:prstGeom>
        </p:spPr>
      </p:pic>
      <p:sp>
        <p:nvSpPr>
          <p:cNvPr id="5" name="TextBox 4">
            <a:extLst>
              <a:ext uri="{FF2B5EF4-FFF2-40B4-BE49-F238E27FC236}">
                <a16:creationId xmlns:a16="http://schemas.microsoft.com/office/drawing/2014/main" id="{5C999E30-B062-4AE6-A71D-615CEEFABB4C}"/>
              </a:ext>
            </a:extLst>
          </p:cNvPr>
          <p:cNvSpPr txBox="1"/>
          <p:nvPr/>
        </p:nvSpPr>
        <p:spPr>
          <a:xfrm rot="16200000">
            <a:off x="9490138" y="3199016"/>
            <a:ext cx="4343400" cy="646331"/>
          </a:xfrm>
          <a:prstGeom prst="rect">
            <a:avLst/>
          </a:prstGeom>
          <a:noFill/>
        </p:spPr>
        <p:txBody>
          <a:bodyPr wrap="square" rtlCol="0">
            <a:spAutoFit/>
          </a:bodyPr>
          <a:lstStyle/>
          <a:p>
            <a:r>
              <a:rPr lang="nb-NO" sz="3600" dirty="0"/>
              <a:t>Burkina Faso</a:t>
            </a:r>
          </a:p>
        </p:txBody>
      </p:sp>
    </p:spTree>
    <p:extLst>
      <p:ext uri="{BB962C8B-B14F-4D97-AF65-F5344CB8AC3E}">
        <p14:creationId xmlns:p14="http://schemas.microsoft.com/office/powerpoint/2010/main" val="3742529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5E33-573D-41FA-B548-959CE0D3A49F}"/>
              </a:ext>
            </a:extLst>
          </p:cNvPr>
          <p:cNvSpPr>
            <a:spLocks noGrp="1"/>
          </p:cNvSpPr>
          <p:nvPr>
            <p:ph type="title"/>
          </p:nvPr>
        </p:nvSpPr>
        <p:spPr>
          <a:xfrm>
            <a:off x="642812" y="763398"/>
            <a:ext cx="10905753" cy="1103260"/>
          </a:xfrm>
        </p:spPr>
        <p:txBody>
          <a:bodyPr/>
          <a:lstStyle/>
          <a:p>
            <a:r>
              <a:rPr lang="fr-FR" dirty="0"/>
              <a:t>Connexion des systèmes / Partage des données au Sénégal</a:t>
            </a:r>
            <a:endParaRPr lang="nb-NO" dirty="0"/>
          </a:p>
        </p:txBody>
      </p:sp>
      <p:pic>
        <p:nvPicPr>
          <p:cNvPr id="4" name="Picture 3">
            <a:extLst>
              <a:ext uri="{FF2B5EF4-FFF2-40B4-BE49-F238E27FC236}">
                <a16:creationId xmlns:a16="http://schemas.microsoft.com/office/drawing/2014/main" id="{E052E479-010B-4038-BB62-13C778F59B96}"/>
              </a:ext>
            </a:extLst>
          </p:cNvPr>
          <p:cNvPicPr>
            <a:picLocks noChangeAspect="1"/>
          </p:cNvPicPr>
          <p:nvPr/>
        </p:nvPicPr>
        <p:blipFill>
          <a:blip r:embed="rId2"/>
          <a:stretch>
            <a:fillRect/>
          </a:stretch>
        </p:blipFill>
        <p:spPr>
          <a:xfrm>
            <a:off x="57150" y="3109912"/>
            <a:ext cx="12077700" cy="638175"/>
          </a:xfrm>
          <a:prstGeom prst="rect">
            <a:avLst/>
          </a:prstGeom>
        </p:spPr>
      </p:pic>
    </p:spTree>
    <p:extLst>
      <p:ext uri="{BB962C8B-B14F-4D97-AF65-F5344CB8AC3E}">
        <p14:creationId xmlns:p14="http://schemas.microsoft.com/office/powerpoint/2010/main" val="301426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C8AD-8C77-4F41-8CED-4EC8813C99EA}"/>
              </a:ext>
            </a:extLst>
          </p:cNvPr>
          <p:cNvSpPr>
            <a:spLocks noGrp="1"/>
          </p:cNvSpPr>
          <p:nvPr>
            <p:ph type="title"/>
          </p:nvPr>
        </p:nvSpPr>
        <p:spPr>
          <a:xfrm>
            <a:off x="236220" y="1194998"/>
            <a:ext cx="11312345" cy="671660"/>
          </a:xfrm>
        </p:spPr>
        <p:txBody>
          <a:bodyPr/>
          <a:lstStyle/>
          <a:p>
            <a:r>
              <a:rPr lang="fr-FR" dirty="0"/>
              <a:t>S'assurer que les transferts sont effectués </a:t>
            </a:r>
            <a:r>
              <a:rPr lang="nb-NO" dirty="0"/>
              <a:t>- Chad</a:t>
            </a:r>
          </a:p>
        </p:txBody>
      </p:sp>
      <p:sp>
        <p:nvSpPr>
          <p:cNvPr id="3" name="Content Placeholder 2">
            <a:extLst>
              <a:ext uri="{FF2B5EF4-FFF2-40B4-BE49-F238E27FC236}">
                <a16:creationId xmlns:a16="http://schemas.microsoft.com/office/drawing/2014/main" id="{56305814-7701-43FE-A32B-7DC198EDBE92}"/>
              </a:ext>
            </a:extLst>
          </p:cNvPr>
          <p:cNvSpPr>
            <a:spLocks noGrp="1"/>
          </p:cNvSpPr>
          <p:nvPr>
            <p:ph idx="1"/>
          </p:nvPr>
        </p:nvSpPr>
        <p:spPr/>
        <p:txBody>
          <a:bodyPr/>
          <a:lstStyle/>
          <a:p>
            <a:r>
              <a:rPr lang="nb-NO" dirty="0"/>
              <a:t>Plan de travail 2018-2020</a:t>
            </a:r>
          </a:p>
        </p:txBody>
      </p:sp>
      <p:pic>
        <p:nvPicPr>
          <p:cNvPr id="4" name="Picture 3">
            <a:extLst>
              <a:ext uri="{FF2B5EF4-FFF2-40B4-BE49-F238E27FC236}">
                <a16:creationId xmlns:a16="http://schemas.microsoft.com/office/drawing/2014/main" id="{B86C5948-CAD9-442B-B209-4BA803801147}"/>
              </a:ext>
            </a:extLst>
          </p:cNvPr>
          <p:cNvPicPr>
            <a:picLocks noChangeAspect="1"/>
          </p:cNvPicPr>
          <p:nvPr/>
        </p:nvPicPr>
        <p:blipFill>
          <a:blip r:embed="rId2"/>
          <a:stretch>
            <a:fillRect/>
          </a:stretch>
        </p:blipFill>
        <p:spPr>
          <a:xfrm>
            <a:off x="236220" y="3076574"/>
            <a:ext cx="12107670" cy="2775585"/>
          </a:xfrm>
          <a:prstGeom prst="rect">
            <a:avLst/>
          </a:prstGeom>
        </p:spPr>
      </p:pic>
    </p:spTree>
    <p:extLst>
      <p:ext uri="{BB962C8B-B14F-4D97-AF65-F5344CB8AC3E}">
        <p14:creationId xmlns:p14="http://schemas.microsoft.com/office/powerpoint/2010/main" val="4233199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5659-DAEC-41A7-9B1C-8A44840C2E5C}"/>
              </a:ext>
            </a:extLst>
          </p:cNvPr>
          <p:cNvSpPr>
            <a:spLocks noGrp="1"/>
          </p:cNvSpPr>
          <p:nvPr>
            <p:ph type="title"/>
          </p:nvPr>
        </p:nvSpPr>
        <p:spPr/>
        <p:txBody>
          <a:bodyPr/>
          <a:lstStyle/>
          <a:p>
            <a:r>
              <a:rPr lang="nb-NO" dirty="0"/>
              <a:t>Chad (</a:t>
            </a:r>
            <a:r>
              <a:rPr lang="fr-FR"/>
              <a:t>activités</a:t>
            </a:r>
            <a:r>
              <a:rPr lang="nb-NO"/>
              <a:t> </a:t>
            </a:r>
            <a:r>
              <a:rPr lang="fr-FR" dirty="0"/>
              <a:t>chiffrés</a:t>
            </a:r>
            <a:r>
              <a:rPr lang="nb-NO" dirty="0"/>
              <a:t>?)</a:t>
            </a:r>
          </a:p>
        </p:txBody>
      </p:sp>
      <p:sp>
        <p:nvSpPr>
          <p:cNvPr id="3" name="Content Placeholder 2">
            <a:extLst>
              <a:ext uri="{FF2B5EF4-FFF2-40B4-BE49-F238E27FC236}">
                <a16:creationId xmlns:a16="http://schemas.microsoft.com/office/drawing/2014/main" id="{886202EC-6C5B-4105-BAEB-1C09982E724A}"/>
              </a:ext>
            </a:extLst>
          </p:cNvPr>
          <p:cNvSpPr>
            <a:spLocks noGrp="1"/>
          </p:cNvSpPr>
          <p:nvPr>
            <p:ph idx="1"/>
          </p:nvPr>
        </p:nvSpPr>
        <p:spPr/>
        <p:txBody>
          <a:bodyPr/>
          <a:lstStyle/>
          <a:p>
            <a:endParaRPr lang="nb-NO" dirty="0"/>
          </a:p>
        </p:txBody>
      </p:sp>
      <p:pic>
        <p:nvPicPr>
          <p:cNvPr id="4" name="Picture 3">
            <a:extLst>
              <a:ext uri="{FF2B5EF4-FFF2-40B4-BE49-F238E27FC236}">
                <a16:creationId xmlns:a16="http://schemas.microsoft.com/office/drawing/2014/main" id="{D598FAE7-0DFF-4750-9D6D-CAD5A90B6698}"/>
              </a:ext>
            </a:extLst>
          </p:cNvPr>
          <p:cNvPicPr>
            <a:picLocks noChangeAspect="1"/>
          </p:cNvPicPr>
          <p:nvPr/>
        </p:nvPicPr>
        <p:blipFill>
          <a:blip r:embed="rId2"/>
          <a:stretch>
            <a:fillRect/>
          </a:stretch>
        </p:blipFill>
        <p:spPr>
          <a:xfrm>
            <a:off x="325203" y="2083994"/>
            <a:ext cx="11540969" cy="3643210"/>
          </a:xfrm>
          <a:prstGeom prst="rect">
            <a:avLst/>
          </a:prstGeom>
        </p:spPr>
      </p:pic>
    </p:spTree>
    <p:extLst>
      <p:ext uri="{BB962C8B-B14F-4D97-AF65-F5344CB8AC3E}">
        <p14:creationId xmlns:p14="http://schemas.microsoft.com/office/powerpoint/2010/main" val="75300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F87A-83DB-4245-AB37-2A8EB22E2FF0}"/>
              </a:ext>
            </a:extLst>
          </p:cNvPr>
          <p:cNvSpPr>
            <a:spLocks noGrp="1"/>
          </p:cNvSpPr>
          <p:nvPr>
            <p:ph type="title"/>
          </p:nvPr>
        </p:nvSpPr>
        <p:spPr/>
        <p:txBody>
          <a:bodyPr/>
          <a:lstStyle/>
          <a:p>
            <a:r>
              <a:rPr lang="fr-FR" dirty="0"/>
              <a:t>Mettre en place des systèmes pour divulguer au public la propriété réelle en Arménie</a:t>
            </a:r>
          </a:p>
        </p:txBody>
      </p:sp>
      <p:sp>
        <p:nvSpPr>
          <p:cNvPr id="3" name="Content Placeholder 2">
            <a:extLst>
              <a:ext uri="{FF2B5EF4-FFF2-40B4-BE49-F238E27FC236}">
                <a16:creationId xmlns:a16="http://schemas.microsoft.com/office/drawing/2014/main" id="{C4378141-4295-4713-88F0-AF871E4C8569}"/>
              </a:ext>
            </a:extLst>
          </p:cNvPr>
          <p:cNvSpPr>
            <a:spLocks noGrp="1"/>
          </p:cNvSpPr>
          <p:nvPr>
            <p:ph idx="1"/>
          </p:nvPr>
        </p:nvSpPr>
        <p:spPr>
          <a:xfrm>
            <a:off x="642812" y="2449902"/>
            <a:ext cx="10905753" cy="3151290"/>
          </a:xfrm>
        </p:spPr>
        <p:txBody>
          <a:bodyPr/>
          <a:lstStyle/>
          <a:p>
            <a:r>
              <a:rPr lang="fr-FR" dirty="0"/>
              <a:t>Exemple de l’Arménie : en plus de couvrir les aspects juridiques, vise à divulguer les propriétaires réels dès le départ. Collaboration avec le ministère de la Justice, qui hébergera les données. </a:t>
            </a:r>
          </a:p>
        </p:txBody>
      </p:sp>
      <p:pic>
        <p:nvPicPr>
          <p:cNvPr id="4" name="Picture 3">
            <a:extLst>
              <a:ext uri="{FF2B5EF4-FFF2-40B4-BE49-F238E27FC236}">
                <a16:creationId xmlns:a16="http://schemas.microsoft.com/office/drawing/2014/main" id="{4E49F42F-009C-414A-BB82-BBEA8D5AFC32}"/>
              </a:ext>
            </a:extLst>
          </p:cNvPr>
          <p:cNvPicPr>
            <a:picLocks noChangeAspect="1"/>
          </p:cNvPicPr>
          <p:nvPr/>
        </p:nvPicPr>
        <p:blipFill>
          <a:blip r:embed="rId3"/>
          <a:stretch>
            <a:fillRect/>
          </a:stretch>
        </p:blipFill>
        <p:spPr>
          <a:xfrm>
            <a:off x="-312" y="3439580"/>
            <a:ext cx="12192000" cy="2339879"/>
          </a:xfrm>
          <a:prstGeom prst="rect">
            <a:avLst/>
          </a:prstGeom>
        </p:spPr>
      </p:pic>
    </p:spTree>
    <p:extLst>
      <p:ext uri="{BB962C8B-B14F-4D97-AF65-F5344CB8AC3E}">
        <p14:creationId xmlns:p14="http://schemas.microsoft.com/office/powerpoint/2010/main" val="22513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F367-A245-4752-A704-217348240357}"/>
              </a:ext>
            </a:extLst>
          </p:cNvPr>
          <p:cNvSpPr>
            <a:spLocks noGrp="1"/>
          </p:cNvSpPr>
          <p:nvPr>
            <p:ph type="title"/>
          </p:nvPr>
        </p:nvSpPr>
        <p:spPr>
          <a:xfrm>
            <a:off x="567311" y="775548"/>
            <a:ext cx="10905753" cy="671660"/>
          </a:xfrm>
        </p:spPr>
        <p:txBody>
          <a:bodyPr/>
          <a:lstStyle/>
          <a:p>
            <a:r>
              <a:rPr lang="fr-FR" dirty="0"/>
              <a:t>Mauritanie - étapes principales de la divulgation systématique</a:t>
            </a:r>
            <a:endParaRPr lang="nb-NO" dirty="0"/>
          </a:p>
        </p:txBody>
      </p:sp>
      <p:pic>
        <p:nvPicPr>
          <p:cNvPr id="4" name="Picture 3">
            <a:extLst>
              <a:ext uri="{FF2B5EF4-FFF2-40B4-BE49-F238E27FC236}">
                <a16:creationId xmlns:a16="http://schemas.microsoft.com/office/drawing/2014/main" id="{A2FFE2E6-C6DD-4929-8972-11F7197D5779}"/>
              </a:ext>
            </a:extLst>
          </p:cNvPr>
          <p:cNvPicPr>
            <a:picLocks noChangeAspect="1"/>
          </p:cNvPicPr>
          <p:nvPr/>
        </p:nvPicPr>
        <p:blipFill>
          <a:blip r:embed="rId2"/>
          <a:stretch>
            <a:fillRect/>
          </a:stretch>
        </p:blipFill>
        <p:spPr>
          <a:xfrm>
            <a:off x="4914900" y="2248392"/>
            <a:ext cx="6876601" cy="2952258"/>
          </a:xfrm>
          <a:prstGeom prst="rect">
            <a:avLst/>
          </a:prstGeom>
        </p:spPr>
      </p:pic>
      <p:pic>
        <p:nvPicPr>
          <p:cNvPr id="5" name="Picture 4">
            <a:extLst>
              <a:ext uri="{FF2B5EF4-FFF2-40B4-BE49-F238E27FC236}">
                <a16:creationId xmlns:a16="http://schemas.microsoft.com/office/drawing/2014/main" id="{8A2032E9-95A3-453C-9846-92920DDC2499}"/>
              </a:ext>
            </a:extLst>
          </p:cNvPr>
          <p:cNvPicPr>
            <a:picLocks noChangeAspect="1"/>
          </p:cNvPicPr>
          <p:nvPr/>
        </p:nvPicPr>
        <p:blipFill>
          <a:blip r:embed="rId3"/>
          <a:stretch>
            <a:fillRect/>
          </a:stretch>
        </p:blipFill>
        <p:spPr>
          <a:xfrm>
            <a:off x="465773" y="3044190"/>
            <a:ext cx="1625918" cy="953418"/>
          </a:xfrm>
          <a:prstGeom prst="rect">
            <a:avLst/>
          </a:prstGeom>
        </p:spPr>
      </p:pic>
      <p:pic>
        <p:nvPicPr>
          <p:cNvPr id="6" name="Picture 5">
            <a:extLst>
              <a:ext uri="{FF2B5EF4-FFF2-40B4-BE49-F238E27FC236}">
                <a16:creationId xmlns:a16="http://schemas.microsoft.com/office/drawing/2014/main" id="{3B7AEF8C-046B-4A9C-8973-CB8FA8883994}"/>
              </a:ext>
            </a:extLst>
          </p:cNvPr>
          <p:cNvPicPr>
            <a:picLocks noChangeAspect="1"/>
          </p:cNvPicPr>
          <p:nvPr/>
        </p:nvPicPr>
        <p:blipFill>
          <a:blip r:embed="rId4"/>
          <a:stretch>
            <a:fillRect/>
          </a:stretch>
        </p:blipFill>
        <p:spPr>
          <a:xfrm>
            <a:off x="2091691" y="2705847"/>
            <a:ext cx="3399532" cy="815052"/>
          </a:xfrm>
          <a:prstGeom prst="rect">
            <a:avLst/>
          </a:prstGeom>
        </p:spPr>
      </p:pic>
    </p:spTree>
    <p:extLst>
      <p:ext uri="{BB962C8B-B14F-4D97-AF65-F5344CB8AC3E}">
        <p14:creationId xmlns:p14="http://schemas.microsoft.com/office/powerpoint/2010/main" val="4490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F6A1-7F10-42B1-B00C-7B7512FB73B4}"/>
              </a:ext>
            </a:extLst>
          </p:cNvPr>
          <p:cNvSpPr>
            <a:spLocks noGrp="1"/>
          </p:cNvSpPr>
          <p:nvPr>
            <p:ph type="title"/>
          </p:nvPr>
        </p:nvSpPr>
        <p:spPr>
          <a:xfrm>
            <a:off x="535721" y="551935"/>
            <a:ext cx="7072534" cy="1237650"/>
          </a:xfrm>
        </p:spPr>
        <p:txBody>
          <a:bodyPr/>
          <a:lstStyle/>
          <a:p>
            <a:r>
              <a:rPr lang="fr-FR" dirty="0"/>
              <a:t>Plan de travail – Intégrer</a:t>
            </a:r>
            <a:br>
              <a:rPr lang="fr-FR" dirty="0"/>
            </a:br>
            <a:r>
              <a:rPr lang="fr-FR" dirty="0"/>
              <a:t>la Divulgation Systématique</a:t>
            </a:r>
          </a:p>
        </p:txBody>
      </p:sp>
      <p:sp>
        <p:nvSpPr>
          <p:cNvPr id="3" name="Content Placeholder 2">
            <a:extLst>
              <a:ext uri="{FF2B5EF4-FFF2-40B4-BE49-F238E27FC236}">
                <a16:creationId xmlns:a16="http://schemas.microsoft.com/office/drawing/2014/main" id="{A7FF7D6B-BAFC-4CD6-BEBB-ECBBF3B94FA3}"/>
              </a:ext>
            </a:extLst>
          </p:cNvPr>
          <p:cNvSpPr>
            <a:spLocks noGrp="1"/>
          </p:cNvSpPr>
          <p:nvPr>
            <p:ph idx="1"/>
          </p:nvPr>
        </p:nvSpPr>
        <p:spPr>
          <a:xfrm>
            <a:off x="642813" y="1822845"/>
            <a:ext cx="9883420" cy="3581400"/>
          </a:xfrm>
        </p:spPr>
        <p:txBody>
          <a:bodyPr/>
          <a:lstStyle/>
          <a:p>
            <a:r>
              <a:rPr lang="fr-FR" dirty="0"/>
              <a:t>Exemple de la Mauritanie</a:t>
            </a:r>
          </a:p>
          <a:p>
            <a:pPr lvl="1"/>
            <a:r>
              <a:rPr lang="fr-FR" dirty="0"/>
              <a:t>(i) ce qui est systématiquement divulgué, </a:t>
            </a:r>
          </a:p>
          <a:p>
            <a:pPr lvl="1"/>
            <a:r>
              <a:rPr lang="fr-FR" dirty="0"/>
              <a:t>(ii) quelles lacunes auraient besoin d’être couvertes par les Rapports ITIE traditionnels, et </a:t>
            </a:r>
          </a:p>
          <a:p>
            <a:pPr lvl="1"/>
            <a:r>
              <a:rPr lang="fr-FR" dirty="0"/>
              <a:t>(iii) avec quelles entités le secrétariat national et le GMP doivent travailler afin d’améliorer les divulgations. </a:t>
            </a:r>
          </a:p>
        </p:txBody>
      </p:sp>
      <p:pic>
        <p:nvPicPr>
          <p:cNvPr id="5" name="Picture 4">
            <a:extLst>
              <a:ext uri="{FF2B5EF4-FFF2-40B4-BE49-F238E27FC236}">
                <a16:creationId xmlns:a16="http://schemas.microsoft.com/office/drawing/2014/main" id="{5AB58A3E-BA13-49AD-B634-65ED3D0DAF2D}"/>
              </a:ext>
            </a:extLst>
          </p:cNvPr>
          <p:cNvPicPr>
            <a:picLocks noChangeAspect="1"/>
          </p:cNvPicPr>
          <p:nvPr/>
        </p:nvPicPr>
        <p:blipFill>
          <a:blip r:embed="rId2"/>
          <a:stretch>
            <a:fillRect/>
          </a:stretch>
        </p:blipFill>
        <p:spPr>
          <a:xfrm>
            <a:off x="106326" y="3964303"/>
            <a:ext cx="12192000" cy="3273778"/>
          </a:xfrm>
          <a:prstGeom prst="rect">
            <a:avLst/>
          </a:prstGeom>
        </p:spPr>
      </p:pic>
      <p:sp>
        <p:nvSpPr>
          <p:cNvPr id="6" name="Speech Bubble: Rectangle 5">
            <a:extLst>
              <a:ext uri="{FF2B5EF4-FFF2-40B4-BE49-F238E27FC236}">
                <a16:creationId xmlns:a16="http://schemas.microsoft.com/office/drawing/2014/main" id="{BDCBC2C4-DDD5-4026-9DEA-B2F9DE3E568A}"/>
              </a:ext>
            </a:extLst>
          </p:cNvPr>
          <p:cNvSpPr/>
          <p:nvPr/>
        </p:nvSpPr>
        <p:spPr>
          <a:xfrm>
            <a:off x="7364110" y="353040"/>
            <a:ext cx="4579361" cy="1807535"/>
          </a:xfrm>
          <a:prstGeom prst="wedgeRectCallout">
            <a:avLst>
              <a:gd name="adj1" fmla="val -68900"/>
              <a:gd name="adj2" fmla="val -6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Si plan de travail séparé, veiller à ce que les étapes clés soient reprises dans le plan de travail « normal »</a:t>
            </a:r>
          </a:p>
        </p:txBody>
      </p:sp>
    </p:spTree>
    <p:extLst>
      <p:ext uri="{BB962C8B-B14F-4D97-AF65-F5344CB8AC3E}">
        <p14:creationId xmlns:p14="http://schemas.microsoft.com/office/powerpoint/2010/main" val="268953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F535FD-0378-43DA-9964-294EEDC206EC}"/>
              </a:ext>
            </a:extLst>
          </p:cNvPr>
          <p:cNvSpPr>
            <a:spLocks noGrp="1"/>
          </p:cNvSpPr>
          <p:nvPr>
            <p:ph type="body" sz="quarter" idx="15"/>
          </p:nvPr>
        </p:nvSpPr>
        <p:spPr/>
        <p:txBody>
          <a:bodyPr>
            <a:normAutofit fontScale="92500" lnSpcReduction="20000"/>
          </a:bodyPr>
          <a:lstStyle/>
          <a:p>
            <a:r>
              <a:rPr lang="fr-FR" dirty="0"/>
              <a:t>Englober la transparence des contrats</a:t>
            </a:r>
          </a:p>
        </p:txBody>
      </p:sp>
      <p:sp>
        <p:nvSpPr>
          <p:cNvPr id="3" name="Subtitle 2">
            <a:extLst>
              <a:ext uri="{FF2B5EF4-FFF2-40B4-BE49-F238E27FC236}">
                <a16:creationId xmlns:a16="http://schemas.microsoft.com/office/drawing/2014/main" id="{344D6A78-0108-464D-B2CA-59A5D4A0B3BB}"/>
              </a:ext>
            </a:extLst>
          </p:cNvPr>
          <p:cNvSpPr>
            <a:spLocks noGrp="1"/>
          </p:cNvSpPr>
          <p:nvPr>
            <p:ph type="subTitle" idx="1"/>
          </p:nvPr>
        </p:nvSpPr>
        <p:spPr/>
        <p:txBody>
          <a:bodyPr/>
          <a:lstStyle/>
          <a:p>
            <a:r>
              <a:rPr lang="fr-FR" dirty="0"/>
              <a:t>Comment planifier la publication des contrats d’ici 2021</a:t>
            </a:r>
          </a:p>
        </p:txBody>
      </p:sp>
    </p:spTree>
    <p:extLst>
      <p:ext uri="{BB962C8B-B14F-4D97-AF65-F5344CB8AC3E}">
        <p14:creationId xmlns:p14="http://schemas.microsoft.com/office/powerpoint/2010/main" val="128046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4AF13-2FB5-469E-A6F5-D6BA18F5C5E0}"/>
              </a:ext>
            </a:extLst>
          </p:cNvPr>
          <p:cNvSpPr>
            <a:spLocks noGrp="1"/>
          </p:cNvSpPr>
          <p:nvPr>
            <p:ph type="body" sz="quarter" idx="15"/>
          </p:nvPr>
        </p:nvSpPr>
        <p:spPr/>
        <p:txBody>
          <a:bodyPr>
            <a:normAutofit fontScale="92500" lnSpcReduction="20000"/>
          </a:bodyPr>
          <a:lstStyle/>
          <a:p>
            <a:r>
              <a:rPr lang="fr-FR" dirty="0"/>
              <a:t>Caractéristiques clés</a:t>
            </a:r>
          </a:p>
        </p:txBody>
      </p:sp>
      <p:sp>
        <p:nvSpPr>
          <p:cNvPr id="3" name="Subtitle 2">
            <a:extLst>
              <a:ext uri="{FF2B5EF4-FFF2-40B4-BE49-F238E27FC236}">
                <a16:creationId xmlns:a16="http://schemas.microsoft.com/office/drawing/2014/main" id="{8B5EE224-277E-4973-BB72-B19BFEC93403}"/>
              </a:ext>
            </a:extLst>
          </p:cNvPr>
          <p:cNvSpPr>
            <a:spLocks noGrp="1"/>
          </p:cNvSpPr>
          <p:nvPr>
            <p:ph type="subTitle" idx="1"/>
          </p:nvPr>
        </p:nvSpPr>
        <p:spPr/>
        <p:txBody>
          <a:bodyPr/>
          <a:lstStyle/>
          <a:p>
            <a:r>
              <a:rPr lang="fr-FR" dirty="0"/>
              <a:t>Ou : Les points que la Validation va examiner</a:t>
            </a:r>
          </a:p>
        </p:txBody>
      </p:sp>
    </p:spTree>
    <p:extLst>
      <p:ext uri="{BB962C8B-B14F-4D97-AF65-F5344CB8AC3E}">
        <p14:creationId xmlns:p14="http://schemas.microsoft.com/office/powerpoint/2010/main" val="1641837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A30E-6336-410E-8FC7-FC843D4ADF69}"/>
              </a:ext>
            </a:extLst>
          </p:cNvPr>
          <p:cNvSpPr>
            <a:spLocks noGrp="1"/>
          </p:cNvSpPr>
          <p:nvPr>
            <p:ph type="title"/>
          </p:nvPr>
        </p:nvSpPr>
        <p:spPr/>
        <p:txBody>
          <a:bodyPr/>
          <a:lstStyle/>
          <a:p>
            <a:r>
              <a:rPr lang="fr-FR" dirty="0"/>
              <a:t>La Norme ITIE 2019 oblige les pays à :</a:t>
            </a:r>
            <a:br>
              <a:rPr dirty="0"/>
            </a:br>
            <a:endParaRPr lang="fr-FR" dirty="0"/>
          </a:p>
        </p:txBody>
      </p:sp>
      <p:sp>
        <p:nvSpPr>
          <p:cNvPr id="3" name="Content Placeholder 2">
            <a:extLst>
              <a:ext uri="{FF2B5EF4-FFF2-40B4-BE49-F238E27FC236}">
                <a16:creationId xmlns:a16="http://schemas.microsoft.com/office/drawing/2014/main" id="{B432E8E8-347A-4898-BB42-22790C5A465A}"/>
              </a:ext>
            </a:extLst>
          </p:cNvPr>
          <p:cNvSpPr>
            <a:spLocks noGrp="1"/>
          </p:cNvSpPr>
          <p:nvPr>
            <p:ph idx="1"/>
          </p:nvPr>
        </p:nvSpPr>
        <p:spPr>
          <a:xfrm>
            <a:off x="797556" y="2019792"/>
            <a:ext cx="10301853" cy="3581400"/>
          </a:xfrm>
        </p:spPr>
        <p:txBody>
          <a:bodyPr/>
          <a:lstStyle/>
          <a:p>
            <a:pPr lvl="0"/>
            <a:r>
              <a:rPr lang="fr-FR" dirty="0"/>
              <a:t>Divulguer tous les contrats et licences qui sont octroyés, conclus ou modifiés, à compter du 1</a:t>
            </a:r>
            <a:r>
              <a:rPr lang="fr-FR" baseline="30000" dirty="0"/>
              <a:t>er</a:t>
            </a:r>
            <a:r>
              <a:rPr lang="fr-FR" dirty="0"/>
              <a:t> janvier 2021. </a:t>
            </a:r>
          </a:p>
          <a:p>
            <a:r>
              <a:rPr lang="fr-FR" dirty="0"/>
              <a:t>Rendre compte de la politique du gouvernement en matière de divulgation des contrats et</a:t>
            </a:r>
            <a:r>
              <a:rPr lang="en-US" dirty="0"/>
              <a:t> </a:t>
            </a:r>
            <a:r>
              <a:rPr lang="fr-FR" dirty="0"/>
              <a:t>licences fixant les conditions de prospection et d’exploitation de pétrole, de gaz ou de minerais. </a:t>
            </a:r>
          </a:p>
          <a:p>
            <a:r>
              <a:rPr lang="fr-FR" dirty="0"/>
              <a:t>Encourager à adopter à cet effet une approche d’intégration : publication à travers l’entité déclarante responsable. Les Rapports ITIE évaluent l’exhaustivité, l’accès, etc.</a:t>
            </a:r>
          </a:p>
        </p:txBody>
      </p:sp>
    </p:spTree>
    <p:extLst>
      <p:ext uri="{BB962C8B-B14F-4D97-AF65-F5344CB8AC3E}">
        <p14:creationId xmlns:p14="http://schemas.microsoft.com/office/powerpoint/2010/main" val="244226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8B282-C75E-42FA-B91A-E65EC598E016}"/>
              </a:ext>
            </a:extLst>
          </p:cNvPr>
          <p:cNvSpPr>
            <a:spLocks noGrp="1"/>
          </p:cNvSpPr>
          <p:nvPr>
            <p:ph type="body" sz="quarter" idx="13"/>
          </p:nvPr>
        </p:nvSpPr>
        <p:spPr/>
        <p:txBody>
          <a:bodyPr/>
          <a:lstStyle/>
          <a:p>
            <a:r>
              <a:rPr lang="fr-FR" dirty="0"/>
              <a:t>Check-list</a:t>
            </a:r>
          </a:p>
        </p:txBody>
      </p:sp>
      <p:sp>
        <p:nvSpPr>
          <p:cNvPr id="3" name="Content Placeholder 2">
            <a:extLst>
              <a:ext uri="{FF2B5EF4-FFF2-40B4-BE49-F238E27FC236}">
                <a16:creationId xmlns:a16="http://schemas.microsoft.com/office/drawing/2014/main" id="{CFC4C8CF-18B8-4B1A-B069-222501956F38}"/>
              </a:ext>
            </a:extLst>
          </p:cNvPr>
          <p:cNvSpPr>
            <a:spLocks noGrp="1"/>
          </p:cNvSpPr>
          <p:nvPr>
            <p:ph sz="quarter" idx="14"/>
          </p:nvPr>
        </p:nvSpPr>
        <p:spPr/>
        <p:txBody>
          <a:bodyPr/>
          <a:lstStyle/>
          <a:p>
            <a:r>
              <a:rPr lang="fr-FR" dirty="0"/>
              <a:t>Activités à intégrer à votre plan de travail au sujet des contrats</a:t>
            </a:r>
          </a:p>
          <a:p>
            <a:r>
              <a:rPr lang="fr-FR" dirty="0"/>
              <a:t>Liste envoyée via la circulaire aux secrétariats nationaux</a:t>
            </a:r>
          </a:p>
          <a:p>
            <a:pPr marL="0" indent="0">
              <a:buNone/>
            </a:pPr>
            <a:endParaRPr lang="fr-FR" dirty="0"/>
          </a:p>
          <a:p>
            <a:pPr marL="0" indent="0">
              <a:buNone/>
            </a:pPr>
            <a:r>
              <a:rPr lang="fr-FR" dirty="0"/>
              <a:t>Disponible </a:t>
            </a:r>
            <a:r>
              <a:rPr lang="fr-FR" dirty="0">
                <a:hlinkClick r:id="rId2"/>
              </a:rPr>
              <a:t>au lient suivant</a:t>
            </a:r>
            <a:endParaRPr lang="fr-FR" dirty="0"/>
          </a:p>
        </p:txBody>
      </p:sp>
      <p:sp>
        <p:nvSpPr>
          <p:cNvPr id="4" name="Picture Placeholder 3">
            <a:extLst>
              <a:ext uri="{FF2B5EF4-FFF2-40B4-BE49-F238E27FC236}">
                <a16:creationId xmlns:a16="http://schemas.microsoft.com/office/drawing/2014/main" id="{DED5F248-99F2-4091-BBB9-E6838D23EBC1}"/>
              </a:ext>
            </a:extLst>
          </p:cNvPr>
          <p:cNvSpPr>
            <a:spLocks noGrp="1"/>
          </p:cNvSpPr>
          <p:nvPr>
            <p:ph type="pic" sz="quarter" idx="15"/>
          </p:nvPr>
        </p:nvSpPr>
        <p:spPr/>
      </p:sp>
      <p:pic>
        <p:nvPicPr>
          <p:cNvPr id="6" name="Image 5">
            <a:extLst>
              <a:ext uri="{FF2B5EF4-FFF2-40B4-BE49-F238E27FC236}">
                <a16:creationId xmlns:a16="http://schemas.microsoft.com/office/drawing/2014/main" id="{AE3BAAA9-3C0A-F840-80AF-EAB6640693D3}"/>
              </a:ext>
            </a:extLst>
          </p:cNvPr>
          <p:cNvPicPr>
            <a:picLocks noChangeAspect="1"/>
          </p:cNvPicPr>
          <p:nvPr/>
        </p:nvPicPr>
        <p:blipFill>
          <a:blip r:embed="rId3"/>
          <a:stretch>
            <a:fillRect/>
          </a:stretch>
        </p:blipFill>
        <p:spPr>
          <a:xfrm>
            <a:off x="6670523" y="-69811"/>
            <a:ext cx="4878665" cy="6927811"/>
          </a:xfrm>
          <a:prstGeom prst="rect">
            <a:avLst/>
          </a:prstGeom>
        </p:spPr>
      </p:pic>
    </p:spTree>
    <p:extLst>
      <p:ext uri="{BB962C8B-B14F-4D97-AF65-F5344CB8AC3E}">
        <p14:creationId xmlns:p14="http://schemas.microsoft.com/office/powerpoint/2010/main" val="1427125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A690-6EB6-49B7-A6D4-FFE8AC9B327C}"/>
              </a:ext>
            </a:extLst>
          </p:cNvPr>
          <p:cNvSpPr>
            <a:spLocks noGrp="1"/>
          </p:cNvSpPr>
          <p:nvPr>
            <p:ph type="title"/>
          </p:nvPr>
        </p:nvSpPr>
        <p:spPr>
          <a:xfrm>
            <a:off x="642812" y="859168"/>
            <a:ext cx="10905753" cy="671660"/>
          </a:xfrm>
        </p:spPr>
        <p:txBody>
          <a:bodyPr/>
          <a:lstStyle/>
          <a:p>
            <a:r>
              <a:rPr lang="fr-FR" dirty="0"/>
              <a:t>10 étapes – pas forcément dans cet ordre</a:t>
            </a:r>
          </a:p>
        </p:txBody>
      </p:sp>
      <p:sp>
        <p:nvSpPr>
          <p:cNvPr id="3" name="Content Placeholder 2">
            <a:extLst>
              <a:ext uri="{FF2B5EF4-FFF2-40B4-BE49-F238E27FC236}">
                <a16:creationId xmlns:a16="http://schemas.microsoft.com/office/drawing/2014/main" id="{DD0721A0-4646-47FC-B168-B5D29985E334}"/>
              </a:ext>
            </a:extLst>
          </p:cNvPr>
          <p:cNvSpPr>
            <a:spLocks noGrp="1"/>
          </p:cNvSpPr>
          <p:nvPr>
            <p:ph idx="1"/>
          </p:nvPr>
        </p:nvSpPr>
        <p:spPr>
          <a:xfrm>
            <a:off x="642812" y="1530828"/>
            <a:ext cx="5349279" cy="4540496"/>
          </a:xfrm>
        </p:spPr>
        <p:txBody>
          <a:bodyPr>
            <a:normAutofit/>
          </a:bodyPr>
          <a:lstStyle/>
          <a:p>
            <a:pPr marL="457200" indent="-457200">
              <a:buFont typeface="+mj-lt"/>
              <a:buAutoNum type="arabicPeriod"/>
            </a:pPr>
            <a:r>
              <a:rPr lang="fr-FR" dirty="0"/>
              <a:t>Discuter des objectifs concernant la divulgation des contrats.</a:t>
            </a:r>
          </a:p>
          <a:p>
            <a:pPr marL="457200" indent="-457200">
              <a:buFont typeface="+mj-lt"/>
              <a:buAutoNum type="arabicPeriod"/>
            </a:pPr>
            <a:r>
              <a:rPr lang="fr-FR" dirty="0"/>
              <a:t>Engager le dialogue avec les parties prenantes clés</a:t>
            </a:r>
            <a:r>
              <a:rPr lang="en-US" dirty="0"/>
              <a:t>.</a:t>
            </a:r>
          </a:p>
          <a:p>
            <a:pPr marL="457200" indent="-457200">
              <a:buFont typeface="+mj-lt"/>
              <a:buAutoNum type="arabicPeriod"/>
            </a:pPr>
            <a:r>
              <a:rPr lang="fr-FR" dirty="0"/>
              <a:t>Obtenir ou produire une liste de tous les contrats extractifs en cours d’application dans votre pays, ainsi que des contrats qui seront potentiellement en vigueur d’ici le 1</a:t>
            </a:r>
            <a:r>
              <a:rPr lang="fr-FR" baseline="30000" dirty="0"/>
              <a:t>er</a:t>
            </a:r>
            <a:r>
              <a:rPr lang="fr-FR" dirty="0"/>
              <a:t> janvier 2021.</a:t>
            </a:r>
          </a:p>
          <a:p>
            <a:pPr marL="457200" indent="-457200">
              <a:buFont typeface="+mj-lt"/>
              <a:buAutoNum type="arabicPeriod"/>
            </a:pPr>
            <a:r>
              <a:rPr lang="fr-FR" dirty="0"/>
              <a:t>Comprendre l’état actuel des pratiques de divulgation des contrats de votre pays et identifier les solutions les plus à votre portée.</a:t>
            </a:r>
            <a:r>
              <a:rPr lang="en-US" dirty="0"/>
              <a:t>	</a:t>
            </a:r>
          </a:p>
        </p:txBody>
      </p:sp>
      <p:sp>
        <p:nvSpPr>
          <p:cNvPr id="4" name="Content Placeholder 3">
            <a:extLst>
              <a:ext uri="{FF2B5EF4-FFF2-40B4-BE49-F238E27FC236}">
                <a16:creationId xmlns:a16="http://schemas.microsoft.com/office/drawing/2014/main" id="{C6D2C813-58CC-4392-92D8-BB8570C194B0}"/>
              </a:ext>
            </a:extLst>
          </p:cNvPr>
          <p:cNvSpPr>
            <a:spLocks noGrp="1"/>
          </p:cNvSpPr>
          <p:nvPr>
            <p:ph idx="10"/>
          </p:nvPr>
        </p:nvSpPr>
        <p:spPr>
          <a:xfrm>
            <a:off x="6102216" y="1565411"/>
            <a:ext cx="5336224" cy="3780312"/>
          </a:xfrm>
        </p:spPr>
        <p:txBody>
          <a:bodyPr>
            <a:normAutofit/>
          </a:bodyPr>
          <a:lstStyle/>
          <a:p>
            <a:pPr marL="0" indent="0">
              <a:buNone/>
            </a:pPr>
            <a:r>
              <a:rPr lang="fr-FR" dirty="0"/>
              <a:t>5. </a:t>
            </a:r>
            <a:r>
              <a:rPr lang="en-US" dirty="0"/>
              <a:t>   </a:t>
            </a:r>
            <a:r>
              <a:rPr lang="fr-FR" dirty="0"/>
              <a:t>Entreprendre une évaluation juridique et convenir de recommandations pour s’attaquer aux obstacles légaux.</a:t>
            </a:r>
          </a:p>
          <a:p>
            <a:pPr marL="0" indent="0">
              <a:buNone/>
            </a:pPr>
            <a:r>
              <a:rPr lang="fr-FR" dirty="0"/>
              <a:t>6. </a:t>
            </a:r>
            <a:r>
              <a:rPr lang="en-US" dirty="0"/>
              <a:t>   </a:t>
            </a:r>
            <a:r>
              <a:rPr lang="fr-FR" dirty="0"/>
              <a:t>Convenir des méthodes de divulgation.</a:t>
            </a:r>
          </a:p>
          <a:p>
            <a:pPr marL="0" indent="0">
              <a:buNone/>
            </a:pPr>
            <a:r>
              <a:rPr lang="fr-FR" dirty="0"/>
              <a:t>7.</a:t>
            </a:r>
            <a:r>
              <a:rPr lang="en-US" dirty="0"/>
              <a:t>    </a:t>
            </a:r>
            <a:r>
              <a:rPr lang="fr-FR" dirty="0"/>
              <a:t>Réaliser des activités de renforcement de compétences.</a:t>
            </a:r>
          </a:p>
          <a:p>
            <a:pPr marL="0" indent="0">
              <a:buNone/>
            </a:pPr>
            <a:r>
              <a:rPr lang="fr-FR" dirty="0"/>
              <a:t>8.    Procéder à la divulgation effective.</a:t>
            </a:r>
            <a:r>
              <a:rPr lang="en-US" dirty="0"/>
              <a:t>	</a:t>
            </a:r>
          </a:p>
          <a:p>
            <a:pPr marL="0" indent="0">
              <a:buNone/>
            </a:pPr>
            <a:r>
              <a:rPr lang="fr-FR" dirty="0"/>
              <a:t>9.</a:t>
            </a:r>
            <a:r>
              <a:rPr lang="en-US" dirty="0"/>
              <a:t>    </a:t>
            </a:r>
            <a:r>
              <a:rPr lang="fr-FR" dirty="0"/>
              <a:t>Identifier les ressources.</a:t>
            </a:r>
            <a:r>
              <a:rPr lang="en-US" dirty="0"/>
              <a:t>	</a:t>
            </a:r>
          </a:p>
          <a:p>
            <a:pPr marL="0" indent="0">
              <a:buNone/>
            </a:pPr>
            <a:r>
              <a:rPr lang="fr-FR" dirty="0"/>
              <a:t>10.</a:t>
            </a:r>
            <a:r>
              <a:rPr lang="en-US" dirty="0"/>
              <a:t>   </a:t>
            </a:r>
            <a:r>
              <a:rPr lang="fr-FR" dirty="0"/>
              <a:t>Déterminer un échéancier réaliste pour toutes les activités.</a:t>
            </a:r>
          </a:p>
          <a:p>
            <a:endParaRPr lang="fr-FR" dirty="0"/>
          </a:p>
        </p:txBody>
      </p:sp>
    </p:spTree>
    <p:extLst>
      <p:ext uri="{BB962C8B-B14F-4D97-AF65-F5344CB8AC3E}">
        <p14:creationId xmlns:p14="http://schemas.microsoft.com/office/powerpoint/2010/main" val="1649685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83728-88C4-AB40-976B-EB8A1726BFB8}"/>
              </a:ext>
            </a:extLst>
          </p:cNvPr>
          <p:cNvSpPr>
            <a:spLocks noGrp="1"/>
          </p:cNvSpPr>
          <p:nvPr>
            <p:ph type="body" sz="quarter" idx="13"/>
          </p:nvPr>
        </p:nvSpPr>
        <p:spPr/>
        <p:txBody>
          <a:bodyPr/>
          <a:lstStyle/>
          <a:p>
            <a:r>
              <a:rPr lang="nb-NO" dirty="0"/>
              <a:t>Merci !</a:t>
            </a:r>
          </a:p>
        </p:txBody>
      </p:sp>
      <p:sp>
        <p:nvSpPr>
          <p:cNvPr id="3" name="TextBox 2">
            <a:extLst>
              <a:ext uri="{FF2B5EF4-FFF2-40B4-BE49-F238E27FC236}">
                <a16:creationId xmlns:a16="http://schemas.microsoft.com/office/drawing/2014/main" id="{E87F52ED-A285-FC42-8221-F3AAA8A4FFF8}"/>
              </a:ext>
            </a:extLst>
          </p:cNvPr>
          <p:cNvSpPr txBox="1"/>
          <p:nvPr/>
        </p:nvSpPr>
        <p:spPr>
          <a:xfrm>
            <a:off x="4646097" y="4674151"/>
            <a:ext cx="6902468" cy="1471172"/>
          </a:xfrm>
          <a:prstGeom prst="rect">
            <a:avLst/>
          </a:prstGeom>
          <a:noFill/>
        </p:spPr>
        <p:txBody>
          <a:bodyPr wrap="square" rtlCol="0">
            <a:spAutoFit/>
          </a:bodyPr>
          <a:lstStyle/>
          <a:p>
            <a:pPr algn="r"/>
            <a:r>
              <a:rPr lang="fr-FR" sz="1100" b="1" i="0" spc="100" baseline="0" dirty="0">
                <a:solidFill>
                  <a:srgbClr val="132856"/>
                </a:solidFill>
                <a:latin typeface="Franklin Gothic Demi" panose="020B0603020102020204" pitchFamily="34" charset="0"/>
              </a:rPr>
              <a:t>AUTEURE</a:t>
            </a:r>
            <a:r>
              <a:rPr lang="fr-FR" sz="1400" b="0" dirty="0">
                <a:solidFill>
                  <a:srgbClr val="132856"/>
                </a:solidFill>
                <a:latin typeface="+mn-lt"/>
              </a:rPr>
              <a:t> Christina Berger</a:t>
            </a:r>
          </a:p>
          <a:p>
            <a:pPr algn="r"/>
            <a:r>
              <a:rPr lang="fr-FR" sz="1100" b="1" i="0" spc="100" baseline="0" dirty="0">
                <a:solidFill>
                  <a:srgbClr val="132856"/>
                </a:solidFill>
                <a:latin typeface="Franklin Gothic Demi" panose="020B0603020102020204" pitchFamily="34" charset="0"/>
              </a:rPr>
              <a:t>DATE</a:t>
            </a:r>
            <a:r>
              <a:rPr lang="fr-FR" dirty="0"/>
              <a:t> </a:t>
            </a:r>
            <a:r>
              <a:rPr lang="fr-FR" sz="1400" dirty="0">
                <a:solidFill>
                  <a:srgbClr val="132856"/>
                </a:solidFill>
              </a:rPr>
              <a:t>4 décembre 2019</a:t>
            </a:r>
            <a:endParaRPr lang="fr-FR" sz="1400" b="0" dirty="0">
              <a:solidFill>
                <a:srgbClr val="132856"/>
              </a:solidFill>
              <a:latin typeface="+mn-lt"/>
            </a:endParaRPr>
          </a:p>
          <a:p>
            <a:pPr algn="r"/>
            <a:r>
              <a:rPr lang="fr-FR" sz="1100" b="1" i="0" spc="100" baseline="0" dirty="0">
                <a:solidFill>
                  <a:srgbClr val="132856"/>
                </a:solidFill>
                <a:latin typeface="Franklin Gothic Demi" panose="020B0603020102020204" pitchFamily="34" charset="0"/>
              </a:rPr>
              <a:t>OCCASION</a:t>
            </a:r>
            <a:r>
              <a:rPr lang="fr-FR" dirty="0"/>
              <a:t> </a:t>
            </a:r>
            <a:r>
              <a:rPr lang="fr-FR" sz="1400" b="0" dirty="0">
                <a:solidFill>
                  <a:srgbClr val="132856"/>
                </a:solidFill>
                <a:latin typeface="+mn-lt"/>
              </a:rPr>
              <a:t>Webinaire sur les plans de travail 2020</a:t>
            </a:r>
          </a:p>
          <a:p>
            <a:pPr algn="r"/>
            <a:endParaRPr lang="fr-FR" sz="1400" b="0" dirty="0">
              <a:solidFill>
                <a:srgbClr val="132856"/>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fr-FR" sz="1100" b="1" i="0" spc="100" baseline="0" dirty="0">
                <a:solidFill>
                  <a:srgbClr val="132856"/>
                </a:solidFill>
                <a:latin typeface="Franklin Gothic Demi" panose="020B0603020102020204" pitchFamily="34" charset="0"/>
              </a:rPr>
              <a:t>E-MAIL</a:t>
            </a:r>
            <a:r>
              <a:rPr lang="fr-FR" dirty="0"/>
              <a:t> </a:t>
            </a:r>
            <a:r>
              <a:rPr kumimoji="0" lang="fr-FR" sz="1400" b="0" i="0" u="none" strike="noStrike" kern="0" cap="none" spc="0" normalizeH="0" baseline="0" noProof="0" dirty="0">
                <a:ln>
                  <a:noFill/>
                </a:ln>
                <a:solidFill>
                  <a:srgbClr val="132856"/>
                </a:solidFill>
                <a:effectLst/>
                <a:uLnTx/>
                <a:uFillTx/>
                <a:latin typeface="+mn-lt"/>
              </a:rPr>
              <a:t>secretariat@eiti.org</a:t>
            </a:r>
            <a:r>
              <a:rPr lang="fr-FR" dirty="0"/>
              <a:t> </a:t>
            </a:r>
            <a:r>
              <a:rPr lang="fr-FR" sz="1100" b="1" i="0" spc="100" baseline="0" dirty="0">
                <a:solidFill>
                  <a:srgbClr val="132856"/>
                </a:solidFill>
                <a:latin typeface="Franklin Gothic Demi" panose="020B0603020102020204" pitchFamily="34" charset="0"/>
              </a:rPr>
              <a:t>TÉLÉPHONE</a:t>
            </a:r>
            <a:r>
              <a:rPr kumimoji="0" lang="fr-FR" sz="1400" b="0" i="0" u="none" strike="noStrike" kern="0" cap="none" spc="0" normalizeH="0" baseline="0" noProof="0" dirty="0">
                <a:ln>
                  <a:noFill/>
                </a:ln>
                <a:solidFill>
                  <a:srgbClr val="132856"/>
                </a:solidFill>
                <a:effectLst/>
                <a:uLnTx/>
                <a:uFillTx/>
                <a:latin typeface="+mn-lt"/>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fr-FR" sz="1100" b="1" i="0" spc="100" baseline="0" dirty="0">
                <a:solidFill>
                  <a:srgbClr val="132856"/>
                </a:solidFill>
                <a:latin typeface="Franklin Gothic Demi" panose="020B0603020102020204" pitchFamily="34" charset="0"/>
              </a:rPr>
              <a:t>ADRESSE</a:t>
            </a:r>
            <a:r>
              <a:rPr lang="fr-FR" dirty="0"/>
              <a:t> </a:t>
            </a:r>
            <a:r>
              <a:rPr kumimoji="0" lang="fr-FR" sz="1400" b="0" i="0" u="none" strike="noStrike" kern="0" cap="none" spc="0" normalizeH="0" baseline="0" noProof="0" dirty="0">
                <a:ln>
                  <a:noFill/>
                </a:ln>
                <a:solidFill>
                  <a:srgbClr val="132856"/>
                </a:solidFill>
                <a:effectLst/>
                <a:uLnTx/>
                <a:uFillTx/>
                <a:latin typeface="+mn-lt"/>
              </a:rPr>
              <a:t>EITI International Secretariat, Rådhusgata 26, 0151 Oslo, Norvège</a:t>
            </a:r>
            <a:endParaRPr lang="fr-FR" sz="1400" b="0" dirty="0">
              <a:solidFill>
                <a:srgbClr val="132856"/>
              </a:solidFill>
              <a:latin typeface="+mn-lt"/>
            </a:endParaRPr>
          </a:p>
        </p:txBody>
      </p:sp>
      <p:sp>
        <p:nvSpPr>
          <p:cNvPr id="4" name="Rectangle 3">
            <a:extLst>
              <a:ext uri="{FF2B5EF4-FFF2-40B4-BE49-F238E27FC236}">
                <a16:creationId xmlns:a16="http://schemas.microsoft.com/office/drawing/2014/main" id="{2776DDEA-96F6-4E49-A082-34F891DCC419}"/>
              </a:ext>
            </a:extLst>
          </p:cNvPr>
          <p:cNvSpPr/>
          <p:nvPr/>
        </p:nvSpPr>
        <p:spPr>
          <a:xfrm>
            <a:off x="5355426" y="2646689"/>
            <a:ext cx="3689720" cy="707886"/>
          </a:xfrm>
          <a:prstGeom prst="rect">
            <a:avLst/>
          </a:prstGeom>
        </p:spPr>
        <p:txBody>
          <a:bodyPr wrap="square">
            <a:spAutoFit/>
          </a:bodyPr>
          <a:lstStyle/>
          <a:p>
            <a:r>
              <a:rPr lang="fr-FR" sz="4000" b="1" dirty="0">
                <a:solidFill>
                  <a:srgbClr val="132856"/>
                </a:solidFill>
                <a:latin typeface="Franklin Gothic Demi" panose="020B0603020102020204" pitchFamily="34" charset="0"/>
                <a:ea typeface="+mj-ea"/>
                <a:cs typeface="+mj-cs"/>
              </a:rPr>
              <a:t>Questions ??</a:t>
            </a:r>
            <a:endParaRPr lang="nb-NO" dirty="0"/>
          </a:p>
        </p:txBody>
      </p:sp>
    </p:spTree>
    <p:extLst>
      <p:ext uri="{BB962C8B-B14F-4D97-AF65-F5344CB8AC3E}">
        <p14:creationId xmlns:p14="http://schemas.microsoft.com/office/powerpoint/2010/main" val="247792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A75E-4C93-4799-BA16-363207865BA6}"/>
              </a:ext>
            </a:extLst>
          </p:cNvPr>
          <p:cNvSpPr>
            <a:spLocks noGrp="1"/>
          </p:cNvSpPr>
          <p:nvPr>
            <p:ph type="title"/>
          </p:nvPr>
        </p:nvSpPr>
        <p:spPr/>
        <p:txBody>
          <a:bodyPr/>
          <a:lstStyle/>
          <a:p>
            <a:r>
              <a:rPr lang="fr-FR" dirty="0"/>
              <a:t>Il contient des objectifs tenant compte des priorités nationales</a:t>
            </a:r>
          </a:p>
        </p:txBody>
      </p:sp>
      <p:sp>
        <p:nvSpPr>
          <p:cNvPr id="3" name="Content Placeholder 2">
            <a:extLst>
              <a:ext uri="{FF2B5EF4-FFF2-40B4-BE49-F238E27FC236}">
                <a16:creationId xmlns:a16="http://schemas.microsoft.com/office/drawing/2014/main" id="{86B1E48E-9F0F-472B-A6CE-3750B30E1812}"/>
              </a:ext>
            </a:extLst>
          </p:cNvPr>
          <p:cNvSpPr>
            <a:spLocks noGrp="1"/>
          </p:cNvSpPr>
          <p:nvPr>
            <p:ph idx="1"/>
          </p:nvPr>
        </p:nvSpPr>
        <p:spPr/>
        <p:txBody>
          <a:bodyPr/>
          <a:lstStyle/>
          <a:p>
            <a:pPr marL="0" lvl="0" indent="0">
              <a:buNone/>
            </a:pPr>
            <a:endParaRPr lang="fr-FR" b="1" dirty="0"/>
          </a:p>
          <a:p>
            <a:r>
              <a:rPr lang="fr-FR" dirty="0"/>
              <a:t>Le plan de travail démontre en quoi l’ITIE est </a:t>
            </a:r>
            <a:r>
              <a:rPr lang="fr-FR" u="sng" dirty="0"/>
              <a:t>utile</a:t>
            </a:r>
            <a:r>
              <a:rPr lang="fr-FR" dirty="0"/>
              <a:t> à votre pays</a:t>
            </a:r>
          </a:p>
          <a:p>
            <a:r>
              <a:rPr lang="fr-FR" dirty="0"/>
              <a:t>En quoi l’ITIE est-elle pertinente aujourd’hui ?</a:t>
            </a:r>
          </a:p>
          <a:p>
            <a:r>
              <a:rPr lang="fr-FR" dirty="0"/>
              <a:t>Comment contribue-t-elle aux objectifs nationaux ?</a:t>
            </a:r>
          </a:p>
          <a:p>
            <a:r>
              <a:rPr lang="fr-FR" dirty="0"/>
              <a:t>Comment contribue-t-elle aux attentes clés des parties prenantes ?</a:t>
            </a:r>
          </a:p>
          <a:p>
            <a:pPr marL="0" indent="0">
              <a:buNone/>
            </a:pPr>
            <a:endParaRPr lang="fr-FR" dirty="0"/>
          </a:p>
          <a:p>
            <a:endParaRPr lang="fr-FR" dirty="0"/>
          </a:p>
        </p:txBody>
      </p:sp>
      <p:pic>
        <p:nvPicPr>
          <p:cNvPr id="8" name="Content Placeholder 7">
            <a:extLst>
              <a:ext uri="{FF2B5EF4-FFF2-40B4-BE49-F238E27FC236}">
                <a16:creationId xmlns:a16="http://schemas.microsoft.com/office/drawing/2014/main" id="{41B9C005-7527-44FA-B460-2D6F4AF770DE}"/>
              </a:ext>
            </a:extLst>
          </p:cNvPr>
          <p:cNvPicPr>
            <a:picLocks noGrp="1" noChangeAspect="1"/>
          </p:cNvPicPr>
          <p:nvPr>
            <p:ph idx="10"/>
          </p:nvPr>
        </p:nvPicPr>
        <p:blipFill>
          <a:blip r:embed="rId3"/>
          <a:stretch>
            <a:fillRect/>
          </a:stretch>
        </p:blipFill>
        <p:spPr>
          <a:xfrm>
            <a:off x="6786512" y="2019299"/>
            <a:ext cx="5292358" cy="4525879"/>
          </a:xfrm>
          <a:prstGeom prst="rect">
            <a:avLst/>
          </a:prstGeom>
        </p:spPr>
      </p:pic>
      <p:sp>
        <p:nvSpPr>
          <p:cNvPr id="9" name="Speech Bubble: Rectangle 8">
            <a:extLst>
              <a:ext uri="{FF2B5EF4-FFF2-40B4-BE49-F238E27FC236}">
                <a16:creationId xmlns:a16="http://schemas.microsoft.com/office/drawing/2014/main" id="{51F12387-C180-49DB-9AB6-23F1274FDCA7}"/>
              </a:ext>
            </a:extLst>
          </p:cNvPr>
          <p:cNvSpPr/>
          <p:nvPr/>
        </p:nvSpPr>
        <p:spPr>
          <a:xfrm>
            <a:off x="6954253" y="2177716"/>
            <a:ext cx="3332747" cy="1528010"/>
          </a:xfrm>
          <a:prstGeom prst="wedgeRectCallout">
            <a:avLst>
              <a:gd name="adj1" fmla="val 54618"/>
              <a:gd name="adj2" fmla="val 72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Et voilà en quoi l’ITIE contribue à vos objectifs, madame la présidente Sahle-Work Zewde »</a:t>
            </a:r>
          </a:p>
        </p:txBody>
      </p:sp>
    </p:spTree>
    <p:extLst>
      <p:ext uri="{BB962C8B-B14F-4D97-AF65-F5344CB8AC3E}">
        <p14:creationId xmlns:p14="http://schemas.microsoft.com/office/powerpoint/2010/main" val="108960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F34C-454D-4985-83BD-8BD02564A56B}"/>
              </a:ext>
            </a:extLst>
          </p:cNvPr>
          <p:cNvSpPr>
            <a:spLocks noGrp="1"/>
          </p:cNvSpPr>
          <p:nvPr>
            <p:ph type="title"/>
          </p:nvPr>
        </p:nvSpPr>
        <p:spPr/>
        <p:txBody>
          <a:bodyPr/>
          <a:lstStyle/>
          <a:p>
            <a:r>
              <a:rPr lang="fr-FR" dirty="0"/>
              <a:t>Exemples d’objectifs</a:t>
            </a:r>
          </a:p>
        </p:txBody>
      </p:sp>
      <p:sp>
        <p:nvSpPr>
          <p:cNvPr id="3" name="Content Placeholder 2">
            <a:extLst>
              <a:ext uri="{FF2B5EF4-FFF2-40B4-BE49-F238E27FC236}">
                <a16:creationId xmlns:a16="http://schemas.microsoft.com/office/drawing/2014/main" id="{E7CEDF3C-886C-48AF-B4E0-B7D8BD7583A3}"/>
              </a:ext>
            </a:extLst>
          </p:cNvPr>
          <p:cNvSpPr>
            <a:spLocks noGrp="1"/>
          </p:cNvSpPr>
          <p:nvPr>
            <p:ph idx="1"/>
          </p:nvPr>
        </p:nvSpPr>
        <p:spPr>
          <a:xfrm>
            <a:off x="642811" y="1866658"/>
            <a:ext cx="4373689" cy="4252788"/>
          </a:xfrm>
        </p:spPr>
        <p:txBody>
          <a:bodyPr>
            <a:normAutofit fontScale="85000" lnSpcReduction="10000"/>
          </a:bodyPr>
          <a:lstStyle/>
          <a:p>
            <a:r>
              <a:rPr lang="fr-FR" dirty="0"/>
              <a:t>Communiquer des données clés concernant le secteur</a:t>
            </a:r>
          </a:p>
          <a:p>
            <a:r>
              <a:rPr lang="fr-FR" dirty="0"/>
              <a:t>Améliorer le climat des affaires et de l’investissement</a:t>
            </a:r>
          </a:p>
          <a:p>
            <a:r>
              <a:rPr lang="fr-FR" dirty="0"/>
              <a:t>Contribuer au développement économique</a:t>
            </a:r>
          </a:p>
          <a:p>
            <a:r>
              <a:rPr lang="fr-FR" dirty="0"/>
              <a:t>Mobiliser les ressources nationales</a:t>
            </a:r>
          </a:p>
          <a:p>
            <a:r>
              <a:rPr lang="fr-FR" dirty="0"/>
              <a:t>Renforcer les systèmes administratifs et améliorer les services publics</a:t>
            </a:r>
          </a:p>
          <a:p>
            <a:r>
              <a:rPr lang="fr-FR" dirty="0"/>
              <a:t>Parfois contenus dans un fichier à part </a:t>
            </a:r>
          </a:p>
          <a:p>
            <a:r>
              <a:rPr lang="fr-FR" dirty="0"/>
              <a:t>Mentionnés dans le plan de travail</a:t>
            </a:r>
          </a:p>
          <a:p>
            <a:r>
              <a:rPr lang="fr-FR" dirty="0"/>
              <a:t>Lutter contre la corruption</a:t>
            </a:r>
          </a:p>
          <a:p>
            <a:r>
              <a:rPr lang="fr-FR" dirty="0"/>
              <a:t>Renforcer le développent local</a:t>
            </a:r>
          </a:p>
          <a:p>
            <a:endParaRPr lang="fr-FR" dirty="0"/>
          </a:p>
          <a:p>
            <a:endParaRPr lang="fr-FR" dirty="0"/>
          </a:p>
        </p:txBody>
      </p:sp>
      <p:sp>
        <p:nvSpPr>
          <p:cNvPr id="4" name="Content Placeholder 3">
            <a:extLst>
              <a:ext uri="{FF2B5EF4-FFF2-40B4-BE49-F238E27FC236}">
                <a16:creationId xmlns:a16="http://schemas.microsoft.com/office/drawing/2014/main" id="{829F0A97-A663-44DB-ACBC-7B2019C8272D}"/>
              </a:ext>
            </a:extLst>
          </p:cNvPr>
          <p:cNvSpPr>
            <a:spLocks noGrp="1"/>
          </p:cNvSpPr>
          <p:nvPr>
            <p:ph idx="10"/>
          </p:nvPr>
        </p:nvSpPr>
        <p:spPr/>
        <p:txBody>
          <a:bodyPr/>
          <a:lstStyle/>
          <a:p>
            <a:endParaRPr lang="nb-NO" dirty="0"/>
          </a:p>
        </p:txBody>
      </p:sp>
      <p:pic>
        <p:nvPicPr>
          <p:cNvPr id="5" name="Picture 4">
            <a:extLst>
              <a:ext uri="{FF2B5EF4-FFF2-40B4-BE49-F238E27FC236}">
                <a16:creationId xmlns:a16="http://schemas.microsoft.com/office/drawing/2014/main" id="{B042A7DF-D66B-40BD-829C-474F3B6AC983}"/>
              </a:ext>
            </a:extLst>
          </p:cNvPr>
          <p:cNvPicPr>
            <a:picLocks noChangeAspect="1"/>
          </p:cNvPicPr>
          <p:nvPr/>
        </p:nvPicPr>
        <p:blipFill>
          <a:blip r:embed="rId3"/>
          <a:stretch>
            <a:fillRect/>
          </a:stretch>
        </p:blipFill>
        <p:spPr>
          <a:xfrm>
            <a:off x="5016500" y="1791878"/>
            <a:ext cx="6880365" cy="5238049"/>
          </a:xfrm>
          <a:prstGeom prst="rect">
            <a:avLst/>
          </a:prstGeom>
        </p:spPr>
      </p:pic>
    </p:spTree>
    <p:extLst>
      <p:ext uri="{BB962C8B-B14F-4D97-AF65-F5344CB8AC3E}">
        <p14:creationId xmlns:p14="http://schemas.microsoft.com/office/powerpoint/2010/main" val="413285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8EA6-C319-4883-9E1E-E5525240DE5A}"/>
              </a:ext>
            </a:extLst>
          </p:cNvPr>
          <p:cNvSpPr>
            <a:spLocks noGrp="1"/>
          </p:cNvSpPr>
          <p:nvPr>
            <p:ph type="title"/>
          </p:nvPr>
        </p:nvSpPr>
        <p:spPr/>
        <p:txBody>
          <a:bodyPr/>
          <a:lstStyle/>
          <a:p>
            <a:r>
              <a:rPr lang="fr-FR" dirty="0"/>
              <a:t>Référence</a:t>
            </a:r>
            <a:r>
              <a:rPr lang="nb-NO" dirty="0"/>
              <a:t> aux </a:t>
            </a:r>
            <a:r>
              <a:rPr lang="nb-NO" dirty="0" err="1"/>
              <a:t>priorités</a:t>
            </a:r>
            <a:r>
              <a:rPr lang="nb-NO" dirty="0"/>
              <a:t> </a:t>
            </a:r>
            <a:r>
              <a:rPr lang="nb-NO" dirty="0" err="1"/>
              <a:t>nationales</a:t>
            </a:r>
            <a:endParaRPr lang="nb-NO" dirty="0"/>
          </a:p>
        </p:txBody>
      </p:sp>
      <p:pic>
        <p:nvPicPr>
          <p:cNvPr id="5" name="Picture 4">
            <a:extLst>
              <a:ext uri="{FF2B5EF4-FFF2-40B4-BE49-F238E27FC236}">
                <a16:creationId xmlns:a16="http://schemas.microsoft.com/office/drawing/2014/main" id="{223DB6C7-CDCE-4F57-B681-6130592C7EB0}"/>
              </a:ext>
            </a:extLst>
          </p:cNvPr>
          <p:cNvPicPr>
            <a:picLocks noChangeAspect="1"/>
          </p:cNvPicPr>
          <p:nvPr/>
        </p:nvPicPr>
        <p:blipFill>
          <a:blip r:embed="rId3"/>
          <a:stretch>
            <a:fillRect/>
          </a:stretch>
        </p:blipFill>
        <p:spPr>
          <a:xfrm>
            <a:off x="905539" y="1866658"/>
            <a:ext cx="9481491" cy="4171950"/>
          </a:xfrm>
          <a:prstGeom prst="rect">
            <a:avLst/>
          </a:prstGeom>
        </p:spPr>
      </p:pic>
    </p:spTree>
    <p:extLst>
      <p:ext uri="{BB962C8B-B14F-4D97-AF65-F5344CB8AC3E}">
        <p14:creationId xmlns:p14="http://schemas.microsoft.com/office/powerpoint/2010/main" val="55787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DAC8-DD8F-4A7B-86CC-D5048DF84FF2}"/>
              </a:ext>
            </a:extLst>
          </p:cNvPr>
          <p:cNvSpPr>
            <a:spLocks noGrp="1"/>
          </p:cNvSpPr>
          <p:nvPr>
            <p:ph type="title"/>
          </p:nvPr>
        </p:nvSpPr>
        <p:spPr>
          <a:xfrm>
            <a:off x="642813" y="601657"/>
            <a:ext cx="5547144" cy="1265001"/>
          </a:xfrm>
        </p:spPr>
        <p:txBody>
          <a:bodyPr/>
          <a:lstStyle/>
          <a:p>
            <a:r>
              <a:rPr lang="fr-FR" dirty="0"/>
              <a:t>Une conception JUDICIEUSE</a:t>
            </a:r>
          </a:p>
        </p:txBody>
      </p:sp>
      <p:sp>
        <p:nvSpPr>
          <p:cNvPr id="3" name="Content Placeholder 2">
            <a:extLst>
              <a:ext uri="{FF2B5EF4-FFF2-40B4-BE49-F238E27FC236}">
                <a16:creationId xmlns:a16="http://schemas.microsoft.com/office/drawing/2014/main" id="{B58EDEBE-F1A8-4151-8091-E4F114B0F907}"/>
              </a:ext>
            </a:extLst>
          </p:cNvPr>
          <p:cNvSpPr>
            <a:spLocks noGrp="1"/>
          </p:cNvSpPr>
          <p:nvPr>
            <p:ph idx="1"/>
          </p:nvPr>
        </p:nvSpPr>
        <p:spPr>
          <a:xfrm>
            <a:off x="642814" y="1866658"/>
            <a:ext cx="5359232" cy="3734534"/>
          </a:xfrm>
        </p:spPr>
        <p:txBody>
          <a:bodyPr>
            <a:normAutofit fontScale="92500" lnSpcReduction="20000"/>
          </a:bodyPr>
          <a:lstStyle/>
          <a:p>
            <a:pPr lvl="0"/>
            <a:r>
              <a:rPr lang="fr-FR" b="1" dirty="0"/>
              <a:t>Spécifique, mesurable, réaliste, pertinente, assortie de dates </a:t>
            </a:r>
          </a:p>
          <a:p>
            <a:pPr lvl="0"/>
            <a:r>
              <a:rPr lang="fr-FR" dirty="0">
                <a:sym typeface="Wingdings" panose="05000000000000000000" pitchFamily="2" charset="2"/>
              </a:rPr>
              <a:t>Comment atteindre les objectifs ?</a:t>
            </a:r>
          </a:p>
          <a:p>
            <a:pPr lvl="0"/>
            <a:r>
              <a:rPr lang="fr-FR" dirty="0">
                <a:sym typeface="Wingdings" panose="05000000000000000000" pitchFamily="2" charset="2"/>
              </a:rPr>
              <a:t>Diviser les objectifs en activités assorties de résultats attendus clairs, mesurables, chiffrés </a:t>
            </a:r>
          </a:p>
          <a:p>
            <a:pPr lvl="0"/>
            <a:r>
              <a:rPr lang="fr-FR" dirty="0">
                <a:sym typeface="Wingdings" panose="05000000000000000000" pitchFamily="2" charset="2"/>
              </a:rPr>
              <a:t>Exemple de Trinité-et-Tobago</a:t>
            </a:r>
          </a:p>
          <a:p>
            <a:pPr lvl="1"/>
            <a:r>
              <a:rPr lang="fr-FR" dirty="0">
                <a:sym typeface="Wingdings" panose="05000000000000000000" pitchFamily="2" charset="2"/>
              </a:rPr>
              <a:t>Trinité-et-Tobago fournit ici objectif, explication, activité, résultats attendus, date butoir et coût</a:t>
            </a:r>
          </a:p>
          <a:p>
            <a:pPr lvl="1"/>
            <a:r>
              <a:rPr lang="fr-FR" dirty="0">
                <a:sym typeface="Wingdings" panose="05000000000000000000" pitchFamily="2" charset="2"/>
              </a:rPr>
              <a:t>Clairement rédigé</a:t>
            </a:r>
          </a:p>
          <a:p>
            <a:pPr lvl="1"/>
            <a:r>
              <a:rPr lang="fr-FR" dirty="0">
                <a:sym typeface="Wingdings" panose="05000000000000000000" pitchFamily="2" charset="2"/>
              </a:rPr>
              <a:t>Indique la personne/entité responsable de l’action</a:t>
            </a:r>
          </a:p>
          <a:p>
            <a:pPr lvl="1"/>
            <a:endParaRPr lang="fr-FR" dirty="0">
              <a:sym typeface="Wingdings" panose="05000000000000000000" pitchFamily="2" charset="2"/>
            </a:endParaRPr>
          </a:p>
        </p:txBody>
      </p:sp>
      <p:pic>
        <p:nvPicPr>
          <p:cNvPr id="4" name="Picture 3">
            <a:extLst>
              <a:ext uri="{FF2B5EF4-FFF2-40B4-BE49-F238E27FC236}">
                <a16:creationId xmlns:a16="http://schemas.microsoft.com/office/drawing/2014/main" id="{72A5E36B-1C0A-4C31-9169-2C7C5ED0AF02}"/>
              </a:ext>
            </a:extLst>
          </p:cNvPr>
          <p:cNvPicPr>
            <a:picLocks noChangeAspect="1"/>
          </p:cNvPicPr>
          <p:nvPr/>
        </p:nvPicPr>
        <p:blipFill>
          <a:blip r:embed="rId2"/>
          <a:stretch>
            <a:fillRect/>
          </a:stretch>
        </p:blipFill>
        <p:spPr>
          <a:xfrm>
            <a:off x="6189956" y="162426"/>
            <a:ext cx="8285218" cy="6533147"/>
          </a:xfrm>
          <a:prstGeom prst="rect">
            <a:avLst/>
          </a:prstGeom>
        </p:spPr>
      </p:pic>
      <p:sp>
        <p:nvSpPr>
          <p:cNvPr id="5" name="Speech Bubble: Rectangle 4">
            <a:extLst>
              <a:ext uri="{FF2B5EF4-FFF2-40B4-BE49-F238E27FC236}">
                <a16:creationId xmlns:a16="http://schemas.microsoft.com/office/drawing/2014/main" id="{6A1A4533-0A53-4793-A603-D6A857E1502B}"/>
              </a:ext>
            </a:extLst>
          </p:cNvPr>
          <p:cNvSpPr/>
          <p:nvPr/>
        </p:nvSpPr>
        <p:spPr>
          <a:xfrm>
            <a:off x="9351390" y="1649691"/>
            <a:ext cx="2197175" cy="443060"/>
          </a:xfrm>
          <a:prstGeom prst="wedgeRectCallout">
            <a:avLst>
              <a:gd name="adj1" fmla="val -73605"/>
              <a:gd name="adj2" fmla="val -54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Objectif</a:t>
            </a:r>
          </a:p>
        </p:txBody>
      </p:sp>
      <p:sp>
        <p:nvSpPr>
          <p:cNvPr id="6" name="Speech Bubble: Rectangle 5">
            <a:extLst>
              <a:ext uri="{FF2B5EF4-FFF2-40B4-BE49-F238E27FC236}">
                <a16:creationId xmlns:a16="http://schemas.microsoft.com/office/drawing/2014/main" id="{BA104FBB-5033-40D8-879B-35FEF217DF52}"/>
              </a:ext>
            </a:extLst>
          </p:cNvPr>
          <p:cNvSpPr/>
          <p:nvPr/>
        </p:nvSpPr>
        <p:spPr>
          <a:xfrm>
            <a:off x="9285257" y="3510886"/>
            <a:ext cx="2197175" cy="443060"/>
          </a:xfrm>
          <a:prstGeom prst="wedgeRectCallout">
            <a:avLst>
              <a:gd name="adj1" fmla="val -73605"/>
              <a:gd name="adj2" fmla="val -54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Argumentation</a:t>
            </a:r>
          </a:p>
        </p:txBody>
      </p:sp>
      <p:sp>
        <p:nvSpPr>
          <p:cNvPr id="7" name="Speech Bubble: Rectangle 6">
            <a:extLst>
              <a:ext uri="{FF2B5EF4-FFF2-40B4-BE49-F238E27FC236}">
                <a16:creationId xmlns:a16="http://schemas.microsoft.com/office/drawing/2014/main" id="{8303F10E-747D-4532-A59F-E6A2FB821CFF}"/>
              </a:ext>
            </a:extLst>
          </p:cNvPr>
          <p:cNvSpPr/>
          <p:nvPr/>
        </p:nvSpPr>
        <p:spPr>
          <a:xfrm>
            <a:off x="8985171" y="6267626"/>
            <a:ext cx="2197175" cy="443060"/>
          </a:xfrm>
          <a:prstGeom prst="wedgeRectCallout">
            <a:avLst>
              <a:gd name="adj1" fmla="val -73605"/>
              <a:gd name="adj2" fmla="val -54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Activité</a:t>
            </a:r>
          </a:p>
        </p:txBody>
      </p:sp>
    </p:spTree>
    <p:extLst>
      <p:ext uri="{BB962C8B-B14F-4D97-AF65-F5344CB8AC3E}">
        <p14:creationId xmlns:p14="http://schemas.microsoft.com/office/powerpoint/2010/main" val="103819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97E0-4DF0-49A9-85CB-67DF5AEC6070}"/>
              </a:ext>
            </a:extLst>
          </p:cNvPr>
          <p:cNvSpPr>
            <a:spLocks noGrp="1"/>
          </p:cNvSpPr>
          <p:nvPr>
            <p:ph type="title"/>
          </p:nvPr>
        </p:nvSpPr>
        <p:spPr/>
        <p:txBody>
          <a:bodyPr/>
          <a:lstStyle/>
          <a:p>
            <a:r>
              <a:rPr lang="fr-CD" dirty="0"/>
              <a:t>Exemple</a:t>
            </a:r>
            <a:r>
              <a:rPr lang="nb-NO" dirty="0"/>
              <a:t> du Madagascar</a:t>
            </a:r>
          </a:p>
        </p:txBody>
      </p:sp>
      <p:pic>
        <p:nvPicPr>
          <p:cNvPr id="4" name="Picture 3">
            <a:extLst>
              <a:ext uri="{FF2B5EF4-FFF2-40B4-BE49-F238E27FC236}">
                <a16:creationId xmlns:a16="http://schemas.microsoft.com/office/drawing/2014/main" id="{8556AFB6-EB2A-488F-8DD9-9DF5F61A8947}"/>
              </a:ext>
            </a:extLst>
          </p:cNvPr>
          <p:cNvPicPr>
            <a:picLocks noChangeAspect="1"/>
          </p:cNvPicPr>
          <p:nvPr/>
        </p:nvPicPr>
        <p:blipFill>
          <a:blip r:embed="rId3"/>
          <a:stretch>
            <a:fillRect/>
          </a:stretch>
        </p:blipFill>
        <p:spPr>
          <a:xfrm>
            <a:off x="-312" y="2019792"/>
            <a:ext cx="12192000" cy="3176206"/>
          </a:xfrm>
          <a:prstGeom prst="rect">
            <a:avLst/>
          </a:prstGeom>
        </p:spPr>
      </p:pic>
    </p:spTree>
    <p:extLst>
      <p:ext uri="{BB962C8B-B14F-4D97-AF65-F5344CB8AC3E}">
        <p14:creationId xmlns:p14="http://schemas.microsoft.com/office/powerpoint/2010/main" val="4218342256"/>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Omal_V1_Ukodet" id="{0B40840B-7AE9-3842-A9F3-811A78B5F2C9}" vid="{E9B86D56-6F5B-6D48-839B-1C8D342D66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DACE739233BB499185E9201691D117" ma:contentTypeVersion="45" ma:contentTypeDescription="Create a new document." ma:contentTypeScope="" ma:versionID="20182d0dbdd215c1e09bd485ed6324dc">
  <xsd:schema xmlns:xsd="http://www.w3.org/2001/XMLSchema" xmlns:xs="http://www.w3.org/2001/XMLSchema" xmlns:p="http://schemas.microsoft.com/office/2006/metadata/properties" targetNamespace="http://schemas.microsoft.com/office/2006/metadata/properties" ma:root="true" ma:fieldsID="074b5a4020cc0417531245af4bd946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3F381-E764-4414-8F5F-FEC77569CABB}">
  <ds:schemaRefs>
    <ds:schemaRef ds:uri="http://schemas.microsoft.com/sharepoint/v3/contenttype/forms"/>
  </ds:schemaRefs>
</ds:datastoreItem>
</file>

<file path=customXml/itemProps2.xml><?xml version="1.0" encoding="utf-8"?>
<ds:datastoreItem xmlns:ds="http://schemas.openxmlformats.org/officeDocument/2006/customXml" ds:itemID="{7141CA4C-95CD-49BA-8926-D0B5BC3331EE}">
  <ds:schemaRef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6BF6BB1D-7770-442F-A2EF-6C9E3BF22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LPOTema1</Template>
  <TotalTime>5293</TotalTime>
  <Words>1452</Words>
  <Application>Microsoft Office PowerPoint</Application>
  <PresentationFormat>Widescreen</PresentationFormat>
  <Paragraphs>234</Paragraphs>
  <Slides>43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Franklin Gothic Book</vt:lpstr>
      <vt:lpstr>Franklin Gothic Demi</vt:lpstr>
      <vt:lpstr>Wingdings</vt:lpstr>
      <vt:lpstr>EITItheme1</vt:lpstr>
      <vt:lpstr>PowerPoint Presentation</vt:lpstr>
      <vt:lpstr>PowerPoint Presentation</vt:lpstr>
      <vt:lpstr>Programme</vt:lpstr>
      <vt:lpstr>PowerPoint Presentation</vt:lpstr>
      <vt:lpstr>Il contient des objectifs tenant compte des priorités nationales</vt:lpstr>
      <vt:lpstr>Exemples d’objectifs</vt:lpstr>
      <vt:lpstr>Référence aux priorités nationales</vt:lpstr>
      <vt:lpstr>Une conception JUDICIEUSE</vt:lpstr>
      <vt:lpstr>Exemple du Madagascar</vt:lpstr>
      <vt:lpstr>Le plan de travail est chiffré</vt:lpstr>
      <vt:lpstr>PowerPoint Presentation</vt:lpstr>
      <vt:lpstr>PowerPoint Presentation</vt:lpstr>
      <vt:lpstr>PowerPoint Presentation</vt:lpstr>
      <vt:lpstr>Objectifs nationaux et impact : argumentation</vt:lpstr>
      <vt:lpstr>PowerPoint Presentation</vt:lpstr>
      <vt:lpstr>Un outil de coordination : montre ce que le gouvernement finance et quels sont les besoins de financements supplémentaires (CDI)</vt:lpstr>
      <vt:lpstr>Cote d’Ivoire vue d’ensemble</vt:lpstr>
      <vt:lpstr>Mali – coordination des partenaires</vt:lpstr>
      <vt:lpstr>Utiliser le plan de travail pour le suivi des activités et des décisions</vt:lpstr>
      <vt:lpstr>Assurez un suivi</vt:lpstr>
      <vt:lpstr>Utilisez le plan de travail pour planifier les réunions du GMP</vt:lpstr>
      <vt:lpstr>PowerPoint Presentation</vt:lpstr>
      <vt:lpstr>Divulgation  systématique</vt:lpstr>
      <vt:lpstr>La Norme ITIE ne fait pas référence au « Rapport ITIE »</vt:lpstr>
      <vt:lpstr>Exigence concernant le plan de travail</vt:lpstr>
      <vt:lpstr>Ce n’est pas une idée nouvelle… la divulgation systématique est au cœur de la mission de l’ITIE</vt:lpstr>
      <vt:lpstr>PowerPoint Presentation</vt:lpstr>
      <vt:lpstr>Exemples d’activités de divulgation systématique </vt:lpstr>
      <vt:lpstr>Exemples d’activités de divulgation systématique </vt:lpstr>
      <vt:lpstr>Ces activités ne relèvent pas de la divulgation systématique</vt:lpstr>
      <vt:lpstr>Example du cadrage de la portée - Mali</vt:lpstr>
      <vt:lpstr>Burkina Faso – divulgation exportation</vt:lpstr>
      <vt:lpstr>Connexion des systèmes / Partage des données au Sénégal</vt:lpstr>
      <vt:lpstr>S'assurer que les transferts sont effectués - Chad</vt:lpstr>
      <vt:lpstr>Chad (activités chiffrés?)</vt:lpstr>
      <vt:lpstr>Mettre en place des systèmes pour divulguer au public la propriété réelle en Arménie</vt:lpstr>
      <vt:lpstr>Mauritanie - étapes principales de la divulgation systématique</vt:lpstr>
      <vt:lpstr>Plan de travail – Intégrer la Divulgation Systématique</vt:lpstr>
      <vt:lpstr>PowerPoint Presentation</vt:lpstr>
      <vt:lpstr>La Norme ITIE 2019 oblige les pays à : </vt:lpstr>
      <vt:lpstr>PowerPoint Presentation</vt:lpstr>
      <vt:lpstr>10 étapes – pas forcément dans cet ordre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Jarle Wathne Johansen</dc:creator>
  <cp:lastModifiedBy>Christina Berger</cp:lastModifiedBy>
  <cp:revision>187</cp:revision>
  <cp:lastPrinted>2019-12-04T15:11:11Z</cp:lastPrinted>
  <dcterms:created xsi:type="dcterms:W3CDTF">2018-10-05T09:15:44Z</dcterms:created>
  <dcterms:modified xsi:type="dcterms:W3CDTF">2020-01-17T15:26:45Z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0x0101004FDACE739233BB499185E9201691D117</vt:lpwstr>
  </property>
</Properties>
</file>