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6"/>
  </p:notesMasterIdLst>
  <p:sldIdLst>
    <p:sldId id="312" r:id="rId5"/>
    <p:sldId id="319" r:id="rId6"/>
    <p:sldId id="301" r:id="rId7"/>
    <p:sldId id="294" r:id="rId8"/>
    <p:sldId id="297" r:id="rId9"/>
    <p:sldId id="298" r:id="rId10"/>
    <p:sldId id="300" r:id="rId11"/>
    <p:sldId id="299" r:id="rId12"/>
    <p:sldId id="295" r:id="rId13"/>
    <p:sldId id="302" r:id="rId14"/>
    <p:sldId id="303" r:id="rId15"/>
    <p:sldId id="304" r:id="rId16"/>
    <p:sldId id="314" r:id="rId17"/>
    <p:sldId id="308" r:id="rId18"/>
    <p:sldId id="307" r:id="rId19"/>
    <p:sldId id="315" r:id="rId20"/>
    <p:sldId id="309" r:id="rId21"/>
    <p:sldId id="310" r:id="rId22"/>
    <p:sldId id="317" r:id="rId23"/>
    <p:sldId id="316" r:id="rId24"/>
    <p:sldId id="28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0BF"/>
    <a:srgbClr val="005B8C"/>
    <a:srgbClr val="002157"/>
    <a:srgbClr val="00C3F0"/>
    <a:srgbClr val="025B8B"/>
    <a:srgbClr val="EBEBEB"/>
    <a:srgbClr val="EBCB9F"/>
    <a:srgbClr val="6D5339"/>
    <a:srgbClr val="009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6"/>
    <p:restoredTop sz="94694"/>
  </p:normalViewPr>
  <p:slideViewPr>
    <p:cSldViewPr snapToGrid="0" snapToObjects="1">
      <p:cViewPr varScale="1">
        <p:scale>
          <a:sx n="127" d="100"/>
          <a:sy n="127" d="100"/>
        </p:scale>
        <p:origin x="20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A89C8C-BDD0-48F9-B8DD-4103340B86FE}" type="doc">
      <dgm:prSet loTypeId="urn:microsoft.com/office/officeart/2005/8/layout/default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nb-NO"/>
        </a:p>
      </dgm:t>
    </dgm:pt>
    <dgm:pt modelId="{41547C31-32E5-42C2-8701-404626339E5B}">
      <dgm:prSet phldrT="[Text]" custT="1"/>
      <dgm:spPr>
        <a:solidFill>
          <a:srgbClr val="0090BF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b="0" dirty="0">
              <a:solidFill>
                <a:srgbClr val="FFFFFF"/>
              </a:solidFill>
              <a:latin typeface="+mn-lt"/>
            </a:rPr>
            <a:t>Observar los estándares de </a:t>
          </a:r>
          <a:r>
            <a:rPr lang="es-ES" sz="1600" b="1" dirty="0">
              <a:solidFill>
                <a:srgbClr val="FFFFFF"/>
              </a:solidFill>
              <a:latin typeface="+mn-lt"/>
            </a:rPr>
            <a:t>integridad</a:t>
          </a:r>
          <a:r>
            <a:rPr lang="es-ES" sz="1600" b="0" dirty="0">
              <a:solidFill>
                <a:srgbClr val="FFFFFF"/>
              </a:solidFill>
              <a:latin typeface="+mn-lt"/>
            </a:rPr>
            <a:t> y </a:t>
          </a:r>
          <a:r>
            <a:rPr lang="es-ES" sz="1600" b="1" dirty="0">
              <a:solidFill>
                <a:srgbClr val="FFFFFF"/>
              </a:solidFill>
              <a:latin typeface="+mn-lt"/>
            </a:rPr>
            <a:t>conducta ética</a:t>
          </a:r>
        </a:p>
      </dgm:t>
    </dgm:pt>
    <dgm:pt modelId="{537D97BD-F5B3-47AB-812E-700ADFBF90C1}" type="parTrans" cxnId="{112D34C7-4D20-424C-AE02-4AC19386C410}">
      <dgm:prSet/>
      <dgm:spPr/>
      <dgm:t>
        <a:bodyPr/>
        <a:lstStyle/>
        <a:p>
          <a:endParaRPr lang="nb-NO"/>
        </a:p>
      </dgm:t>
    </dgm:pt>
    <dgm:pt modelId="{96DCD131-DE9A-4337-A43B-DE84C6096B67}" type="sibTrans" cxnId="{112D34C7-4D20-424C-AE02-4AC19386C410}">
      <dgm:prSet/>
      <dgm:spPr/>
      <dgm:t>
        <a:bodyPr/>
        <a:lstStyle/>
        <a:p>
          <a:endParaRPr lang="nb-NO"/>
        </a:p>
      </dgm:t>
    </dgm:pt>
    <dgm:pt modelId="{6ABC66F0-F944-4EA0-B60A-23D8BD0FA9EC}">
      <dgm:prSet phldrT="[Text]" custT="1"/>
      <dgm:spPr>
        <a:solidFill>
          <a:srgbClr val="0090BF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>
              <a:solidFill>
                <a:srgbClr val="FFFFFF"/>
              </a:solidFill>
              <a:latin typeface="+mn-lt"/>
            </a:rPr>
            <a:t>Actuar con </a:t>
          </a:r>
          <a:r>
            <a:rPr lang="es-ES" sz="1600" b="1" dirty="0">
              <a:solidFill>
                <a:srgbClr val="FFFFFF"/>
              </a:solidFill>
              <a:latin typeface="+mn-lt"/>
            </a:rPr>
            <a:t>honestidad</a:t>
          </a:r>
          <a:r>
            <a:rPr lang="es-ES" sz="1600" dirty="0">
              <a:solidFill>
                <a:srgbClr val="FFFFFF"/>
              </a:solidFill>
              <a:latin typeface="+mn-lt"/>
            </a:rPr>
            <a:t> y </a:t>
          </a:r>
          <a:r>
            <a:rPr lang="es-ES" sz="1600" b="1" dirty="0">
              <a:solidFill>
                <a:srgbClr val="FFFFFF"/>
              </a:solidFill>
              <a:latin typeface="+mn-lt"/>
            </a:rPr>
            <a:t>corrección</a:t>
          </a:r>
        </a:p>
      </dgm:t>
    </dgm:pt>
    <dgm:pt modelId="{DCCE9A56-4890-48CB-926C-E194C432FEB1}" type="parTrans" cxnId="{CB2127D6-5D5A-41EA-805F-429E52395E34}">
      <dgm:prSet/>
      <dgm:spPr/>
      <dgm:t>
        <a:bodyPr/>
        <a:lstStyle/>
        <a:p>
          <a:endParaRPr lang="nb-NO"/>
        </a:p>
      </dgm:t>
    </dgm:pt>
    <dgm:pt modelId="{F0C3FC72-0D84-46C1-B139-F0ABAF602BCC}" type="sibTrans" cxnId="{CB2127D6-5D5A-41EA-805F-429E52395E34}">
      <dgm:prSet/>
      <dgm:spPr/>
      <dgm:t>
        <a:bodyPr/>
        <a:lstStyle/>
        <a:p>
          <a:endParaRPr lang="nb-NO"/>
        </a:p>
      </dgm:t>
    </dgm:pt>
    <dgm:pt modelId="{033C0B52-BE39-476F-9708-29375C954A3C}">
      <dgm:prSet phldrT="[Text]" custT="1"/>
      <dgm:spPr>
        <a:solidFill>
          <a:srgbClr val="0090BF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>
              <a:solidFill>
                <a:srgbClr val="FFFFFF"/>
              </a:solidFill>
              <a:latin typeface="+mn-lt"/>
            </a:rPr>
            <a:t>Inspirar </a:t>
          </a:r>
          <a:r>
            <a:rPr lang="es-ES" sz="1600" b="1" dirty="0">
              <a:solidFill>
                <a:srgbClr val="FFFFFF"/>
              </a:solidFill>
              <a:latin typeface="+mn-lt"/>
            </a:rPr>
            <a:t>respeto</a:t>
          </a:r>
          <a:r>
            <a:rPr lang="es-ES" sz="1600" dirty="0">
              <a:solidFill>
                <a:srgbClr val="FFFFFF"/>
              </a:solidFill>
              <a:latin typeface="+mn-lt"/>
            </a:rPr>
            <a:t> y </a:t>
          </a:r>
          <a:r>
            <a:rPr lang="es-ES" sz="1600" b="1" dirty="0">
              <a:solidFill>
                <a:srgbClr val="FFFFFF"/>
              </a:solidFill>
              <a:latin typeface="+mn-lt"/>
            </a:rPr>
            <a:t>confianza</a:t>
          </a:r>
          <a:r>
            <a:rPr lang="es-ES" sz="1600" dirty="0">
              <a:solidFill>
                <a:srgbClr val="FFFFFF"/>
              </a:solidFill>
              <a:latin typeface="+mn-lt"/>
            </a:rPr>
            <a:t> en la condición de titulares de cargos en una asociación que promueve la transparencia y la rendición de cuentas</a:t>
          </a:r>
        </a:p>
      </dgm:t>
    </dgm:pt>
    <dgm:pt modelId="{D150D411-6E06-4423-B4C7-525D1995A913}" type="parTrans" cxnId="{07CEFA8A-014D-468D-88BF-5DDFAE83C099}">
      <dgm:prSet/>
      <dgm:spPr/>
      <dgm:t>
        <a:bodyPr/>
        <a:lstStyle/>
        <a:p>
          <a:endParaRPr lang="nb-NO"/>
        </a:p>
      </dgm:t>
    </dgm:pt>
    <dgm:pt modelId="{61DAE4FE-1C23-4240-819D-3DD48205F6D7}" type="sibTrans" cxnId="{07CEFA8A-014D-468D-88BF-5DDFAE83C099}">
      <dgm:prSet/>
      <dgm:spPr/>
      <dgm:t>
        <a:bodyPr/>
        <a:lstStyle/>
        <a:p>
          <a:endParaRPr lang="nb-NO"/>
        </a:p>
      </dgm:t>
    </dgm:pt>
    <dgm:pt modelId="{F8B04E11-20A9-4D9B-B5C7-C71017DEA58E}">
      <dgm:prSet phldrT="[Text]" custT="1"/>
      <dgm:spPr>
        <a:solidFill>
          <a:srgbClr val="0090BF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>
              <a:solidFill>
                <a:srgbClr val="FFFFFF"/>
              </a:solidFill>
              <a:latin typeface="+mn-lt"/>
            </a:rPr>
            <a:t>Actuar con </a:t>
          </a:r>
          <a:r>
            <a:rPr lang="es-ES" sz="1600" b="1" dirty="0">
              <a:solidFill>
                <a:srgbClr val="FFFFFF"/>
              </a:solidFill>
              <a:latin typeface="+mn-lt"/>
            </a:rPr>
            <a:t>buena fe</a:t>
          </a:r>
          <a:r>
            <a:rPr lang="es-ES" sz="1600" dirty="0">
              <a:solidFill>
                <a:srgbClr val="FFFFFF"/>
              </a:solidFill>
              <a:latin typeface="+mn-lt"/>
            </a:rPr>
            <a:t>, </a:t>
          </a:r>
          <a:r>
            <a:rPr lang="es-ES" sz="1600" b="1" dirty="0">
              <a:solidFill>
                <a:srgbClr val="FFFFFF"/>
              </a:solidFill>
              <a:latin typeface="+mn-lt"/>
            </a:rPr>
            <a:t>honestidad</a:t>
          </a:r>
          <a:r>
            <a:rPr lang="es-ES" sz="1600" dirty="0">
              <a:solidFill>
                <a:srgbClr val="FFFFFF"/>
              </a:solidFill>
              <a:latin typeface="+mn-lt"/>
            </a:rPr>
            <a:t>, </a:t>
          </a:r>
          <a:r>
            <a:rPr lang="es-ES" sz="1600" b="1" dirty="0">
              <a:solidFill>
                <a:srgbClr val="FFFFFF"/>
              </a:solidFill>
              <a:latin typeface="+mn-lt"/>
            </a:rPr>
            <a:t>integridad</a:t>
          </a:r>
          <a:r>
            <a:rPr lang="es-ES" sz="1600" dirty="0">
              <a:solidFill>
                <a:srgbClr val="FFFFFF"/>
              </a:solidFill>
              <a:latin typeface="+mn-lt"/>
            </a:rPr>
            <a:t>, </a:t>
          </a:r>
          <a:r>
            <a:rPr lang="es-ES" sz="1600" b="1" dirty="0">
              <a:solidFill>
                <a:srgbClr val="FFFFFF"/>
              </a:solidFill>
              <a:latin typeface="+mn-lt"/>
            </a:rPr>
            <a:t>diligencia</a:t>
          </a:r>
          <a:r>
            <a:rPr lang="es-ES" sz="1600" dirty="0">
              <a:solidFill>
                <a:srgbClr val="FFFFFF"/>
              </a:solidFill>
              <a:latin typeface="+mn-lt"/>
            </a:rPr>
            <a:t> y un nivel de </a:t>
          </a:r>
          <a:r>
            <a:rPr lang="es-ES" sz="1600" b="1" dirty="0">
              <a:solidFill>
                <a:srgbClr val="FFFFFF"/>
              </a:solidFill>
              <a:latin typeface="+mn-lt"/>
            </a:rPr>
            <a:t>competencia razonable</a:t>
          </a:r>
        </a:p>
      </dgm:t>
    </dgm:pt>
    <dgm:pt modelId="{795D1B89-8151-4781-88F7-967122DA7381}" type="parTrans" cxnId="{0486EE29-02E4-4DFB-9184-8751B41E2215}">
      <dgm:prSet/>
      <dgm:spPr/>
      <dgm:t>
        <a:bodyPr/>
        <a:lstStyle/>
        <a:p>
          <a:endParaRPr lang="nb-NO"/>
        </a:p>
      </dgm:t>
    </dgm:pt>
    <dgm:pt modelId="{CA32B7F2-438B-42B1-8F49-13105677C358}" type="sibTrans" cxnId="{0486EE29-02E4-4DFB-9184-8751B41E2215}">
      <dgm:prSet/>
      <dgm:spPr/>
      <dgm:t>
        <a:bodyPr/>
        <a:lstStyle/>
        <a:p>
          <a:endParaRPr lang="nb-NO"/>
        </a:p>
      </dgm:t>
    </dgm:pt>
    <dgm:pt modelId="{C61A1648-4D2F-4D87-94E6-B2886EA135D8}">
      <dgm:prSet phldrT="[Text]" custT="1"/>
      <dgm:spPr>
        <a:solidFill>
          <a:srgbClr val="0090BF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>
              <a:solidFill>
                <a:srgbClr val="FFFFFF"/>
              </a:solidFill>
              <a:latin typeface="+mn-lt"/>
            </a:rPr>
            <a:t>Preservar y mejorar la </a:t>
          </a:r>
          <a:r>
            <a:rPr lang="es-ES" sz="1600" b="1" dirty="0">
              <a:solidFill>
                <a:srgbClr val="FFFFFF"/>
              </a:solidFill>
              <a:latin typeface="+mn-lt"/>
            </a:rPr>
            <a:t>confianza del público</a:t>
          </a:r>
          <a:r>
            <a:rPr lang="es-ES" sz="1600" dirty="0">
              <a:solidFill>
                <a:srgbClr val="FFFFFF"/>
              </a:solidFill>
              <a:latin typeface="+mn-lt"/>
            </a:rPr>
            <a:t> en su </a:t>
          </a:r>
          <a:r>
            <a:rPr lang="es-ES" sz="1600" b="1" dirty="0">
              <a:solidFill>
                <a:srgbClr val="FFFFFF"/>
              </a:solidFill>
              <a:latin typeface="+mn-lt"/>
            </a:rPr>
            <a:t>integridad</a:t>
          </a:r>
          <a:r>
            <a:rPr lang="es-ES" sz="1600" dirty="0">
              <a:solidFill>
                <a:srgbClr val="FFFFFF"/>
              </a:solidFill>
              <a:latin typeface="+mn-lt"/>
            </a:rPr>
            <a:t> y en la integridad del EITI</a:t>
          </a:r>
        </a:p>
      </dgm:t>
    </dgm:pt>
    <dgm:pt modelId="{FE2A2FA1-4D70-4C69-9A5E-1D9E22658B97}" type="parTrans" cxnId="{791F207A-3566-422B-9A6F-C0313BDDAF0A}">
      <dgm:prSet/>
      <dgm:spPr/>
      <dgm:t>
        <a:bodyPr/>
        <a:lstStyle/>
        <a:p>
          <a:endParaRPr lang="nb-NO"/>
        </a:p>
      </dgm:t>
    </dgm:pt>
    <dgm:pt modelId="{91351439-CCDE-4087-877A-A602170553EE}" type="sibTrans" cxnId="{791F207A-3566-422B-9A6F-C0313BDDAF0A}">
      <dgm:prSet/>
      <dgm:spPr/>
      <dgm:t>
        <a:bodyPr/>
        <a:lstStyle/>
        <a:p>
          <a:endParaRPr lang="nb-NO"/>
        </a:p>
      </dgm:t>
    </dgm:pt>
    <dgm:pt modelId="{1CD1E182-31E4-41EE-839A-F03A797E1B32}">
      <dgm:prSet phldrT="[Text]" custT="1"/>
      <dgm:spPr>
        <a:solidFill>
          <a:srgbClr val="0090BF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>
              <a:solidFill>
                <a:srgbClr val="FFFFFF"/>
              </a:solidFill>
              <a:latin typeface="+mn-lt"/>
            </a:rPr>
            <a:t>Garantizar que la asociación con el EITI goce en todo momento de </a:t>
          </a:r>
          <a:r>
            <a:rPr lang="es-ES" sz="1600" b="1" dirty="0">
              <a:solidFill>
                <a:srgbClr val="FFFFFF"/>
              </a:solidFill>
              <a:latin typeface="+mn-lt"/>
            </a:rPr>
            <a:t>buena consideración</a:t>
          </a:r>
        </a:p>
      </dgm:t>
    </dgm:pt>
    <dgm:pt modelId="{0A4EC09A-CD8F-419B-AEA5-2928EEFA9F9B}" type="parTrans" cxnId="{107E61BE-7878-4AE4-93C6-E14ACDA05FA2}">
      <dgm:prSet/>
      <dgm:spPr/>
      <dgm:t>
        <a:bodyPr/>
        <a:lstStyle/>
        <a:p>
          <a:endParaRPr lang="nb-NO"/>
        </a:p>
      </dgm:t>
    </dgm:pt>
    <dgm:pt modelId="{50CA621B-435D-41AC-B662-5A51E9951D74}" type="sibTrans" cxnId="{107E61BE-7878-4AE4-93C6-E14ACDA05FA2}">
      <dgm:prSet/>
      <dgm:spPr/>
      <dgm:t>
        <a:bodyPr/>
        <a:lstStyle/>
        <a:p>
          <a:endParaRPr lang="nb-NO"/>
        </a:p>
      </dgm:t>
    </dgm:pt>
    <dgm:pt modelId="{FC3BDBE2-0F53-4F59-AEBB-CE37177B5666}" type="pres">
      <dgm:prSet presAssocID="{06A89C8C-BDD0-48F9-B8DD-4103340B86FE}" presName="diagram" presStyleCnt="0">
        <dgm:presLayoutVars>
          <dgm:dir/>
          <dgm:resizeHandles val="exact"/>
        </dgm:presLayoutVars>
      </dgm:prSet>
      <dgm:spPr/>
    </dgm:pt>
    <dgm:pt modelId="{50AF150E-6FEB-4114-938D-7AF0081708E7}" type="pres">
      <dgm:prSet presAssocID="{41547C31-32E5-42C2-8701-404626339E5B}" presName="node" presStyleLbl="node1" presStyleIdx="0" presStyleCnt="6" custScaleY="113922">
        <dgm:presLayoutVars>
          <dgm:bulletEnabled val="1"/>
        </dgm:presLayoutVars>
      </dgm:prSet>
      <dgm:spPr/>
    </dgm:pt>
    <dgm:pt modelId="{4FC261CB-AD78-4F47-B090-51F4C1DDD413}" type="pres">
      <dgm:prSet presAssocID="{96DCD131-DE9A-4337-A43B-DE84C6096B67}" presName="sibTrans" presStyleCnt="0"/>
      <dgm:spPr/>
    </dgm:pt>
    <dgm:pt modelId="{7F41CE12-EB20-4BE0-939E-7154D608BD0B}" type="pres">
      <dgm:prSet presAssocID="{6ABC66F0-F944-4EA0-B60A-23D8BD0FA9EC}" presName="node" presStyleLbl="node1" presStyleIdx="1" presStyleCnt="6" custScaleY="113922">
        <dgm:presLayoutVars>
          <dgm:bulletEnabled val="1"/>
        </dgm:presLayoutVars>
      </dgm:prSet>
      <dgm:spPr/>
    </dgm:pt>
    <dgm:pt modelId="{95C0C210-29B5-4A83-973A-6CF7C6A4634C}" type="pres">
      <dgm:prSet presAssocID="{F0C3FC72-0D84-46C1-B139-F0ABAF602BCC}" presName="sibTrans" presStyleCnt="0"/>
      <dgm:spPr/>
    </dgm:pt>
    <dgm:pt modelId="{86671866-F5DC-4DB8-99B7-CBD71A9BCAB6}" type="pres">
      <dgm:prSet presAssocID="{033C0B52-BE39-476F-9708-29375C954A3C}" presName="node" presStyleLbl="node1" presStyleIdx="2" presStyleCnt="6" custScaleX="108150" custScaleY="118720">
        <dgm:presLayoutVars>
          <dgm:bulletEnabled val="1"/>
        </dgm:presLayoutVars>
      </dgm:prSet>
      <dgm:spPr/>
    </dgm:pt>
    <dgm:pt modelId="{560037E1-5830-439D-B12F-C5C6723F5E85}" type="pres">
      <dgm:prSet presAssocID="{61DAE4FE-1C23-4240-819D-3DD48205F6D7}" presName="sibTrans" presStyleCnt="0"/>
      <dgm:spPr/>
    </dgm:pt>
    <dgm:pt modelId="{A0E8E773-4161-4D18-8522-6913C4467B0B}" type="pres">
      <dgm:prSet presAssocID="{F8B04E11-20A9-4D9B-B5C7-C71017DEA58E}" presName="node" presStyleLbl="node1" presStyleIdx="3" presStyleCnt="6" custScaleY="111294">
        <dgm:presLayoutVars>
          <dgm:bulletEnabled val="1"/>
        </dgm:presLayoutVars>
      </dgm:prSet>
      <dgm:spPr/>
    </dgm:pt>
    <dgm:pt modelId="{6346B068-E72E-457A-882F-2F342A795A30}" type="pres">
      <dgm:prSet presAssocID="{CA32B7F2-438B-42B1-8F49-13105677C358}" presName="sibTrans" presStyleCnt="0"/>
      <dgm:spPr/>
    </dgm:pt>
    <dgm:pt modelId="{B0B559C0-013B-49DD-B58A-8FC58AEC301F}" type="pres">
      <dgm:prSet presAssocID="{C61A1648-4D2F-4D87-94E6-B2886EA135D8}" presName="node" presStyleLbl="node1" presStyleIdx="4" presStyleCnt="6" custScaleY="111294">
        <dgm:presLayoutVars>
          <dgm:bulletEnabled val="1"/>
        </dgm:presLayoutVars>
      </dgm:prSet>
      <dgm:spPr/>
    </dgm:pt>
    <dgm:pt modelId="{15377D9F-8CD5-4D55-972B-9FFBA05AEB07}" type="pres">
      <dgm:prSet presAssocID="{91351439-CCDE-4087-877A-A602170553EE}" presName="sibTrans" presStyleCnt="0"/>
      <dgm:spPr/>
    </dgm:pt>
    <dgm:pt modelId="{3DDCD78D-5A2E-4533-B3F6-075EE8DDE0F4}" type="pres">
      <dgm:prSet presAssocID="{1CD1E182-31E4-41EE-839A-F03A797E1B32}" presName="node" presStyleLbl="node1" presStyleIdx="5" presStyleCnt="6" custScaleY="111294">
        <dgm:presLayoutVars>
          <dgm:bulletEnabled val="1"/>
        </dgm:presLayoutVars>
      </dgm:prSet>
      <dgm:spPr/>
    </dgm:pt>
  </dgm:ptLst>
  <dgm:cxnLst>
    <dgm:cxn modelId="{937B9807-6223-45BB-A67E-71BBF57322B8}" type="presOf" srcId="{06A89C8C-BDD0-48F9-B8DD-4103340B86FE}" destId="{FC3BDBE2-0F53-4F59-AEBB-CE37177B5666}" srcOrd="0" destOrd="0" presId="urn:microsoft.com/office/officeart/2005/8/layout/default"/>
    <dgm:cxn modelId="{0486EE29-02E4-4DFB-9184-8751B41E2215}" srcId="{06A89C8C-BDD0-48F9-B8DD-4103340B86FE}" destId="{F8B04E11-20A9-4D9B-B5C7-C71017DEA58E}" srcOrd="3" destOrd="0" parTransId="{795D1B89-8151-4781-88F7-967122DA7381}" sibTransId="{CA32B7F2-438B-42B1-8F49-13105677C358}"/>
    <dgm:cxn modelId="{F0CC6271-316E-4BFD-974F-9D4410DA3084}" type="presOf" srcId="{C61A1648-4D2F-4D87-94E6-B2886EA135D8}" destId="{B0B559C0-013B-49DD-B58A-8FC58AEC301F}" srcOrd="0" destOrd="0" presId="urn:microsoft.com/office/officeart/2005/8/layout/default"/>
    <dgm:cxn modelId="{791F207A-3566-422B-9A6F-C0313BDDAF0A}" srcId="{06A89C8C-BDD0-48F9-B8DD-4103340B86FE}" destId="{C61A1648-4D2F-4D87-94E6-B2886EA135D8}" srcOrd="4" destOrd="0" parTransId="{FE2A2FA1-4D70-4C69-9A5E-1D9E22658B97}" sibTransId="{91351439-CCDE-4087-877A-A602170553EE}"/>
    <dgm:cxn modelId="{0E477E7D-1FDD-4FDA-8629-D201BF3A50FD}" type="presOf" srcId="{6ABC66F0-F944-4EA0-B60A-23D8BD0FA9EC}" destId="{7F41CE12-EB20-4BE0-939E-7154D608BD0B}" srcOrd="0" destOrd="0" presId="urn:microsoft.com/office/officeart/2005/8/layout/default"/>
    <dgm:cxn modelId="{B3BB398A-FD72-4843-A9AA-F9C6DE619178}" type="presOf" srcId="{F8B04E11-20A9-4D9B-B5C7-C71017DEA58E}" destId="{A0E8E773-4161-4D18-8522-6913C4467B0B}" srcOrd="0" destOrd="0" presId="urn:microsoft.com/office/officeart/2005/8/layout/default"/>
    <dgm:cxn modelId="{07CEFA8A-014D-468D-88BF-5DDFAE83C099}" srcId="{06A89C8C-BDD0-48F9-B8DD-4103340B86FE}" destId="{033C0B52-BE39-476F-9708-29375C954A3C}" srcOrd="2" destOrd="0" parTransId="{D150D411-6E06-4423-B4C7-525D1995A913}" sibTransId="{61DAE4FE-1C23-4240-819D-3DD48205F6D7}"/>
    <dgm:cxn modelId="{07764DA3-359C-4E7D-8955-61B330D0724B}" type="presOf" srcId="{41547C31-32E5-42C2-8701-404626339E5B}" destId="{50AF150E-6FEB-4114-938D-7AF0081708E7}" srcOrd="0" destOrd="0" presId="urn:microsoft.com/office/officeart/2005/8/layout/default"/>
    <dgm:cxn modelId="{31A060AB-D65D-46BC-B8BA-0C81CC81CA1C}" type="presOf" srcId="{1CD1E182-31E4-41EE-839A-F03A797E1B32}" destId="{3DDCD78D-5A2E-4533-B3F6-075EE8DDE0F4}" srcOrd="0" destOrd="0" presId="urn:microsoft.com/office/officeart/2005/8/layout/default"/>
    <dgm:cxn modelId="{107E61BE-7878-4AE4-93C6-E14ACDA05FA2}" srcId="{06A89C8C-BDD0-48F9-B8DD-4103340B86FE}" destId="{1CD1E182-31E4-41EE-839A-F03A797E1B32}" srcOrd="5" destOrd="0" parTransId="{0A4EC09A-CD8F-419B-AEA5-2928EEFA9F9B}" sibTransId="{50CA621B-435D-41AC-B662-5A51E9951D74}"/>
    <dgm:cxn modelId="{112D34C7-4D20-424C-AE02-4AC19386C410}" srcId="{06A89C8C-BDD0-48F9-B8DD-4103340B86FE}" destId="{41547C31-32E5-42C2-8701-404626339E5B}" srcOrd="0" destOrd="0" parTransId="{537D97BD-F5B3-47AB-812E-700ADFBF90C1}" sibTransId="{96DCD131-DE9A-4337-A43B-DE84C6096B67}"/>
    <dgm:cxn modelId="{CB2127D6-5D5A-41EA-805F-429E52395E34}" srcId="{06A89C8C-BDD0-48F9-B8DD-4103340B86FE}" destId="{6ABC66F0-F944-4EA0-B60A-23D8BD0FA9EC}" srcOrd="1" destOrd="0" parTransId="{DCCE9A56-4890-48CB-926C-E194C432FEB1}" sibTransId="{F0C3FC72-0D84-46C1-B139-F0ABAF602BCC}"/>
    <dgm:cxn modelId="{E2B460FB-AF28-49C3-B316-71455B0B9D93}" type="presOf" srcId="{033C0B52-BE39-476F-9708-29375C954A3C}" destId="{86671866-F5DC-4DB8-99B7-CBD71A9BCAB6}" srcOrd="0" destOrd="0" presId="urn:microsoft.com/office/officeart/2005/8/layout/default"/>
    <dgm:cxn modelId="{EF87EFDE-8BF7-4966-8929-5237AA2C4888}" type="presParOf" srcId="{FC3BDBE2-0F53-4F59-AEBB-CE37177B5666}" destId="{50AF150E-6FEB-4114-938D-7AF0081708E7}" srcOrd="0" destOrd="0" presId="urn:microsoft.com/office/officeart/2005/8/layout/default"/>
    <dgm:cxn modelId="{80CBE198-9532-4885-AC00-EF88FDE7CF57}" type="presParOf" srcId="{FC3BDBE2-0F53-4F59-AEBB-CE37177B5666}" destId="{4FC261CB-AD78-4F47-B090-51F4C1DDD413}" srcOrd="1" destOrd="0" presId="urn:microsoft.com/office/officeart/2005/8/layout/default"/>
    <dgm:cxn modelId="{18A6B6A5-DC51-4CD5-A078-EBF10D0D41A6}" type="presParOf" srcId="{FC3BDBE2-0F53-4F59-AEBB-CE37177B5666}" destId="{7F41CE12-EB20-4BE0-939E-7154D608BD0B}" srcOrd="2" destOrd="0" presId="urn:microsoft.com/office/officeart/2005/8/layout/default"/>
    <dgm:cxn modelId="{24219011-4AD6-47EA-9508-7D34CA2ECA7A}" type="presParOf" srcId="{FC3BDBE2-0F53-4F59-AEBB-CE37177B5666}" destId="{95C0C210-29B5-4A83-973A-6CF7C6A4634C}" srcOrd="3" destOrd="0" presId="urn:microsoft.com/office/officeart/2005/8/layout/default"/>
    <dgm:cxn modelId="{D6B9938D-9CF4-4073-B870-0A7D126EDBD6}" type="presParOf" srcId="{FC3BDBE2-0F53-4F59-AEBB-CE37177B5666}" destId="{86671866-F5DC-4DB8-99B7-CBD71A9BCAB6}" srcOrd="4" destOrd="0" presId="urn:microsoft.com/office/officeart/2005/8/layout/default"/>
    <dgm:cxn modelId="{E35061D2-2DFD-485D-BCB3-95ADA90F1802}" type="presParOf" srcId="{FC3BDBE2-0F53-4F59-AEBB-CE37177B5666}" destId="{560037E1-5830-439D-B12F-C5C6723F5E85}" srcOrd="5" destOrd="0" presId="urn:microsoft.com/office/officeart/2005/8/layout/default"/>
    <dgm:cxn modelId="{561C1C54-C377-45A5-BC34-0B8D0733DEFA}" type="presParOf" srcId="{FC3BDBE2-0F53-4F59-AEBB-CE37177B5666}" destId="{A0E8E773-4161-4D18-8522-6913C4467B0B}" srcOrd="6" destOrd="0" presId="urn:microsoft.com/office/officeart/2005/8/layout/default"/>
    <dgm:cxn modelId="{29D80F53-E206-4475-A146-E179FF82B70F}" type="presParOf" srcId="{FC3BDBE2-0F53-4F59-AEBB-CE37177B5666}" destId="{6346B068-E72E-457A-882F-2F342A795A30}" srcOrd="7" destOrd="0" presId="urn:microsoft.com/office/officeart/2005/8/layout/default"/>
    <dgm:cxn modelId="{33A94F51-BE0C-40AA-AEDD-888D8D8C583C}" type="presParOf" srcId="{FC3BDBE2-0F53-4F59-AEBB-CE37177B5666}" destId="{B0B559C0-013B-49DD-B58A-8FC58AEC301F}" srcOrd="8" destOrd="0" presId="urn:microsoft.com/office/officeart/2005/8/layout/default"/>
    <dgm:cxn modelId="{1D99F6D2-F286-4C7A-A330-FF9AEAEA14C9}" type="presParOf" srcId="{FC3BDBE2-0F53-4F59-AEBB-CE37177B5666}" destId="{15377D9F-8CD5-4D55-972B-9FFBA05AEB07}" srcOrd="9" destOrd="0" presId="urn:microsoft.com/office/officeart/2005/8/layout/default"/>
    <dgm:cxn modelId="{B413F703-19D1-46EC-8863-53DAB42B2885}" type="presParOf" srcId="{FC3BDBE2-0F53-4F59-AEBB-CE37177B5666}" destId="{3DDCD78D-5A2E-4533-B3F6-075EE8DDE0F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F7B0C6-031D-4AB4-9A24-8839F6A2EC9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A41DFDF-5F11-4B27-A700-38D2704119A8}">
      <dgm:prSet phldrT="[Text]" custT="1"/>
      <dgm:spPr>
        <a:solidFill>
          <a:srgbClr val="0090BF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pPr algn="ctr"/>
          <a:r>
            <a:rPr lang="es-ES" sz="1700" b="1" dirty="0">
              <a:solidFill>
                <a:srgbClr val="FFFFFF"/>
              </a:solidFill>
            </a:rPr>
            <a:t>¿Qué es un conflicto de intereses?</a:t>
          </a:r>
        </a:p>
      </dgm:t>
    </dgm:pt>
    <dgm:pt modelId="{67B90AAB-A875-4332-9462-C3F742E638BC}" type="parTrans" cxnId="{23B6E4C7-53B9-469F-8BF4-C0E3C974CFEC}">
      <dgm:prSet/>
      <dgm:spPr/>
      <dgm:t>
        <a:bodyPr/>
        <a:lstStyle/>
        <a:p>
          <a:endParaRPr lang="nb-NO"/>
        </a:p>
      </dgm:t>
    </dgm:pt>
    <dgm:pt modelId="{6D3AC556-7976-4924-9DD0-B184948FCDE1}" type="sibTrans" cxnId="{23B6E4C7-53B9-469F-8BF4-C0E3C974CFEC}">
      <dgm:prSet/>
      <dgm:spPr/>
      <dgm:t>
        <a:bodyPr/>
        <a:lstStyle/>
        <a:p>
          <a:endParaRPr lang="nb-NO"/>
        </a:p>
      </dgm:t>
    </dgm:pt>
    <dgm:pt modelId="{4F16DC1E-F2D2-4B83-A9A6-7D5266247FB2}">
      <dgm:prSet phldrT="[Text]" custT="1"/>
      <dgm:spPr>
        <a:solidFill>
          <a:srgbClr val="0090BF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pPr algn="l"/>
          <a:r>
            <a:rPr lang="es-ES" sz="1600" dirty="0">
              <a:solidFill>
                <a:srgbClr val="FFFFFF"/>
              </a:solidFill>
            </a:rPr>
            <a:t>Aquella situación/circunstancia en la cual los intereses del titular del cargo inciden o pueden incidir en el desarrollo objetivo e imparcial de sus funciones oficiales relativas al EITI</a:t>
          </a:r>
        </a:p>
      </dgm:t>
    </dgm:pt>
    <dgm:pt modelId="{6EA8E166-1E03-4131-847F-5692E8E7BE39}" type="parTrans" cxnId="{A9D2EC18-7DC1-4B95-AA90-741927D00F37}">
      <dgm:prSet/>
      <dgm:spPr/>
      <dgm:t>
        <a:bodyPr/>
        <a:lstStyle/>
        <a:p>
          <a:endParaRPr lang="nb-NO"/>
        </a:p>
      </dgm:t>
    </dgm:pt>
    <dgm:pt modelId="{415F33DA-7BFA-4885-A516-0F26BBA64CF9}" type="sibTrans" cxnId="{A9D2EC18-7DC1-4B95-AA90-741927D00F37}">
      <dgm:prSet/>
      <dgm:spPr/>
      <dgm:t>
        <a:bodyPr/>
        <a:lstStyle/>
        <a:p>
          <a:endParaRPr lang="nb-NO"/>
        </a:p>
      </dgm:t>
    </dgm:pt>
    <dgm:pt modelId="{67EEA502-0007-43DF-B268-2732997C9426}">
      <dgm:prSet phldrT="[Text]" custT="1"/>
      <dgm:spPr>
        <a:solidFill>
          <a:srgbClr val="0090BF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pPr algn="l"/>
          <a:r>
            <a:rPr lang="es-ES" sz="1600" dirty="0">
              <a:solidFill>
                <a:srgbClr val="FFFFFF"/>
              </a:solidFill>
            </a:rPr>
            <a:t>El concepto de interés privado incluye toda ventaja para sí mismos, sus familiares, o conocidos</a:t>
          </a:r>
        </a:p>
      </dgm:t>
    </dgm:pt>
    <dgm:pt modelId="{5C0D7CB6-C550-4FFC-90FE-1A705DE9CD41}" type="parTrans" cxnId="{28D4D40F-794F-471D-BA70-7235006D699B}">
      <dgm:prSet/>
      <dgm:spPr/>
      <dgm:t>
        <a:bodyPr/>
        <a:lstStyle/>
        <a:p>
          <a:endParaRPr lang="nb-NO"/>
        </a:p>
      </dgm:t>
    </dgm:pt>
    <dgm:pt modelId="{1CE3F4AD-16CB-449D-9FFB-F9AA224E6FF2}" type="sibTrans" cxnId="{28D4D40F-794F-471D-BA70-7235006D699B}">
      <dgm:prSet/>
      <dgm:spPr/>
      <dgm:t>
        <a:bodyPr/>
        <a:lstStyle/>
        <a:p>
          <a:endParaRPr lang="nb-NO"/>
        </a:p>
      </dgm:t>
    </dgm:pt>
    <dgm:pt modelId="{C9CB6081-D9ED-E749-A737-3C1A92CC0CB5}" type="pres">
      <dgm:prSet presAssocID="{8FF7B0C6-031D-4AB4-9A24-8839F6A2EC98}" presName="diagram" presStyleCnt="0">
        <dgm:presLayoutVars>
          <dgm:dir/>
          <dgm:resizeHandles val="exact"/>
        </dgm:presLayoutVars>
      </dgm:prSet>
      <dgm:spPr/>
    </dgm:pt>
    <dgm:pt modelId="{CDE502BA-98B4-324C-AC99-0BFCC502CEBF}" type="pres">
      <dgm:prSet presAssocID="{5A41DFDF-5F11-4B27-A700-38D2704119A8}" presName="node" presStyleLbl="node1" presStyleIdx="0" presStyleCnt="1" custScaleX="239753" custLinFactNeighborX="-1524">
        <dgm:presLayoutVars>
          <dgm:bulletEnabled val="1"/>
        </dgm:presLayoutVars>
      </dgm:prSet>
      <dgm:spPr/>
    </dgm:pt>
  </dgm:ptLst>
  <dgm:cxnLst>
    <dgm:cxn modelId="{28D4D40F-794F-471D-BA70-7235006D699B}" srcId="{5A41DFDF-5F11-4B27-A700-38D2704119A8}" destId="{67EEA502-0007-43DF-B268-2732997C9426}" srcOrd="1" destOrd="0" parTransId="{5C0D7CB6-C550-4FFC-90FE-1A705DE9CD41}" sibTransId="{1CE3F4AD-16CB-449D-9FFB-F9AA224E6FF2}"/>
    <dgm:cxn modelId="{11715316-71AB-5B41-8C8A-79506CF085BB}" type="presOf" srcId="{5A41DFDF-5F11-4B27-A700-38D2704119A8}" destId="{CDE502BA-98B4-324C-AC99-0BFCC502CEBF}" srcOrd="0" destOrd="0" presId="urn:microsoft.com/office/officeart/2005/8/layout/default"/>
    <dgm:cxn modelId="{A9D2EC18-7DC1-4B95-AA90-741927D00F37}" srcId="{5A41DFDF-5F11-4B27-A700-38D2704119A8}" destId="{4F16DC1E-F2D2-4B83-A9A6-7D5266247FB2}" srcOrd="0" destOrd="0" parTransId="{6EA8E166-1E03-4131-847F-5692E8E7BE39}" sibTransId="{415F33DA-7BFA-4885-A516-0F26BBA64CF9}"/>
    <dgm:cxn modelId="{1B4C9D9C-9844-CB4E-B79E-A3A11D21C65C}" type="presOf" srcId="{8FF7B0C6-031D-4AB4-9A24-8839F6A2EC98}" destId="{C9CB6081-D9ED-E749-A737-3C1A92CC0CB5}" srcOrd="0" destOrd="0" presId="urn:microsoft.com/office/officeart/2005/8/layout/default"/>
    <dgm:cxn modelId="{EBFE80B7-CF46-144C-A353-3003B9CD4169}" type="presOf" srcId="{67EEA502-0007-43DF-B268-2732997C9426}" destId="{CDE502BA-98B4-324C-AC99-0BFCC502CEBF}" srcOrd="0" destOrd="2" presId="urn:microsoft.com/office/officeart/2005/8/layout/default"/>
    <dgm:cxn modelId="{23B6E4C7-53B9-469F-8BF4-C0E3C974CFEC}" srcId="{8FF7B0C6-031D-4AB4-9A24-8839F6A2EC98}" destId="{5A41DFDF-5F11-4B27-A700-38D2704119A8}" srcOrd="0" destOrd="0" parTransId="{67B90AAB-A875-4332-9462-C3F742E638BC}" sibTransId="{6D3AC556-7976-4924-9DD0-B184948FCDE1}"/>
    <dgm:cxn modelId="{3721C3E4-EC03-8743-B552-C40A556151EC}" type="presOf" srcId="{4F16DC1E-F2D2-4B83-A9A6-7D5266247FB2}" destId="{CDE502BA-98B4-324C-AC99-0BFCC502CEBF}" srcOrd="0" destOrd="1" presId="urn:microsoft.com/office/officeart/2005/8/layout/default"/>
    <dgm:cxn modelId="{D2D2F3F5-56E1-6D40-8C72-CAAEC9D61DA1}" type="presParOf" srcId="{C9CB6081-D9ED-E749-A737-3C1A92CC0CB5}" destId="{CDE502BA-98B4-324C-AC99-0BFCC502CEBF}" srcOrd="0" destOrd="0" presId="urn:microsoft.com/office/officeart/2005/8/layout/default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6EEE9C-BB67-414C-A37D-387AEC3DF56A}" type="doc">
      <dgm:prSet loTypeId="urn:microsoft.com/office/officeart/2005/8/layout/process1" loCatId="list" qsTypeId="urn:microsoft.com/office/officeart/2005/8/quickstyle/simple5" qsCatId="simple" csTypeId="urn:microsoft.com/office/officeart/2005/8/colors/accent1_2" csCatId="accent1" phldr="1"/>
      <dgm:spPr/>
    </dgm:pt>
    <dgm:pt modelId="{82933540-0FF9-478A-8DC7-6143ED843A7D}">
      <dgm:prSet phldrT="[Text]" custT="1"/>
      <dgm:spPr>
        <a:solidFill>
          <a:srgbClr val="025B8B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dirty="0">
              <a:solidFill>
                <a:srgbClr val="FFFFFF"/>
              </a:solidFill>
            </a:rPr>
            <a:t>Excúsese</a:t>
          </a:r>
        </a:p>
      </dgm:t>
    </dgm:pt>
    <dgm:pt modelId="{D923C1C8-1911-40E8-ACD2-566BB7E749C9}" type="parTrans" cxnId="{C916E987-AB4F-4734-A1DD-BC0E369F50CC}">
      <dgm:prSet/>
      <dgm:spPr/>
      <dgm:t>
        <a:bodyPr/>
        <a:lstStyle/>
        <a:p>
          <a:endParaRPr lang="nb-NO"/>
        </a:p>
      </dgm:t>
    </dgm:pt>
    <dgm:pt modelId="{D79D4DD5-4530-4EDE-8A5F-FA114145B125}" type="sibTrans" cxnId="{C916E987-AB4F-4734-A1DD-BC0E369F50CC}">
      <dgm:prSet/>
      <dgm:spPr>
        <a:solidFill>
          <a:srgbClr val="0090BF"/>
        </a:solidFill>
      </dgm:spPr>
      <dgm:t>
        <a:bodyPr/>
        <a:lstStyle/>
        <a:p>
          <a:endParaRPr lang="nb-NO"/>
        </a:p>
      </dgm:t>
    </dgm:pt>
    <dgm:pt modelId="{B511FB45-C57C-471A-89F9-07459F84A0C1}">
      <dgm:prSet phldrT="[Text]" custT="1"/>
      <dgm:spPr>
        <a:solidFill>
          <a:srgbClr val="0090BF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dirty="0">
              <a:solidFill>
                <a:srgbClr val="FFFFFF"/>
              </a:solidFill>
            </a:rPr>
            <a:t>Notifique su excusa al Consejo o grupo multipartícipe</a:t>
          </a:r>
        </a:p>
      </dgm:t>
    </dgm:pt>
    <dgm:pt modelId="{3D6AE27A-BCF7-437D-82C1-8960AF573E96}" type="parTrans" cxnId="{C30EF119-76BA-4B00-806E-C92C00BD6F8E}">
      <dgm:prSet/>
      <dgm:spPr/>
      <dgm:t>
        <a:bodyPr/>
        <a:lstStyle/>
        <a:p>
          <a:endParaRPr lang="nb-NO"/>
        </a:p>
      </dgm:t>
    </dgm:pt>
    <dgm:pt modelId="{99248112-4DE5-41FA-9A2E-41869FB5EAD7}" type="sibTrans" cxnId="{C30EF119-76BA-4B00-806E-C92C00BD6F8E}">
      <dgm:prSet/>
      <dgm:spPr/>
      <dgm:t>
        <a:bodyPr/>
        <a:lstStyle/>
        <a:p>
          <a:endParaRPr lang="nb-NO"/>
        </a:p>
      </dgm:t>
    </dgm:pt>
    <dgm:pt modelId="{2F091F0E-5DF8-47A9-932E-ABAA6D559212}">
      <dgm:prSet phldrT="[Text]" custT="1"/>
      <dgm:spPr>
        <a:solidFill>
          <a:srgbClr val="FFFFFF"/>
        </a:solidFill>
        <a:ln>
          <a:noFill/>
        </a:ln>
        <a:effectLst/>
      </dgm:spPr>
      <dgm:t>
        <a:bodyPr/>
        <a:lstStyle/>
        <a:p>
          <a:r>
            <a:rPr lang="es-ES" sz="2000" b="1" dirty="0">
              <a:solidFill>
                <a:srgbClr val="002157"/>
              </a:solidFill>
            </a:rPr>
            <a:t>En caso de encontrarse en tal posición</a:t>
          </a:r>
        </a:p>
      </dgm:t>
    </dgm:pt>
    <dgm:pt modelId="{82DBCBA8-D031-4EE1-ACCA-2B652252CF5A}" type="sibTrans" cxnId="{9E9465EC-496E-4D75-B0FE-FD4FA317FE30}">
      <dgm:prSet/>
      <dgm:spPr>
        <a:solidFill>
          <a:srgbClr val="025B8B"/>
        </a:solidFill>
      </dgm:spPr>
      <dgm:t>
        <a:bodyPr/>
        <a:lstStyle/>
        <a:p>
          <a:endParaRPr lang="nb-NO"/>
        </a:p>
      </dgm:t>
    </dgm:pt>
    <dgm:pt modelId="{12E2994E-9B4A-4930-9504-5A15AB1A084B}" type="parTrans" cxnId="{9E9465EC-496E-4D75-B0FE-FD4FA317FE30}">
      <dgm:prSet/>
      <dgm:spPr/>
      <dgm:t>
        <a:bodyPr/>
        <a:lstStyle/>
        <a:p>
          <a:endParaRPr lang="nb-NO"/>
        </a:p>
      </dgm:t>
    </dgm:pt>
    <dgm:pt modelId="{29B9D0FB-9DAE-42B5-8D47-6FC653A908B6}" type="pres">
      <dgm:prSet presAssocID="{0F6EEE9C-BB67-414C-A37D-387AEC3DF56A}" presName="Name0" presStyleCnt="0">
        <dgm:presLayoutVars>
          <dgm:dir/>
          <dgm:resizeHandles val="exact"/>
        </dgm:presLayoutVars>
      </dgm:prSet>
      <dgm:spPr/>
    </dgm:pt>
    <dgm:pt modelId="{0A047551-45BD-49A6-AE8E-94ED364D872D}" type="pres">
      <dgm:prSet presAssocID="{2F091F0E-5DF8-47A9-932E-ABAA6D559212}" presName="node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589AA4AF-098E-4531-8E6B-31A482D58469}" type="pres">
      <dgm:prSet presAssocID="{82DBCBA8-D031-4EE1-ACCA-2B652252CF5A}" presName="sibTrans" presStyleLbl="sibTrans2D1" presStyleIdx="0" presStyleCnt="2"/>
      <dgm:spPr/>
    </dgm:pt>
    <dgm:pt modelId="{0D12D10B-E5AE-401C-8532-24AF4729D9AB}" type="pres">
      <dgm:prSet presAssocID="{82DBCBA8-D031-4EE1-ACCA-2B652252CF5A}" presName="connectorText" presStyleLbl="sibTrans2D1" presStyleIdx="0" presStyleCnt="2"/>
      <dgm:spPr/>
    </dgm:pt>
    <dgm:pt modelId="{CED01155-7B85-4191-8B72-B5DEF531AF1A}" type="pres">
      <dgm:prSet presAssocID="{82933540-0FF9-478A-8DC7-6143ED843A7D}" presName="node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6695646F-EB94-4361-A87E-B9FEB9E9B16B}" type="pres">
      <dgm:prSet presAssocID="{D79D4DD5-4530-4EDE-8A5F-FA114145B125}" presName="sibTrans" presStyleLbl="sibTrans2D1" presStyleIdx="1" presStyleCnt="2"/>
      <dgm:spPr/>
    </dgm:pt>
    <dgm:pt modelId="{4D5F3E40-3D06-4176-8D9F-B58ADA64E99E}" type="pres">
      <dgm:prSet presAssocID="{D79D4DD5-4530-4EDE-8A5F-FA114145B125}" presName="connectorText" presStyleLbl="sibTrans2D1" presStyleIdx="1" presStyleCnt="2"/>
      <dgm:spPr/>
    </dgm:pt>
    <dgm:pt modelId="{5682A098-58F8-4F16-B4F6-0E6ED543023E}" type="pres">
      <dgm:prSet presAssocID="{B511FB45-C57C-471A-89F9-07459F84A0C1}" presName="node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C30EF119-76BA-4B00-806E-C92C00BD6F8E}" srcId="{0F6EEE9C-BB67-414C-A37D-387AEC3DF56A}" destId="{B511FB45-C57C-471A-89F9-07459F84A0C1}" srcOrd="2" destOrd="0" parTransId="{3D6AE27A-BCF7-437D-82C1-8960AF573E96}" sibTransId="{99248112-4DE5-41FA-9A2E-41869FB5EAD7}"/>
    <dgm:cxn modelId="{05FD761D-1684-4D43-8DE8-BA387B0D6A3B}" type="presOf" srcId="{82DBCBA8-D031-4EE1-ACCA-2B652252CF5A}" destId="{589AA4AF-098E-4531-8E6B-31A482D58469}" srcOrd="0" destOrd="0" presId="urn:microsoft.com/office/officeart/2005/8/layout/process1"/>
    <dgm:cxn modelId="{5A108971-9347-4734-8EE1-760AAD8A7A4C}" type="presOf" srcId="{D79D4DD5-4530-4EDE-8A5F-FA114145B125}" destId="{6695646F-EB94-4361-A87E-B9FEB9E9B16B}" srcOrd="0" destOrd="0" presId="urn:microsoft.com/office/officeart/2005/8/layout/process1"/>
    <dgm:cxn modelId="{0A3CB879-B8E8-49E5-A03B-DD51DC6C7011}" type="presOf" srcId="{B511FB45-C57C-471A-89F9-07459F84A0C1}" destId="{5682A098-58F8-4F16-B4F6-0E6ED543023E}" srcOrd="0" destOrd="0" presId="urn:microsoft.com/office/officeart/2005/8/layout/process1"/>
    <dgm:cxn modelId="{C916E987-AB4F-4734-A1DD-BC0E369F50CC}" srcId="{0F6EEE9C-BB67-414C-A37D-387AEC3DF56A}" destId="{82933540-0FF9-478A-8DC7-6143ED843A7D}" srcOrd="1" destOrd="0" parTransId="{D923C1C8-1911-40E8-ACD2-566BB7E749C9}" sibTransId="{D79D4DD5-4530-4EDE-8A5F-FA114145B125}"/>
    <dgm:cxn modelId="{011AAA9E-4FFF-42E1-B3FB-09535D311AE1}" type="presOf" srcId="{82933540-0FF9-478A-8DC7-6143ED843A7D}" destId="{CED01155-7B85-4191-8B72-B5DEF531AF1A}" srcOrd="0" destOrd="0" presId="urn:microsoft.com/office/officeart/2005/8/layout/process1"/>
    <dgm:cxn modelId="{813F0DB5-07DA-466E-9E86-FC6F0D0B2115}" type="presOf" srcId="{2F091F0E-5DF8-47A9-932E-ABAA6D559212}" destId="{0A047551-45BD-49A6-AE8E-94ED364D872D}" srcOrd="0" destOrd="0" presId="urn:microsoft.com/office/officeart/2005/8/layout/process1"/>
    <dgm:cxn modelId="{CE89D2C7-602D-4FF5-B3DD-9B1E1DADFDF9}" type="presOf" srcId="{82DBCBA8-D031-4EE1-ACCA-2B652252CF5A}" destId="{0D12D10B-E5AE-401C-8532-24AF4729D9AB}" srcOrd="1" destOrd="0" presId="urn:microsoft.com/office/officeart/2005/8/layout/process1"/>
    <dgm:cxn modelId="{9E9465EC-496E-4D75-B0FE-FD4FA317FE30}" srcId="{0F6EEE9C-BB67-414C-A37D-387AEC3DF56A}" destId="{2F091F0E-5DF8-47A9-932E-ABAA6D559212}" srcOrd="0" destOrd="0" parTransId="{12E2994E-9B4A-4930-9504-5A15AB1A084B}" sibTransId="{82DBCBA8-D031-4EE1-ACCA-2B652252CF5A}"/>
    <dgm:cxn modelId="{4B507EF5-49EE-4CB4-BC96-CA327363DC19}" type="presOf" srcId="{0F6EEE9C-BB67-414C-A37D-387AEC3DF56A}" destId="{29B9D0FB-9DAE-42B5-8D47-6FC653A908B6}" srcOrd="0" destOrd="0" presId="urn:microsoft.com/office/officeart/2005/8/layout/process1"/>
    <dgm:cxn modelId="{615CECF5-90BD-419B-A926-B9AD5A8711F5}" type="presOf" srcId="{D79D4DD5-4530-4EDE-8A5F-FA114145B125}" destId="{4D5F3E40-3D06-4176-8D9F-B58ADA64E99E}" srcOrd="1" destOrd="0" presId="urn:microsoft.com/office/officeart/2005/8/layout/process1"/>
    <dgm:cxn modelId="{EFED058C-F268-4303-9D56-B1E89679CB85}" type="presParOf" srcId="{29B9D0FB-9DAE-42B5-8D47-6FC653A908B6}" destId="{0A047551-45BD-49A6-AE8E-94ED364D872D}" srcOrd="0" destOrd="0" presId="urn:microsoft.com/office/officeart/2005/8/layout/process1"/>
    <dgm:cxn modelId="{9A6FF103-413F-40D6-9C67-772381D10869}" type="presParOf" srcId="{29B9D0FB-9DAE-42B5-8D47-6FC653A908B6}" destId="{589AA4AF-098E-4531-8E6B-31A482D58469}" srcOrd="1" destOrd="0" presId="urn:microsoft.com/office/officeart/2005/8/layout/process1"/>
    <dgm:cxn modelId="{00B2B2B3-1C90-43C7-AC14-F0C6FC502B60}" type="presParOf" srcId="{589AA4AF-098E-4531-8E6B-31A482D58469}" destId="{0D12D10B-E5AE-401C-8532-24AF4729D9AB}" srcOrd="0" destOrd="0" presId="urn:microsoft.com/office/officeart/2005/8/layout/process1"/>
    <dgm:cxn modelId="{AB7875A4-D180-49DB-9D75-8AC97D3C6765}" type="presParOf" srcId="{29B9D0FB-9DAE-42B5-8D47-6FC653A908B6}" destId="{CED01155-7B85-4191-8B72-B5DEF531AF1A}" srcOrd="2" destOrd="0" presId="urn:microsoft.com/office/officeart/2005/8/layout/process1"/>
    <dgm:cxn modelId="{554406BB-C664-4474-8897-26918A400D56}" type="presParOf" srcId="{29B9D0FB-9DAE-42B5-8D47-6FC653A908B6}" destId="{6695646F-EB94-4361-A87E-B9FEB9E9B16B}" srcOrd="3" destOrd="0" presId="urn:microsoft.com/office/officeart/2005/8/layout/process1"/>
    <dgm:cxn modelId="{98A5BC49-D3AB-4FE5-AF74-2C101A31B3AD}" type="presParOf" srcId="{6695646F-EB94-4361-A87E-B9FEB9E9B16B}" destId="{4D5F3E40-3D06-4176-8D9F-B58ADA64E99E}" srcOrd="0" destOrd="0" presId="urn:microsoft.com/office/officeart/2005/8/layout/process1"/>
    <dgm:cxn modelId="{9D8200C8-15F9-4796-9CAE-9F6639202277}" type="presParOf" srcId="{29B9D0FB-9DAE-42B5-8D47-6FC653A908B6}" destId="{5682A098-58F8-4F16-B4F6-0E6ED54302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F150E-6FEB-4114-938D-7AF0081708E7}">
      <dsp:nvSpPr>
        <dsp:cNvPr id="0" name=""/>
        <dsp:cNvSpPr/>
      </dsp:nvSpPr>
      <dsp:spPr>
        <a:xfrm>
          <a:off x="609" y="357524"/>
          <a:ext cx="2211466" cy="1511608"/>
        </a:xfrm>
        <a:prstGeom prst="rect">
          <a:avLst/>
        </a:prstGeom>
        <a:solidFill>
          <a:srgbClr val="0090BF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>
              <a:solidFill>
                <a:srgbClr val="FFFFFF"/>
              </a:solidFill>
              <a:latin typeface="+mn-lt"/>
            </a:rPr>
            <a:t>Observar los estándares de </a:t>
          </a:r>
          <a:r>
            <a:rPr lang="es-ES" sz="1600" b="1" kern="1200" dirty="0">
              <a:solidFill>
                <a:srgbClr val="FFFFFF"/>
              </a:solidFill>
              <a:latin typeface="+mn-lt"/>
            </a:rPr>
            <a:t>integridad</a:t>
          </a:r>
          <a:r>
            <a:rPr lang="es-ES" sz="1600" b="0" kern="1200" dirty="0">
              <a:solidFill>
                <a:srgbClr val="FFFFFF"/>
              </a:solidFill>
              <a:latin typeface="+mn-lt"/>
            </a:rPr>
            <a:t> y </a:t>
          </a:r>
          <a:r>
            <a:rPr lang="es-ES" sz="1600" b="1" kern="1200" dirty="0">
              <a:solidFill>
                <a:srgbClr val="FFFFFF"/>
              </a:solidFill>
              <a:latin typeface="+mn-lt"/>
            </a:rPr>
            <a:t>conducta ética</a:t>
          </a:r>
        </a:p>
      </dsp:txBody>
      <dsp:txXfrm>
        <a:off x="609" y="357524"/>
        <a:ext cx="2211466" cy="1511608"/>
      </dsp:txXfrm>
    </dsp:sp>
    <dsp:sp modelId="{7F41CE12-EB20-4BE0-939E-7154D608BD0B}">
      <dsp:nvSpPr>
        <dsp:cNvPr id="0" name=""/>
        <dsp:cNvSpPr/>
      </dsp:nvSpPr>
      <dsp:spPr>
        <a:xfrm>
          <a:off x="2433222" y="357524"/>
          <a:ext cx="2211466" cy="1511608"/>
        </a:xfrm>
        <a:prstGeom prst="rect">
          <a:avLst/>
        </a:prstGeom>
        <a:solidFill>
          <a:srgbClr val="0090BF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rgbClr val="FFFFFF"/>
              </a:solidFill>
              <a:latin typeface="+mn-lt"/>
            </a:rPr>
            <a:t>Actuar con </a:t>
          </a:r>
          <a:r>
            <a:rPr lang="es-ES" sz="1600" b="1" kern="1200" dirty="0">
              <a:solidFill>
                <a:srgbClr val="FFFFFF"/>
              </a:solidFill>
              <a:latin typeface="+mn-lt"/>
            </a:rPr>
            <a:t>honestidad</a:t>
          </a:r>
          <a:r>
            <a:rPr lang="es-ES" sz="1600" kern="1200" dirty="0">
              <a:solidFill>
                <a:srgbClr val="FFFFFF"/>
              </a:solidFill>
              <a:latin typeface="+mn-lt"/>
            </a:rPr>
            <a:t> y </a:t>
          </a:r>
          <a:r>
            <a:rPr lang="es-ES" sz="1600" b="1" kern="1200" dirty="0">
              <a:solidFill>
                <a:srgbClr val="FFFFFF"/>
              </a:solidFill>
              <a:latin typeface="+mn-lt"/>
            </a:rPr>
            <a:t>corrección</a:t>
          </a:r>
        </a:p>
      </dsp:txBody>
      <dsp:txXfrm>
        <a:off x="2433222" y="357524"/>
        <a:ext cx="2211466" cy="1511608"/>
      </dsp:txXfrm>
    </dsp:sp>
    <dsp:sp modelId="{86671866-F5DC-4DB8-99B7-CBD71A9BCAB6}">
      <dsp:nvSpPr>
        <dsp:cNvPr id="0" name=""/>
        <dsp:cNvSpPr/>
      </dsp:nvSpPr>
      <dsp:spPr>
        <a:xfrm>
          <a:off x="4865836" y="325692"/>
          <a:ext cx="2391701" cy="1575271"/>
        </a:xfrm>
        <a:prstGeom prst="rect">
          <a:avLst/>
        </a:prstGeom>
        <a:solidFill>
          <a:srgbClr val="0090BF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rgbClr val="FFFFFF"/>
              </a:solidFill>
              <a:latin typeface="+mn-lt"/>
            </a:rPr>
            <a:t>Inspirar </a:t>
          </a:r>
          <a:r>
            <a:rPr lang="es-ES" sz="1600" b="1" kern="1200" dirty="0">
              <a:solidFill>
                <a:srgbClr val="FFFFFF"/>
              </a:solidFill>
              <a:latin typeface="+mn-lt"/>
            </a:rPr>
            <a:t>respeto</a:t>
          </a:r>
          <a:r>
            <a:rPr lang="es-ES" sz="1600" kern="1200" dirty="0">
              <a:solidFill>
                <a:srgbClr val="FFFFFF"/>
              </a:solidFill>
              <a:latin typeface="+mn-lt"/>
            </a:rPr>
            <a:t> y </a:t>
          </a:r>
          <a:r>
            <a:rPr lang="es-ES" sz="1600" b="1" kern="1200" dirty="0">
              <a:solidFill>
                <a:srgbClr val="FFFFFF"/>
              </a:solidFill>
              <a:latin typeface="+mn-lt"/>
            </a:rPr>
            <a:t>confianza</a:t>
          </a:r>
          <a:r>
            <a:rPr lang="es-ES" sz="1600" kern="1200" dirty="0">
              <a:solidFill>
                <a:srgbClr val="FFFFFF"/>
              </a:solidFill>
              <a:latin typeface="+mn-lt"/>
            </a:rPr>
            <a:t> en la condición de titulares de cargos en una asociación que promueve la transparencia y la rendición de cuentas</a:t>
          </a:r>
        </a:p>
      </dsp:txBody>
      <dsp:txXfrm>
        <a:off x="4865836" y="325692"/>
        <a:ext cx="2391701" cy="1575271"/>
      </dsp:txXfrm>
    </dsp:sp>
    <dsp:sp modelId="{A0E8E773-4161-4D18-8522-6913C4467B0B}">
      <dsp:nvSpPr>
        <dsp:cNvPr id="0" name=""/>
        <dsp:cNvSpPr/>
      </dsp:nvSpPr>
      <dsp:spPr>
        <a:xfrm>
          <a:off x="90726" y="2122111"/>
          <a:ext cx="2211466" cy="1476737"/>
        </a:xfrm>
        <a:prstGeom prst="rect">
          <a:avLst/>
        </a:prstGeom>
        <a:solidFill>
          <a:srgbClr val="0090BF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rgbClr val="FFFFFF"/>
              </a:solidFill>
              <a:latin typeface="+mn-lt"/>
            </a:rPr>
            <a:t>Actuar con </a:t>
          </a:r>
          <a:r>
            <a:rPr lang="es-ES" sz="1600" b="1" kern="1200" dirty="0">
              <a:solidFill>
                <a:srgbClr val="FFFFFF"/>
              </a:solidFill>
              <a:latin typeface="+mn-lt"/>
            </a:rPr>
            <a:t>buena fe</a:t>
          </a:r>
          <a:r>
            <a:rPr lang="es-ES" sz="1600" kern="1200" dirty="0">
              <a:solidFill>
                <a:srgbClr val="FFFFFF"/>
              </a:solidFill>
              <a:latin typeface="+mn-lt"/>
            </a:rPr>
            <a:t>, </a:t>
          </a:r>
          <a:r>
            <a:rPr lang="es-ES" sz="1600" b="1" kern="1200" dirty="0">
              <a:solidFill>
                <a:srgbClr val="FFFFFF"/>
              </a:solidFill>
              <a:latin typeface="+mn-lt"/>
            </a:rPr>
            <a:t>honestidad</a:t>
          </a:r>
          <a:r>
            <a:rPr lang="es-ES" sz="1600" kern="1200" dirty="0">
              <a:solidFill>
                <a:srgbClr val="FFFFFF"/>
              </a:solidFill>
              <a:latin typeface="+mn-lt"/>
            </a:rPr>
            <a:t>, </a:t>
          </a:r>
          <a:r>
            <a:rPr lang="es-ES" sz="1600" b="1" kern="1200" dirty="0">
              <a:solidFill>
                <a:srgbClr val="FFFFFF"/>
              </a:solidFill>
              <a:latin typeface="+mn-lt"/>
            </a:rPr>
            <a:t>integridad</a:t>
          </a:r>
          <a:r>
            <a:rPr lang="es-ES" sz="1600" kern="1200" dirty="0">
              <a:solidFill>
                <a:srgbClr val="FFFFFF"/>
              </a:solidFill>
              <a:latin typeface="+mn-lt"/>
            </a:rPr>
            <a:t>, </a:t>
          </a:r>
          <a:r>
            <a:rPr lang="es-ES" sz="1600" b="1" kern="1200" dirty="0">
              <a:solidFill>
                <a:srgbClr val="FFFFFF"/>
              </a:solidFill>
              <a:latin typeface="+mn-lt"/>
            </a:rPr>
            <a:t>diligencia</a:t>
          </a:r>
          <a:r>
            <a:rPr lang="es-ES" sz="1600" kern="1200" dirty="0">
              <a:solidFill>
                <a:srgbClr val="FFFFFF"/>
              </a:solidFill>
              <a:latin typeface="+mn-lt"/>
            </a:rPr>
            <a:t> y un nivel de </a:t>
          </a:r>
          <a:r>
            <a:rPr lang="es-ES" sz="1600" b="1" kern="1200" dirty="0">
              <a:solidFill>
                <a:srgbClr val="FFFFFF"/>
              </a:solidFill>
              <a:latin typeface="+mn-lt"/>
            </a:rPr>
            <a:t>competencia razonable</a:t>
          </a:r>
        </a:p>
      </dsp:txBody>
      <dsp:txXfrm>
        <a:off x="90726" y="2122111"/>
        <a:ext cx="2211466" cy="1476737"/>
      </dsp:txXfrm>
    </dsp:sp>
    <dsp:sp modelId="{B0B559C0-013B-49DD-B58A-8FC58AEC301F}">
      <dsp:nvSpPr>
        <dsp:cNvPr id="0" name=""/>
        <dsp:cNvSpPr/>
      </dsp:nvSpPr>
      <dsp:spPr>
        <a:xfrm>
          <a:off x="2523340" y="2122111"/>
          <a:ext cx="2211466" cy="1476737"/>
        </a:xfrm>
        <a:prstGeom prst="rect">
          <a:avLst/>
        </a:prstGeom>
        <a:solidFill>
          <a:srgbClr val="0090BF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rgbClr val="FFFFFF"/>
              </a:solidFill>
              <a:latin typeface="+mn-lt"/>
            </a:rPr>
            <a:t>Preservar y mejorar la </a:t>
          </a:r>
          <a:r>
            <a:rPr lang="es-ES" sz="1600" b="1" kern="1200" dirty="0">
              <a:solidFill>
                <a:srgbClr val="FFFFFF"/>
              </a:solidFill>
              <a:latin typeface="+mn-lt"/>
            </a:rPr>
            <a:t>confianza del público</a:t>
          </a:r>
          <a:r>
            <a:rPr lang="es-ES" sz="1600" kern="1200" dirty="0">
              <a:solidFill>
                <a:srgbClr val="FFFFFF"/>
              </a:solidFill>
              <a:latin typeface="+mn-lt"/>
            </a:rPr>
            <a:t> en su </a:t>
          </a:r>
          <a:r>
            <a:rPr lang="es-ES" sz="1600" b="1" kern="1200" dirty="0">
              <a:solidFill>
                <a:srgbClr val="FFFFFF"/>
              </a:solidFill>
              <a:latin typeface="+mn-lt"/>
            </a:rPr>
            <a:t>integridad</a:t>
          </a:r>
          <a:r>
            <a:rPr lang="es-ES" sz="1600" kern="1200" dirty="0">
              <a:solidFill>
                <a:srgbClr val="FFFFFF"/>
              </a:solidFill>
              <a:latin typeface="+mn-lt"/>
            </a:rPr>
            <a:t> y en la integridad del EITI</a:t>
          </a:r>
        </a:p>
      </dsp:txBody>
      <dsp:txXfrm>
        <a:off x="2523340" y="2122111"/>
        <a:ext cx="2211466" cy="1476737"/>
      </dsp:txXfrm>
    </dsp:sp>
    <dsp:sp modelId="{3DDCD78D-5A2E-4533-B3F6-075EE8DDE0F4}">
      <dsp:nvSpPr>
        <dsp:cNvPr id="0" name=""/>
        <dsp:cNvSpPr/>
      </dsp:nvSpPr>
      <dsp:spPr>
        <a:xfrm>
          <a:off x="4955953" y="2122111"/>
          <a:ext cx="2211466" cy="1476737"/>
        </a:xfrm>
        <a:prstGeom prst="rect">
          <a:avLst/>
        </a:prstGeom>
        <a:solidFill>
          <a:srgbClr val="0090BF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rgbClr val="FFFFFF"/>
              </a:solidFill>
              <a:latin typeface="+mn-lt"/>
            </a:rPr>
            <a:t>Garantizar que la asociación con el EITI goce en todo momento de </a:t>
          </a:r>
          <a:r>
            <a:rPr lang="es-ES" sz="1600" b="1" kern="1200" dirty="0">
              <a:solidFill>
                <a:srgbClr val="FFFFFF"/>
              </a:solidFill>
              <a:latin typeface="+mn-lt"/>
            </a:rPr>
            <a:t>buena consideración</a:t>
          </a:r>
        </a:p>
      </dsp:txBody>
      <dsp:txXfrm>
        <a:off x="4955953" y="2122111"/>
        <a:ext cx="2211466" cy="1476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502BA-98B4-324C-AC99-0BFCC502CEBF}">
      <dsp:nvSpPr>
        <dsp:cNvPr id="0" name=""/>
        <dsp:cNvSpPr/>
      </dsp:nvSpPr>
      <dsp:spPr>
        <a:xfrm>
          <a:off x="69129" y="100"/>
          <a:ext cx="6847225" cy="1713570"/>
        </a:xfrm>
        <a:prstGeom prst="rect">
          <a:avLst/>
        </a:prstGeom>
        <a:solidFill>
          <a:srgbClr val="0090BF"/>
        </a:solidFill>
        <a:ln w="34925" cap="flat" cmpd="sng" algn="in">
          <a:noFill/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>
              <a:solidFill>
                <a:srgbClr val="FFFFFF"/>
              </a:solidFill>
            </a:rPr>
            <a:t>¿Qué es un conflicto de intereses?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rgbClr val="FFFFFF"/>
              </a:solidFill>
            </a:rPr>
            <a:t>Aquella situación/circunstancia en la cual los intereses del titular del cargo inciden o pueden incidir en el desarrollo objetivo e imparcial de sus funciones oficiales relativas al EITI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rgbClr val="FFFFFF"/>
              </a:solidFill>
            </a:rPr>
            <a:t>El concepto de interés privado incluye toda ventaja para sí mismos, sus familiares, o conocidos</a:t>
          </a:r>
        </a:p>
      </dsp:txBody>
      <dsp:txXfrm>
        <a:off x="69129" y="100"/>
        <a:ext cx="6847225" cy="17135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47551-45BD-49A6-AE8E-94ED364D872D}">
      <dsp:nvSpPr>
        <dsp:cNvPr id="0" name=""/>
        <dsp:cNvSpPr/>
      </dsp:nvSpPr>
      <dsp:spPr>
        <a:xfrm>
          <a:off x="6008" y="843732"/>
          <a:ext cx="1795845" cy="1077507"/>
        </a:xfrm>
        <a:prstGeom prst="rect">
          <a:avLst/>
        </a:prstGeom>
        <a:solidFill>
          <a:srgbClr val="FFFFF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002157"/>
              </a:solidFill>
            </a:rPr>
            <a:t>En caso de encontrarse en tal posición</a:t>
          </a:r>
        </a:p>
      </dsp:txBody>
      <dsp:txXfrm>
        <a:off x="6008" y="843732"/>
        <a:ext cx="1795845" cy="1077507"/>
      </dsp:txXfrm>
    </dsp:sp>
    <dsp:sp modelId="{589AA4AF-098E-4531-8E6B-31A482D58469}">
      <dsp:nvSpPr>
        <dsp:cNvPr id="0" name=""/>
        <dsp:cNvSpPr/>
      </dsp:nvSpPr>
      <dsp:spPr>
        <a:xfrm>
          <a:off x="1981438" y="1159801"/>
          <a:ext cx="380719" cy="445369"/>
        </a:xfrm>
        <a:prstGeom prst="rightArrow">
          <a:avLst>
            <a:gd name="adj1" fmla="val 60000"/>
            <a:gd name="adj2" fmla="val 50000"/>
          </a:avLst>
        </a:prstGeom>
        <a:solidFill>
          <a:srgbClr val="025B8B"/>
        </a:soli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2000" kern="1200"/>
        </a:p>
      </dsp:txBody>
      <dsp:txXfrm>
        <a:off x="1981438" y="1248875"/>
        <a:ext cx="266503" cy="267221"/>
      </dsp:txXfrm>
    </dsp:sp>
    <dsp:sp modelId="{CED01155-7B85-4191-8B72-B5DEF531AF1A}">
      <dsp:nvSpPr>
        <dsp:cNvPr id="0" name=""/>
        <dsp:cNvSpPr/>
      </dsp:nvSpPr>
      <dsp:spPr>
        <a:xfrm>
          <a:off x="2520191" y="843732"/>
          <a:ext cx="1795845" cy="1077507"/>
        </a:xfrm>
        <a:prstGeom prst="rect">
          <a:avLst/>
        </a:prstGeom>
        <a:solidFill>
          <a:srgbClr val="025B8B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FFFFFF"/>
              </a:solidFill>
            </a:rPr>
            <a:t>Excúsese</a:t>
          </a:r>
        </a:p>
      </dsp:txBody>
      <dsp:txXfrm>
        <a:off x="2520191" y="843732"/>
        <a:ext cx="1795845" cy="1077507"/>
      </dsp:txXfrm>
    </dsp:sp>
    <dsp:sp modelId="{6695646F-EB94-4361-A87E-B9FEB9E9B16B}">
      <dsp:nvSpPr>
        <dsp:cNvPr id="0" name=""/>
        <dsp:cNvSpPr/>
      </dsp:nvSpPr>
      <dsp:spPr>
        <a:xfrm>
          <a:off x="4495621" y="1159801"/>
          <a:ext cx="380719" cy="445369"/>
        </a:xfrm>
        <a:prstGeom prst="rightArrow">
          <a:avLst>
            <a:gd name="adj1" fmla="val 60000"/>
            <a:gd name="adj2" fmla="val 50000"/>
          </a:avLst>
        </a:prstGeom>
        <a:solidFill>
          <a:srgbClr val="0090BF"/>
        </a:soli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2000" kern="1200"/>
        </a:p>
      </dsp:txBody>
      <dsp:txXfrm>
        <a:off x="4495621" y="1248875"/>
        <a:ext cx="266503" cy="267221"/>
      </dsp:txXfrm>
    </dsp:sp>
    <dsp:sp modelId="{5682A098-58F8-4F16-B4F6-0E6ED543023E}">
      <dsp:nvSpPr>
        <dsp:cNvPr id="0" name=""/>
        <dsp:cNvSpPr/>
      </dsp:nvSpPr>
      <dsp:spPr>
        <a:xfrm>
          <a:off x="5034375" y="843732"/>
          <a:ext cx="1795845" cy="1077507"/>
        </a:xfrm>
        <a:prstGeom prst="rect">
          <a:avLst/>
        </a:prstGeom>
        <a:solidFill>
          <a:srgbClr val="0090BF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FFFFFF"/>
              </a:solidFill>
            </a:rPr>
            <a:t>Notifique su excusa al Consejo o grupo multipartícipe</a:t>
          </a:r>
        </a:p>
      </dsp:txBody>
      <dsp:txXfrm>
        <a:off x="5034375" y="843732"/>
        <a:ext cx="1795845" cy="1077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F0302-BE9E-8A47-8FBA-EF4A5D6A0C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32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6341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318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1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318D56-2F65-2345-986D-6A6A643464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3A550BA-8BB3-0B42-A64B-40FACC84A7ED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D7E56E-AC71-8A46-B53B-A5A57D0F79E5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8D247A-8C6F-0345-88AD-11EBA9482B87}"/>
              </a:ext>
            </a:extLst>
          </p:cNvPr>
          <p:cNvSpPr/>
          <p:nvPr userDrawn="1"/>
        </p:nvSpPr>
        <p:spPr>
          <a:xfrm>
            <a:off x="725292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B7248B-D2AB-ED4D-8101-FF105C167BE7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55B5D0-FBF1-164D-8B43-EE8BE2276F5F}"/>
              </a:ext>
            </a:extLst>
          </p:cNvPr>
          <p:cNvSpPr txBox="1"/>
          <p:nvPr userDrawn="1"/>
        </p:nvSpPr>
        <p:spPr>
          <a:xfrm>
            <a:off x="6572528" y="5808678"/>
            <a:ext cx="497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The global standard for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the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good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governance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of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oil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, gas and mineral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resources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.</a:t>
            </a:r>
            <a:endParaRPr lang="nb-NO" sz="2000" b="0" i="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432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2-spalte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0905753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019792"/>
            <a:ext cx="5349279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8B4D6C5-9BF0-5A49-9693-24A369DB7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10/29/19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686105-7BC9-224A-B16E-B13F4BA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CD24B93-4D97-C146-8244-BF6FA5EC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F9C66D-8089-0746-B8A4-495F8E5FB8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12341" y="2019792"/>
            <a:ext cx="5336224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B9E97A-427D-294B-8CC9-7542F3794D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5934582-449C-A148-BDAE-61909D5B5E12}"/>
              </a:ext>
            </a:extLst>
          </p:cNvPr>
          <p:cNvSpPr/>
          <p:nvPr userDrawn="1"/>
        </p:nvSpPr>
        <p:spPr>
          <a:xfrm rot="10800000">
            <a:off x="9214778" y="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616DA5-BD52-274B-9153-B2B3662CBC1B}"/>
              </a:ext>
            </a:extLst>
          </p:cNvPr>
          <p:cNvSpPr/>
          <p:nvPr userDrawn="1"/>
        </p:nvSpPr>
        <p:spPr>
          <a:xfrm rot="10800000">
            <a:off x="11870888" y="560416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D040E1-F8FE-A740-A085-8E23C694EFF2}"/>
              </a:ext>
            </a:extLst>
          </p:cNvPr>
          <p:cNvSpPr/>
          <p:nvPr userDrawn="1"/>
        </p:nvSpPr>
        <p:spPr>
          <a:xfrm rot="10800000">
            <a:off x="0" y="280208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7A923-9D2B-5F40-8C62-9B40955AFD66}"/>
              </a:ext>
            </a:extLst>
          </p:cNvPr>
          <p:cNvSpPr/>
          <p:nvPr userDrawn="1"/>
        </p:nvSpPr>
        <p:spPr>
          <a:xfrm rot="10800000">
            <a:off x="4308037" y="560417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20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innhold">
    <p:bg>
      <p:bgPr>
        <a:gradFill>
          <a:gsLst>
            <a:gs pos="0">
              <a:srgbClr val="165B89">
                <a:alpha val="90000"/>
              </a:srgbClr>
            </a:gs>
            <a:gs pos="100000">
              <a:srgbClr val="132856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4E812410-1ABE-A44D-A32E-B76F37F862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15E48DE-B486-C241-A458-CBBC152CC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132671-954A-4D47-AEBD-92085E3FB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76726F-8C3B-0546-8866-07AE701F98A0}"/>
              </a:ext>
            </a:extLst>
          </p:cNvPr>
          <p:cNvSpPr/>
          <p:nvPr userDrawn="1"/>
        </p:nvSpPr>
        <p:spPr>
          <a:xfrm>
            <a:off x="104748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856FD8-7113-754C-9729-F1C9944FB0A8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9F1DD6-A7B1-6B47-8C2B-C92917CB278A}"/>
              </a:ext>
            </a:extLst>
          </p:cNvPr>
          <p:cNvSpPr/>
          <p:nvPr userDrawn="1"/>
        </p:nvSpPr>
        <p:spPr>
          <a:xfrm>
            <a:off x="960120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1BFBFE-08EC-044E-9B34-EDCB6E8F5CCB}"/>
              </a:ext>
            </a:extLst>
          </p:cNvPr>
          <p:cNvSpPr/>
          <p:nvPr userDrawn="1"/>
        </p:nvSpPr>
        <p:spPr>
          <a:xfrm>
            <a:off x="64294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482C08-3221-8C4B-A9E2-4C2932758D51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F0DAD0-348C-2340-8890-967C7D130063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13141B-1C4F-564D-A9F3-1D18838993D2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DE8C83-902E-0A45-99C3-F52DE7023521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1886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 og innhold">
    <p:bg>
      <p:bgPr>
        <a:gradFill>
          <a:gsLst>
            <a:gs pos="0">
              <a:srgbClr val="F6A70A"/>
            </a:gs>
            <a:gs pos="100000">
              <a:srgbClr val="F6A70A">
                <a:alpha val="6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386ECBC-C7C3-1341-B043-F1716F0472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5CCF850-7C43-D348-8905-4C010A30B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5B582B-8CC5-9A48-A187-76EA0BBBC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2997BC9-6867-A34E-A786-A52F8C222B02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526EC4-917D-D548-8A65-118920147788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2122A4-C6CD-634E-949C-05BC5DD1536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80296F-2C04-7F4D-8950-600E9AC8C63C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CC923F-8D4E-E445-B988-42626CD04CA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030D7E-3905-BC42-97AC-B9829203042A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C8ED67-7D9A-ED44-8223-236EE4D19E20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18EB33-0A75-3A4A-B109-C02D37D5DEB3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047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 og innhold">
    <p:bg>
      <p:bgPr>
        <a:gradFill>
          <a:gsLst>
            <a:gs pos="0">
              <a:srgbClr val="2B8636"/>
            </a:gs>
            <a:gs pos="100000">
              <a:srgbClr val="89AA2E">
                <a:alpha val="8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F8A1702-EB3B-6C41-892C-1DDA8568BA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0665218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6EDD975-2603-2042-A253-1F1147E3D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0665218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D4446C-151C-3B4F-870B-48CF87460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BCFEA4-C757-3149-8B4F-01C948142529}"/>
              </a:ext>
            </a:extLst>
          </p:cNvPr>
          <p:cNvSpPr/>
          <p:nvPr userDrawn="1"/>
        </p:nvSpPr>
        <p:spPr>
          <a:xfrm>
            <a:off x="6031803" y="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6469FF-800C-EE47-8166-9F60C0567EA3}"/>
              </a:ext>
            </a:extLst>
          </p:cNvPr>
          <p:cNvSpPr/>
          <p:nvPr userDrawn="1"/>
        </p:nvSpPr>
        <p:spPr>
          <a:xfrm>
            <a:off x="10987541" y="45926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6F0583-0F99-0944-9919-27F7C4990977}"/>
              </a:ext>
            </a:extLst>
          </p:cNvPr>
          <p:cNvSpPr/>
          <p:nvPr userDrawn="1"/>
        </p:nvSpPr>
        <p:spPr>
          <a:xfrm>
            <a:off x="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CBEFAD-B213-5041-8C81-59B586F04A19}"/>
              </a:ext>
            </a:extLst>
          </p:cNvPr>
          <p:cNvSpPr/>
          <p:nvPr userDrawn="1"/>
        </p:nvSpPr>
        <p:spPr>
          <a:xfrm>
            <a:off x="3501261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3719D7-BF86-6241-BACF-F33B44F0CD20}"/>
              </a:ext>
            </a:extLst>
          </p:cNvPr>
          <p:cNvSpPr/>
          <p:nvPr userDrawn="1"/>
        </p:nvSpPr>
        <p:spPr>
          <a:xfrm rot="10800000">
            <a:off x="11308653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4F7A9D-C767-B74B-98D3-DD63B07EBD14}"/>
              </a:ext>
            </a:extLst>
          </p:cNvPr>
          <p:cNvSpPr/>
          <p:nvPr userDrawn="1"/>
        </p:nvSpPr>
        <p:spPr>
          <a:xfrm rot="10800000">
            <a:off x="437568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4CD40C-BB5D-7E42-9679-DA118B2BCC94}"/>
              </a:ext>
            </a:extLst>
          </p:cNvPr>
          <p:cNvSpPr/>
          <p:nvPr userDrawn="1"/>
        </p:nvSpPr>
        <p:spPr>
          <a:xfrm rot="10800000">
            <a:off x="6096000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1D9119-753A-FE41-8767-645656A5395B}"/>
              </a:ext>
            </a:extLst>
          </p:cNvPr>
          <p:cNvSpPr/>
          <p:nvPr userDrawn="1"/>
        </p:nvSpPr>
        <p:spPr>
          <a:xfrm rot="10800000">
            <a:off x="85942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564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 og innhold">
    <p:bg>
      <p:bgPr>
        <a:gradFill>
          <a:gsLst>
            <a:gs pos="0">
              <a:srgbClr val="D24228"/>
            </a:gs>
            <a:gs pos="100000">
              <a:srgbClr val="E17980">
                <a:alpha val="9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C09520E-92B4-7B4C-8DC5-D9BA0D36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62879B-FA15-3E40-8B8E-9043955A6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8C512-4B73-DB44-B563-BA7607887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5A41A4-BA7D-594A-8E5B-9DD65CCC0DDA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870DDC-0635-1E48-9017-7C932E39D136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90BA59-BDA3-C64B-B3A8-A30DE79DBA7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0DF030-DED4-C84D-A780-6056B334120D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03CD7-346E-FE43-B6E0-01AAB29C9BD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1CF1CF-F361-C949-AF9D-2917BCEEFDB0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7E76E-E395-5C4C-A93E-BE1AB956811A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8247-8B4A-424F-8283-912AE1E4DE3F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114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 og innhold">
    <p:bg>
      <p:bgPr>
        <a:gradFill>
          <a:gsLst>
            <a:gs pos="0">
              <a:srgbClr val="6D5339"/>
            </a:gs>
            <a:gs pos="100000">
              <a:srgbClr val="EBCB9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C09520E-92B4-7B4C-8DC5-D9BA0D36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62879B-FA15-3E40-8B8E-9043955A6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8C512-4B73-DB44-B563-BA7607887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5A41A4-BA7D-594A-8E5B-9DD65CCC0DDA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870DDC-0635-1E48-9017-7C932E39D136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90BA59-BDA3-C64B-B3A8-A30DE79DBA7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0DF030-DED4-C84D-A780-6056B334120D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03CD7-346E-FE43-B6E0-01AAB29C9BD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1CF1CF-F361-C949-AF9D-2917BCEEFDB0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7E76E-E395-5C4C-A93E-BE1AB956811A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8247-8B4A-424F-8283-912AE1E4DE3F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658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3A958BBD-B190-9446-927B-1BAEDF8B55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AD2D80E-82C1-0B48-8D77-32CD38607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10/29/19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6100030-06ED-984B-A9AE-B26E0F75C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2C9BB57-B5BB-C048-80CA-2112B6602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ACA503-FA50-E445-9979-B383A80BFCEF}"/>
              </a:ext>
            </a:extLst>
          </p:cNvPr>
          <p:cNvSpPr/>
          <p:nvPr userDrawn="1"/>
        </p:nvSpPr>
        <p:spPr>
          <a:xfrm rot="10800000">
            <a:off x="11308653" y="623091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669852-B41A-EA49-8723-7F8F2F1FFD84}"/>
              </a:ext>
            </a:extLst>
          </p:cNvPr>
          <p:cNvSpPr/>
          <p:nvPr userDrawn="1"/>
        </p:nvSpPr>
        <p:spPr>
          <a:xfrm rot="10800000">
            <a:off x="8385859" y="1082351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5C02D-3CAA-D14E-A886-46F0B60F613D}"/>
              </a:ext>
            </a:extLst>
          </p:cNvPr>
          <p:cNvSpPr/>
          <p:nvPr userDrawn="1"/>
        </p:nvSpPr>
        <p:spPr>
          <a:xfrm rot="10800000">
            <a:off x="2028699" y="0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EDCF2E-966E-A940-AD9C-7E7752364C00}"/>
              </a:ext>
            </a:extLst>
          </p:cNvPr>
          <p:cNvSpPr/>
          <p:nvPr userDrawn="1"/>
        </p:nvSpPr>
        <p:spPr>
          <a:xfrm rot="10800000">
            <a:off x="5028862" y="-1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95558E-B898-054A-B73E-FE784DD63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196" y="2183849"/>
            <a:ext cx="2882037" cy="1853321"/>
          </a:xfrm>
          <a:prstGeom prst="rect">
            <a:avLst/>
          </a:prstGeom>
        </p:spPr>
      </p:pic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1A77DE0D-EDC8-BD42-90E0-094F5E382F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4674151"/>
            <a:ext cx="4711991" cy="744996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60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C2ECE2-560F-2845-91F0-CE0CC0CD3314}"/>
              </a:ext>
            </a:extLst>
          </p:cNvPr>
          <p:cNvSpPr txBox="1"/>
          <p:nvPr userDrawn="1"/>
        </p:nvSpPr>
        <p:spPr>
          <a:xfrm>
            <a:off x="643435" y="5613768"/>
            <a:ext cx="434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>
                <a:solidFill>
                  <a:srgbClr val="FFFFFF"/>
                </a:solidFill>
              </a:rPr>
              <a:t>www.eiti.org</a:t>
            </a:r>
            <a:endParaRPr lang="nb-NO" sz="1400" dirty="0">
              <a:solidFill>
                <a:srgbClr val="FFFFFF"/>
              </a:solidFill>
            </a:endParaRPr>
          </a:p>
          <a:p>
            <a:r>
              <a:rPr lang="nb-NO" sz="1400" dirty="0">
                <a:solidFill>
                  <a:srgbClr val="FFFFFF"/>
                </a:solidFill>
              </a:rPr>
              <a:t>@</a:t>
            </a:r>
            <a:r>
              <a:rPr lang="nb-NO" sz="1400" dirty="0" err="1">
                <a:solidFill>
                  <a:srgbClr val="FFFFFF"/>
                </a:solidFill>
              </a:rPr>
              <a:t>EITIorg</a:t>
            </a:r>
            <a:endParaRPr lang="nb-NO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92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B49AE6F-E19C-A941-AFAF-9A6AD40CEF82}"/>
              </a:ext>
            </a:extLst>
          </p:cNvPr>
          <p:cNvSpPr/>
          <p:nvPr userDrawn="1"/>
        </p:nvSpPr>
        <p:spPr>
          <a:xfrm>
            <a:off x="0" y="459260"/>
            <a:ext cx="883347" cy="280207"/>
          </a:xfrm>
          <a:prstGeom prst="rect">
            <a:avLst/>
          </a:prstGeom>
          <a:solidFill>
            <a:srgbClr val="009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020A5-4687-B34F-9A8C-86567B4C9A9A}"/>
              </a:ext>
            </a:extLst>
          </p:cNvPr>
          <p:cNvSpPr/>
          <p:nvPr userDrawn="1"/>
        </p:nvSpPr>
        <p:spPr>
          <a:xfrm>
            <a:off x="8090434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47FAB2-898D-7949-B255-53D40E4BE1E2}"/>
              </a:ext>
            </a:extLst>
          </p:cNvPr>
          <p:cNvSpPr/>
          <p:nvPr userDrawn="1"/>
        </p:nvSpPr>
        <p:spPr>
          <a:xfrm>
            <a:off x="11313170" y="1082351"/>
            <a:ext cx="878830" cy="280207"/>
          </a:xfrm>
          <a:prstGeom prst="rect">
            <a:avLst/>
          </a:prstGeom>
          <a:solidFill>
            <a:srgbClr val="002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EC463A-E2A6-5944-82A5-DEAB1D87A9D8}"/>
              </a:ext>
            </a:extLst>
          </p:cNvPr>
          <p:cNvSpPr/>
          <p:nvPr userDrawn="1"/>
        </p:nvSpPr>
        <p:spPr>
          <a:xfrm>
            <a:off x="5870234" y="1077544"/>
            <a:ext cx="321112" cy="280207"/>
          </a:xfrm>
          <a:prstGeom prst="rect">
            <a:avLst/>
          </a:prstGeom>
          <a:solidFill>
            <a:srgbClr val="005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7B15DB75-8F7F-7347-B7EE-37CBE3ABD8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4674151"/>
            <a:ext cx="4711991" cy="744996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6000" b="1" i="0">
                <a:solidFill>
                  <a:srgbClr val="002157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6104C9-D1B6-8544-9499-7875078E02A9}"/>
              </a:ext>
            </a:extLst>
          </p:cNvPr>
          <p:cNvSpPr txBox="1"/>
          <p:nvPr userDrawn="1"/>
        </p:nvSpPr>
        <p:spPr>
          <a:xfrm>
            <a:off x="643435" y="5613768"/>
            <a:ext cx="434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>
                <a:solidFill>
                  <a:srgbClr val="002157"/>
                </a:solidFill>
              </a:rPr>
              <a:t>www.eiti.org</a:t>
            </a:r>
            <a:endParaRPr lang="nb-NO" sz="1400" dirty="0">
              <a:solidFill>
                <a:srgbClr val="002157"/>
              </a:solidFill>
            </a:endParaRPr>
          </a:p>
          <a:p>
            <a:r>
              <a:rPr lang="nb-NO" sz="1400" dirty="0">
                <a:solidFill>
                  <a:srgbClr val="002157"/>
                </a:solidFill>
              </a:rPr>
              <a:t>@</a:t>
            </a:r>
            <a:r>
              <a:rPr lang="nb-NO" sz="1400" dirty="0" err="1">
                <a:solidFill>
                  <a:srgbClr val="002157"/>
                </a:solidFill>
              </a:rPr>
              <a:t>EITIorg</a:t>
            </a:r>
            <a:endParaRPr lang="nb-NO" sz="1400" dirty="0">
              <a:solidFill>
                <a:srgbClr val="002157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2167BE-9890-394A-B6BD-227F130B03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196" y="2183849"/>
            <a:ext cx="2882037" cy="18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0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1_pictur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4F2049E2-5D62-9F41-ACD6-231A22C20D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7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978CED7-1B95-B54B-967E-5A9C799EA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4711991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913D38AA-ACB5-4C42-9C8B-E6188D4EB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C5F0900-427D-C54E-8B7E-FE2A4DF859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1A58E3-4FEB-7F4F-BE0F-B059D67E39B7}"/>
              </a:ext>
            </a:extLst>
          </p:cNvPr>
          <p:cNvSpPr/>
          <p:nvPr userDrawn="1"/>
        </p:nvSpPr>
        <p:spPr>
          <a:xfrm>
            <a:off x="643435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489C5E-01B9-A44F-8C09-25A33D507AB2}"/>
              </a:ext>
            </a:extLst>
          </p:cNvPr>
          <p:cNvSpPr/>
          <p:nvPr userDrawn="1"/>
        </p:nvSpPr>
        <p:spPr>
          <a:xfrm>
            <a:off x="4074728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5A21D7-8597-D64F-803E-53A5D42A29C3}"/>
              </a:ext>
            </a:extLst>
          </p:cNvPr>
          <p:cNvSpPr/>
          <p:nvPr userDrawn="1"/>
        </p:nvSpPr>
        <p:spPr>
          <a:xfrm>
            <a:off x="521717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850B22-B830-B747-B47D-4A978996033B}"/>
              </a:ext>
            </a:extLst>
          </p:cNvPr>
          <p:cNvSpPr/>
          <p:nvPr userDrawn="1"/>
        </p:nvSpPr>
        <p:spPr>
          <a:xfrm>
            <a:off x="2287473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9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725910-2A8E-644C-8AE0-0D88939311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7230" y="2053643"/>
            <a:ext cx="4277537" cy="27507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41344B-58B7-C649-BB2F-0F1B47F243D2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8C847C-FD7F-FD42-BD44-7CDF1FAB5F87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9446E0-B354-BF41-9A69-98CC87CF9EE0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4269DA-C37A-D940-A720-98642AF5CFDB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A5F1C2-D968-234A-B538-0EFF43A1AED5}"/>
              </a:ext>
            </a:extLst>
          </p:cNvPr>
          <p:cNvSpPr/>
          <p:nvPr userDrawn="1"/>
        </p:nvSpPr>
        <p:spPr>
          <a:xfrm rot="10800000">
            <a:off x="9014878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62827-34BE-A04E-AE24-AC13E6DB7C89}"/>
              </a:ext>
            </a:extLst>
          </p:cNvPr>
          <p:cNvSpPr/>
          <p:nvPr userDrawn="1"/>
        </p:nvSpPr>
        <p:spPr>
          <a:xfrm rot="10800000">
            <a:off x="407300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DC4FF4-C8E8-DB4B-98FF-6684A75F5CC4}"/>
              </a:ext>
            </a:extLst>
          </p:cNvPr>
          <p:cNvSpPr/>
          <p:nvPr userDrawn="1"/>
        </p:nvSpPr>
        <p:spPr>
          <a:xfrm rot="10800000">
            <a:off x="154010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96B0C4-03B6-C640-86AD-1224C56F4507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123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00D4C1-CA83-924C-ACF6-7A56C964A9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F097DB4-7D69-F446-9FAB-5641F169D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85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2FDEDD4-3C78-3343-9A10-1A3EE7C629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132856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596C43E-9D9E-1D41-B0B3-CD0EB024A5E4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9B5521-C2A3-A441-B999-F2447A458EAF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B866F8D-7F58-C141-BC3E-5DBF3CA36587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769D740-F336-9140-824F-BE835F2B8E3D}"/>
              </a:ext>
            </a:extLst>
          </p:cNvPr>
          <p:cNvSpPr txBox="1"/>
          <p:nvPr userDrawn="1"/>
        </p:nvSpPr>
        <p:spPr>
          <a:xfrm>
            <a:off x="6572528" y="5808678"/>
            <a:ext cx="497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The global standard for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the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good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governance</a:t>
            </a:r>
            <a:b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of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oil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, gas and mineral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resources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.</a:t>
            </a:r>
            <a:endParaRPr lang="nb-NO" sz="2000" b="0" i="0" dirty="0">
              <a:solidFill>
                <a:srgbClr val="002157"/>
              </a:solidFill>
              <a:latin typeface="+mj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BF01A5C-F0D7-7343-90AC-D12336C68785}"/>
              </a:ext>
            </a:extLst>
          </p:cNvPr>
          <p:cNvSpPr/>
          <p:nvPr userDrawn="1"/>
        </p:nvSpPr>
        <p:spPr>
          <a:xfrm>
            <a:off x="751104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2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4711991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85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132856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CBBB60AB-D187-B94C-89DD-226E326D11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79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0C876-71FD-7C45-80C5-76C71DFC4D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2C2A41E-824E-C949-AF2A-1CAFA124388F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998A1A-FD10-F24F-9824-FA4018CAF4F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C024B3-2786-E946-837A-A9623899FAAC}"/>
              </a:ext>
            </a:extLst>
          </p:cNvPr>
          <p:cNvSpPr/>
          <p:nvPr userDrawn="1"/>
        </p:nvSpPr>
        <p:spPr>
          <a:xfrm>
            <a:off x="521717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2E1013-46BC-F648-8C7F-359A428369FB}"/>
              </a:ext>
            </a:extLst>
          </p:cNvPr>
          <p:cNvSpPr/>
          <p:nvPr userDrawn="1"/>
        </p:nvSpPr>
        <p:spPr>
          <a:xfrm>
            <a:off x="2233056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50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629E4-6460-A14A-9BC9-0B8BB909E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7230" y="2053643"/>
            <a:ext cx="4277537" cy="275071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1CD7BD5-931D-E541-8629-0F1E0B04D6E8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5115EB-A749-CB40-ABA6-675F3CD2977F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5CD8DD-12D1-4B4A-9238-1196CE17BCCA}"/>
              </a:ext>
            </a:extLst>
          </p:cNvPr>
          <p:cNvSpPr/>
          <p:nvPr userDrawn="1"/>
        </p:nvSpPr>
        <p:spPr>
          <a:xfrm>
            <a:off x="751104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A3E740-DD37-9245-BD7A-8401CE3A6154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09B745A-5D26-C047-A9C7-9C5BEFF193A1}"/>
              </a:ext>
            </a:extLst>
          </p:cNvPr>
          <p:cNvSpPr/>
          <p:nvPr userDrawn="1"/>
        </p:nvSpPr>
        <p:spPr>
          <a:xfrm rot="10800000">
            <a:off x="11308653" y="611853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0EE9FA9-A327-6248-967F-893ADCB92D87}"/>
              </a:ext>
            </a:extLst>
          </p:cNvPr>
          <p:cNvSpPr/>
          <p:nvPr userDrawn="1"/>
        </p:nvSpPr>
        <p:spPr>
          <a:xfrm rot="10800000">
            <a:off x="8389870" y="657779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5F2C8DD-E55E-5E49-8657-720F9A9D4DF2}"/>
              </a:ext>
            </a:extLst>
          </p:cNvPr>
          <p:cNvSpPr/>
          <p:nvPr userDrawn="1"/>
        </p:nvSpPr>
        <p:spPr>
          <a:xfrm rot="10800000">
            <a:off x="4285761" y="549543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9BC6AF-5607-7D45-B183-9BDF4622ED45}"/>
              </a:ext>
            </a:extLst>
          </p:cNvPr>
          <p:cNvSpPr/>
          <p:nvPr userDrawn="1"/>
        </p:nvSpPr>
        <p:spPr>
          <a:xfrm rot="10800000">
            <a:off x="3261" y="5500246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666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 og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9C52459-D2B3-C546-9363-E84D342AFB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812" y="1194998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4000" b="1" i="0"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99D48276-482E-1945-ADE2-ADEE49552A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2812" y="2019792"/>
            <a:ext cx="4712614" cy="23383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50554C5D-EF36-E249-B10A-0FB9A042CF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10227" y="1194998"/>
            <a:ext cx="5781772" cy="478159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6B3055C-3316-D645-ADCA-DEB8B4F59F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88854686-49CF-2044-8971-F5576D049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10/29/19</a:t>
            </a:fld>
            <a:endParaRPr lang="en-US" dirty="0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464EEBCF-38E5-AD4B-8659-D88B8DD95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3D016E7E-798D-FE4E-93A5-3E0EDFA25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4290E2-A1A3-B741-9CBD-D98316A373CB}"/>
              </a:ext>
            </a:extLst>
          </p:cNvPr>
          <p:cNvSpPr/>
          <p:nvPr userDrawn="1"/>
        </p:nvSpPr>
        <p:spPr>
          <a:xfrm rot="10800000">
            <a:off x="642812" y="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CA7434-1A7A-2B4E-8EE6-16FCE790ADC7}"/>
              </a:ext>
            </a:extLst>
          </p:cNvPr>
          <p:cNvSpPr/>
          <p:nvPr userDrawn="1"/>
        </p:nvSpPr>
        <p:spPr>
          <a:xfrm rot="10800000">
            <a:off x="4798353" y="560416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355435-836E-A844-9369-3492A9CEC711}"/>
              </a:ext>
            </a:extLst>
          </p:cNvPr>
          <p:cNvSpPr/>
          <p:nvPr userDrawn="1"/>
        </p:nvSpPr>
        <p:spPr>
          <a:xfrm rot="10800000">
            <a:off x="7838104" y="280208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CC1036-51BC-E244-A360-023C7327BB3A}"/>
              </a:ext>
            </a:extLst>
          </p:cNvPr>
          <p:cNvSpPr/>
          <p:nvPr userDrawn="1"/>
        </p:nvSpPr>
        <p:spPr>
          <a:xfrm rot="10800000">
            <a:off x="11870887" y="560417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8053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0905753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019792"/>
            <a:ext cx="10905753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6796DC-8000-D44B-AD74-3F72B4EBF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8B4D6C5-9BF0-5A49-9693-24A369DB7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10/29/19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686105-7BC9-224A-B16E-B13F4BA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CD24B93-4D97-C146-8244-BF6FA5EC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A9708-ACEE-3C49-9190-E339828EF3DF}"/>
              </a:ext>
            </a:extLst>
          </p:cNvPr>
          <p:cNvSpPr/>
          <p:nvPr userDrawn="1"/>
        </p:nvSpPr>
        <p:spPr>
          <a:xfrm>
            <a:off x="11308652" y="560417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D7D776-D791-A645-9ECF-9C0B75DAE595}"/>
              </a:ext>
            </a:extLst>
          </p:cNvPr>
          <p:cNvSpPr/>
          <p:nvPr userDrawn="1"/>
        </p:nvSpPr>
        <p:spPr>
          <a:xfrm>
            <a:off x="7715346" y="1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0608E4-FCDF-7341-BDDE-2D407FE18E82}"/>
              </a:ext>
            </a:extLst>
          </p:cNvPr>
          <p:cNvSpPr/>
          <p:nvPr userDrawn="1"/>
        </p:nvSpPr>
        <p:spPr>
          <a:xfrm>
            <a:off x="4117877" y="28020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E3FFE0-A21C-7741-92B5-34AB4E684857}"/>
              </a:ext>
            </a:extLst>
          </p:cNvPr>
          <p:cNvSpPr/>
          <p:nvPr userDrawn="1"/>
        </p:nvSpPr>
        <p:spPr>
          <a:xfrm>
            <a:off x="642812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3" y="1194998"/>
            <a:ext cx="7072534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7072534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6796DC-8000-D44B-AD74-3F72B4EBF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8B4D6C5-9BF0-5A49-9693-24A369DB7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10/29/19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686105-7BC9-224A-B16E-B13F4BA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485169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D7D776-D791-A645-9ECF-9C0B75DAE595}"/>
              </a:ext>
            </a:extLst>
          </p:cNvPr>
          <p:cNvSpPr/>
          <p:nvPr userDrawn="1"/>
        </p:nvSpPr>
        <p:spPr>
          <a:xfrm>
            <a:off x="7715346" y="1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0608E4-FCDF-7341-BDDE-2D407FE18E82}"/>
              </a:ext>
            </a:extLst>
          </p:cNvPr>
          <p:cNvSpPr/>
          <p:nvPr userDrawn="1"/>
        </p:nvSpPr>
        <p:spPr>
          <a:xfrm>
            <a:off x="4117877" y="28020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E3FFE0-A21C-7741-92B5-34AB4E684857}"/>
              </a:ext>
            </a:extLst>
          </p:cNvPr>
          <p:cNvSpPr/>
          <p:nvPr userDrawn="1"/>
        </p:nvSpPr>
        <p:spPr>
          <a:xfrm>
            <a:off x="642812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" name="Plassholder for bilde 12">
            <a:extLst>
              <a:ext uri="{FF2B5EF4-FFF2-40B4-BE49-F238E27FC236}">
                <a16:creationId xmlns:a16="http://schemas.microsoft.com/office/drawing/2014/main" id="{BEEEAE90-EF8E-3743-B611-305BD4EAA3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36457" y="0"/>
            <a:ext cx="4155543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1900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3434" y="685800"/>
            <a:ext cx="10881616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434" y="2286000"/>
            <a:ext cx="10881616" cy="3474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
Andre nivå
Tredje nivå
Fjerde nivå
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10/29/19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5" r:id="rId3"/>
    <p:sldLayoutId id="2147483678" r:id="rId4"/>
    <p:sldLayoutId id="2147483680" r:id="rId5"/>
    <p:sldLayoutId id="2147483676" r:id="rId6"/>
    <p:sldLayoutId id="2147483668" r:id="rId7"/>
    <p:sldLayoutId id="2147483650" r:id="rId8"/>
    <p:sldLayoutId id="2147483688" r:id="rId9"/>
    <p:sldLayoutId id="2147483686" r:id="rId10"/>
    <p:sldLayoutId id="2147483663" r:id="rId11"/>
    <p:sldLayoutId id="2147483683" r:id="rId12"/>
    <p:sldLayoutId id="2147483684" r:id="rId13"/>
    <p:sldLayoutId id="2147483685" r:id="rId14"/>
    <p:sldLayoutId id="2147483687" r:id="rId15"/>
    <p:sldLayoutId id="2147483654" r:id="rId16"/>
    <p:sldLayoutId id="2147483681" r:id="rId17"/>
    <p:sldLayoutId id="2147483682" r:id="rId18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5600" b="1" i="0" kern="1200" baseline="0">
          <a:solidFill>
            <a:srgbClr val="132856"/>
          </a:solidFill>
          <a:latin typeface="Franklin Gothic Demi" panose="020B0603020102020204" pitchFamily="34" charset="0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rgbClr val="132856"/>
          </a:solidFill>
          <a:latin typeface="+mj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iti.org/es/como-expresar-su-inquietud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4F0A3A7-4BC4-3D4A-8296-57696475DF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28324-EAC0-5042-968C-9ACAEA82A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Código de Conducta de la Asociación EITI</a:t>
            </a:r>
          </a:p>
        </p:txBody>
      </p:sp>
    </p:spTree>
    <p:extLst>
      <p:ext uri="{BB962C8B-B14F-4D97-AF65-F5344CB8AC3E}">
        <p14:creationId xmlns:p14="http://schemas.microsoft.com/office/powerpoint/2010/main" val="4139574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3C9B4105-1495-FD4B-AE52-65AA47D580DB}"/>
              </a:ext>
            </a:extLst>
          </p:cNvPr>
          <p:cNvSpPr/>
          <p:nvPr/>
        </p:nvSpPr>
        <p:spPr>
          <a:xfrm>
            <a:off x="8167089" y="6150429"/>
            <a:ext cx="3946749" cy="5826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6E772-34DA-407F-AC09-C332AD3F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859971"/>
            <a:ext cx="6738257" cy="1886802"/>
          </a:xfr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>
              <a:buNone/>
            </a:pPr>
            <a:r>
              <a:rPr lang="es-ES" sz="1800" b="1" dirty="0">
                <a:solidFill>
                  <a:srgbClr val="002157"/>
                </a:solidFill>
              </a:rPr>
              <a:t>Evitar colocar o aparentar colocar los intereses propios por encima de los del EITI:</a:t>
            </a:r>
          </a:p>
          <a:p>
            <a:pPr>
              <a:buFont typeface="Wingdings" pitchFamily="2" charset="2"/>
              <a:buChar char="§"/>
            </a:pPr>
            <a:r>
              <a:rPr lang="es-ES" sz="1800" dirty="0">
                <a:solidFill>
                  <a:srgbClr val="002157"/>
                </a:solidFill>
              </a:rPr>
              <a:t>Todo beneficio debe ser meramente incidental del </a:t>
            </a:r>
            <a:r>
              <a:rPr lang="es-ES" sz="1800" b="1" dirty="0">
                <a:solidFill>
                  <a:srgbClr val="002157"/>
                </a:solidFill>
              </a:rPr>
              <a:t>beneficio principal del EITI y sus propósitos</a:t>
            </a:r>
          </a:p>
          <a:p>
            <a:pPr>
              <a:buFont typeface="Wingdings" pitchFamily="2" charset="2"/>
              <a:buChar char="§"/>
            </a:pPr>
            <a:r>
              <a:rPr lang="es-ES" sz="1800" dirty="0">
                <a:solidFill>
                  <a:srgbClr val="002157"/>
                </a:solidFill>
              </a:rPr>
              <a:t>Todo </a:t>
            </a:r>
            <a:r>
              <a:rPr lang="es-ES" sz="1800" b="1" dirty="0">
                <a:solidFill>
                  <a:srgbClr val="002157"/>
                </a:solidFill>
              </a:rPr>
              <a:t>viático diario </a:t>
            </a:r>
            <a:r>
              <a:rPr lang="es-ES" sz="1800" dirty="0">
                <a:solidFill>
                  <a:srgbClr val="002157"/>
                </a:solidFill>
              </a:rPr>
              <a:t>que se establezca, pague u obtenga ha de basarse en costos reales razonables y en las buenas prácticas internacionales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CB3511A-3228-48A2-9EBB-85B802A29C8B}"/>
              </a:ext>
            </a:extLst>
          </p:cNvPr>
          <p:cNvSpPr txBox="1">
            <a:spLocks/>
          </p:cNvSpPr>
          <p:nvPr/>
        </p:nvSpPr>
        <p:spPr>
          <a:xfrm>
            <a:off x="754379" y="2967890"/>
            <a:ext cx="6738257" cy="17036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s-ES" sz="1800" b="1" dirty="0">
                <a:solidFill>
                  <a:srgbClr val="005B8C"/>
                </a:solidFill>
              </a:rPr>
              <a:t>Abstenerse de exceder las facultades conferidas:</a:t>
            </a:r>
          </a:p>
          <a:p>
            <a:pPr>
              <a:buFont typeface="Wingdings" pitchFamily="2" charset="2"/>
              <a:buChar char="§"/>
            </a:pPr>
            <a:r>
              <a:rPr lang="es-ES" sz="1800" dirty="0">
                <a:solidFill>
                  <a:srgbClr val="005B8C"/>
                </a:solidFill>
              </a:rPr>
              <a:t>Los titulares de cargos </a:t>
            </a:r>
            <a:r>
              <a:rPr lang="es-ES" sz="1800" b="1" dirty="0">
                <a:solidFill>
                  <a:srgbClr val="005B8C"/>
                </a:solidFill>
              </a:rPr>
              <a:t>no abusarán de su posición en el EITI</a:t>
            </a:r>
            <a:r>
              <a:rPr lang="es-ES" sz="1800" dirty="0">
                <a:solidFill>
                  <a:srgbClr val="005B8C"/>
                </a:solidFill>
              </a:rPr>
              <a:t> mediante un uso inadecuado de la Asociación EITI, el personal, los servicios, etc. para su propio disfrute o el de terceros</a:t>
            </a:r>
          </a:p>
          <a:p>
            <a:pPr>
              <a:buFont typeface="Wingdings" pitchFamily="2" charset="2"/>
              <a:buChar char="§"/>
            </a:pPr>
            <a:r>
              <a:rPr lang="es-ES" sz="1800" dirty="0">
                <a:solidFill>
                  <a:srgbClr val="005B8C"/>
                </a:solidFill>
              </a:rPr>
              <a:t>Los titulares de cargos </a:t>
            </a:r>
            <a:r>
              <a:rPr lang="es-ES" sz="1800" b="1" dirty="0">
                <a:solidFill>
                  <a:srgbClr val="005B8C"/>
                </a:solidFill>
              </a:rPr>
              <a:t>no harán creer que su autoridad va más allá</a:t>
            </a:r>
            <a:r>
              <a:rPr lang="es-ES" sz="1800" dirty="0">
                <a:solidFill>
                  <a:srgbClr val="005B8C"/>
                </a:solidFill>
              </a:rPr>
              <a:t> de sus verdaderos límites.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943CADD-741F-43A0-9266-A756540C6659}"/>
              </a:ext>
            </a:extLst>
          </p:cNvPr>
          <p:cNvSpPr txBox="1">
            <a:spLocks/>
          </p:cNvSpPr>
          <p:nvPr/>
        </p:nvSpPr>
        <p:spPr>
          <a:xfrm>
            <a:off x="754379" y="4849736"/>
            <a:ext cx="6738257" cy="7579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s-ES" sz="1800" dirty="0">
                <a:solidFill>
                  <a:srgbClr val="0090BF"/>
                </a:solidFill>
              </a:rPr>
              <a:t>No participe en </a:t>
            </a:r>
            <a:r>
              <a:rPr lang="es-ES" sz="1800" b="1" dirty="0">
                <a:solidFill>
                  <a:srgbClr val="0090BF"/>
                </a:solidFill>
              </a:rPr>
              <a:t>actividades personales externas</a:t>
            </a:r>
            <a:r>
              <a:rPr lang="es-ES" sz="1800" dirty="0">
                <a:solidFill>
                  <a:srgbClr val="0090BF"/>
                </a:solidFill>
              </a:rPr>
              <a:t> que puedan, directa o indirectamente, perjudicar significativamente al EITI.</a:t>
            </a:r>
          </a:p>
        </p:txBody>
      </p:sp>
      <p:pic>
        <p:nvPicPr>
          <p:cNvPr id="18" name="Picture Placeholder 6">
            <a:extLst>
              <a:ext uri="{FF2B5EF4-FFF2-40B4-BE49-F238E27FC236}">
                <a16:creationId xmlns:a16="http://schemas.microsoft.com/office/drawing/2014/main" id="{FEA59ECC-EBA2-0D49-96CA-9FEBB0E8616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7096" t="9641" r="7096"/>
          <a:stretch/>
        </p:blipFill>
        <p:spPr>
          <a:xfrm>
            <a:off x="8164608" y="271151"/>
            <a:ext cx="3911662" cy="58331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CED811E-9B7F-474E-9B00-C1B2D3736571}"/>
              </a:ext>
            </a:extLst>
          </p:cNvPr>
          <p:cNvSpPr/>
          <p:nvPr/>
        </p:nvSpPr>
        <p:spPr>
          <a:xfrm>
            <a:off x="8253596" y="271151"/>
            <a:ext cx="3816985" cy="2833788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D2C447-BE57-D945-8B3D-3CBA3FC51A3C}"/>
              </a:ext>
            </a:extLst>
          </p:cNvPr>
          <p:cNvSpPr/>
          <p:nvPr/>
        </p:nvSpPr>
        <p:spPr>
          <a:xfrm>
            <a:off x="8210341" y="6150429"/>
            <a:ext cx="3860241" cy="32995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36CA9-65BD-914F-8771-09ABA51A2138}"/>
              </a:ext>
            </a:extLst>
          </p:cNvPr>
          <p:cNvSpPr/>
          <p:nvPr/>
        </p:nvSpPr>
        <p:spPr>
          <a:xfrm>
            <a:off x="8167089" y="5839345"/>
            <a:ext cx="3903492" cy="89375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8C703A-F117-D24F-B476-7C0C87A9B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202" y="5540562"/>
            <a:ext cx="3641994" cy="104628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E187BC-AE8B-4461-839B-D3DAE4C869BA}"/>
              </a:ext>
            </a:extLst>
          </p:cNvPr>
          <p:cNvCxnSpPr>
            <a:cxnSpLocks/>
          </p:cNvCxnSpPr>
          <p:nvPr/>
        </p:nvCxnSpPr>
        <p:spPr>
          <a:xfrm>
            <a:off x="7170234" y="2040673"/>
            <a:ext cx="1258353" cy="3132280"/>
          </a:xfrm>
          <a:prstGeom prst="line">
            <a:avLst/>
          </a:prstGeom>
          <a:ln w="19050">
            <a:solidFill>
              <a:srgbClr val="002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4D142E-3EC6-4BE2-AA6B-752CF79DCD50}"/>
              </a:ext>
            </a:extLst>
          </p:cNvPr>
          <p:cNvCxnSpPr>
            <a:cxnSpLocks/>
          </p:cNvCxnSpPr>
          <p:nvPr/>
        </p:nvCxnSpPr>
        <p:spPr>
          <a:xfrm>
            <a:off x="6869151" y="5408341"/>
            <a:ext cx="1559436" cy="937650"/>
          </a:xfrm>
          <a:prstGeom prst="line">
            <a:avLst/>
          </a:prstGeom>
          <a:ln w="19050">
            <a:solidFill>
              <a:srgbClr val="009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02EDF6-4C8A-45DB-BE3D-A286F8F459D8}"/>
              </a:ext>
            </a:extLst>
          </p:cNvPr>
          <p:cNvCxnSpPr>
            <a:cxnSpLocks/>
          </p:cNvCxnSpPr>
          <p:nvPr/>
        </p:nvCxnSpPr>
        <p:spPr>
          <a:xfrm>
            <a:off x="7170234" y="3869473"/>
            <a:ext cx="1258353" cy="1969872"/>
          </a:xfrm>
          <a:prstGeom prst="line">
            <a:avLst/>
          </a:prstGeom>
          <a:ln w="19050">
            <a:solidFill>
              <a:srgbClr val="025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543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715B8-6618-4344-9908-3124B8ECF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3" y="777240"/>
            <a:ext cx="7072534" cy="1089418"/>
          </a:xfrm>
        </p:spPr>
        <p:txBody>
          <a:bodyPr/>
          <a:lstStyle/>
          <a:p>
            <a:r>
              <a:rPr lang="es-ES" dirty="0"/>
              <a:t>Conflictos de intereses y abusos de poder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1F9F71D-15BB-4635-962E-5347C8444C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7944486"/>
              </p:ext>
            </p:extLst>
          </p:nvPr>
        </p:nvGraphicFramePr>
        <p:xfrm>
          <a:off x="751114" y="2579915"/>
          <a:ext cx="6836229" cy="2764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F551E66-F8F8-584E-B88F-F7F85D3AE084}"/>
              </a:ext>
            </a:extLst>
          </p:cNvPr>
          <p:cNvSpPr/>
          <p:nvPr/>
        </p:nvSpPr>
        <p:spPr>
          <a:xfrm>
            <a:off x="8167089" y="6150429"/>
            <a:ext cx="3946749" cy="5826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Placeholder 6">
            <a:extLst>
              <a:ext uri="{FF2B5EF4-FFF2-40B4-BE49-F238E27FC236}">
                <a16:creationId xmlns:a16="http://schemas.microsoft.com/office/drawing/2014/main" id="{705FDB52-87A3-3848-A857-6E2613A5F8C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/>
          <a:srcRect l="7096" t="9641" r="7096"/>
          <a:stretch/>
        </p:blipFill>
        <p:spPr>
          <a:xfrm>
            <a:off x="8164608" y="271151"/>
            <a:ext cx="3911662" cy="58331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3C9EF47-55A3-B647-B56D-63B78AA78A21}"/>
              </a:ext>
            </a:extLst>
          </p:cNvPr>
          <p:cNvSpPr/>
          <p:nvPr/>
        </p:nvSpPr>
        <p:spPr>
          <a:xfrm>
            <a:off x="8253596" y="271151"/>
            <a:ext cx="3816985" cy="2833788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A4832B-9CF9-CA47-B257-8D96AA698AD8}"/>
              </a:ext>
            </a:extLst>
          </p:cNvPr>
          <p:cNvSpPr/>
          <p:nvPr/>
        </p:nvSpPr>
        <p:spPr>
          <a:xfrm>
            <a:off x="8167089" y="5839345"/>
            <a:ext cx="3903492" cy="89375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909FCB-7C7C-FD41-8B84-D23076B2FC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8202" y="5540562"/>
            <a:ext cx="3641994" cy="104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82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BAC7023-021F-8944-838B-232F64B659EC}"/>
              </a:ext>
            </a:extLst>
          </p:cNvPr>
          <p:cNvSpPr/>
          <p:nvPr/>
        </p:nvSpPr>
        <p:spPr>
          <a:xfrm>
            <a:off x="8164608" y="190992"/>
            <a:ext cx="3946748" cy="1093522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335992-2FA9-483B-9C57-2A2DF918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31707" y="1779573"/>
            <a:ext cx="2080030" cy="29826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D715B8-6618-4344-9908-3124B8ECF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3" y="777240"/>
            <a:ext cx="7072534" cy="1089418"/>
          </a:xfrm>
        </p:spPr>
        <p:txBody>
          <a:bodyPr/>
          <a:lstStyle/>
          <a:p>
            <a:r>
              <a:rPr lang="es-ES" dirty="0"/>
              <a:t>Regalos, viajes y entretenimiento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5126FC-1D9F-49BE-A350-FAD22138A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104" y="1866658"/>
            <a:ext cx="4984433" cy="36952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b="1" dirty="0"/>
              <a:t>Quienes ocupan cargos en el EITI no solicitarán ni aceptarán: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s-ES" dirty="0"/>
              <a:t>Regalos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s-ES" dirty="0"/>
              <a:t>Gratificaciones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s-ES" dirty="0"/>
              <a:t>Viajes gratuitos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s-ES" dirty="0"/>
              <a:t>Retribuciones informales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s-ES" dirty="0"/>
              <a:t>Bienes personales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s-ES" dirty="0"/>
              <a:t>Cualquier otro artículo o valor</a:t>
            </a:r>
          </a:p>
          <a:p>
            <a:pPr marL="0" indent="0">
              <a:buNone/>
            </a:pPr>
            <a:r>
              <a:rPr lang="es-ES" dirty="0"/>
              <a:t>... de ninguna persona o entidad cuando tenga por fin constituir o pueda </a:t>
            </a:r>
            <a:r>
              <a:rPr lang="es-ES" b="1" dirty="0">
                <a:solidFill>
                  <a:srgbClr val="0090BF"/>
                </a:solidFill>
              </a:rPr>
              <a:t>razonablemente percibirse como un incentivo directo o indirecto para que se brinde un trato especial</a:t>
            </a:r>
            <a:r>
              <a:rPr lang="es-ES" dirty="0"/>
              <a:t> al dador en cuestión en relación con asuntos concernientes al EITI.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1DC795-C731-E14B-ABE1-026AD9398ABB}"/>
              </a:ext>
            </a:extLst>
          </p:cNvPr>
          <p:cNvSpPr/>
          <p:nvPr/>
        </p:nvSpPr>
        <p:spPr>
          <a:xfrm>
            <a:off x="8167089" y="3015343"/>
            <a:ext cx="3946749" cy="3717761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8CDF990-33A9-A74B-8B0B-F70E2212DD7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7080" r="7080"/>
          <a:stretch>
            <a:fillRect/>
          </a:stretch>
        </p:blipFill>
        <p:spPr>
          <a:xfrm>
            <a:off x="8150877" y="190992"/>
            <a:ext cx="3915039" cy="646109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47CEB18-5383-E345-A3AD-DA79FF25521C}"/>
              </a:ext>
            </a:extLst>
          </p:cNvPr>
          <p:cNvSpPr/>
          <p:nvPr/>
        </p:nvSpPr>
        <p:spPr>
          <a:xfrm>
            <a:off x="8253596" y="190993"/>
            <a:ext cx="3816985" cy="1675666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16E922-FC35-2146-B897-2FF9AFF12C25}"/>
              </a:ext>
            </a:extLst>
          </p:cNvPr>
          <p:cNvSpPr/>
          <p:nvPr/>
        </p:nvSpPr>
        <p:spPr>
          <a:xfrm>
            <a:off x="8210341" y="3597489"/>
            <a:ext cx="3860241" cy="2882898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6700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335992-2FA9-483B-9C57-2A2DF918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31707" y="1779573"/>
            <a:ext cx="2080030" cy="29826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D715B8-6618-4344-9908-3124B8ECF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3" y="777240"/>
            <a:ext cx="7072534" cy="1089418"/>
          </a:xfrm>
        </p:spPr>
        <p:txBody>
          <a:bodyPr/>
          <a:lstStyle/>
          <a:p>
            <a:r>
              <a:rPr lang="es-ES" dirty="0"/>
              <a:t>Regalos, viajes y entretenimiento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5126FC-1D9F-49BE-A350-FAD22138A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104" y="1866658"/>
            <a:ext cx="4984433" cy="36952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b="1" dirty="0"/>
              <a:t>En caso de que le ofrezcan o reciba un regalo, viaje u otra compensación con un valor superior a los USD 100, vinculado directa o indirectamente con el cumplimiento de responsabilidades relativas al EITI: </a:t>
            </a:r>
          </a:p>
          <a:p>
            <a:pPr>
              <a:buFontTx/>
              <a:buChar char="-"/>
            </a:pPr>
            <a:r>
              <a:rPr lang="es-ES" dirty="0"/>
              <a:t>Declárelo al Consejo EITI o al grupo multipartícipe </a:t>
            </a:r>
          </a:p>
          <a:p>
            <a:pPr>
              <a:buFontTx/>
              <a:buChar char="-"/>
            </a:pPr>
            <a:r>
              <a:rPr lang="es-ES" dirty="0"/>
              <a:t>Rechace todo ofrecimiento de ese tipo que considere excesivo</a:t>
            </a:r>
          </a:p>
          <a:p>
            <a:pPr>
              <a:buFontTx/>
              <a:buChar char="-"/>
            </a:pPr>
            <a:r>
              <a:rPr lang="es-ES" dirty="0"/>
              <a:t>Si tiene dudas, consulte al Secretariado EITI o al grupo multipartícipe</a:t>
            </a:r>
          </a:p>
          <a:p>
            <a:pPr marL="0" indent="0">
              <a:buNone/>
            </a:pPr>
            <a:r>
              <a:rPr lang="es-ES" dirty="0"/>
              <a:t>En caso de que le parezca inapropiado rechazar un ofrecimiento, </a:t>
            </a:r>
            <a:r>
              <a:rPr lang="es-ES" b="1" dirty="0">
                <a:solidFill>
                  <a:srgbClr val="0090BF"/>
                </a:solidFill>
              </a:rPr>
              <a:t>entréguelo al Secretariado EITI o al grupo multipartícipe</a:t>
            </a:r>
            <a:r>
              <a:rPr lang="es-ES" dirty="0"/>
              <a:t>.</a:t>
            </a:r>
          </a:p>
        </p:txBody>
      </p:sp>
      <p:pic>
        <p:nvPicPr>
          <p:cNvPr id="9" name="Picture Placeholder 6">
            <a:extLst>
              <a:ext uri="{FF2B5EF4-FFF2-40B4-BE49-F238E27FC236}">
                <a16:creationId xmlns:a16="http://schemas.microsoft.com/office/drawing/2014/main" id="{238A1BA6-73EB-9342-B71F-D1055AC736E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7080" r="7080"/>
          <a:stretch>
            <a:fillRect/>
          </a:stretch>
        </p:blipFill>
        <p:spPr>
          <a:xfrm>
            <a:off x="8150877" y="190992"/>
            <a:ext cx="3915039" cy="646109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C50F140-1ABC-D745-99E9-6345B3E6DE8B}"/>
              </a:ext>
            </a:extLst>
          </p:cNvPr>
          <p:cNvSpPr/>
          <p:nvPr/>
        </p:nvSpPr>
        <p:spPr>
          <a:xfrm>
            <a:off x="8253596" y="190993"/>
            <a:ext cx="3816985" cy="1675666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3CDBFD-6E74-0E47-BA7C-D3C9B9A4D947}"/>
              </a:ext>
            </a:extLst>
          </p:cNvPr>
          <p:cNvSpPr/>
          <p:nvPr/>
        </p:nvSpPr>
        <p:spPr>
          <a:xfrm>
            <a:off x="8210341" y="3597489"/>
            <a:ext cx="3860241" cy="2882898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1906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895E6-5883-4ED4-9E51-A7A2D3B5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Implementación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24C05-69FC-4D42-91F6-4EAF676B7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7072534" cy="34121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b="1" dirty="0"/>
              <a:t>¿Quién tiene la responsabilidad de hacer que los titulares de cargos en el EITI se familiaricen con el Código, brindando asesoramiento y, de ser necesario, capacitación en torno a su interpretación e implementación?</a:t>
            </a:r>
          </a:p>
          <a:p>
            <a:pPr>
              <a:buFont typeface="Wingdings" pitchFamily="2" charset="2"/>
              <a:buChar char="§"/>
            </a:pPr>
            <a:r>
              <a:rPr lang="es-ES" dirty="0"/>
              <a:t>El Consejo EITI</a:t>
            </a:r>
          </a:p>
          <a:p>
            <a:pPr>
              <a:buFont typeface="Wingdings" pitchFamily="2" charset="2"/>
              <a:buChar char="§"/>
            </a:pPr>
            <a:r>
              <a:rPr lang="es-ES" dirty="0"/>
              <a:t>Los grupos multipartícipes</a:t>
            </a:r>
          </a:p>
          <a:p>
            <a:pPr>
              <a:buFont typeface="Wingdings" pitchFamily="2" charset="2"/>
              <a:buChar char="§"/>
            </a:pPr>
            <a:r>
              <a:rPr lang="es-ES" dirty="0"/>
              <a:t>El Secretariado Internacional o los secretariados nacionales</a:t>
            </a:r>
          </a:p>
          <a:p>
            <a:pPr marL="0" indent="0">
              <a:buNone/>
            </a:pPr>
            <a:r>
              <a:rPr lang="es-ES" dirty="0"/>
              <a:t>Una vez al año, éstos deberían confirmar que los </a:t>
            </a:r>
            <a:r>
              <a:rPr lang="es-ES" b="1" dirty="0">
                <a:solidFill>
                  <a:srgbClr val="0090BF"/>
                </a:solidFill>
              </a:rPr>
              <a:t>titulares de cargos en el EITI se encuentran familiarizados con el Código</a:t>
            </a:r>
            <a:r>
              <a:rPr lang="es-ES" dirty="0"/>
              <a:t> y mantener informado al Consejo a través del Secretariado Internacional acerca de su implementación.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9" name="Picture Placeholder 6">
            <a:extLst>
              <a:ext uri="{FF2B5EF4-FFF2-40B4-BE49-F238E27FC236}">
                <a16:creationId xmlns:a16="http://schemas.microsoft.com/office/drawing/2014/main" id="{74996780-E9FA-9C45-A012-F2DA7600CB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80" r="7080"/>
          <a:stretch>
            <a:fillRect/>
          </a:stretch>
        </p:blipFill>
        <p:spPr>
          <a:xfrm>
            <a:off x="8150877" y="190992"/>
            <a:ext cx="3915039" cy="6461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80C3CA-A710-554D-898A-491A17861E13}"/>
              </a:ext>
            </a:extLst>
          </p:cNvPr>
          <p:cNvSpPr/>
          <p:nvPr/>
        </p:nvSpPr>
        <p:spPr>
          <a:xfrm>
            <a:off x="8253596" y="190993"/>
            <a:ext cx="3816985" cy="3406496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BB410C-324C-4C47-B3E3-DCA92041355F}"/>
              </a:ext>
            </a:extLst>
          </p:cNvPr>
          <p:cNvSpPr/>
          <p:nvPr/>
        </p:nvSpPr>
        <p:spPr>
          <a:xfrm>
            <a:off x="8210341" y="4612193"/>
            <a:ext cx="3860241" cy="1868194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669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895E6-5883-4ED4-9E51-A7A2D3B5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Comunicación de información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24C05-69FC-4D42-91F6-4EAF676B7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019792"/>
            <a:ext cx="7320087" cy="16530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b="1" dirty="0"/>
              <a:t>¿Tiene alguna inquietud referente a una potencial violación del Código de Conducta, o alguna duda acerca de su interpretación o implementación?</a:t>
            </a:r>
          </a:p>
          <a:p>
            <a:pPr>
              <a:buFont typeface="Wingdings" pitchFamily="2" charset="2"/>
              <a:buChar char="§"/>
            </a:pPr>
            <a:r>
              <a:rPr lang="es-ES" dirty="0"/>
              <a:t>Transmítasela al órgano más inmediato del EITI.</a:t>
            </a:r>
          </a:p>
          <a:p>
            <a:pPr>
              <a:buFont typeface="Wingdings" pitchFamily="2" charset="2"/>
              <a:buChar char="§"/>
            </a:pPr>
            <a:r>
              <a:rPr lang="es-ES" dirty="0"/>
              <a:t>Si no se siente cómodo(a) haciéndolo, transmítasela al Consejo EITI a través de </a:t>
            </a:r>
            <a:r>
              <a:rPr lang="es-ES" dirty="0">
                <a:hlinkClick r:id="rId2"/>
              </a:rPr>
              <a:t>www.eiti.org/es/como-expresar-su-inquietud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00B862-1FE9-4D71-A1A2-3AE6728DA4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02780" y="4119607"/>
            <a:ext cx="4012567" cy="23198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2E61E3F1-B3B8-864F-AEBB-03BCE24887DD}"/>
              </a:ext>
            </a:extLst>
          </p:cNvPr>
          <p:cNvCxnSpPr>
            <a:cxnSpLocks/>
          </p:cNvCxnSpPr>
          <p:nvPr/>
        </p:nvCxnSpPr>
        <p:spPr>
          <a:xfrm>
            <a:off x="2403337" y="3643448"/>
            <a:ext cx="1159924" cy="1080952"/>
          </a:xfrm>
          <a:prstGeom prst="bentConnector3">
            <a:avLst>
              <a:gd name="adj1" fmla="val 50000"/>
            </a:avLst>
          </a:prstGeom>
          <a:ln w="19050">
            <a:solidFill>
              <a:srgbClr val="005B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B9E0CC88-CE8B-C641-A798-EC58FBB1D4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080" r="7080"/>
          <a:stretch>
            <a:fillRect/>
          </a:stretch>
        </p:blipFill>
        <p:spPr>
          <a:xfrm>
            <a:off x="8150877" y="190992"/>
            <a:ext cx="3915039" cy="6461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F9AA5C-C3BD-4243-B03C-F84344F8E332}"/>
              </a:ext>
            </a:extLst>
          </p:cNvPr>
          <p:cNvSpPr/>
          <p:nvPr/>
        </p:nvSpPr>
        <p:spPr>
          <a:xfrm>
            <a:off x="8253596" y="190992"/>
            <a:ext cx="3816985" cy="4411153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41D4AD-8385-944B-BC0C-35AAA9795F7F}"/>
              </a:ext>
            </a:extLst>
          </p:cNvPr>
          <p:cNvSpPr/>
          <p:nvPr/>
        </p:nvSpPr>
        <p:spPr>
          <a:xfrm>
            <a:off x="8210341" y="5667269"/>
            <a:ext cx="3860241" cy="81311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39030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C76AA-7F80-2940-B86B-23A01781C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818" y="2614198"/>
            <a:ext cx="8740363" cy="1629603"/>
          </a:xfrm>
        </p:spPr>
        <p:txBody>
          <a:bodyPr/>
          <a:lstStyle/>
          <a:p>
            <a:pPr algn="ctr"/>
            <a:r>
              <a:rPr lang="es-ES" dirty="0"/>
              <a:t>Asimismo, el Consejo EITI ha adoptado recomendaciones adicionales para los países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2908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BF92-9BF8-4A22-B421-6BFC7113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194998"/>
            <a:ext cx="5600699" cy="1106242"/>
          </a:xfrm>
        </p:spPr>
        <p:txBody>
          <a:bodyPr/>
          <a:lstStyle/>
          <a:p>
            <a:r>
              <a:rPr lang="es-ES" dirty="0"/>
              <a:t>Documento del Consejo EITI 38-7-B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1833C-B126-4FAA-A73C-C61189C85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484120"/>
            <a:ext cx="5453187" cy="34752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b="1" dirty="0"/>
              <a:t>Guía acerca de cómo debería implementarse el Requisito 1.4b sobre viáticos</a:t>
            </a:r>
          </a:p>
          <a:p>
            <a:pPr lvl="0"/>
            <a:r>
              <a:rPr lang="es-ES" dirty="0"/>
              <a:t>Los países implementadores deberían </a:t>
            </a:r>
            <a:r>
              <a:rPr lang="es-ES" b="1" dirty="0">
                <a:solidFill>
                  <a:srgbClr val="0090BF"/>
                </a:solidFill>
              </a:rPr>
              <a:t>explicar toda política de viáticos en los términos de referencia </a:t>
            </a:r>
            <a:r>
              <a:rPr lang="es-ES" dirty="0"/>
              <a:t>del grupo multipartícipe o en alguna otra parte de sus sitios web en donde se expliquen las normas de gobernanza. Los países que no pagan viáticos deberían manifestarlo expresamente</a:t>
            </a:r>
          </a:p>
          <a:p>
            <a:pPr lvl="0"/>
            <a:r>
              <a:rPr lang="es-ES" dirty="0"/>
              <a:t>Los registros de </a:t>
            </a:r>
            <a:r>
              <a:rPr lang="es-ES" b="1" dirty="0">
                <a:solidFill>
                  <a:srgbClr val="0090BF"/>
                </a:solidFill>
              </a:rPr>
              <a:t>todo viático pagado durante el anterior ejercicio fiscal</a:t>
            </a:r>
            <a:r>
              <a:rPr lang="es-ES" dirty="0"/>
              <a:t> deberían colocarse a disposición del público.</a:t>
            </a:r>
          </a:p>
          <a:p>
            <a:r>
              <a:rPr lang="es-ES" dirty="0"/>
              <a:t>A todos los países que no adhieren al </a:t>
            </a:r>
            <a:r>
              <a:rPr lang="es-ES" b="1" dirty="0">
                <a:solidFill>
                  <a:srgbClr val="0090BF"/>
                </a:solidFill>
              </a:rPr>
              <a:t>Requisito 1.4b</a:t>
            </a:r>
            <a:r>
              <a:rPr lang="es-ES" dirty="0"/>
              <a:t> debería recordárseles la importancia que el Consejo le atribuye al mismo.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908C27-F721-431B-99BB-550E0027A7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65"/>
          <a:stretch/>
        </p:blipFill>
        <p:spPr>
          <a:xfrm>
            <a:off x="6735166" y="962542"/>
            <a:ext cx="4814022" cy="54755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711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BF92-9BF8-4A22-B421-6BFC7113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194998"/>
            <a:ext cx="5600699" cy="1106242"/>
          </a:xfrm>
        </p:spPr>
        <p:txBody>
          <a:bodyPr/>
          <a:lstStyle/>
          <a:p>
            <a:r>
              <a:rPr lang="es-ES" dirty="0"/>
              <a:t>Documento del Consejo EITI 38-7-B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1833C-B126-4FAA-A73C-C61189C85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270760"/>
            <a:ext cx="6092354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900" b="1" dirty="0"/>
              <a:t>Guía sobre la gobernanza de la implementación</a:t>
            </a:r>
          </a:p>
          <a:p>
            <a:pPr lvl="0"/>
            <a:r>
              <a:rPr lang="es-ES" sz="1900" dirty="0"/>
              <a:t>Se espera que los países implementadores que cuentan con secretariados nacionales o estructuras similares de apoyo a la implementación brinden información sobre la </a:t>
            </a:r>
            <a:r>
              <a:rPr lang="es-ES" sz="1900" b="1" dirty="0">
                <a:solidFill>
                  <a:srgbClr val="0090BF"/>
                </a:solidFill>
              </a:rPr>
              <a:t>cantidad de personas empleadas en los secretariados nacionales, su estructura organizativa y su presupuesto anual</a:t>
            </a:r>
            <a:r>
              <a:rPr lang="es-ES" sz="1900" dirty="0"/>
              <a:t>. </a:t>
            </a:r>
            <a:br>
              <a:rPr lang="es-ES" sz="1900" dirty="0"/>
            </a:br>
            <a:br>
              <a:rPr lang="es-ES" sz="1900" dirty="0"/>
            </a:br>
            <a:r>
              <a:rPr lang="es-ES" sz="1900" dirty="0"/>
              <a:t>Esta información puede ponerse a disposición por medio de planes de trabajo e informes de progreso anuales o, idealmente, en una página dentro de su sitio web nacional destinada específicamente a tal fin.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E9013-DA70-9343-8F9E-964E4B39C0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65"/>
          <a:stretch/>
        </p:blipFill>
        <p:spPr>
          <a:xfrm>
            <a:off x="6735166" y="962542"/>
            <a:ext cx="4814022" cy="54755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8153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BF92-9BF8-4A22-B421-6BFC7113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194998"/>
            <a:ext cx="5600699" cy="1106242"/>
          </a:xfrm>
        </p:spPr>
        <p:txBody>
          <a:bodyPr/>
          <a:lstStyle/>
          <a:p>
            <a:r>
              <a:rPr lang="es-ES" dirty="0"/>
              <a:t>Documento del Consejo EITI 38-7-B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1833C-B126-4FAA-A73C-C61189C85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301240"/>
            <a:ext cx="5600699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900" b="1" dirty="0"/>
              <a:t>Guía sobre la gobernanza de la implementación</a:t>
            </a:r>
          </a:p>
          <a:p>
            <a:pPr lvl="0"/>
            <a:r>
              <a:rPr lang="es-ES" sz="1900" dirty="0"/>
              <a:t>Se espera que los países implementadores que cuentan con secretariados nacionales o estructuras de apoyo similares </a:t>
            </a:r>
            <a:r>
              <a:rPr lang="es-ES" sz="1900" b="1" dirty="0">
                <a:solidFill>
                  <a:srgbClr val="0090BF"/>
                </a:solidFill>
              </a:rPr>
              <a:t>expliquen de manera clara en los términos de referencia de sus grupos multipartícipes de qué modo debería relacionarse el secretariado nacional con los grupos multipartícipes.</a:t>
            </a:r>
            <a:r>
              <a:rPr lang="es-ES" sz="1900" dirty="0"/>
              <a:t> </a:t>
            </a:r>
            <a:br>
              <a:rPr lang="es-ES" sz="1900" dirty="0"/>
            </a:br>
            <a:br>
              <a:rPr lang="es-ES" sz="1900" dirty="0"/>
            </a:br>
            <a:r>
              <a:rPr lang="es-ES" sz="1900" dirty="0"/>
              <a:t>Se alienta a los países a utilizar la guía anteriormente facilitada a tal fin en la Nota Guía 25 del EITI.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E9013-DA70-9343-8F9E-964E4B39C0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65"/>
          <a:stretch/>
        </p:blipFill>
        <p:spPr>
          <a:xfrm>
            <a:off x="6735166" y="962542"/>
            <a:ext cx="4814022" cy="54755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7778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76988-5B1E-4919-9130-7935960C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3" y="830580"/>
            <a:ext cx="7072534" cy="1036078"/>
          </a:xfrm>
        </p:spPr>
        <p:txBody>
          <a:bodyPr/>
          <a:lstStyle/>
          <a:p>
            <a:r>
              <a:rPr lang="es-ES" dirty="0"/>
              <a:t>¿A quiénes comprende?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8AB15B-FAF4-5F40-AF36-AF53FDD10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7072534" cy="3581400"/>
          </a:xfrm>
        </p:spPr>
        <p:txBody>
          <a:bodyPr/>
          <a:lstStyle/>
          <a:p>
            <a:pPr marL="0" indent="0">
              <a:buNone/>
            </a:pPr>
            <a:r>
              <a:rPr lang="es-ES" b="1" dirty="0"/>
              <a:t>Titulares de cargos en el EITI: </a:t>
            </a:r>
          </a:p>
          <a:p>
            <a:r>
              <a:rPr lang="es-ES" dirty="0"/>
              <a:t>Miembros del Consejo EITI y sus suplentes</a:t>
            </a:r>
          </a:p>
          <a:p>
            <a:r>
              <a:rPr lang="es-ES" dirty="0"/>
              <a:t>Miembros de la Asociación EITI</a:t>
            </a:r>
          </a:p>
          <a:p>
            <a:r>
              <a:rPr lang="es-ES" dirty="0"/>
              <a:t>Personal de los Secretariados (nacionales e Internacional)</a:t>
            </a:r>
          </a:p>
          <a:p>
            <a:r>
              <a:rPr lang="es-ES" dirty="0"/>
              <a:t>Miembros de los grupos multipartícipes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56E765-8DB5-C042-A10A-4C1CBE1E4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9344" y="4495597"/>
            <a:ext cx="4829175" cy="16839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1E1D244-5956-DC4A-B83B-815D12C87920}"/>
              </a:ext>
            </a:extLst>
          </p:cNvPr>
          <p:cNvSpPr/>
          <p:nvPr/>
        </p:nvSpPr>
        <p:spPr>
          <a:xfrm>
            <a:off x="8167090" y="190992"/>
            <a:ext cx="3946748" cy="1452751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AE385C-A7F6-B740-8CBB-C497273C5FD0}"/>
              </a:ext>
            </a:extLst>
          </p:cNvPr>
          <p:cNvSpPr/>
          <p:nvPr/>
        </p:nvSpPr>
        <p:spPr>
          <a:xfrm>
            <a:off x="8167089" y="2362201"/>
            <a:ext cx="3946749" cy="4370904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DB8543E3-AD42-D449-BDCF-8CEAF1B0D81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l="7058" r="7058"/>
          <a:stretch>
            <a:fillRect/>
          </a:stretch>
        </p:blipFill>
        <p:spPr>
          <a:xfrm>
            <a:off x="8210342" y="243672"/>
            <a:ext cx="3860241" cy="637065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62314AD-5DC0-2845-9866-8F2ADB94117D}"/>
              </a:ext>
            </a:extLst>
          </p:cNvPr>
          <p:cNvSpPr/>
          <p:nvPr/>
        </p:nvSpPr>
        <p:spPr>
          <a:xfrm>
            <a:off x="8253596" y="190993"/>
            <a:ext cx="3816985" cy="1758388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1692BE-B502-8347-8D0E-BA3AE5C79526}"/>
              </a:ext>
            </a:extLst>
          </p:cNvPr>
          <p:cNvSpPr/>
          <p:nvPr/>
        </p:nvSpPr>
        <p:spPr>
          <a:xfrm>
            <a:off x="8210341" y="2667839"/>
            <a:ext cx="3860241" cy="381254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9476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BF92-9BF8-4A22-B421-6BFC7113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651256"/>
            <a:ext cx="5600699" cy="1106242"/>
          </a:xfrm>
        </p:spPr>
        <p:txBody>
          <a:bodyPr/>
          <a:lstStyle/>
          <a:p>
            <a:r>
              <a:rPr lang="es-ES" dirty="0"/>
              <a:t>Documento del Consejo EITI 38-7-B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1833C-B126-4FAA-A73C-C61189C85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799862"/>
            <a:ext cx="6460846" cy="43673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sz="1900" b="1" dirty="0"/>
              <a:t>Guía sobre la gobernanza de la implementación</a:t>
            </a:r>
          </a:p>
          <a:p>
            <a:r>
              <a:rPr lang="es-ES" sz="1900" dirty="0"/>
              <a:t>Se espera que todos los países implementadores sean </a:t>
            </a:r>
            <a:r>
              <a:rPr lang="es-ES" sz="1900" b="1" dirty="0">
                <a:solidFill>
                  <a:srgbClr val="0090BF"/>
                </a:solidFill>
              </a:rPr>
              <a:t>transparentes en cuanto a sus finanzas </a:t>
            </a:r>
            <a:r>
              <a:rPr lang="es-ES" sz="1900">
                <a:solidFill>
                  <a:srgbClr val="002157"/>
                </a:solidFill>
              </a:rPr>
              <a:t>de tal modo </a:t>
            </a:r>
            <a:r>
              <a:rPr lang="es-ES" sz="1900" dirty="0">
                <a:solidFill>
                  <a:srgbClr val="002157"/>
                </a:solidFill>
              </a:rPr>
              <a:t>que </a:t>
            </a:r>
            <a:r>
              <a:rPr lang="es-ES" sz="1900" b="1" dirty="0">
                <a:solidFill>
                  <a:srgbClr val="0090BF"/>
                </a:solidFill>
              </a:rPr>
              <a:t>los ciudadanos puedan comprender el costo de la implementación en su país</a:t>
            </a:r>
            <a:r>
              <a:rPr lang="es-ES" sz="1900" dirty="0"/>
              <a:t>. Cuando las cuentas no sean ya objeto de auditorías periódicas, por ejemplo, como parte de auditorías gubernamentales, se espera que los países implementadores lleven a cabo auditorías regularmente. </a:t>
            </a:r>
            <a:br>
              <a:rPr lang="es-ES" sz="1900" dirty="0"/>
            </a:br>
            <a:r>
              <a:rPr lang="es-ES" sz="1900" dirty="0"/>
              <a:t>Ya sea que ello se realice como parte de auditorías gubernamentales o por otros medios</a:t>
            </a:r>
            <a:r>
              <a:rPr lang="es-ES" sz="1900" dirty="0">
                <a:solidFill>
                  <a:srgbClr val="002157"/>
                </a:solidFill>
              </a:rPr>
              <a:t>, </a:t>
            </a:r>
            <a:r>
              <a:rPr lang="es-ES" sz="1900" b="1" dirty="0">
                <a:solidFill>
                  <a:srgbClr val="0090BF"/>
                </a:solidFill>
              </a:rPr>
              <a:t>deberían proporcionarse enlaces a los informes de auditoría en los sitios web nacionales o en los informes anuales de progreso</a:t>
            </a:r>
            <a:r>
              <a:rPr lang="es-ES" sz="1900" dirty="0"/>
              <a:t>. Cuando los secretariados se encuentran incorporados a ministerios o a otros organismos gubernamentales, basta con resaltar los procedimientos de auditoría del gobierno.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522066-DAC0-E34C-A17A-7A2868B57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65"/>
          <a:stretch/>
        </p:blipFill>
        <p:spPr>
          <a:xfrm>
            <a:off x="6735166" y="962542"/>
            <a:ext cx="4814022" cy="54755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9020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9ACA09-AF16-AC40-89B1-D389F8A118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58" y="3056502"/>
            <a:ext cx="6112408" cy="744996"/>
          </a:xfrm>
        </p:spPr>
        <p:txBody>
          <a:bodyPr/>
          <a:lstStyle/>
          <a:p>
            <a:pPr algn="r"/>
            <a:r>
              <a:rPr lang="es-ES" dirty="0"/>
              <a:t>¡Muchas gracias!</a:t>
            </a:r>
          </a:p>
          <a:p>
            <a:pPr algn="r"/>
            <a:endParaRPr lang="nb-NO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86EC50-5FE3-A04B-AA6D-D0943ED21E59}"/>
              </a:ext>
            </a:extLst>
          </p:cNvPr>
          <p:cNvSpPr txBox="1"/>
          <p:nvPr/>
        </p:nvSpPr>
        <p:spPr>
          <a:xfrm>
            <a:off x="4725610" y="5399708"/>
            <a:ext cx="6902468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sz="1400" b="0" dirty="0">
              <a:solidFill>
                <a:srgbClr val="FFFFFF"/>
              </a:solidFill>
              <a:latin typeface="+mn-lt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i="0" spc="100" baseline="0" dirty="0">
                <a:solidFill>
                  <a:srgbClr val="FFFFFF"/>
                </a:solidFill>
                <a:latin typeface="Franklin Gothic Demi" panose="020B0603020102020204" pitchFamily="34" charset="0"/>
              </a:rPr>
              <a:t>E-MAIL</a:t>
            </a:r>
            <a:r>
              <a:rPr lang="en-GB" sz="1400" b="1" i="0" dirty="0">
                <a:solidFill>
                  <a:srgbClr val="FFFFFF"/>
                </a:solidFill>
                <a:latin typeface="Franklin Gothic Demi" panose="020B060302010202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secretariat@eiti.org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GB" sz="1100" b="1" i="0" spc="100" baseline="0" dirty="0">
                <a:solidFill>
                  <a:srgbClr val="FFFFFF"/>
                </a:solidFill>
                <a:latin typeface="Franklin Gothic Demi" panose="020B0603020102020204" pitchFamily="34" charset="0"/>
              </a:rPr>
              <a:t>PHONE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+47 22 20 08 00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i="0" spc="100" baseline="0" dirty="0">
                <a:solidFill>
                  <a:srgbClr val="FFFFFF"/>
                </a:solidFill>
                <a:latin typeface="Franklin Gothic Demi" panose="020B0603020102020204" pitchFamily="34" charset="0"/>
              </a:rPr>
              <a:t>ADDRESS</a:t>
            </a:r>
            <a:r>
              <a:rPr lang="en-GB" sz="1400" b="1" i="0" dirty="0">
                <a:solidFill>
                  <a:srgbClr val="FFFFFF"/>
                </a:solidFill>
                <a:latin typeface="Franklin Gothic Demi" panose="020B060302010202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EITI International Secretariat,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Rådhusgata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26, 0151 Oslo, Norway</a:t>
            </a:r>
            <a:endParaRPr lang="en-GB" sz="1400" b="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6087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76988-5B1E-4919-9130-7935960C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3" y="830580"/>
            <a:ext cx="7072534" cy="1036078"/>
          </a:xfrm>
        </p:spPr>
        <p:txBody>
          <a:bodyPr/>
          <a:lstStyle/>
          <a:p>
            <a:r>
              <a:rPr lang="es-ES" dirty="0"/>
              <a:t>Conducta personal, integridad y valores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3070066-4C16-4376-B229-CCF483A4C4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974691"/>
              </p:ext>
            </p:extLst>
          </p:nvPr>
        </p:nvGraphicFramePr>
        <p:xfrm>
          <a:off x="457200" y="1953743"/>
          <a:ext cx="7258147" cy="3924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9E1064CB-778E-E349-8EC3-A1641519FBDC}"/>
              </a:ext>
            </a:extLst>
          </p:cNvPr>
          <p:cNvSpPr/>
          <p:nvPr/>
        </p:nvSpPr>
        <p:spPr>
          <a:xfrm>
            <a:off x="8167090" y="190992"/>
            <a:ext cx="3946748" cy="2138551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3476E4-C362-2649-8BFB-861C0404085A}"/>
              </a:ext>
            </a:extLst>
          </p:cNvPr>
          <p:cNvSpPr/>
          <p:nvPr/>
        </p:nvSpPr>
        <p:spPr>
          <a:xfrm>
            <a:off x="8167089" y="3788229"/>
            <a:ext cx="3946749" cy="2944876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Picture Placeholder 16">
            <a:extLst>
              <a:ext uri="{FF2B5EF4-FFF2-40B4-BE49-F238E27FC236}">
                <a16:creationId xmlns:a16="http://schemas.microsoft.com/office/drawing/2014/main" id="{D5A834D7-378A-AC4C-A8A1-ADC79FAD1A4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8"/>
          <a:srcRect l="7058" r="7058"/>
          <a:stretch>
            <a:fillRect/>
          </a:stretch>
        </p:blipFill>
        <p:spPr>
          <a:xfrm>
            <a:off x="8210342" y="243672"/>
            <a:ext cx="3860241" cy="637065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0805CF-7DAE-0349-BBA4-7C87B213A22D}"/>
              </a:ext>
            </a:extLst>
          </p:cNvPr>
          <p:cNvSpPr/>
          <p:nvPr/>
        </p:nvSpPr>
        <p:spPr>
          <a:xfrm>
            <a:off x="8253596" y="190993"/>
            <a:ext cx="3816985" cy="247182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435DE1-0517-5D43-88FE-CFCC3202F489}"/>
              </a:ext>
            </a:extLst>
          </p:cNvPr>
          <p:cNvSpPr/>
          <p:nvPr/>
        </p:nvSpPr>
        <p:spPr>
          <a:xfrm>
            <a:off x="8210341" y="4029389"/>
            <a:ext cx="3860241" cy="245099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846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14CF5-E692-40CB-9100-6E51C23A1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3" y="845820"/>
            <a:ext cx="7072534" cy="1020838"/>
          </a:xfrm>
        </p:spPr>
        <p:txBody>
          <a:bodyPr/>
          <a:lstStyle/>
          <a:p>
            <a:r>
              <a:rPr lang="es-ES" dirty="0"/>
              <a:t>Cumplimiento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DD646-7907-4F8F-B9AE-E54CFCE3D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2019792"/>
            <a:ext cx="7242907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Quienes ocupan cargos en el EITI deben cumplir sus funciones en el EITI observando:</a:t>
            </a:r>
          </a:p>
          <a:p>
            <a:r>
              <a:rPr lang="es-ES" dirty="0"/>
              <a:t>Las leyes y regulaciones nacionales pertinentes</a:t>
            </a:r>
          </a:p>
          <a:p>
            <a:r>
              <a:rPr lang="es-ES" dirty="0"/>
              <a:t>Las normas, intereses y objetivos del EITI</a:t>
            </a:r>
          </a:p>
          <a:p>
            <a:endParaRPr lang="nb-NO" dirty="0"/>
          </a:p>
        </p:txBody>
      </p:sp>
      <p:pic>
        <p:nvPicPr>
          <p:cNvPr id="7" name="Picture Placeholder 16">
            <a:extLst>
              <a:ext uri="{FF2B5EF4-FFF2-40B4-BE49-F238E27FC236}">
                <a16:creationId xmlns:a16="http://schemas.microsoft.com/office/drawing/2014/main" id="{2584DAF1-399F-8F48-A14F-758DC5EEF5F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7058" r="7058"/>
          <a:stretch>
            <a:fillRect/>
          </a:stretch>
        </p:blipFill>
        <p:spPr>
          <a:xfrm>
            <a:off x="8210342" y="243672"/>
            <a:ext cx="3860241" cy="637065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62C06B-53F4-C042-AC68-7A384F62361F}"/>
              </a:ext>
            </a:extLst>
          </p:cNvPr>
          <p:cNvSpPr/>
          <p:nvPr/>
        </p:nvSpPr>
        <p:spPr>
          <a:xfrm>
            <a:off x="8253596" y="190992"/>
            <a:ext cx="3816985" cy="3808251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50BE9C-3021-9749-8EA8-2363BC1F9460}"/>
              </a:ext>
            </a:extLst>
          </p:cNvPr>
          <p:cNvSpPr/>
          <p:nvPr/>
        </p:nvSpPr>
        <p:spPr>
          <a:xfrm>
            <a:off x="8210341" y="4612193"/>
            <a:ext cx="3860241" cy="1868193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966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14CF5-E692-40CB-9100-6E51C23A1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3" y="845820"/>
            <a:ext cx="7072534" cy="1020838"/>
          </a:xfrm>
        </p:spPr>
        <p:txBody>
          <a:bodyPr/>
          <a:lstStyle/>
          <a:p>
            <a:r>
              <a:rPr lang="es-ES" dirty="0"/>
              <a:t>Respeto por los demás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DD646-7907-4F8F-B9AE-E54CFCE3D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2019792"/>
            <a:ext cx="7242907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Quienes ocupan cargos en el EITI deben:</a:t>
            </a:r>
          </a:p>
          <a:p>
            <a:r>
              <a:rPr lang="es-ES" dirty="0"/>
              <a:t>Respetar la dignidad, las necesidades relativas al EITI y la vida privada de los demás.</a:t>
            </a:r>
          </a:p>
          <a:p>
            <a:r>
              <a:rPr lang="es-ES" dirty="0"/>
              <a:t>Ejercer una adecuada autoridad y aplicar buen criterio en sus relaciones con colegas, miembros de otros órganos del EITI, integrantes del personal, el público en general, y demás sujetos con quienes entablen contacto durante el desempeño de sus funciones en el EITI.</a:t>
            </a:r>
          </a:p>
          <a:p>
            <a:endParaRPr lang="nb-NO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F8FDB7-04D1-5A4D-854D-C387ABE0CC98}"/>
              </a:ext>
            </a:extLst>
          </p:cNvPr>
          <p:cNvSpPr/>
          <p:nvPr/>
        </p:nvSpPr>
        <p:spPr>
          <a:xfrm>
            <a:off x="8167090" y="190992"/>
            <a:ext cx="3946748" cy="4152408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6C7A95-E1BA-B143-8F91-3A9A164C17EA}"/>
              </a:ext>
            </a:extLst>
          </p:cNvPr>
          <p:cNvSpPr/>
          <p:nvPr/>
        </p:nvSpPr>
        <p:spPr>
          <a:xfrm>
            <a:off x="8167089" y="5116285"/>
            <a:ext cx="3946749" cy="1616819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Picture Placeholder 16">
            <a:extLst>
              <a:ext uri="{FF2B5EF4-FFF2-40B4-BE49-F238E27FC236}">
                <a16:creationId xmlns:a16="http://schemas.microsoft.com/office/drawing/2014/main" id="{B20FD046-1717-E649-8E37-716A142E146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7058" r="7058"/>
          <a:stretch>
            <a:fillRect/>
          </a:stretch>
        </p:blipFill>
        <p:spPr>
          <a:xfrm>
            <a:off x="8210342" y="243672"/>
            <a:ext cx="3860241" cy="637065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73E450-94CC-E54F-8DFA-B59ABC443BB9}"/>
              </a:ext>
            </a:extLst>
          </p:cNvPr>
          <p:cNvSpPr/>
          <p:nvPr/>
        </p:nvSpPr>
        <p:spPr>
          <a:xfrm>
            <a:off x="8253596" y="190992"/>
            <a:ext cx="3816985" cy="4330765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4E0DC7-FB47-E24C-A34B-979850D438B5}"/>
              </a:ext>
            </a:extLst>
          </p:cNvPr>
          <p:cNvSpPr/>
          <p:nvPr/>
        </p:nvSpPr>
        <p:spPr>
          <a:xfrm>
            <a:off x="8210341" y="5426110"/>
            <a:ext cx="3860241" cy="1054276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75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14CF5-E692-40CB-9100-6E51C23A1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3" y="845820"/>
            <a:ext cx="7072534" cy="1020838"/>
          </a:xfrm>
        </p:spPr>
        <p:txBody>
          <a:bodyPr/>
          <a:lstStyle/>
          <a:p>
            <a:r>
              <a:rPr lang="es-ES" dirty="0"/>
              <a:t>Profesionalismo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DD646-7907-4F8F-B9AE-E54CFCE3D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2019792"/>
            <a:ext cx="7242907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Quienes ocupan cargos en el EITI deberían:</a:t>
            </a:r>
          </a:p>
          <a:p>
            <a:r>
              <a:rPr lang="es-ES" dirty="0"/>
              <a:t>Cumplir los deberes que tengan asignados de manera profesional y oportuna.</a:t>
            </a:r>
          </a:p>
          <a:p>
            <a:r>
              <a:rPr lang="es-ES" dirty="0"/>
              <a:t>Hacer todo lo posible por participar en forma regular en actividades de desarrollo profesional.</a:t>
            </a:r>
          </a:p>
          <a:p>
            <a:endParaRPr lang="nb-NO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5054E-96EA-5546-9D73-A9A2A2DD8B5D}"/>
              </a:ext>
            </a:extLst>
          </p:cNvPr>
          <p:cNvSpPr/>
          <p:nvPr/>
        </p:nvSpPr>
        <p:spPr>
          <a:xfrm>
            <a:off x="8167089" y="5867400"/>
            <a:ext cx="3946749" cy="865704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Placeholder 16">
            <a:extLst>
              <a:ext uri="{FF2B5EF4-FFF2-40B4-BE49-F238E27FC236}">
                <a16:creationId xmlns:a16="http://schemas.microsoft.com/office/drawing/2014/main" id="{4304DE69-4185-C245-BC8F-264C72ECD0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58" r="7058"/>
          <a:stretch>
            <a:fillRect/>
          </a:stretch>
        </p:blipFill>
        <p:spPr>
          <a:xfrm>
            <a:off x="8210342" y="243672"/>
            <a:ext cx="3860241" cy="637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E45E858-BD9B-9440-865A-F49438B9EFCF}"/>
              </a:ext>
            </a:extLst>
          </p:cNvPr>
          <p:cNvSpPr/>
          <p:nvPr/>
        </p:nvSpPr>
        <p:spPr>
          <a:xfrm>
            <a:off x="8253596" y="190992"/>
            <a:ext cx="3816985" cy="5134633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06F71-F4B6-DE4B-92DA-86605E9E387E}"/>
              </a:ext>
            </a:extLst>
          </p:cNvPr>
          <p:cNvSpPr/>
          <p:nvPr/>
        </p:nvSpPr>
        <p:spPr>
          <a:xfrm>
            <a:off x="8210341" y="6018963"/>
            <a:ext cx="3860241" cy="461423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2945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14CF5-E692-40CB-9100-6E51C23A1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3" y="845820"/>
            <a:ext cx="7072534" cy="1020838"/>
          </a:xfrm>
        </p:spPr>
        <p:txBody>
          <a:bodyPr/>
          <a:lstStyle/>
          <a:p>
            <a:r>
              <a:rPr lang="es-ES" dirty="0"/>
              <a:t>Discriminación y confidencialidad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DD646-7907-4F8F-B9AE-E54CFCE3D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7072534" cy="3581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es-ES" b="1" dirty="0"/>
              <a:t>Quienes ocupan cargos en el EITI deben abstenerse de:</a:t>
            </a:r>
          </a:p>
          <a:p>
            <a:r>
              <a:rPr lang="es-ES" dirty="0"/>
              <a:t>Cometer o facilitar hechos de discriminación u hostigamiento dirigidos a personas con quienes entablen contacto durante el desempeño de sus funciones en el EITI.</a:t>
            </a:r>
          </a:p>
          <a:p>
            <a:r>
              <a:rPr lang="es-ES" dirty="0"/>
              <a:t>Utilizar información que se les haya proporcionado en su condición de titulares de algún cargo en el EITI, y que no sea ya de dominio público, de cualquier otro modo que no sea en pos del cumplimiento de sus deberes.</a:t>
            </a:r>
          </a:p>
          <a:p>
            <a:pPr marL="0" indent="0">
              <a:buNone/>
            </a:pPr>
            <a:endParaRPr lang="nb-NO" b="1" i="1" dirty="0"/>
          </a:p>
          <a:p>
            <a:pPr marL="0" indent="0">
              <a:buNone/>
            </a:pPr>
            <a:r>
              <a:rPr lang="es-ES" b="1" i="1" dirty="0"/>
              <a:t>Esta obligación sigue siendo vinculante por dos años después de finalizado su mandato.</a:t>
            </a:r>
          </a:p>
          <a:p>
            <a:endParaRPr lang="nb-NO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48BAA6-5D95-1942-927E-87390C8F5AD2}"/>
              </a:ext>
            </a:extLst>
          </p:cNvPr>
          <p:cNvSpPr/>
          <p:nvPr/>
        </p:nvSpPr>
        <p:spPr>
          <a:xfrm>
            <a:off x="8164608" y="190992"/>
            <a:ext cx="3946748" cy="516579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629DDD-5F90-144C-A481-C3CFA2560388}"/>
              </a:ext>
            </a:extLst>
          </p:cNvPr>
          <p:cNvSpPr/>
          <p:nvPr/>
        </p:nvSpPr>
        <p:spPr>
          <a:xfrm>
            <a:off x="8167089" y="2264229"/>
            <a:ext cx="3946749" cy="4468875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99C122C-C2BB-084E-9181-67F727E0C8E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7096" r="7096"/>
          <a:stretch>
            <a:fillRect/>
          </a:stretch>
        </p:blipFill>
        <p:spPr>
          <a:xfrm>
            <a:off x="8164608" y="211490"/>
            <a:ext cx="3911662" cy="645551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AB5AB5D-212B-424E-878C-08B4F919068D}"/>
              </a:ext>
            </a:extLst>
          </p:cNvPr>
          <p:cNvSpPr/>
          <p:nvPr/>
        </p:nvSpPr>
        <p:spPr>
          <a:xfrm>
            <a:off x="8253596" y="190993"/>
            <a:ext cx="3816985" cy="654828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AE4EF4-8FB6-4249-82FB-FFC572E5DF9C}"/>
              </a:ext>
            </a:extLst>
          </p:cNvPr>
          <p:cNvSpPr/>
          <p:nvPr/>
        </p:nvSpPr>
        <p:spPr>
          <a:xfrm>
            <a:off x="8210341" y="2264229"/>
            <a:ext cx="3860241" cy="421615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7027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5B9D1-B2BC-4AA0-99E2-259385D1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28" y="859168"/>
            <a:ext cx="7072534" cy="671660"/>
          </a:xfrm>
        </p:spPr>
        <p:txBody>
          <a:bodyPr/>
          <a:lstStyle/>
          <a:p>
            <a:r>
              <a:rPr lang="es-ES" dirty="0"/>
              <a:t>Uso de recursos y bienes del EITI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12A5C-3981-4DD4-A9F5-21E664618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1900" b="1" dirty="0"/>
              <a:t>Quienes ocupan cargos en el EITI deben:</a:t>
            </a:r>
          </a:p>
          <a:p>
            <a:r>
              <a:rPr lang="es-ES" sz="1900" dirty="0">
                <a:latin typeface="+mj-lt"/>
              </a:rPr>
              <a:t>Respetar el principio de la relación precio-calidad</a:t>
            </a:r>
          </a:p>
          <a:p>
            <a:r>
              <a:rPr lang="es-ES" sz="1900" dirty="0">
                <a:latin typeface="+mj-lt"/>
              </a:rPr>
              <a:t>Utilizar con responsabilidad los fondos destinados al EITI.</a:t>
            </a:r>
          </a:p>
          <a:p>
            <a:r>
              <a:rPr lang="es-ES" sz="1900" dirty="0">
                <a:latin typeface="+mj-lt"/>
              </a:rPr>
              <a:t>Facturar únicamente el costo real de los viajes, operaciones u otros costos vinculados al cumplimiento de deberes.</a:t>
            </a:r>
          </a:p>
          <a:p>
            <a:r>
              <a:rPr lang="es-ES" sz="1900" dirty="0">
                <a:latin typeface="+mj-lt"/>
              </a:rPr>
              <a:t>Brindar bienes o servicios al EITI en carácter de proveedores pagos únicamente luego de haber realizado una divulgación total al Consejo EITI o grupo multipartícipe y de haber recibido su aprobación previa.</a:t>
            </a:r>
          </a:p>
        </p:txBody>
      </p:sp>
      <p:pic>
        <p:nvPicPr>
          <p:cNvPr id="9" name="Picture Placeholder 6">
            <a:extLst>
              <a:ext uri="{FF2B5EF4-FFF2-40B4-BE49-F238E27FC236}">
                <a16:creationId xmlns:a16="http://schemas.microsoft.com/office/drawing/2014/main" id="{353FD38F-B838-A246-9AD2-455ECCDAE3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96" r="7096"/>
          <a:stretch>
            <a:fillRect/>
          </a:stretch>
        </p:blipFill>
        <p:spPr>
          <a:xfrm>
            <a:off x="8164608" y="211490"/>
            <a:ext cx="3911662" cy="645551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4AA6B0-DDA5-5944-B6E1-ED4D8EAA7336}"/>
              </a:ext>
            </a:extLst>
          </p:cNvPr>
          <p:cNvSpPr/>
          <p:nvPr/>
        </p:nvSpPr>
        <p:spPr>
          <a:xfrm>
            <a:off x="8253596" y="190993"/>
            <a:ext cx="3816985" cy="2079934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E75074-FE93-2040-B84E-F40305A560B9}"/>
              </a:ext>
            </a:extLst>
          </p:cNvPr>
          <p:cNvSpPr/>
          <p:nvPr/>
        </p:nvSpPr>
        <p:spPr>
          <a:xfrm>
            <a:off x="8210341" y="3597310"/>
            <a:ext cx="3860241" cy="2883076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6796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715B8-6618-4344-9908-3124B8ECF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3" y="777240"/>
            <a:ext cx="7072534" cy="1089418"/>
          </a:xfrm>
        </p:spPr>
        <p:txBody>
          <a:bodyPr/>
          <a:lstStyle/>
          <a:p>
            <a:r>
              <a:rPr lang="es-ES" dirty="0"/>
              <a:t>Conflictos de intereses y abusos de poder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88568-B5F8-4B4A-9814-9CE0E456D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15" y="2147152"/>
            <a:ext cx="7072534" cy="18130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dirty="0"/>
              <a:t>Quienes ocupan cargos en el EITI deben:</a:t>
            </a:r>
          </a:p>
          <a:p>
            <a:r>
              <a:rPr lang="es-ES" dirty="0"/>
              <a:t>Actuar en todo momento en pos de lo mejor para el EITI en vez de perseguir intereses tales como el beneficio personal o privado o un enriquecimiento económico.</a:t>
            </a:r>
          </a:p>
          <a:p>
            <a:r>
              <a:rPr lang="es-ES" dirty="0"/>
              <a:t>Evitar conflictos de intereses privados.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DB5B586-A261-4768-B34E-347FF5BFF3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7758473"/>
              </p:ext>
            </p:extLst>
          </p:nvPr>
        </p:nvGraphicFramePr>
        <p:xfrm>
          <a:off x="703773" y="4001229"/>
          <a:ext cx="7072534" cy="171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C748AD8A-723E-1A42-97B9-0B04711C55EF}"/>
              </a:ext>
            </a:extLst>
          </p:cNvPr>
          <p:cNvSpPr/>
          <p:nvPr/>
        </p:nvSpPr>
        <p:spPr>
          <a:xfrm>
            <a:off x="8167089" y="6150429"/>
            <a:ext cx="3946749" cy="5826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B86051F6-217A-5147-9819-5AECB95C970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/>
          <a:srcRect l="7096" r="7096"/>
          <a:stretch>
            <a:fillRect/>
          </a:stretch>
        </p:blipFill>
        <p:spPr>
          <a:xfrm>
            <a:off x="8164608" y="211490"/>
            <a:ext cx="3911662" cy="645551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97D252F-4E88-364D-9F9D-8920316B25B2}"/>
              </a:ext>
            </a:extLst>
          </p:cNvPr>
          <p:cNvSpPr/>
          <p:nvPr/>
        </p:nvSpPr>
        <p:spPr>
          <a:xfrm>
            <a:off x="8253596" y="190992"/>
            <a:ext cx="3816985" cy="3476655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BBD9A7-9AD2-5945-8067-DF339A1C37FF}"/>
              </a:ext>
            </a:extLst>
          </p:cNvPr>
          <p:cNvSpPr/>
          <p:nvPr/>
        </p:nvSpPr>
        <p:spPr>
          <a:xfrm>
            <a:off x="8210341" y="6150429"/>
            <a:ext cx="3860241" cy="32995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1336842"/>
      </p:ext>
    </p:extLst>
  </p:cSld>
  <p:clrMapOvr>
    <a:masterClrMapping/>
  </p:clrMapOvr>
</p:sld>
</file>

<file path=ppt/theme/theme1.xml><?xml version="1.0" encoding="utf-8"?>
<a:theme xmlns:a="http://schemas.openxmlformats.org/drawingml/2006/main" name="EITItheme1">
  <a:themeElements>
    <a:clrScheme name="Custom 1">
      <a:dk1>
        <a:srgbClr val="000100"/>
      </a:dk1>
      <a:lt1>
        <a:srgbClr val="165B89"/>
      </a:lt1>
      <a:dk2>
        <a:srgbClr val="122954"/>
      </a:dk2>
      <a:lt2>
        <a:srgbClr val="15C2EE"/>
      </a:lt2>
      <a:accent1>
        <a:srgbClr val="1CC0EE"/>
      </a:accent1>
      <a:accent2>
        <a:srgbClr val="6C5239"/>
      </a:accent2>
      <a:accent3>
        <a:srgbClr val="2C8536"/>
      </a:accent3>
      <a:accent4>
        <a:srgbClr val="F5A60A"/>
      </a:accent4>
      <a:accent5>
        <a:srgbClr val="D24329"/>
      </a:accent5>
      <a:accent6>
        <a:srgbClr val="78325C"/>
      </a:accent6>
      <a:hlink>
        <a:srgbClr val="1AC2ED"/>
      </a:hlink>
      <a:folHlink>
        <a:srgbClr val="12295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POmal_V1_Ukodet" id="{0B40840B-7AE9-3842-A9F3-811A78B5F2C9}" vid="{E9B86D56-6F5B-6D48-839B-1C8D342D66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DACE739233BB499185E9201691D117" ma:contentTypeVersion="45" ma:contentTypeDescription="Create a new document." ma:contentTypeScope="" ma:versionID="20182d0dbdd215c1e09bd485ed6324d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4b5a4020cc0417531245af4bd9469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AB17E0-00A0-47B6-9CF4-61A96C3FAC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141CA4C-95CD-49BA-8926-D0B5BC3331EE}">
  <ds:schemaRefs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003F381-E764-4414-8F5F-FEC77569CA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LPOTema1</Template>
  <TotalTime>685</TotalTime>
  <Words>1472</Words>
  <Application>Microsoft Macintosh PowerPoint</Application>
  <PresentationFormat>Widescreen</PresentationFormat>
  <Paragraphs>103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Franklin Gothic Book</vt:lpstr>
      <vt:lpstr>Franklin Gothic Demi</vt:lpstr>
      <vt:lpstr>Wingdings</vt:lpstr>
      <vt:lpstr>EITItheme1</vt:lpstr>
      <vt:lpstr>PowerPoint Presentation</vt:lpstr>
      <vt:lpstr>¿A quiénes comprende?</vt:lpstr>
      <vt:lpstr>Conducta personal, integridad y valores</vt:lpstr>
      <vt:lpstr>Cumplimiento</vt:lpstr>
      <vt:lpstr>Respeto por los demás</vt:lpstr>
      <vt:lpstr>Profesionalismo</vt:lpstr>
      <vt:lpstr>Discriminación y confidencialidad</vt:lpstr>
      <vt:lpstr>Uso de recursos y bienes del EITI</vt:lpstr>
      <vt:lpstr>Conflictos de intereses y abusos de poder</vt:lpstr>
      <vt:lpstr>PowerPoint Presentation</vt:lpstr>
      <vt:lpstr>Conflictos de intereses y abusos de poder</vt:lpstr>
      <vt:lpstr>Regalos, viajes y entretenimiento</vt:lpstr>
      <vt:lpstr>Regalos, viajes y entretenimiento</vt:lpstr>
      <vt:lpstr>Implementación</vt:lpstr>
      <vt:lpstr>Comunicación de información</vt:lpstr>
      <vt:lpstr>Asimismo, el Consejo EITI ha adoptado recomendaciones adicionales para los países </vt:lpstr>
      <vt:lpstr>Documento del Consejo EITI 38-7-B</vt:lpstr>
      <vt:lpstr>Documento del Consejo EITI 38-7-B</vt:lpstr>
      <vt:lpstr>Documento del Consejo EITI 38-7-B</vt:lpstr>
      <vt:lpstr>Documento del Consejo EITI 38-7-B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Jarle Wathne Johansen</dc:creator>
  <cp:lastModifiedBy>Leila Pilliard</cp:lastModifiedBy>
  <cp:revision>138</cp:revision>
  <dcterms:created xsi:type="dcterms:W3CDTF">2018-10-05T09:15:44Z</dcterms:created>
  <dcterms:modified xsi:type="dcterms:W3CDTF">2019-10-29T13:25:25Z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0x0101004FDACE739233BB499185E9201691D117</vt:lpwstr>
  </property>
</Properties>
</file>