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70" r:id="rId5"/>
    <p:sldId id="264" r:id="rId6"/>
    <p:sldId id="258" r:id="rId7"/>
    <p:sldId id="271" r:id="rId8"/>
    <p:sldId id="273" r:id="rId9"/>
    <p:sldId id="276" r:id="rId10"/>
    <p:sldId id="261" r:id="rId11"/>
    <p:sldId id="266" r:id="rId12"/>
    <p:sldId id="265" r:id="rId13"/>
    <p:sldId id="278" r:id="rId14"/>
    <p:sldId id="279" r:id="rId15"/>
    <p:sldId id="282" r:id="rId16"/>
    <p:sldId id="281" r:id="rId17"/>
    <p:sldId id="288" r:id="rId18"/>
    <p:sldId id="285" r:id="rId19"/>
    <p:sldId id="284" r:id="rId20"/>
    <p:sldId id="290" r:id="rId21"/>
    <p:sldId id="289" r:id="rId22"/>
    <p:sldId id="280" r:id="rId23"/>
    <p:sldId id="287"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67" autoAdjust="0"/>
    <p:restoredTop sz="94660"/>
  </p:normalViewPr>
  <p:slideViewPr>
    <p:cSldViewPr snapToGrid="0">
      <p:cViewPr>
        <p:scale>
          <a:sx n="80" d="100"/>
          <a:sy n="80" d="100"/>
        </p:scale>
        <p:origin x="48" y="1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393A8-7711-47F9-B7A5-0500A0AEA923}"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CA"/>
        </a:p>
      </dgm:t>
    </dgm:pt>
    <dgm:pt modelId="{E6967E42-25E5-4C66-8CCA-A8921552FCA9}">
      <dgm:prSet phldrT="[Text]"/>
      <dgm:spPr/>
      <dgm:t>
        <a:bodyPr/>
        <a:lstStyle/>
        <a:p>
          <a:r>
            <a:rPr lang="en-CA" dirty="0"/>
            <a:t>Strategic Vision</a:t>
          </a:r>
        </a:p>
      </dgm:t>
    </dgm:pt>
    <dgm:pt modelId="{5BC0CE48-8901-475C-8248-3AE5576B4E63}" type="parTrans" cxnId="{03E0F9DD-0D4C-40E1-9397-343CE26B2701}">
      <dgm:prSet/>
      <dgm:spPr/>
      <dgm:t>
        <a:bodyPr/>
        <a:lstStyle/>
        <a:p>
          <a:endParaRPr lang="en-CA"/>
        </a:p>
      </dgm:t>
    </dgm:pt>
    <dgm:pt modelId="{86EC41D8-C453-4D42-B08D-D0BFF57553E2}" type="sibTrans" cxnId="{03E0F9DD-0D4C-40E1-9397-343CE26B2701}">
      <dgm:prSet/>
      <dgm:spPr/>
      <dgm:t>
        <a:bodyPr/>
        <a:lstStyle/>
        <a:p>
          <a:endParaRPr lang="en-CA"/>
        </a:p>
      </dgm:t>
    </dgm:pt>
    <dgm:pt modelId="{4A599E16-03FB-495C-B490-AED1ABFD6925}">
      <dgm:prSet phldrT="[Text]"/>
      <dgm:spPr/>
      <dgm:t>
        <a:bodyPr/>
        <a:lstStyle/>
        <a:p>
          <a:r>
            <a:rPr lang="en-CA" dirty="0"/>
            <a:t>Organizational</a:t>
          </a:r>
          <a:r>
            <a:rPr lang="en-CA" baseline="0" dirty="0"/>
            <a:t> tool that lays out your short - medium - long term objectives and goals</a:t>
          </a:r>
          <a:endParaRPr lang="en-CA" dirty="0"/>
        </a:p>
      </dgm:t>
    </dgm:pt>
    <dgm:pt modelId="{72ACC4C1-F041-4BB9-9B66-4B15DA2BDC95}" type="parTrans" cxnId="{5B38C349-07CC-41FD-BDA8-6FC5F2627346}">
      <dgm:prSet/>
      <dgm:spPr/>
      <dgm:t>
        <a:bodyPr/>
        <a:lstStyle/>
        <a:p>
          <a:endParaRPr lang="en-CA"/>
        </a:p>
      </dgm:t>
    </dgm:pt>
    <dgm:pt modelId="{19B8E8D1-D822-4CF6-9708-730C3BFFA3BC}" type="sibTrans" cxnId="{5B38C349-07CC-41FD-BDA8-6FC5F2627346}">
      <dgm:prSet/>
      <dgm:spPr/>
      <dgm:t>
        <a:bodyPr/>
        <a:lstStyle/>
        <a:p>
          <a:endParaRPr lang="en-CA"/>
        </a:p>
      </dgm:t>
    </dgm:pt>
    <dgm:pt modelId="{13431C22-330E-45FA-B62E-26B7DAFD81F2}">
      <dgm:prSet phldrT="[Text]"/>
      <dgm:spPr/>
      <dgm:t>
        <a:bodyPr/>
        <a:lstStyle/>
        <a:p>
          <a:r>
            <a:rPr lang="en-CA" dirty="0"/>
            <a:t>Assures you have the financial and human resources, capacity &amp; skills to achieve your objectives &amp; goals</a:t>
          </a:r>
        </a:p>
      </dgm:t>
    </dgm:pt>
    <dgm:pt modelId="{905D688D-FB25-4505-A87F-5E48190F2B3E}" type="parTrans" cxnId="{B5B97579-89B7-4154-8AB8-6A2FE5DAD39F}">
      <dgm:prSet/>
      <dgm:spPr/>
      <dgm:t>
        <a:bodyPr/>
        <a:lstStyle/>
        <a:p>
          <a:endParaRPr lang="en-CA"/>
        </a:p>
      </dgm:t>
    </dgm:pt>
    <dgm:pt modelId="{5E1BEAFD-822C-42E0-A29D-08FFCC106A1E}" type="sibTrans" cxnId="{B5B97579-89B7-4154-8AB8-6A2FE5DAD39F}">
      <dgm:prSet/>
      <dgm:spPr/>
      <dgm:t>
        <a:bodyPr/>
        <a:lstStyle/>
        <a:p>
          <a:endParaRPr lang="en-CA"/>
        </a:p>
      </dgm:t>
    </dgm:pt>
    <dgm:pt modelId="{4F2358AD-2049-4AC8-9871-F4FEA622EC3F}">
      <dgm:prSet phldrT="[Text]"/>
      <dgm:spPr/>
      <dgm:t>
        <a:bodyPr/>
        <a:lstStyle/>
        <a:p>
          <a:r>
            <a:rPr lang="en-CA" dirty="0"/>
            <a:t>Allows you to plan activities in a strategic way that is easy to manage </a:t>
          </a:r>
        </a:p>
      </dgm:t>
    </dgm:pt>
    <dgm:pt modelId="{D52B3D41-8C1F-400C-B71D-B909EF494C4F}" type="parTrans" cxnId="{CF892F71-87D1-4D70-88BC-D23062598C83}">
      <dgm:prSet/>
      <dgm:spPr/>
      <dgm:t>
        <a:bodyPr/>
        <a:lstStyle/>
        <a:p>
          <a:endParaRPr lang="en-CA"/>
        </a:p>
      </dgm:t>
    </dgm:pt>
    <dgm:pt modelId="{DDDB7EC3-CF8A-4EC7-8828-C15CCFE7BC90}" type="sibTrans" cxnId="{CF892F71-87D1-4D70-88BC-D23062598C83}">
      <dgm:prSet/>
      <dgm:spPr/>
      <dgm:t>
        <a:bodyPr/>
        <a:lstStyle/>
        <a:p>
          <a:endParaRPr lang="en-CA"/>
        </a:p>
      </dgm:t>
    </dgm:pt>
    <dgm:pt modelId="{2512E99D-4A75-45EA-A543-A7963E9F50B1}">
      <dgm:prSet phldrT="[Text]"/>
      <dgm:spPr/>
      <dgm:t>
        <a:bodyPr/>
        <a:lstStyle/>
        <a:p>
          <a:r>
            <a:rPr lang="en-CA" dirty="0"/>
            <a:t>Helps you monitor and evaluate your activities to ensure EITI Requirements are met </a:t>
          </a:r>
        </a:p>
      </dgm:t>
    </dgm:pt>
    <dgm:pt modelId="{FAE565A2-D5B7-4C72-A262-12279A26A1BE}" type="parTrans" cxnId="{E55AF72E-BF68-4AB3-A3C9-5C2DDB91BCA7}">
      <dgm:prSet/>
      <dgm:spPr/>
      <dgm:t>
        <a:bodyPr/>
        <a:lstStyle/>
        <a:p>
          <a:endParaRPr lang="en-CA"/>
        </a:p>
      </dgm:t>
    </dgm:pt>
    <dgm:pt modelId="{08E70478-9443-4E21-9A07-9D8B791AF6A4}" type="sibTrans" cxnId="{E55AF72E-BF68-4AB3-A3C9-5C2DDB91BCA7}">
      <dgm:prSet/>
      <dgm:spPr/>
      <dgm:t>
        <a:bodyPr/>
        <a:lstStyle/>
        <a:p>
          <a:endParaRPr lang="en-CA"/>
        </a:p>
      </dgm:t>
    </dgm:pt>
    <dgm:pt modelId="{504234AA-A593-4FE0-8BB0-AA267D79DC63}" type="pres">
      <dgm:prSet presAssocID="{C88393A8-7711-47F9-B7A5-0500A0AEA923}" presName="diagram" presStyleCnt="0">
        <dgm:presLayoutVars>
          <dgm:chMax val="1"/>
          <dgm:dir/>
          <dgm:animLvl val="ctr"/>
          <dgm:resizeHandles val="exact"/>
        </dgm:presLayoutVars>
      </dgm:prSet>
      <dgm:spPr/>
    </dgm:pt>
    <dgm:pt modelId="{92CB5F6E-0107-4A15-A6F2-23B0D26034DF}" type="pres">
      <dgm:prSet presAssocID="{C88393A8-7711-47F9-B7A5-0500A0AEA923}" presName="matrix" presStyleCnt="0"/>
      <dgm:spPr/>
    </dgm:pt>
    <dgm:pt modelId="{B4B9B00F-59D7-44CA-A642-D01C8AD7D35D}" type="pres">
      <dgm:prSet presAssocID="{C88393A8-7711-47F9-B7A5-0500A0AEA923}" presName="tile1" presStyleLbl="node1" presStyleIdx="0" presStyleCnt="4" custLinFactNeighborX="0"/>
      <dgm:spPr/>
    </dgm:pt>
    <dgm:pt modelId="{C70566E1-A4A7-436F-B4A6-764AE4863B01}" type="pres">
      <dgm:prSet presAssocID="{C88393A8-7711-47F9-B7A5-0500A0AEA923}" presName="tile1text" presStyleLbl="node1" presStyleIdx="0" presStyleCnt="4">
        <dgm:presLayoutVars>
          <dgm:chMax val="0"/>
          <dgm:chPref val="0"/>
          <dgm:bulletEnabled val="1"/>
        </dgm:presLayoutVars>
      </dgm:prSet>
      <dgm:spPr/>
    </dgm:pt>
    <dgm:pt modelId="{31983B9C-C7C7-4A28-B20F-385BC396E420}" type="pres">
      <dgm:prSet presAssocID="{C88393A8-7711-47F9-B7A5-0500A0AEA923}" presName="tile2" presStyleLbl="node1" presStyleIdx="1" presStyleCnt="4"/>
      <dgm:spPr/>
    </dgm:pt>
    <dgm:pt modelId="{D8282495-C0BF-4C1C-9D97-8C10C3706BBB}" type="pres">
      <dgm:prSet presAssocID="{C88393A8-7711-47F9-B7A5-0500A0AEA923}" presName="tile2text" presStyleLbl="node1" presStyleIdx="1" presStyleCnt="4">
        <dgm:presLayoutVars>
          <dgm:chMax val="0"/>
          <dgm:chPref val="0"/>
          <dgm:bulletEnabled val="1"/>
        </dgm:presLayoutVars>
      </dgm:prSet>
      <dgm:spPr/>
    </dgm:pt>
    <dgm:pt modelId="{4981F538-0130-4A92-996C-70A9404A75FB}" type="pres">
      <dgm:prSet presAssocID="{C88393A8-7711-47F9-B7A5-0500A0AEA923}" presName="tile3" presStyleLbl="node1" presStyleIdx="2" presStyleCnt="4"/>
      <dgm:spPr/>
    </dgm:pt>
    <dgm:pt modelId="{C3D87E74-6E04-46AD-94A0-29018CF87D3B}" type="pres">
      <dgm:prSet presAssocID="{C88393A8-7711-47F9-B7A5-0500A0AEA923}" presName="tile3text" presStyleLbl="node1" presStyleIdx="2" presStyleCnt="4">
        <dgm:presLayoutVars>
          <dgm:chMax val="0"/>
          <dgm:chPref val="0"/>
          <dgm:bulletEnabled val="1"/>
        </dgm:presLayoutVars>
      </dgm:prSet>
      <dgm:spPr/>
    </dgm:pt>
    <dgm:pt modelId="{66DA3B2E-F072-43C6-BF98-F966FFEB3D21}" type="pres">
      <dgm:prSet presAssocID="{C88393A8-7711-47F9-B7A5-0500A0AEA923}" presName="tile4" presStyleLbl="node1" presStyleIdx="3" presStyleCnt="4"/>
      <dgm:spPr/>
    </dgm:pt>
    <dgm:pt modelId="{2C57EC77-E044-496F-A3B7-74EF91A345E5}" type="pres">
      <dgm:prSet presAssocID="{C88393A8-7711-47F9-B7A5-0500A0AEA923}" presName="tile4text" presStyleLbl="node1" presStyleIdx="3" presStyleCnt="4">
        <dgm:presLayoutVars>
          <dgm:chMax val="0"/>
          <dgm:chPref val="0"/>
          <dgm:bulletEnabled val="1"/>
        </dgm:presLayoutVars>
      </dgm:prSet>
      <dgm:spPr/>
    </dgm:pt>
    <dgm:pt modelId="{3CEBB16F-13F1-4677-AAB9-BF500DE06D62}" type="pres">
      <dgm:prSet presAssocID="{C88393A8-7711-47F9-B7A5-0500A0AEA923}" presName="centerTile" presStyleLbl="fgShp" presStyleIdx="0" presStyleCnt="1">
        <dgm:presLayoutVars>
          <dgm:chMax val="0"/>
          <dgm:chPref val="0"/>
        </dgm:presLayoutVars>
      </dgm:prSet>
      <dgm:spPr/>
    </dgm:pt>
  </dgm:ptLst>
  <dgm:cxnLst>
    <dgm:cxn modelId="{1B4DEB24-328D-47DD-A4A0-3E66B40E1AA6}" type="presOf" srcId="{13431C22-330E-45FA-B62E-26B7DAFD81F2}" destId="{31983B9C-C7C7-4A28-B20F-385BC396E420}" srcOrd="0" destOrd="0" presId="urn:microsoft.com/office/officeart/2005/8/layout/matrix1"/>
    <dgm:cxn modelId="{E55AF72E-BF68-4AB3-A3C9-5C2DDB91BCA7}" srcId="{E6967E42-25E5-4C66-8CCA-A8921552FCA9}" destId="{2512E99D-4A75-45EA-A543-A7963E9F50B1}" srcOrd="3" destOrd="0" parTransId="{FAE565A2-D5B7-4C72-A262-12279A26A1BE}" sibTransId="{08E70478-9443-4E21-9A07-9D8B791AF6A4}"/>
    <dgm:cxn modelId="{5B38C349-07CC-41FD-BDA8-6FC5F2627346}" srcId="{E6967E42-25E5-4C66-8CCA-A8921552FCA9}" destId="{4A599E16-03FB-495C-B490-AED1ABFD6925}" srcOrd="0" destOrd="0" parTransId="{72ACC4C1-F041-4BB9-9B66-4B15DA2BDC95}" sibTransId="{19B8E8D1-D822-4CF6-9708-730C3BFFA3BC}"/>
    <dgm:cxn modelId="{33625D6D-08EC-436F-87B7-7A861DFEBCEA}" type="presOf" srcId="{4F2358AD-2049-4AC8-9871-F4FEA622EC3F}" destId="{4981F538-0130-4A92-996C-70A9404A75FB}" srcOrd="0" destOrd="0" presId="urn:microsoft.com/office/officeart/2005/8/layout/matrix1"/>
    <dgm:cxn modelId="{7DA5CB4E-212D-4490-A671-5F7D5E0C7D08}" type="presOf" srcId="{E6967E42-25E5-4C66-8CCA-A8921552FCA9}" destId="{3CEBB16F-13F1-4677-AAB9-BF500DE06D62}" srcOrd="0" destOrd="0" presId="urn:microsoft.com/office/officeart/2005/8/layout/matrix1"/>
    <dgm:cxn modelId="{CF892F71-87D1-4D70-88BC-D23062598C83}" srcId="{E6967E42-25E5-4C66-8CCA-A8921552FCA9}" destId="{4F2358AD-2049-4AC8-9871-F4FEA622EC3F}" srcOrd="2" destOrd="0" parTransId="{D52B3D41-8C1F-400C-B71D-B909EF494C4F}" sibTransId="{DDDB7EC3-CF8A-4EC7-8828-C15CCFE7BC90}"/>
    <dgm:cxn modelId="{B5B97579-89B7-4154-8AB8-6A2FE5DAD39F}" srcId="{E6967E42-25E5-4C66-8CCA-A8921552FCA9}" destId="{13431C22-330E-45FA-B62E-26B7DAFD81F2}" srcOrd="1" destOrd="0" parTransId="{905D688D-FB25-4505-A87F-5E48190F2B3E}" sibTransId="{5E1BEAFD-822C-42E0-A29D-08FFCC106A1E}"/>
    <dgm:cxn modelId="{4FE16696-07F7-4E41-B743-9B21CC55F162}" type="presOf" srcId="{4A599E16-03FB-495C-B490-AED1ABFD6925}" destId="{B4B9B00F-59D7-44CA-A642-D01C8AD7D35D}" srcOrd="0" destOrd="0" presId="urn:microsoft.com/office/officeart/2005/8/layout/matrix1"/>
    <dgm:cxn modelId="{872F8EAA-E377-4BD6-B975-3843E49FD023}" type="presOf" srcId="{4A599E16-03FB-495C-B490-AED1ABFD6925}" destId="{C70566E1-A4A7-436F-B4A6-764AE4863B01}" srcOrd="1" destOrd="0" presId="urn:microsoft.com/office/officeart/2005/8/layout/matrix1"/>
    <dgm:cxn modelId="{38452DB4-12E9-4786-A44F-58F593323F5A}" type="presOf" srcId="{4F2358AD-2049-4AC8-9871-F4FEA622EC3F}" destId="{C3D87E74-6E04-46AD-94A0-29018CF87D3B}" srcOrd="1" destOrd="0" presId="urn:microsoft.com/office/officeart/2005/8/layout/matrix1"/>
    <dgm:cxn modelId="{29171ABE-34C3-45D4-8087-4A593BFF1B99}" type="presOf" srcId="{2512E99D-4A75-45EA-A543-A7963E9F50B1}" destId="{66DA3B2E-F072-43C6-BF98-F966FFEB3D21}" srcOrd="0" destOrd="0" presId="urn:microsoft.com/office/officeart/2005/8/layout/matrix1"/>
    <dgm:cxn modelId="{BEAB0BDD-550E-4CB8-ACF0-53DF26C4E7A6}" type="presOf" srcId="{13431C22-330E-45FA-B62E-26B7DAFD81F2}" destId="{D8282495-C0BF-4C1C-9D97-8C10C3706BBB}" srcOrd="1" destOrd="0" presId="urn:microsoft.com/office/officeart/2005/8/layout/matrix1"/>
    <dgm:cxn modelId="{03E0F9DD-0D4C-40E1-9397-343CE26B2701}" srcId="{C88393A8-7711-47F9-B7A5-0500A0AEA923}" destId="{E6967E42-25E5-4C66-8CCA-A8921552FCA9}" srcOrd="0" destOrd="0" parTransId="{5BC0CE48-8901-475C-8248-3AE5576B4E63}" sibTransId="{86EC41D8-C453-4D42-B08D-D0BFF57553E2}"/>
    <dgm:cxn modelId="{AC73C2EA-3858-4560-89F7-005E8E5450B3}" type="presOf" srcId="{2512E99D-4A75-45EA-A543-A7963E9F50B1}" destId="{2C57EC77-E044-496F-A3B7-74EF91A345E5}" srcOrd="1" destOrd="0" presId="urn:microsoft.com/office/officeart/2005/8/layout/matrix1"/>
    <dgm:cxn modelId="{819AA1FF-E411-4FB5-88DF-1C49055BEF72}" type="presOf" srcId="{C88393A8-7711-47F9-B7A5-0500A0AEA923}" destId="{504234AA-A593-4FE0-8BB0-AA267D79DC63}" srcOrd="0" destOrd="0" presId="urn:microsoft.com/office/officeart/2005/8/layout/matrix1"/>
    <dgm:cxn modelId="{890B4053-60E4-488D-B263-53FE08B2FFA5}" type="presParOf" srcId="{504234AA-A593-4FE0-8BB0-AA267D79DC63}" destId="{92CB5F6E-0107-4A15-A6F2-23B0D26034DF}" srcOrd="0" destOrd="0" presId="urn:microsoft.com/office/officeart/2005/8/layout/matrix1"/>
    <dgm:cxn modelId="{0F854920-4192-4C8F-A6F6-267A5341782D}" type="presParOf" srcId="{92CB5F6E-0107-4A15-A6F2-23B0D26034DF}" destId="{B4B9B00F-59D7-44CA-A642-D01C8AD7D35D}" srcOrd="0" destOrd="0" presId="urn:microsoft.com/office/officeart/2005/8/layout/matrix1"/>
    <dgm:cxn modelId="{7B377FEC-35D5-414C-9E03-2DFB29D40F38}" type="presParOf" srcId="{92CB5F6E-0107-4A15-A6F2-23B0D26034DF}" destId="{C70566E1-A4A7-436F-B4A6-764AE4863B01}" srcOrd="1" destOrd="0" presId="urn:microsoft.com/office/officeart/2005/8/layout/matrix1"/>
    <dgm:cxn modelId="{01000DC4-291B-4EB0-814A-C578D6D7B2D9}" type="presParOf" srcId="{92CB5F6E-0107-4A15-A6F2-23B0D26034DF}" destId="{31983B9C-C7C7-4A28-B20F-385BC396E420}" srcOrd="2" destOrd="0" presId="urn:microsoft.com/office/officeart/2005/8/layout/matrix1"/>
    <dgm:cxn modelId="{C2CBD48E-73BD-4F19-BAF1-F5976FADEC31}" type="presParOf" srcId="{92CB5F6E-0107-4A15-A6F2-23B0D26034DF}" destId="{D8282495-C0BF-4C1C-9D97-8C10C3706BBB}" srcOrd="3" destOrd="0" presId="urn:microsoft.com/office/officeart/2005/8/layout/matrix1"/>
    <dgm:cxn modelId="{3490E331-1B5B-4E70-B005-CA94DE1E63C4}" type="presParOf" srcId="{92CB5F6E-0107-4A15-A6F2-23B0D26034DF}" destId="{4981F538-0130-4A92-996C-70A9404A75FB}" srcOrd="4" destOrd="0" presId="urn:microsoft.com/office/officeart/2005/8/layout/matrix1"/>
    <dgm:cxn modelId="{F7E1151E-EB74-4453-B8CC-0AFFB691AF87}" type="presParOf" srcId="{92CB5F6E-0107-4A15-A6F2-23B0D26034DF}" destId="{C3D87E74-6E04-46AD-94A0-29018CF87D3B}" srcOrd="5" destOrd="0" presId="urn:microsoft.com/office/officeart/2005/8/layout/matrix1"/>
    <dgm:cxn modelId="{2D569482-37DE-478A-89C8-3112BCC08E62}" type="presParOf" srcId="{92CB5F6E-0107-4A15-A6F2-23B0D26034DF}" destId="{66DA3B2E-F072-43C6-BF98-F966FFEB3D21}" srcOrd="6" destOrd="0" presId="urn:microsoft.com/office/officeart/2005/8/layout/matrix1"/>
    <dgm:cxn modelId="{1FF04585-4541-49A3-9E8F-158BF1266719}" type="presParOf" srcId="{92CB5F6E-0107-4A15-A6F2-23B0D26034DF}" destId="{2C57EC77-E044-496F-A3B7-74EF91A345E5}" srcOrd="7" destOrd="0" presId="urn:microsoft.com/office/officeart/2005/8/layout/matrix1"/>
    <dgm:cxn modelId="{E2DE706E-5C27-446F-B11A-E7E49E56D58F}" type="presParOf" srcId="{504234AA-A593-4FE0-8BB0-AA267D79DC63}" destId="{3CEBB16F-13F1-4677-AAB9-BF500DE06D62}"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9FFE29-0048-48A6-97B2-39C62939E6C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CA"/>
        </a:p>
      </dgm:t>
    </dgm:pt>
    <dgm:pt modelId="{931600CF-B535-4C9D-B5E8-8F51AA8F6406}">
      <dgm:prSet phldrT="[Text]"/>
      <dgm:spPr/>
      <dgm:t>
        <a:bodyPr/>
        <a:lstStyle/>
        <a:p>
          <a:r>
            <a:rPr lang="en-CA" dirty="0"/>
            <a:t>IAP2 Public Participation</a:t>
          </a:r>
        </a:p>
      </dgm:t>
    </dgm:pt>
    <dgm:pt modelId="{78C1FAFF-910D-4C35-A9CA-B7344B75298B}" type="parTrans" cxnId="{B3172F20-E9D7-4946-AC0B-98D85B6911D2}">
      <dgm:prSet/>
      <dgm:spPr/>
      <dgm:t>
        <a:bodyPr/>
        <a:lstStyle/>
        <a:p>
          <a:endParaRPr lang="en-CA"/>
        </a:p>
      </dgm:t>
    </dgm:pt>
    <dgm:pt modelId="{643C2A59-72A5-4CAB-8687-0DEAD179C32A}" type="sibTrans" cxnId="{B3172F20-E9D7-4946-AC0B-98D85B6911D2}">
      <dgm:prSet/>
      <dgm:spPr/>
      <dgm:t>
        <a:bodyPr/>
        <a:lstStyle/>
        <a:p>
          <a:endParaRPr lang="en-CA"/>
        </a:p>
      </dgm:t>
    </dgm:pt>
    <dgm:pt modelId="{153E74FB-1AFB-40A0-9C10-FB5818A8DD91}">
      <dgm:prSet phldrT="[Text]"/>
      <dgm:spPr/>
      <dgm:t>
        <a:bodyPr/>
        <a:lstStyle/>
        <a:p>
          <a:r>
            <a:rPr lang="en-CA" dirty="0"/>
            <a:t>Inform</a:t>
          </a:r>
        </a:p>
      </dgm:t>
    </dgm:pt>
    <dgm:pt modelId="{8EC00847-84CA-43F1-AEF4-4B0F58A9CD98}" type="parTrans" cxnId="{FFA46224-3EF4-45A8-AF58-FABF7469CE10}">
      <dgm:prSet/>
      <dgm:spPr/>
      <dgm:t>
        <a:bodyPr/>
        <a:lstStyle/>
        <a:p>
          <a:endParaRPr lang="en-CA"/>
        </a:p>
      </dgm:t>
    </dgm:pt>
    <dgm:pt modelId="{5D43E89B-E956-42A8-97C0-3E28626EFF14}" type="sibTrans" cxnId="{FFA46224-3EF4-45A8-AF58-FABF7469CE10}">
      <dgm:prSet/>
      <dgm:spPr/>
      <dgm:t>
        <a:bodyPr/>
        <a:lstStyle/>
        <a:p>
          <a:endParaRPr lang="en-CA"/>
        </a:p>
      </dgm:t>
    </dgm:pt>
    <dgm:pt modelId="{2F306335-6559-4A36-9CF8-5BF858CAC6B7}">
      <dgm:prSet phldrT="[Text]"/>
      <dgm:spPr/>
      <dgm:t>
        <a:bodyPr/>
        <a:lstStyle/>
        <a:p>
          <a:r>
            <a:rPr lang="en-CA" dirty="0"/>
            <a:t>Consult</a:t>
          </a:r>
        </a:p>
      </dgm:t>
    </dgm:pt>
    <dgm:pt modelId="{7D5942E6-135F-404C-8B23-F4B96F40E5B5}" type="parTrans" cxnId="{3188F2AC-E191-4614-95EE-CA4B9F0787E5}">
      <dgm:prSet/>
      <dgm:spPr/>
      <dgm:t>
        <a:bodyPr/>
        <a:lstStyle/>
        <a:p>
          <a:endParaRPr lang="en-CA"/>
        </a:p>
      </dgm:t>
    </dgm:pt>
    <dgm:pt modelId="{33617C1A-E248-4FC0-9793-9D3CE7452EFD}" type="sibTrans" cxnId="{3188F2AC-E191-4614-95EE-CA4B9F0787E5}">
      <dgm:prSet/>
      <dgm:spPr/>
      <dgm:t>
        <a:bodyPr/>
        <a:lstStyle/>
        <a:p>
          <a:endParaRPr lang="en-CA"/>
        </a:p>
      </dgm:t>
    </dgm:pt>
    <dgm:pt modelId="{8638B60C-4F13-433E-83A8-F8C0893138A1}">
      <dgm:prSet phldrT="[Text]"/>
      <dgm:spPr/>
      <dgm:t>
        <a:bodyPr/>
        <a:lstStyle/>
        <a:p>
          <a:r>
            <a:rPr lang="en-CA" dirty="0"/>
            <a:t>Involve</a:t>
          </a:r>
        </a:p>
      </dgm:t>
    </dgm:pt>
    <dgm:pt modelId="{A56407EF-67AD-4780-806F-D32C72D388D4}" type="parTrans" cxnId="{F869B3FA-77C6-4FBB-9190-0F13E80B5AE1}">
      <dgm:prSet/>
      <dgm:spPr/>
      <dgm:t>
        <a:bodyPr/>
        <a:lstStyle/>
        <a:p>
          <a:endParaRPr lang="en-CA"/>
        </a:p>
      </dgm:t>
    </dgm:pt>
    <dgm:pt modelId="{D4D34A26-4596-4D30-8D2F-75629C466C5E}" type="sibTrans" cxnId="{F869B3FA-77C6-4FBB-9190-0F13E80B5AE1}">
      <dgm:prSet/>
      <dgm:spPr/>
      <dgm:t>
        <a:bodyPr/>
        <a:lstStyle/>
        <a:p>
          <a:endParaRPr lang="en-CA"/>
        </a:p>
      </dgm:t>
    </dgm:pt>
    <dgm:pt modelId="{A6A0FC3A-244A-4A34-9DEA-05B1976615D0}">
      <dgm:prSet/>
      <dgm:spPr/>
      <dgm:t>
        <a:bodyPr/>
        <a:lstStyle/>
        <a:p>
          <a:r>
            <a:rPr lang="en-CA" dirty="0"/>
            <a:t>Collaborate</a:t>
          </a:r>
        </a:p>
      </dgm:t>
    </dgm:pt>
    <dgm:pt modelId="{6D89AC84-B048-475D-94D0-AAB3F4F4BD0E}" type="parTrans" cxnId="{F3E1D0A9-69B7-44A2-BC0E-5DB9019B248C}">
      <dgm:prSet/>
      <dgm:spPr/>
      <dgm:t>
        <a:bodyPr/>
        <a:lstStyle/>
        <a:p>
          <a:endParaRPr lang="en-CA"/>
        </a:p>
      </dgm:t>
    </dgm:pt>
    <dgm:pt modelId="{228885B8-9E47-4FD0-8AC9-1D3AF3D0CFD5}" type="sibTrans" cxnId="{F3E1D0A9-69B7-44A2-BC0E-5DB9019B248C}">
      <dgm:prSet/>
      <dgm:spPr/>
      <dgm:t>
        <a:bodyPr/>
        <a:lstStyle/>
        <a:p>
          <a:endParaRPr lang="en-CA"/>
        </a:p>
      </dgm:t>
    </dgm:pt>
    <dgm:pt modelId="{7658F8BA-EEDF-44E2-B23B-60D5848E86C6}">
      <dgm:prSet/>
      <dgm:spPr/>
      <dgm:t>
        <a:bodyPr/>
        <a:lstStyle/>
        <a:p>
          <a:r>
            <a:rPr lang="en-CA" dirty="0"/>
            <a:t>Empower</a:t>
          </a:r>
        </a:p>
      </dgm:t>
    </dgm:pt>
    <dgm:pt modelId="{44721251-7207-434A-91CB-994B402ACCA7}" type="parTrans" cxnId="{67F89000-D061-4B1B-A172-444D07E1EF29}">
      <dgm:prSet/>
      <dgm:spPr/>
      <dgm:t>
        <a:bodyPr/>
        <a:lstStyle/>
        <a:p>
          <a:endParaRPr lang="en-CA"/>
        </a:p>
      </dgm:t>
    </dgm:pt>
    <dgm:pt modelId="{C697E602-8A4A-499F-9879-E65E22C9C147}" type="sibTrans" cxnId="{67F89000-D061-4B1B-A172-444D07E1EF29}">
      <dgm:prSet/>
      <dgm:spPr/>
      <dgm:t>
        <a:bodyPr/>
        <a:lstStyle/>
        <a:p>
          <a:endParaRPr lang="en-CA"/>
        </a:p>
      </dgm:t>
    </dgm:pt>
    <dgm:pt modelId="{9D6E5B4C-7A8A-461B-BB0E-30D6DE0DA0EC}" type="pres">
      <dgm:prSet presAssocID="{0A9FFE29-0048-48A6-97B2-39C62939E6C4}" presName="composite" presStyleCnt="0">
        <dgm:presLayoutVars>
          <dgm:chMax val="1"/>
          <dgm:dir/>
          <dgm:resizeHandles val="exact"/>
        </dgm:presLayoutVars>
      </dgm:prSet>
      <dgm:spPr/>
    </dgm:pt>
    <dgm:pt modelId="{ECB9408D-55C1-41FB-A9FD-EAE4663497FF}" type="pres">
      <dgm:prSet presAssocID="{931600CF-B535-4C9D-B5E8-8F51AA8F6406}" presName="roof" presStyleLbl="dkBgShp" presStyleIdx="0" presStyleCnt="2" custLinFactY="-11111" custLinFactNeighborX="370" custLinFactNeighborY="-100000"/>
      <dgm:spPr/>
    </dgm:pt>
    <dgm:pt modelId="{9356A2F5-48C9-4583-9152-87476D852E91}" type="pres">
      <dgm:prSet presAssocID="{931600CF-B535-4C9D-B5E8-8F51AA8F6406}" presName="pillars" presStyleCnt="0"/>
      <dgm:spPr/>
    </dgm:pt>
    <dgm:pt modelId="{208C4064-4127-442D-967E-E242D338583F}" type="pres">
      <dgm:prSet presAssocID="{931600CF-B535-4C9D-B5E8-8F51AA8F6406}" presName="pillar1" presStyleLbl="node1" presStyleIdx="0" presStyleCnt="5">
        <dgm:presLayoutVars>
          <dgm:bulletEnabled val="1"/>
        </dgm:presLayoutVars>
      </dgm:prSet>
      <dgm:spPr/>
    </dgm:pt>
    <dgm:pt modelId="{70B71BDF-D5B6-4F13-9C21-E08DDF80C0DE}" type="pres">
      <dgm:prSet presAssocID="{2F306335-6559-4A36-9CF8-5BF858CAC6B7}" presName="pillarX" presStyleLbl="node1" presStyleIdx="1" presStyleCnt="5">
        <dgm:presLayoutVars>
          <dgm:bulletEnabled val="1"/>
        </dgm:presLayoutVars>
      </dgm:prSet>
      <dgm:spPr/>
    </dgm:pt>
    <dgm:pt modelId="{32983007-E8BF-4A4C-88B2-8D95AD1B509C}" type="pres">
      <dgm:prSet presAssocID="{8638B60C-4F13-433E-83A8-F8C0893138A1}" presName="pillarX" presStyleLbl="node1" presStyleIdx="2" presStyleCnt="5">
        <dgm:presLayoutVars>
          <dgm:bulletEnabled val="1"/>
        </dgm:presLayoutVars>
      </dgm:prSet>
      <dgm:spPr/>
    </dgm:pt>
    <dgm:pt modelId="{F40E6973-2024-42E8-8D35-3997BE7AA4B4}" type="pres">
      <dgm:prSet presAssocID="{A6A0FC3A-244A-4A34-9DEA-05B1976615D0}" presName="pillarX" presStyleLbl="node1" presStyleIdx="3" presStyleCnt="5">
        <dgm:presLayoutVars>
          <dgm:bulletEnabled val="1"/>
        </dgm:presLayoutVars>
      </dgm:prSet>
      <dgm:spPr/>
    </dgm:pt>
    <dgm:pt modelId="{A5A4C6E5-EAD9-4821-A781-C0F9EC1BBD85}" type="pres">
      <dgm:prSet presAssocID="{7658F8BA-EEDF-44E2-B23B-60D5848E86C6}" presName="pillarX" presStyleLbl="node1" presStyleIdx="4" presStyleCnt="5">
        <dgm:presLayoutVars>
          <dgm:bulletEnabled val="1"/>
        </dgm:presLayoutVars>
      </dgm:prSet>
      <dgm:spPr/>
    </dgm:pt>
    <dgm:pt modelId="{B1C3EE26-5108-4913-BFAA-982B0DD8573D}" type="pres">
      <dgm:prSet presAssocID="{931600CF-B535-4C9D-B5E8-8F51AA8F6406}" presName="base" presStyleLbl="dkBgShp" presStyleIdx="1" presStyleCnt="2"/>
      <dgm:spPr/>
    </dgm:pt>
  </dgm:ptLst>
  <dgm:cxnLst>
    <dgm:cxn modelId="{67F89000-D061-4B1B-A172-444D07E1EF29}" srcId="{931600CF-B535-4C9D-B5E8-8F51AA8F6406}" destId="{7658F8BA-EEDF-44E2-B23B-60D5848E86C6}" srcOrd="4" destOrd="0" parTransId="{44721251-7207-434A-91CB-994B402ACCA7}" sibTransId="{C697E602-8A4A-499F-9879-E65E22C9C147}"/>
    <dgm:cxn modelId="{6EDFCE09-6E9D-4A69-A6ED-3750B2164314}" type="presOf" srcId="{931600CF-B535-4C9D-B5E8-8F51AA8F6406}" destId="{ECB9408D-55C1-41FB-A9FD-EAE4663497FF}" srcOrd="0" destOrd="0" presId="urn:microsoft.com/office/officeart/2005/8/layout/hList3"/>
    <dgm:cxn modelId="{0945FD17-7534-4C28-B47D-18398027ADB1}" type="presOf" srcId="{2F306335-6559-4A36-9CF8-5BF858CAC6B7}" destId="{70B71BDF-D5B6-4F13-9C21-E08DDF80C0DE}" srcOrd="0" destOrd="0" presId="urn:microsoft.com/office/officeart/2005/8/layout/hList3"/>
    <dgm:cxn modelId="{B3172F20-E9D7-4946-AC0B-98D85B6911D2}" srcId="{0A9FFE29-0048-48A6-97B2-39C62939E6C4}" destId="{931600CF-B535-4C9D-B5E8-8F51AA8F6406}" srcOrd="0" destOrd="0" parTransId="{78C1FAFF-910D-4C35-A9CA-B7344B75298B}" sibTransId="{643C2A59-72A5-4CAB-8687-0DEAD179C32A}"/>
    <dgm:cxn modelId="{BD56C421-7D35-48C8-BAF7-D11AB5DA1273}" type="presOf" srcId="{0A9FFE29-0048-48A6-97B2-39C62939E6C4}" destId="{9D6E5B4C-7A8A-461B-BB0E-30D6DE0DA0EC}" srcOrd="0" destOrd="0" presId="urn:microsoft.com/office/officeart/2005/8/layout/hList3"/>
    <dgm:cxn modelId="{FFA46224-3EF4-45A8-AF58-FABF7469CE10}" srcId="{931600CF-B535-4C9D-B5E8-8F51AA8F6406}" destId="{153E74FB-1AFB-40A0-9C10-FB5818A8DD91}" srcOrd="0" destOrd="0" parTransId="{8EC00847-84CA-43F1-AEF4-4B0F58A9CD98}" sibTransId="{5D43E89B-E956-42A8-97C0-3E28626EFF14}"/>
    <dgm:cxn modelId="{7AC1198F-14FB-4BC7-990F-2420586BF907}" type="presOf" srcId="{8638B60C-4F13-433E-83A8-F8C0893138A1}" destId="{32983007-E8BF-4A4C-88B2-8D95AD1B509C}" srcOrd="0" destOrd="0" presId="urn:microsoft.com/office/officeart/2005/8/layout/hList3"/>
    <dgm:cxn modelId="{00550AA2-D805-46A5-9834-72C51F583478}" type="presOf" srcId="{7658F8BA-EEDF-44E2-B23B-60D5848E86C6}" destId="{A5A4C6E5-EAD9-4821-A781-C0F9EC1BBD85}" srcOrd="0" destOrd="0" presId="urn:microsoft.com/office/officeart/2005/8/layout/hList3"/>
    <dgm:cxn modelId="{F3E1D0A9-69B7-44A2-BC0E-5DB9019B248C}" srcId="{931600CF-B535-4C9D-B5E8-8F51AA8F6406}" destId="{A6A0FC3A-244A-4A34-9DEA-05B1976615D0}" srcOrd="3" destOrd="0" parTransId="{6D89AC84-B048-475D-94D0-AAB3F4F4BD0E}" sibTransId="{228885B8-9E47-4FD0-8AC9-1D3AF3D0CFD5}"/>
    <dgm:cxn modelId="{3188F2AC-E191-4614-95EE-CA4B9F0787E5}" srcId="{931600CF-B535-4C9D-B5E8-8F51AA8F6406}" destId="{2F306335-6559-4A36-9CF8-5BF858CAC6B7}" srcOrd="1" destOrd="0" parTransId="{7D5942E6-135F-404C-8B23-F4B96F40E5B5}" sibTransId="{33617C1A-E248-4FC0-9793-9D3CE7452EFD}"/>
    <dgm:cxn modelId="{6C2FFFAC-222C-4E09-89F9-37963F123C4F}" type="presOf" srcId="{153E74FB-1AFB-40A0-9C10-FB5818A8DD91}" destId="{208C4064-4127-442D-967E-E242D338583F}" srcOrd="0" destOrd="0" presId="urn:microsoft.com/office/officeart/2005/8/layout/hList3"/>
    <dgm:cxn modelId="{BAAE24C9-BFBE-46C8-B4E5-7D670387D4AB}" type="presOf" srcId="{A6A0FC3A-244A-4A34-9DEA-05B1976615D0}" destId="{F40E6973-2024-42E8-8D35-3997BE7AA4B4}" srcOrd="0" destOrd="0" presId="urn:microsoft.com/office/officeart/2005/8/layout/hList3"/>
    <dgm:cxn modelId="{F869B3FA-77C6-4FBB-9190-0F13E80B5AE1}" srcId="{931600CF-B535-4C9D-B5E8-8F51AA8F6406}" destId="{8638B60C-4F13-433E-83A8-F8C0893138A1}" srcOrd="2" destOrd="0" parTransId="{A56407EF-67AD-4780-806F-D32C72D388D4}" sibTransId="{D4D34A26-4596-4D30-8D2F-75629C466C5E}"/>
    <dgm:cxn modelId="{828C907D-017F-464F-AEDB-2FDA7F802F1C}" type="presParOf" srcId="{9D6E5B4C-7A8A-461B-BB0E-30D6DE0DA0EC}" destId="{ECB9408D-55C1-41FB-A9FD-EAE4663497FF}" srcOrd="0" destOrd="0" presId="urn:microsoft.com/office/officeart/2005/8/layout/hList3"/>
    <dgm:cxn modelId="{414853C5-945B-452D-9125-BCA42B20F449}" type="presParOf" srcId="{9D6E5B4C-7A8A-461B-BB0E-30D6DE0DA0EC}" destId="{9356A2F5-48C9-4583-9152-87476D852E91}" srcOrd="1" destOrd="0" presId="urn:microsoft.com/office/officeart/2005/8/layout/hList3"/>
    <dgm:cxn modelId="{BECF2D5E-4ABA-4E14-ACAD-B745861FDEB2}" type="presParOf" srcId="{9356A2F5-48C9-4583-9152-87476D852E91}" destId="{208C4064-4127-442D-967E-E242D338583F}" srcOrd="0" destOrd="0" presId="urn:microsoft.com/office/officeart/2005/8/layout/hList3"/>
    <dgm:cxn modelId="{76CDF08C-8EF8-4D97-AE9E-FCA363388F4C}" type="presParOf" srcId="{9356A2F5-48C9-4583-9152-87476D852E91}" destId="{70B71BDF-D5B6-4F13-9C21-E08DDF80C0DE}" srcOrd="1" destOrd="0" presId="urn:microsoft.com/office/officeart/2005/8/layout/hList3"/>
    <dgm:cxn modelId="{4FA8FEAC-2C3E-49D2-B7BD-D5A1DFD2F134}" type="presParOf" srcId="{9356A2F5-48C9-4583-9152-87476D852E91}" destId="{32983007-E8BF-4A4C-88B2-8D95AD1B509C}" srcOrd="2" destOrd="0" presId="urn:microsoft.com/office/officeart/2005/8/layout/hList3"/>
    <dgm:cxn modelId="{DF72AB07-3F48-4113-A09E-55697642DF98}" type="presParOf" srcId="{9356A2F5-48C9-4583-9152-87476D852E91}" destId="{F40E6973-2024-42E8-8D35-3997BE7AA4B4}" srcOrd="3" destOrd="0" presId="urn:microsoft.com/office/officeart/2005/8/layout/hList3"/>
    <dgm:cxn modelId="{29216C3C-68F2-4B7E-92D6-DEBEC9E831CA}" type="presParOf" srcId="{9356A2F5-48C9-4583-9152-87476D852E91}" destId="{A5A4C6E5-EAD9-4821-A781-C0F9EC1BBD85}" srcOrd="4" destOrd="0" presId="urn:microsoft.com/office/officeart/2005/8/layout/hList3"/>
    <dgm:cxn modelId="{4590679C-0D70-4433-8E29-8C1B1FCAFF01}" type="presParOf" srcId="{9D6E5B4C-7A8A-461B-BB0E-30D6DE0DA0EC}" destId="{B1C3EE26-5108-4913-BFAA-982B0DD8573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FC0D8C-3792-4A4D-901F-B677E751E388}" type="doc">
      <dgm:prSet loTypeId="urn:microsoft.com/office/officeart/2005/8/layout/pList2" loCatId="picture" qsTypeId="urn:microsoft.com/office/officeart/2005/8/quickstyle/simple5" qsCatId="simple" csTypeId="urn:microsoft.com/office/officeart/2005/8/colors/colorful5" csCatId="colorful" phldr="1"/>
      <dgm:spPr/>
      <dgm:t>
        <a:bodyPr/>
        <a:lstStyle/>
        <a:p>
          <a:endParaRPr lang="en-CA"/>
        </a:p>
      </dgm:t>
    </dgm:pt>
    <dgm:pt modelId="{337248EA-137E-4058-B499-B747F890D2AD}">
      <dgm:prSet phldrT="[Text]"/>
      <dgm:spPr/>
      <dgm:t>
        <a:bodyPr/>
        <a:lstStyle/>
        <a:p>
          <a:r>
            <a:rPr lang="en-CA" dirty="0"/>
            <a:t>Validation</a:t>
          </a:r>
        </a:p>
      </dgm:t>
    </dgm:pt>
    <dgm:pt modelId="{79EC0336-ED1C-42F3-87C0-9AB24F795A87}" type="parTrans" cxnId="{57DF347F-78F4-47A5-BFF1-2758F7BA10AF}">
      <dgm:prSet/>
      <dgm:spPr/>
      <dgm:t>
        <a:bodyPr/>
        <a:lstStyle/>
        <a:p>
          <a:endParaRPr lang="en-CA"/>
        </a:p>
      </dgm:t>
    </dgm:pt>
    <dgm:pt modelId="{5AD5E349-3F5F-4D79-B858-BF56C50D318A}" type="sibTrans" cxnId="{57DF347F-78F4-47A5-BFF1-2758F7BA10AF}">
      <dgm:prSet/>
      <dgm:spPr/>
      <dgm:t>
        <a:bodyPr/>
        <a:lstStyle/>
        <a:p>
          <a:endParaRPr lang="en-CA"/>
        </a:p>
      </dgm:t>
    </dgm:pt>
    <dgm:pt modelId="{CB19EBB3-40E0-4F2E-9118-C2203F0DBC81}">
      <dgm:prSet phldrT="[Text]"/>
      <dgm:spPr/>
      <dgm:t>
        <a:bodyPr/>
        <a:lstStyle/>
        <a:p>
          <a:r>
            <a:rPr lang="en-CA" dirty="0"/>
            <a:t>Multi-Stakeholder</a:t>
          </a:r>
          <a:r>
            <a:rPr lang="en-CA" baseline="0" dirty="0"/>
            <a:t> Elections</a:t>
          </a:r>
          <a:endParaRPr lang="en-CA" dirty="0"/>
        </a:p>
      </dgm:t>
    </dgm:pt>
    <dgm:pt modelId="{DA885907-F9CA-4E61-A3FA-E1D66EB29A80}" type="parTrans" cxnId="{9FA878A8-CD80-4B9D-A5CD-A6883E485BB5}">
      <dgm:prSet/>
      <dgm:spPr/>
      <dgm:t>
        <a:bodyPr/>
        <a:lstStyle/>
        <a:p>
          <a:endParaRPr lang="en-CA"/>
        </a:p>
      </dgm:t>
    </dgm:pt>
    <dgm:pt modelId="{AD545B91-AE7F-489A-9AAD-3B154C35FBAF}" type="sibTrans" cxnId="{9FA878A8-CD80-4B9D-A5CD-A6883E485BB5}">
      <dgm:prSet/>
      <dgm:spPr/>
      <dgm:t>
        <a:bodyPr/>
        <a:lstStyle/>
        <a:p>
          <a:endParaRPr lang="en-CA"/>
        </a:p>
      </dgm:t>
    </dgm:pt>
    <dgm:pt modelId="{E154A50F-E553-4BC8-B50A-78EA4D07D145}">
      <dgm:prSet phldrT="[Text]"/>
      <dgm:spPr/>
      <dgm:t>
        <a:bodyPr/>
        <a:lstStyle/>
        <a:p>
          <a:r>
            <a:rPr lang="en-CA" dirty="0"/>
            <a:t>Systematic  Disclosure </a:t>
          </a:r>
        </a:p>
        <a:p>
          <a:r>
            <a:rPr lang="en-CA" dirty="0"/>
            <a:t>&amp; </a:t>
          </a:r>
        </a:p>
        <a:p>
          <a:r>
            <a:rPr lang="en-CA" dirty="0"/>
            <a:t>Capacity Constraints</a:t>
          </a:r>
        </a:p>
      </dgm:t>
    </dgm:pt>
    <dgm:pt modelId="{44690F48-DAC2-4D89-87AA-475295F31606}" type="parTrans" cxnId="{B2D6F980-9C39-4EF2-B6CE-A8C60C6BBD49}">
      <dgm:prSet/>
      <dgm:spPr/>
      <dgm:t>
        <a:bodyPr/>
        <a:lstStyle/>
        <a:p>
          <a:endParaRPr lang="en-CA"/>
        </a:p>
      </dgm:t>
    </dgm:pt>
    <dgm:pt modelId="{5AFB5191-F0AE-4A0D-B91C-7F67588FD448}" type="sibTrans" cxnId="{B2D6F980-9C39-4EF2-B6CE-A8C60C6BBD49}">
      <dgm:prSet/>
      <dgm:spPr/>
      <dgm:t>
        <a:bodyPr/>
        <a:lstStyle/>
        <a:p>
          <a:endParaRPr lang="en-CA"/>
        </a:p>
      </dgm:t>
    </dgm:pt>
    <dgm:pt modelId="{0199D542-A04D-4052-9BFF-BD85CEE3DB1F}">
      <dgm:prSet/>
      <dgm:spPr/>
      <dgm:t>
        <a:bodyPr/>
        <a:lstStyle/>
        <a:p>
          <a:r>
            <a:rPr lang="en-CA" dirty="0"/>
            <a:t>National to Community Awareness</a:t>
          </a:r>
        </a:p>
        <a:p>
          <a:r>
            <a:rPr lang="en-CA" dirty="0"/>
            <a:t>&amp;          Engagement</a:t>
          </a:r>
        </a:p>
        <a:p>
          <a:r>
            <a:rPr lang="en-CA" dirty="0"/>
            <a:t>Raising </a:t>
          </a:r>
        </a:p>
      </dgm:t>
    </dgm:pt>
    <dgm:pt modelId="{C62E4E77-25C4-4B8B-88CB-B0E0F392A6B4}" type="parTrans" cxnId="{573CC797-C558-4CAE-B2E7-7A29DB30A5F9}">
      <dgm:prSet/>
      <dgm:spPr/>
      <dgm:t>
        <a:bodyPr/>
        <a:lstStyle/>
        <a:p>
          <a:endParaRPr lang="en-CA"/>
        </a:p>
      </dgm:t>
    </dgm:pt>
    <dgm:pt modelId="{5898876A-2585-44BC-A0F1-C1E75537808D}" type="sibTrans" cxnId="{573CC797-C558-4CAE-B2E7-7A29DB30A5F9}">
      <dgm:prSet/>
      <dgm:spPr/>
      <dgm:t>
        <a:bodyPr/>
        <a:lstStyle/>
        <a:p>
          <a:endParaRPr lang="en-CA"/>
        </a:p>
      </dgm:t>
    </dgm:pt>
    <dgm:pt modelId="{F9F680B0-3314-4D30-AFC5-4391DE00CF59}">
      <dgm:prSet/>
      <dgm:spPr/>
      <dgm:t>
        <a:bodyPr/>
        <a:lstStyle/>
        <a:p>
          <a:r>
            <a:rPr lang="en-CA" dirty="0"/>
            <a:t>Annual Reporting  </a:t>
          </a:r>
        </a:p>
        <a:p>
          <a:r>
            <a:rPr lang="en-CA" dirty="0"/>
            <a:t>&amp; </a:t>
          </a:r>
        </a:p>
        <a:p>
          <a:r>
            <a:rPr lang="en-CA" dirty="0"/>
            <a:t>Flexible Reporting </a:t>
          </a:r>
        </a:p>
      </dgm:t>
    </dgm:pt>
    <dgm:pt modelId="{29FA2D8F-D0C9-41B1-848A-089030D0E3BF}" type="parTrans" cxnId="{6841891C-7D05-40D0-BF9E-0D6FBFC0B810}">
      <dgm:prSet/>
      <dgm:spPr/>
      <dgm:t>
        <a:bodyPr/>
        <a:lstStyle/>
        <a:p>
          <a:endParaRPr lang="en-CA"/>
        </a:p>
      </dgm:t>
    </dgm:pt>
    <dgm:pt modelId="{5FA6211A-7110-4476-AF2A-31DBDF1559B1}" type="sibTrans" cxnId="{6841891C-7D05-40D0-BF9E-0D6FBFC0B810}">
      <dgm:prSet/>
      <dgm:spPr/>
      <dgm:t>
        <a:bodyPr/>
        <a:lstStyle/>
        <a:p>
          <a:endParaRPr lang="en-CA"/>
        </a:p>
      </dgm:t>
    </dgm:pt>
    <dgm:pt modelId="{F069AD8A-D5BA-4926-9EB9-14CAD4C645F5}">
      <dgm:prSet/>
      <dgm:spPr/>
      <dgm:t>
        <a:bodyPr/>
        <a:lstStyle/>
        <a:p>
          <a:r>
            <a:rPr lang="en-CA" dirty="0"/>
            <a:t>Annual Workplan</a:t>
          </a:r>
        </a:p>
        <a:p>
          <a:r>
            <a:rPr lang="en-CA" dirty="0"/>
            <a:t>&amp;</a:t>
          </a:r>
        </a:p>
        <a:p>
          <a:r>
            <a:rPr lang="en-CA" dirty="0"/>
            <a:t>Progress Report</a:t>
          </a:r>
        </a:p>
      </dgm:t>
    </dgm:pt>
    <dgm:pt modelId="{879D8556-B39A-4A79-AC9B-A999DD00D9F2}" type="parTrans" cxnId="{9BFA0D8A-37AB-4E28-9F5F-0784A6DE4BE6}">
      <dgm:prSet/>
      <dgm:spPr/>
      <dgm:t>
        <a:bodyPr/>
        <a:lstStyle/>
        <a:p>
          <a:endParaRPr lang="en-CA"/>
        </a:p>
      </dgm:t>
    </dgm:pt>
    <dgm:pt modelId="{CB38DD8B-229D-4B4B-929A-33E94241BD85}" type="sibTrans" cxnId="{9BFA0D8A-37AB-4E28-9F5F-0784A6DE4BE6}">
      <dgm:prSet/>
      <dgm:spPr/>
      <dgm:t>
        <a:bodyPr/>
        <a:lstStyle/>
        <a:p>
          <a:endParaRPr lang="en-CA"/>
        </a:p>
      </dgm:t>
    </dgm:pt>
    <dgm:pt modelId="{A6F98F88-04BD-42D8-926A-2976F5B0463A}">
      <dgm:prSet/>
      <dgm:spPr/>
      <dgm:t>
        <a:bodyPr/>
        <a:lstStyle/>
        <a:p>
          <a:r>
            <a:rPr lang="en-CA" dirty="0"/>
            <a:t>External Funding </a:t>
          </a:r>
        </a:p>
        <a:p>
          <a:r>
            <a:rPr lang="en-CA" dirty="0"/>
            <a:t>&amp; </a:t>
          </a:r>
        </a:p>
        <a:p>
          <a:r>
            <a:rPr lang="en-CA" dirty="0"/>
            <a:t>Technical Assistance </a:t>
          </a:r>
        </a:p>
      </dgm:t>
    </dgm:pt>
    <dgm:pt modelId="{E3BD82E7-D195-4E2F-BEF8-DDC13AFF13EE}" type="parTrans" cxnId="{030114DE-0733-4839-BFC1-76573B1D1CE9}">
      <dgm:prSet/>
      <dgm:spPr/>
      <dgm:t>
        <a:bodyPr/>
        <a:lstStyle/>
        <a:p>
          <a:endParaRPr lang="en-CA"/>
        </a:p>
      </dgm:t>
    </dgm:pt>
    <dgm:pt modelId="{78746982-798A-433E-8D39-2D668EBA722B}" type="sibTrans" cxnId="{030114DE-0733-4839-BFC1-76573B1D1CE9}">
      <dgm:prSet/>
      <dgm:spPr/>
      <dgm:t>
        <a:bodyPr/>
        <a:lstStyle/>
        <a:p>
          <a:endParaRPr lang="en-CA"/>
        </a:p>
      </dgm:t>
    </dgm:pt>
    <dgm:pt modelId="{DD6330F8-69DF-4ECD-A98F-8706632643BD}" type="pres">
      <dgm:prSet presAssocID="{7AFC0D8C-3792-4A4D-901F-B677E751E388}" presName="Name0" presStyleCnt="0">
        <dgm:presLayoutVars>
          <dgm:dir/>
          <dgm:resizeHandles val="exact"/>
        </dgm:presLayoutVars>
      </dgm:prSet>
      <dgm:spPr/>
    </dgm:pt>
    <dgm:pt modelId="{0D0D5B0B-55CC-4D47-9069-6244BE454025}" type="pres">
      <dgm:prSet presAssocID="{7AFC0D8C-3792-4A4D-901F-B677E751E388}" presName="bkgdShp" presStyleLbl="alignAccFollowNode1" presStyleIdx="0" presStyleCnt="1"/>
      <dgm:spPr/>
    </dgm:pt>
    <dgm:pt modelId="{79A3F049-188A-4B6A-B510-92EF78FD2948}" type="pres">
      <dgm:prSet presAssocID="{7AFC0D8C-3792-4A4D-901F-B677E751E388}" presName="linComp" presStyleCnt="0"/>
      <dgm:spPr/>
    </dgm:pt>
    <dgm:pt modelId="{B03C8BAA-D9CA-4C9D-9C06-92AA0B845388}" type="pres">
      <dgm:prSet presAssocID="{337248EA-137E-4058-B499-B747F890D2AD}" presName="compNode" presStyleCnt="0"/>
      <dgm:spPr/>
    </dgm:pt>
    <dgm:pt modelId="{52C5E0BD-3151-427A-8EE3-DC2146F2C5EC}" type="pres">
      <dgm:prSet presAssocID="{337248EA-137E-4058-B499-B747F890D2AD}" presName="node" presStyleLbl="node1" presStyleIdx="0" presStyleCnt="7">
        <dgm:presLayoutVars>
          <dgm:bulletEnabled val="1"/>
        </dgm:presLayoutVars>
      </dgm:prSet>
      <dgm:spPr/>
    </dgm:pt>
    <dgm:pt modelId="{42135913-5D55-4B49-8184-94A57E67455D}" type="pres">
      <dgm:prSet presAssocID="{337248EA-137E-4058-B499-B747F890D2AD}" presName="invisiNode" presStyleLbl="node1" presStyleIdx="0" presStyleCnt="7"/>
      <dgm:spPr/>
    </dgm:pt>
    <dgm:pt modelId="{1BE3B254-D24A-41DA-AB8C-6A510AD351AD}" type="pres">
      <dgm:prSet presAssocID="{337248EA-137E-4058-B499-B747F890D2AD}" presName="imagNode" presStyleLbl="fgImgPlac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t="-7000" b="-7000"/>
          </a:stretch>
        </a:blipFill>
      </dgm:spPr>
      <dgm:extLst>
        <a:ext uri="{E40237B7-FDA0-4F09-8148-C483321AD2D9}">
          <dgm14:cNvPr xmlns:dgm14="http://schemas.microsoft.com/office/drawing/2010/diagram" id="0" name="" descr="Clipboard Mixed"/>
        </a:ext>
      </dgm:extLst>
    </dgm:pt>
    <dgm:pt modelId="{4B1935C3-597A-4D99-8937-7AE9CC4F5F69}" type="pres">
      <dgm:prSet presAssocID="{5AD5E349-3F5F-4D79-B858-BF56C50D318A}" presName="sibTrans" presStyleLbl="sibTrans2D1" presStyleIdx="0" presStyleCnt="0"/>
      <dgm:spPr/>
    </dgm:pt>
    <dgm:pt modelId="{2B4D8E35-5514-4A04-BF59-321CF6B4E96C}" type="pres">
      <dgm:prSet presAssocID="{CB19EBB3-40E0-4F2E-9118-C2203F0DBC81}" presName="compNode" presStyleCnt="0"/>
      <dgm:spPr/>
    </dgm:pt>
    <dgm:pt modelId="{96A70F20-500B-4DDE-96B3-A00858057291}" type="pres">
      <dgm:prSet presAssocID="{CB19EBB3-40E0-4F2E-9118-C2203F0DBC81}" presName="node" presStyleLbl="node1" presStyleIdx="1" presStyleCnt="7">
        <dgm:presLayoutVars>
          <dgm:bulletEnabled val="1"/>
        </dgm:presLayoutVars>
      </dgm:prSet>
      <dgm:spPr/>
    </dgm:pt>
    <dgm:pt modelId="{C325DA73-A23C-4341-B13F-5D0E22A78CB5}" type="pres">
      <dgm:prSet presAssocID="{CB19EBB3-40E0-4F2E-9118-C2203F0DBC81}" presName="invisiNode" presStyleLbl="node1" presStyleIdx="1" presStyleCnt="7"/>
      <dgm:spPr/>
    </dgm:pt>
    <dgm:pt modelId="{6D5700F6-3A45-4165-B012-FF9F6D8C4BAE}" type="pres">
      <dgm:prSet presAssocID="{CB19EBB3-40E0-4F2E-9118-C2203F0DBC81}" presName="imagNode" presStyleLbl="fgImgPlac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mark"/>
        </a:ext>
      </dgm:extLst>
    </dgm:pt>
    <dgm:pt modelId="{EA6C48D8-D665-4701-83F0-3C1FAF45CF5E}" type="pres">
      <dgm:prSet presAssocID="{AD545B91-AE7F-489A-9AAD-3B154C35FBAF}" presName="sibTrans" presStyleLbl="sibTrans2D1" presStyleIdx="0" presStyleCnt="0"/>
      <dgm:spPr/>
    </dgm:pt>
    <dgm:pt modelId="{2EB019DF-4691-4F0E-841A-5B784D637E61}" type="pres">
      <dgm:prSet presAssocID="{F069AD8A-D5BA-4926-9EB9-14CAD4C645F5}" presName="compNode" presStyleCnt="0"/>
      <dgm:spPr/>
    </dgm:pt>
    <dgm:pt modelId="{A96AB2F3-604E-4CC2-B1C2-3CB27C1807B3}" type="pres">
      <dgm:prSet presAssocID="{F069AD8A-D5BA-4926-9EB9-14CAD4C645F5}" presName="node" presStyleLbl="node1" presStyleIdx="2" presStyleCnt="7">
        <dgm:presLayoutVars>
          <dgm:bulletEnabled val="1"/>
        </dgm:presLayoutVars>
      </dgm:prSet>
      <dgm:spPr/>
    </dgm:pt>
    <dgm:pt modelId="{D0CB9DE2-007C-43B8-BA7A-B8A6E645017B}" type="pres">
      <dgm:prSet presAssocID="{F069AD8A-D5BA-4926-9EB9-14CAD4C645F5}" presName="invisiNode" presStyleLbl="node1" presStyleIdx="2" presStyleCnt="7"/>
      <dgm:spPr/>
    </dgm:pt>
    <dgm:pt modelId="{9C4B1EB3-1EAA-4AF8-8D82-6A30D13A6209}" type="pres">
      <dgm:prSet presAssocID="{F069AD8A-D5BA-4926-9EB9-14CAD4C645F5}" presName="imagNode" presStyleLbl="fgImgPlac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aily calendar"/>
        </a:ext>
      </dgm:extLst>
    </dgm:pt>
    <dgm:pt modelId="{6CABC628-9341-4CE4-A40B-47974D060EC7}" type="pres">
      <dgm:prSet presAssocID="{CB38DD8B-229D-4B4B-929A-33E94241BD85}" presName="sibTrans" presStyleLbl="sibTrans2D1" presStyleIdx="0" presStyleCnt="0"/>
      <dgm:spPr/>
    </dgm:pt>
    <dgm:pt modelId="{AB161320-07E7-438A-8F9C-7221BA1219E4}" type="pres">
      <dgm:prSet presAssocID="{A6F98F88-04BD-42D8-926A-2976F5B0463A}" presName="compNode" presStyleCnt="0"/>
      <dgm:spPr/>
    </dgm:pt>
    <dgm:pt modelId="{4EFE8642-2517-411A-8CDF-3C5F3FF29691}" type="pres">
      <dgm:prSet presAssocID="{A6F98F88-04BD-42D8-926A-2976F5B0463A}" presName="node" presStyleLbl="node1" presStyleIdx="3" presStyleCnt="7">
        <dgm:presLayoutVars>
          <dgm:bulletEnabled val="1"/>
        </dgm:presLayoutVars>
      </dgm:prSet>
      <dgm:spPr/>
    </dgm:pt>
    <dgm:pt modelId="{DBDB1C2F-2320-4AD8-B9F6-1B280B099CD0}" type="pres">
      <dgm:prSet presAssocID="{A6F98F88-04BD-42D8-926A-2976F5B0463A}" presName="invisiNode" presStyleLbl="node1" presStyleIdx="3" presStyleCnt="7"/>
      <dgm:spPr/>
    </dgm:pt>
    <dgm:pt modelId="{3127604E-BF3D-42A0-A54A-5BEFE3C3E95B}" type="pres">
      <dgm:prSet presAssocID="{A6F98F88-04BD-42D8-926A-2976F5B0463A}" presName="imagNode" presStyleLbl="fgImgPlac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oney"/>
        </a:ext>
      </dgm:extLst>
    </dgm:pt>
    <dgm:pt modelId="{06EFF6B4-B1BA-461B-9EF9-4E16950CA760}" type="pres">
      <dgm:prSet presAssocID="{78746982-798A-433E-8D39-2D668EBA722B}" presName="sibTrans" presStyleLbl="sibTrans2D1" presStyleIdx="0" presStyleCnt="0"/>
      <dgm:spPr/>
    </dgm:pt>
    <dgm:pt modelId="{867A714F-043E-4742-A02E-3017A9B0E0D8}" type="pres">
      <dgm:prSet presAssocID="{F9F680B0-3314-4D30-AFC5-4391DE00CF59}" presName="compNode" presStyleCnt="0"/>
      <dgm:spPr/>
    </dgm:pt>
    <dgm:pt modelId="{516EF46D-4C31-4CA9-96B2-DD60443FA1DB}" type="pres">
      <dgm:prSet presAssocID="{F9F680B0-3314-4D30-AFC5-4391DE00CF59}" presName="node" presStyleLbl="node1" presStyleIdx="4" presStyleCnt="7">
        <dgm:presLayoutVars>
          <dgm:bulletEnabled val="1"/>
        </dgm:presLayoutVars>
      </dgm:prSet>
      <dgm:spPr/>
    </dgm:pt>
    <dgm:pt modelId="{B83C7671-45BC-4457-A7C2-2F106C5549A6}" type="pres">
      <dgm:prSet presAssocID="{F9F680B0-3314-4D30-AFC5-4391DE00CF59}" presName="invisiNode" presStyleLbl="node1" presStyleIdx="4" presStyleCnt="7"/>
      <dgm:spPr/>
    </dgm:pt>
    <dgm:pt modelId="{A0C73AEC-6A6B-4999-914A-DF04B1ADFB84}" type="pres">
      <dgm:prSet presAssocID="{F9F680B0-3314-4D30-AFC5-4391DE00CF59}" presName="imagNode" presStyleLbl="fgImgPlac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Document"/>
        </a:ext>
      </dgm:extLst>
    </dgm:pt>
    <dgm:pt modelId="{788B41DB-82A0-4E9E-97AE-D4A43C5A743E}" type="pres">
      <dgm:prSet presAssocID="{5FA6211A-7110-4476-AF2A-31DBDF1559B1}" presName="sibTrans" presStyleLbl="sibTrans2D1" presStyleIdx="0" presStyleCnt="0"/>
      <dgm:spPr/>
    </dgm:pt>
    <dgm:pt modelId="{7C51FA8F-C5D3-40C1-843F-914CF0CD793B}" type="pres">
      <dgm:prSet presAssocID="{E154A50F-E553-4BC8-B50A-78EA4D07D145}" presName="compNode" presStyleCnt="0"/>
      <dgm:spPr/>
    </dgm:pt>
    <dgm:pt modelId="{07D79A78-C00D-4654-85BA-3ED236EDD3BA}" type="pres">
      <dgm:prSet presAssocID="{E154A50F-E553-4BC8-B50A-78EA4D07D145}" presName="node" presStyleLbl="node1" presStyleIdx="5" presStyleCnt="7">
        <dgm:presLayoutVars>
          <dgm:bulletEnabled val="1"/>
        </dgm:presLayoutVars>
      </dgm:prSet>
      <dgm:spPr/>
    </dgm:pt>
    <dgm:pt modelId="{227E8660-3785-4250-AA88-28F93EDF791F}" type="pres">
      <dgm:prSet presAssocID="{E154A50F-E553-4BC8-B50A-78EA4D07D145}" presName="invisiNode" presStyleLbl="node1" presStyleIdx="5" presStyleCnt="7"/>
      <dgm:spPr/>
    </dgm:pt>
    <dgm:pt modelId="{626E35B0-D1AD-4EC7-8937-DF14E2A48F9B}" type="pres">
      <dgm:prSet presAssocID="{E154A50F-E553-4BC8-B50A-78EA4D07D145}" presName="imagNode" presStyleLbl="fgImgPlac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Internet"/>
        </a:ext>
      </dgm:extLst>
    </dgm:pt>
    <dgm:pt modelId="{4E0693BF-D45C-4288-9483-14FC1F69A66C}" type="pres">
      <dgm:prSet presAssocID="{5AFB5191-F0AE-4A0D-B91C-7F67588FD448}" presName="sibTrans" presStyleLbl="sibTrans2D1" presStyleIdx="0" presStyleCnt="0"/>
      <dgm:spPr/>
    </dgm:pt>
    <dgm:pt modelId="{B32AC99D-06F2-4D4A-A03B-F5C38D18F4CE}" type="pres">
      <dgm:prSet presAssocID="{0199D542-A04D-4052-9BFF-BD85CEE3DB1F}" presName="compNode" presStyleCnt="0"/>
      <dgm:spPr/>
    </dgm:pt>
    <dgm:pt modelId="{B606E48B-DB14-4BF7-8E5B-206658AB166F}" type="pres">
      <dgm:prSet presAssocID="{0199D542-A04D-4052-9BFF-BD85CEE3DB1F}" presName="node" presStyleLbl="node1" presStyleIdx="6" presStyleCnt="7">
        <dgm:presLayoutVars>
          <dgm:bulletEnabled val="1"/>
        </dgm:presLayoutVars>
      </dgm:prSet>
      <dgm:spPr/>
    </dgm:pt>
    <dgm:pt modelId="{4F192122-BD03-4AB9-AB33-90B100C123B2}" type="pres">
      <dgm:prSet presAssocID="{0199D542-A04D-4052-9BFF-BD85CEE3DB1F}" presName="invisiNode" presStyleLbl="node1" presStyleIdx="6" presStyleCnt="7"/>
      <dgm:spPr/>
    </dgm:pt>
    <dgm:pt modelId="{29B2ED9F-7FED-40EA-81C4-A322FAE63C90}" type="pres">
      <dgm:prSet presAssocID="{0199D542-A04D-4052-9BFF-BD85CEE3DB1F}" presName="imagNode" presStyleLbl="fgImgPlac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l="-2000" r="-2000"/>
          </a:stretch>
        </a:blipFill>
      </dgm:spPr>
      <dgm:extLst>
        <a:ext uri="{E40237B7-FDA0-4F09-8148-C483321AD2D9}">
          <dgm14:cNvPr xmlns:dgm14="http://schemas.microsoft.com/office/drawing/2010/diagram" id="0" name="" descr="Marketing"/>
        </a:ext>
      </dgm:extLst>
    </dgm:pt>
  </dgm:ptLst>
  <dgm:cxnLst>
    <dgm:cxn modelId="{47BAD707-6EFF-436D-BA0C-A3E6B5DCA9B9}" type="presOf" srcId="{A6F98F88-04BD-42D8-926A-2976F5B0463A}" destId="{4EFE8642-2517-411A-8CDF-3C5F3FF29691}" srcOrd="0" destOrd="0" presId="urn:microsoft.com/office/officeart/2005/8/layout/pList2"/>
    <dgm:cxn modelId="{E213D218-EF44-4F23-ADC3-6057E2627C10}" type="presOf" srcId="{F9F680B0-3314-4D30-AFC5-4391DE00CF59}" destId="{516EF46D-4C31-4CA9-96B2-DD60443FA1DB}" srcOrd="0" destOrd="0" presId="urn:microsoft.com/office/officeart/2005/8/layout/pList2"/>
    <dgm:cxn modelId="{C21C201A-A13C-43D2-9394-4AA523B1D397}" type="presOf" srcId="{5FA6211A-7110-4476-AF2A-31DBDF1559B1}" destId="{788B41DB-82A0-4E9E-97AE-D4A43C5A743E}" srcOrd="0" destOrd="0" presId="urn:microsoft.com/office/officeart/2005/8/layout/pList2"/>
    <dgm:cxn modelId="{8E75931B-DDE3-4220-9810-389A7FCD5725}" type="presOf" srcId="{78746982-798A-433E-8D39-2D668EBA722B}" destId="{06EFF6B4-B1BA-461B-9EF9-4E16950CA760}" srcOrd="0" destOrd="0" presId="urn:microsoft.com/office/officeart/2005/8/layout/pList2"/>
    <dgm:cxn modelId="{6841891C-7D05-40D0-BF9E-0D6FBFC0B810}" srcId="{7AFC0D8C-3792-4A4D-901F-B677E751E388}" destId="{F9F680B0-3314-4D30-AFC5-4391DE00CF59}" srcOrd="4" destOrd="0" parTransId="{29FA2D8F-D0C9-41B1-848A-089030D0E3BF}" sibTransId="{5FA6211A-7110-4476-AF2A-31DBDF1559B1}"/>
    <dgm:cxn modelId="{94F20E22-36FB-4259-83C1-9D52BA3420A1}" type="presOf" srcId="{5AD5E349-3F5F-4D79-B858-BF56C50D318A}" destId="{4B1935C3-597A-4D99-8937-7AE9CC4F5F69}" srcOrd="0" destOrd="0" presId="urn:microsoft.com/office/officeart/2005/8/layout/pList2"/>
    <dgm:cxn modelId="{D8BB657A-2828-4935-88F3-B48D1347E7BC}" type="presOf" srcId="{E154A50F-E553-4BC8-B50A-78EA4D07D145}" destId="{07D79A78-C00D-4654-85BA-3ED236EDD3BA}" srcOrd="0" destOrd="0" presId="urn:microsoft.com/office/officeart/2005/8/layout/pList2"/>
    <dgm:cxn modelId="{57DF347F-78F4-47A5-BFF1-2758F7BA10AF}" srcId="{7AFC0D8C-3792-4A4D-901F-B677E751E388}" destId="{337248EA-137E-4058-B499-B747F890D2AD}" srcOrd="0" destOrd="0" parTransId="{79EC0336-ED1C-42F3-87C0-9AB24F795A87}" sibTransId="{5AD5E349-3F5F-4D79-B858-BF56C50D318A}"/>
    <dgm:cxn modelId="{B2D6F980-9C39-4EF2-B6CE-A8C60C6BBD49}" srcId="{7AFC0D8C-3792-4A4D-901F-B677E751E388}" destId="{E154A50F-E553-4BC8-B50A-78EA4D07D145}" srcOrd="5" destOrd="0" parTransId="{44690F48-DAC2-4D89-87AA-475295F31606}" sibTransId="{5AFB5191-F0AE-4A0D-B91C-7F67588FD448}"/>
    <dgm:cxn modelId="{9BFA0D8A-37AB-4E28-9F5F-0784A6DE4BE6}" srcId="{7AFC0D8C-3792-4A4D-901F-B677E751E388}" destId="{F069AD8A-D5BA-4926-9EB9-14CAD4C645F5}" srcOrd="2" destOrd="0" parTransId="{879D8556-B39A-4A79-AC9B-A999DD00D9F2}" sibTransId="{CB38DD8B-229D-4B4B-929A-33E94241BD85}"/>
    <dgm:cxn modelId="{573CC797-C558-4CAE-B2E7-7A29DB30A5F9}" srcId="{7AFC0D8C-3792-4A4D-901F-B677E751E388}" destId="{0199D542-A04D-4052-9BFF-BD85CEE3DB1F}" srcOrd="6" destOrd="0" parTransId="{C62E4E77-25C4-4B8B-88CB-B0E0F392A6B4}" sibTransId="{5898876A-2585-44BC-A0F1-C1E75537808D}"/>
    <dgm:cxn modelId="{9FA878A8-CD80-4B9D-A5CD-A6883E485BB5}" srcId="{7AFC0D8C-3792-4A4D-901F-B677E751E388}" destId="{CB19EBB3-40E0-4F2E-9118-C2203F0DBC81}" srcOrd="1" destOrd="0" parTransId="{DA885907-F9CA-4E61-A3FA-E1D66EB29A80}" sibTransId="{AD545B91-AE7F-489A-9AAD-3B154C35FBAF}"/>
    <dgm:cxn modelId="{387534AA-25DE-4066-A45E-276DE63DE4DA}" type="presOf" srcId="{7AFC0D8C-3792-4A4D-901F-B677E751E388}" destId="{DD6330F8-69DF-4ECD-A98F-8706632643BD}" srcOrd="0" destOrd="0" presId="urn:microsoft.com/office/officeart/2005/8/layout/pList2"/>
    <dgm:cxn modelId="{2D03B0BC-8608-4B19-B1D4-CE1E4412CD90}" type="presOf" srcId="{0199D542-A04D-4052-9BFF-BD85CEE3DB1F}" destId="{B606E48B-DB14-4BF7-8E5B-206658AB166F}" srcOrd="0" destOrd="0" presId="urn:microsoft.com/office/officeart/2005/8/layout/pList2"/>
    <dgm:cxn modelId="{179912D2-9043-469E-A932-D52CAF1EEB68}" type="presOf" srcId="{337248EA-137E-4058-B499-B747F890D2AD}" destId="{52C5E0BD-3151-427A-8EE3-DC2146F2C5EC}" srcOrd="0" destOrd="0" presId="urn:microsoft.com/office/officeart/2005/8/layout/pList2"/>
    <dgm:cxn modelId="{D7C31ED9-1525-4437-8E52-540B479787AE}" type="presOf" srcId="{CB38DD8B-229D-4B4B-929A-33E94241BD85}" destId="{6CABC628-9341-4CE4-A40B-47974D060EC7}" srcOrd="0" destOrd="0" presId="urn:microsoft.com/office/officeart/2005/8/layout/pList2"/>
    <dgm:cxn modelId="{030114DE-0733-4839-BFC1-76573B1D1CE9}" srcId="{7AFC0D8C-3792-4A4D-901F-B677E751E388}" destId="{A6F98F88-04BD-42D8-926A-2976F5B0463A}" srcOrd="3" destOrd="0" parTransId="{E3BD82E7-D195-4E2F-BEF8-DDC13AFF13EE}" sibTransId="{78746982-798A-433E-8D39-2D668EBA722B}"/>
    <dgm:cxn modelId="{EB1491E0-907D-4DAC-99B1-AEAF5360E09A}" type="presOf" srcId="{CB19EBB3-40E0-4F2E-9118-C2203F0DBC81}" destId="{96A70F20-500B-4DDE-96B3-A00858057291}" srcOrd="0" destOrd="0" presId="urn:microsoft.com/office/officeart/2005/8/layout/pList2"/>
    <dgm:cxn modelId="{58836AE3-C9DA-40BC-8975-C0C9C122F796}" type="presOf" srcId="{AD545B91-AE7F-489A-9AAD-3B154C35FBAF}" destId="{EA6C48D8-D665-4701-83F0-3C1FAF45CF5E}" srcOrd="0" destOrd="0" presId="urn:microsoft.com/office/officeart/2005/8/layout/pList2"/>
    <dgm:cxn modelId="{8F80B8EA-AAC0-4863-AC98-396ED09C381A}" type="presOf" srcId="{5AFB5191-F0AE-4A0D-B91C-7F67588FD448}" destId="{4E0693BF-D45C-4288-9483-14FC1F69A66C}" srcOrd="0" destOrd="0" presId="urn:microsoft.com/office/officeart/2005/8/layout/pList2"/>
    <dgm:cxn modelId="{779AAFF9-BED3-4A32-8EB8-C3AC676A9F93}" type="presOf" srcId="{F069AD8A-D5BA-4926-9EB9-14CAD4C645F5}" destId="{A96AB2F3-604E-4CC2-B1C2-3CB27C1807B3}" srcOrd="0" destOrd="0" presId="urn:microsoft.com/office/officeart/2005/8/layout/pList2"/>
    <dgm:cxn modelId="{E8CCA273-3C6C-4EAB-A85D-FBA4F9292870}" type="presParOf" srcId="{DD6330F8-69DF-4ECD-A98F-8706632643BD}" destId="{0D0D5B0B-55CC-4D47-9069-6244BE454025}" srcOrd="0" destOrd="0" presId="urn:microsoft.com/office/officeart/2005/8/layout/pList2"/>
    <dgm:cxn modelId="{9E3B9C06-3D77-4363-B3A7-EF8F3053534E}" type="presParOf" srcId="{DD6330F8-69DF-4ECD-A98F-8706632643BD}" destId="{79A3F049-188A-4B6A-B510-92EF78FD2948}" srcOrd="1" destOrd="0" presId="urn:microsoft.com/office/officeart/2005/8/layout/pList2"/>
    <dgm:cxn modelId="{F114CD35-465C-4609-A40E-02932A70CC24}" type="presParOf" srcId="{79A3F049-188A-4B6A-B510-92EF78FD2948}" destId="{B03C8BAA-D9CA-4C9D-9C06-92AA0B845388}" srcOrd="0" destOrd="0" presId="urn:microsoft.com/office/officeart/2005/8/layout/pList2"/>
    <dgm:cxn modelId="{FBB7858F-57F7-4519-858F-088EDA5CB766}" type="presParOf" srcId="{B03C8BAA-D9CA-4C9D-9C06-92AA0B845388}" destId="{52C5E0BD-3151-427A-8EE3-DC2146F2C5EC}" srcOrd="0" destOrd="0" presId="urn:microsoft.com/office/officeart/2005/8/layout/pList2"/>
    <dgm:cxn modelId="{A8E8E612-08DB-4CBA-AE4B-77ED0EC52BB5}" type="presParOf" srcId="{B03C8BAA-D9CA-4C9D-9C06-92AA0B845388}" destId="{42135913-5D55-4B49-8184-94A57E67455D}" srcOrd="1" destOrd="0" presId="urn:microsoft.com/office/officeart/2005/8/layout/pList2"/>
    <dgm:cxn modelId="{A43054BE-BB38-4CC0-A4AB-A4AAA4AB44CB}" type="presParOf" srcId="{B03C8BAA-D9CA-4C9D-9C06-92AA0B845388}" destId="{1BE3B254-D24A-41DA-AB8C-6A510AD351AD}" srcOrd="2" destOrd="0" presId="urn:microsoft.com/office/officeart/2005/8/layout/pList2"/>
    <dgm:cxn modelId="{876F23C1-144B-4DC3-8434-FAE4DDB0A4F4}" type="presParOf" srcId="{79A3F049-188A-4B6A-B510-92EF78FD2948}" destId="{4B1935C3-597A-4D99-8937-7AE9CC4F5F69}" srcOrd="1" destOrd="0" presId="urn:microsoft.com/office/officeart/2005/8/layout/pList2"/>
    <dgm:cxn modelId="{592B6406-BA96-42CE-B972-C340CF84D639}" type="presParOf" srcId="{79A3F049-188A-4B6A-B510-92EF78FD2948}" destId="{2B4D8E35-5514-4A04-BF59-321CF6B4E96C}" srcOrd="2" destOrd="0" presId="urn:microsoft.com/office/officeart/2005/8/layout/pList2"/>
    <dgm:cxn modelId="{2C838D6B-C112-4AF6-94E2-EEE60173EBE0}" type="presParOf" srcId="{2B4D8E35-5514-4A04-BF59-321CF6B4E96C}" destId="{96A70F20-500B-4DDE-96B3-A00858057291}" srcOrd="0" destOrd="0" presId="urn:microsoft.com/office/officeart/2005/8/layout/pList2"/>
    <dgm:cxn modelId="{91336C43-0EF9-48EB-B420-ED5C4C0A7C04}" type="presParOf" srcId="{2B4D8E35-5514-4A04-BF59-321CF6B4E96C}" destId="{C325DA73-A23C-4341-B13F-5D0E22A78CB5}" srcOrd="1" destOrd="0" presId="urn:microsoft.com/office/officeart/2005/8/layout/pList2"/>
    <dgm:cxn modelId="{D6B5C159-CBF1-499D-A369-A7DCEA6E8F65}" type="presParOf" srcId="{2B4D8E35-5514-4A04-BF59-321CF6B4E96C}" destId="{6D5700F6-3A45-4165-B012-FF9F6D8C4BAE}" srcOrd="2" destOrd="0" presId="urn:microsoft.com/office/officeart/2005/8/layout/pList2"/>
    <dgm:cxn modelId="{9215909F-A93F-434E-B62D-EA5113ED7843}" type="presParOf" srcId="{79A3F049-188A-4B6A-B510-92EF78FD2948}" destId="{EA6C48D8-D665-4701-83F0-3C1FAF45CF5E}" srcOrd="3" destOrd="0" presId="urn:microsoft.com/office/officeart/2005/8/layout/pList2"/>
    <dgm:cxn modelId="{57DB276C-A9A1-4285-88EA-A144543FD04A}" type="presParOf" srcId="{79A3F049-188A-4B6A-B510-92EF78FD2948}" destId="{2EB019DF-4691-4F0E-841A-5B784D637E61}" srcOrd="4" destOrd="0" presId="urn:microsoft.com/office/officeart/2005/8/layout/pList2"/>
    <dgm:cxn modelId="{E3EA8B5D-EDD9-4F05-B5C8-69BB9DFA6D2F}" type="presParOf" srcId="{2EB019DF-4691-4F0E-841A-5B784D637E61}" destId="{A96AB2F3-604E-4CC2-B1C2-3CB27C1807B3}" srcOrd="0" destOrd="0" presId="urn:microsoft.com/office/officeart/2005/8/layout/pList2"/>
    <dgm:cxn modelId="{FF02D068-0715-401B-9CA0-DA0D03726205}" type="presParOf" srcId="{2EB019DF-4691-4F0E-841A-5B784D637E61}" destId="{D0CB9DE2-007C-43B8-BA7A-B8A6E645017B}" srcOrd="1" destOrd="0" presId="urn:microsoft.com/office/officeart/2005/8/layout/pList2"/>
    <dgm:cxn modelId="{0DA607F2-0D61-4AFC-AB23-70C6EDFC0907}" type="presParOf" srcId="{2EB019DF-4691-4F0E-841A-5B784D637E61}" destId="{9C4B1EB3-1EAA-4AF8-8D82-6A30D13A6209}" srcOrd="2" destOrd="0" presId="urn:microsoft.com/office/officeart/2005/8/layout/pList2"/>
    <dgm:cxn modelId="{73FA7AD0-C797-4A87-BC7D-C47037B7A662}" type="presParOf" srcId="{79A3F049-188A-4B6A-B510-92EF78FD2948}" destId="{6CABC628-9341-4CE4-A40B-47974D060EC7}" srcOrd="5" destOrd="0" presId="urn:microsoft.com/office/officeart/2005/8/layout/pList2"/>
    <dgm:cxn modelId="{AF164C65-0ECE-435A-9817-148C3C376D49}" type="presParOf" srcId="{79A3F049-188A-4B6A-B510-92EF78FD2948}" destId="{AB161320-07E7-438A-8F9C-7221BA1219E4}" srcOrd="6" destOrd="0" presId="urn:microsoft.com/office/officeart/2005/8/layout/pList2"/>
    <dgm:cxn modelId="{547E1D2D-CFEE-43CB-AA1F-13B7C216AB87}" type="presParOf" srcId="{AB161320-07E7-438A-8F9C-7221BA1219E4}" destId="{4EFE8642-2517-411A-8CDF-3C5F3FF29691}" srcOrd="0" destOrd="0" presId="urn:microsoft.com/office/officeart/2005/8/layout/pList2"/>
    <dgm:cxn modelId="{315197D0-D959-4DA5-9880-B60FCC625886}" type="presParOf" srcId="{AB161320-07E7-438A-8F9C-7221BA1219E4}" destId="{DBDB1C2F-2320-4AD8-B9F6-1B280B099CD0}" srcOrd="1" destOrd="0" presId="urn:microsoft.com/office/officeart/2005/8/layout/pList2"/>
    <dgm:cxn modelId="{1533BA5B-63B2-476F-A2D9-ED923AC48142}" type="presParOf" srcId="{AB161320-07E7-438A-8F9C-7221BA1219E4}" destId="{3127604E-BF3D-42A0-A54A-5BEFE3C3E95B}" srcOrd="2" destOrd="0" presId="urn:microsoft.com/office/officeart/2005/8/layout/pList2"/>
    <dgm:cxn modelId="{2ABAF7A0-013B-4C79-9F2F-905FD1E1BC2C}" type="presParOf" srcId="{79A3F049-188A-4B6A-B510-92EF78FD2948}" destId="{06EFF6B4-B1BA-461B-9EF9-4E16950CA760}" srcOrd="7" destOrd="0" presId="urn:microsoft.com/office/officeart/2005/8/layout/pList2"/>
    <dgm:cxn modelId="{A1651D62-B546-4988-A944-7EDF35899B6F}" type="presParOf" srcId="{79A3F049-188A-4B6A-B510-92EF78FD2948}" destId="{867A714F-043E-4742-A02E-3017A9B0E0D8}" srcOrd="8" destOrd="0" presId="urn:microsoft.com/office/officeart/2005/8/layout/pList2"/>
    <dgm:cxn modelId="{2A04F473-7A09-47C4-9895-570C5F366FC7}" type="presParOf" srcId="{867A714F-043E-4742-A02E-3017A9B0E0D8}" destId="{516EF46D-4C31-4CA9-96B2-DD60443FA1DB}" srcOrd="0" destOrd="0" presId="urn:microsoft.com/office/officeart/2005/8/layout/pList2"/>
    <dgm:cxn modelId="{2C474300-AF38-4D77-BE47-45BC51F6A534}" type="presParOf" srcId="{867A714F-043E-4742-A02E-3017A9B0E0D8}" destId="{B83C7671-45BC-4457-A7C2-2F106C5549A6}" srcOrd="1" destOrd="0" presId="urn:microsoft.com/office/officeart/2005/8/layout/pList2"/>
    <dgm:cxn modelId="{B0FA4C87-FBDA-4E27-A1B8-C32CB87B28F9}" type="presParOf" srcId="{867A714F-043E-4742-A02E-3017A9B0E0D8}" destId="{A0C73AEC-6A6B-4999-914A-DF04B1ADFB84}" srcOrd="2" destOrd="0" presId="urn:microsoft.com/office/officeart/2005/8/layout/pList2"/>
    <dgm:cxn modelId="{CF7467F8-2AEC-4A90-A09B-3F2D151B5E22}" type="presParOf" srcId="{79A3F049-188A-4B6A-B510-92EF78FD2948}" destId="{788B41DB-82A0-4E9E-97AE-D4A43C5A743E}" srcOrd="9" destOrd="0" presId="urn:microsoft.com/office/officeart/2005/8/layout/pList2"/>
    <dgm:cxn modelId="{6B10054F-F8B2-4EE0-BA55-C38EB7763BD6}" type="presParOf" srcId="{79A3F049-188A-4B6A-B510-92EF78FD2948}" destId="{7C51FA8F-C5D3-40C1-843F-914CF0CD793B}" srcOrd="10" destOrd="0" presId="urn:microsoft.com/office/officeart/2005/8/layout/pList2"/>
    <dgm:cxn modelId="{E5A6E5A7-F236-430C-99EC-2CE4A9C55C96}" type="presParOf" srcId="{7C51FA8F-C5D3-40C1-843F-914CF0CD793B}" destId="{07D79A78-C00D-4654-85BA-3ED236EDD3BA}" srcOrd="0" destOrd="0" presId="urn:microsoft.com/office/officeart/2005/8/layout/pList2"/>
    <dgm:cxn modelId="{FDE7C0BE-DDB8-4AF9-9153-DD96827AF8E9}" type="presParOf" srcId="{7C51FA8F-C5D3-40C1-843F-914CF0CD793B}" destId="{227E8660-3785-4250-AA88-28F93EDF791F}" srcOrd="1" destOrd="0" presId="urn:microsoft.com/office/officeart/2005/8/layout/pList2"/>
    <dgm:cxn modelId="{1F31EC3F-CFB1-48E0-A726-2DB9FE5D0E99}" type="presParOf" srcId="{7C51FA8F-C5D3-40C1-843F-914CF0CD793B}" destId="{626E35B0-D1AD-4EC7-8937-DF14E2A48F9B}" srcOrd="2" destOrd="0" presId="urn:microsoft.com/office/officeart/2005/8/layout/pList2"/>
    <dgm:cxn modelId="{BEF45D36-5900-4A28-BC38-36FA03AB13E5}" type="presParOf" srcId="{79A3F049-188A-4B6A-B510-92EF78FD2948}" destId="{4E0693BF-D45C-4288-9483-14FC1F69A66C}" srcOrd="11" destOrd="0" presId="urn:microsoft.com/office/officeart/2005/8/layout/pList2"/>
    <dgm:cxn modelId="{888E11C7-65FE-4B9B-9ACB-FD2A8FBB7D27}" type="presParOf" srcId="{79A3F049-188A-4B6A-B510-92EF78FD2948}" destId="{B32AC99D-06F2-4D4A-A03B-F5C38D18F4CE}" srcOrd="12" destOrd="0" presId="urn:microsoft.com/office/officeart/2005/8/layout/pList2"/>
    <dgm:cxn modelId="{468359B8-F435-42AF-989F-C969D83B6833}" type="presParOf" srcId="{B32AC99D-06F2-4D4A-A03B-F5C38D18F4CE}" destId="{B606E48B-DB14-4BF7-8E5B-206658AB166F}" srcOrd="0" destOrd="0" presId="urn:microsoft.com/office/officeart/2005/8/layout/pList2"/>
    <dgm:cxn modelId="{2A6CE73D-51FF-45A6-A462-EA59C8355826}" type="presParOf" srcId="{B32AC99D-06F2-4D4A-A03B-F5C38D18F4CE}" destId="{4F192122-BD03-4AB9-AB33-90B100C123B2}" srcOrd="1" destOrd="0" presId="urn:microsoft.com/office/officeart/2005/8/layout/pList2"/>
    <dgm:cxn modelId="{4D335CC4-B3A0-42C4-8235-35EE96C6ECA5}" type="presParOf" srcId="{B32AC99D-06F2-4D4A-A03B-F5C38D18F4CE}" destId="{29B2ED9F-7FED-40EA-81C4-A322FAE63C90}"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9B00F-59D7-44CA-A642-D01C8AD7D35D}">
      <dsp:nvSpPr>
        <dsp:cNvPr id="0" name=""/>
        <dsp:cNvSpPr/>
      </dsp:nvSpPr>
      <dsp:spPr>
        <a:xfrm rot="16200000">
          <a:off x="1541065" y="-1541065"/>
          <a:ext cx="2175669" cy="525780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CA" sz="2700" kern="1200" dirty="0"/>
            <a:t>Organizational</a:t>
          </a:r>
          <a:r>
            <a:rPr lang="en-CA" sz="2700" kern="1200" baseline="0" dirty="0"/>
            <a:t> tool that lays out your short - medium - long term objectives and goals</a:t>
          </a:r>
          <a:endParaRPr lang="en-CA" sz="2700" kern="1200" dirty="0"/>
        </a:p>
      </dsp:txBody>
      <dsp:txXfrm rot="5400000">
        <a:off x="0" y="0"/>
        <a:ext cx="5257800" cy="1631751"/>
      </dsp:txXfrm>
    </dsp:sp>
    <dsp:sp modelId="{31983B9C-C7C7-4A28-B20F-385BC396E420}">
      <dsp:nvSpPr>
        <dsp:cNvPr id="0" name=""/>
        <dsp:cNvSpPr/>
      </dsp:nvSpPr>
      <dsp:spPr>
        <a:xfrm>
          <a:off x="5257800" y="0"/>
          <a:ext cx="5257800" cy="2175669"/>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CA" sz="2700" kern="1200" dirty="0"/>
            <a:t>Assures you have the financial and human resources, capacity &amp; skills to achieve your objectives &amp; goals</a:t>
          </a:r>
        </a:p>
      </dsp:txBody>
      <dsp:txXfrm>
        <a:off x="5257800" y="0"/>
        <a:ext cx="5257800" cy="1631751"/>
      </dsp:txXfrm>
    </dsp:sp>
    <dsp:sp modelId="{4981F538-0130-4A92-996C-70A9404A75FB}">
      <dsp:nvSpPr>
        <dsp:cNvPr id="0" name=""/>
        <dsp:cNvSpPr/>
      </dsp:nvSpPr>
      <dsp:spPr>
        <a:xfrm rot="10800000">
          <a:off x="0" y="2175669"/>
          <a:ext cx="5257800" cy="2175669"/>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CA" sz="2700" kern="1200" dirty="0"/>
            <a:t>Allows you to plan activities in a strategic way that is easy to manage </a:t>
          </a:r>
        </a:p>
      </dsp:txBody>
      <dsp:txXfrm rot="10800000">
        <a:off x="0" y="2719586"/>
        <a:ext cx="5257800" cy="1631751"/>
      </dsp:txXfrm>
    </dsp:sp>
    <dsp:sp modelId="{66DA3B2E-F072-43C6-BF98-F966FFEB3D21}">
      <dsp:nvSpPr>
        <dsp:cNvPr id="0" name=""/>
        <dsp:cNvSpPr/>
      </dsp:nvSpPr>
      <dsp:spPr>
        <a:xfrm rot="5400000">
          <a:off x="6798865" y="634603"/>
          <a:ext cx="2175669" cy="5257800"/>
        </a:xfrm>
        <a:prstGeom prst="round1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CA" sz="2700" kern="1200" dirty="0"/>
            <a:t>Helps you monitor and evaluate your activities to ensure EITI Requirements are met </a:t>
          </a:r>
        </a:p>
      </dsp:txBody>
      <dsp:txXfrm rot="-5400000">
        <a:off x="5257800" y="2719586"/>
        <a:ext cx="5257800" cy="1631751"/>
      </dsp:txXfrm>
    </dsp:sp>
    <dsp:sp modelId="{3CEBB16F-13F1-4677-AAB9-BF500DE06D62}">
      <dsp:nvSpPr>
        <dsp:cNvPr id="0" name=""/>
        <dsp:cNvSpPr/>
      </dsp:nvSpPr>
      <dsp:spPr>
        <a:xfrm>
          <a:off x="3680460" y="1631751"/>
          <a:ext cx="3154680" cy="1087834"/>
        </a:xfrm>
        <a:prstGeom prst="roundRect">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CA" sz="2700" kern="1200" dirty="0"/>
            <a:t>Strategic Vision</a:t>
          </a:r>
        </a:p>
      </dsp:txBody>
      <dsp:txXfrm>
        <a:off x="3733564" y="1684855"/>
        <a:ext cx="3048472" cy="981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9408D-55C1-41FB-A9FD-EAE4663497FF}">
      <dsp:nvSpPr>
        <dsp:cNvPr id="0" name=""/>
        <dsp:cNvSpPr/>
      </dsp:nvSpPr>
      <dsp:spPr>
        <a:xfrm>
          <a:off x="0" y="0"/>
          <a:ext cx="11767457" cy="2351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CA" sz="1000" kern="1200" dirty="0"/>
            <a:t>IAP2 Public Participation</a:t>
          </a:r>
        </a:p>
      </dsp:txBody>
      <dsp:txXfrm>
        <a:off x="0" y="0"/>
        <a:ext cx="11767457" cy="235131"/>
      </dsp:txXfrm>
    </dsp:sp>
    <dsp:sp modelId="{208C4064-4127-442D-967E-E242D338583F}">
      <dsp:nvSpPr>
        <dsp:cNvPr id="0" name=""/>
        <dsp:cNvSpPr/>
      </dsp:nvSpPr>
      <dsp:spPr>
        <a:xfrm>
          <a:off x="1436" y="235131"/>
          <a:ext cx="2352916" cy="4937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dirty="0"/>
            <a:t>Inform</a:t>
          </a:r>
        </a:p>
      </dsp:txBody>
      <dsp:txXfrm>
        <a:off x="1436" y="235131"/>
        <a:ext cx="2352916" cy="493775"/>
      </dsp:txXfrm>
    </dsp:sp>
    <dsp:sp modelId="{70B71BDF-D5B6-4F13-9C21-E08DDF80C0DE}">
      <dsp:nvSpPr>
        <dsp:cNvPr id="0" name=""/>
        <dsp:cNvSpPr/>
      </dsp:nvSpPr>
      <dsp:spPr>
        <a:xfrm>
          <a:off x="2354353" y="235131"/>
          <a:ext cx="2352916" cy="4937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dirty="0"/>
            <a:t>Consult</a:t>
          </a:r>
        </a:p>
      </dsp:txBody>
      <dsp:txXfrm>
        <a:off x="2354353" y="235131"/>
        <a:ext cx="2352916" cy="493775"/>
      </dsp:txXfrm>
    </dsp:sp>
    <dsp:sp modelId="{32983007-E8BF-4A4C-88B2-8D95AD1B509C}">
      <dsp:nvSpPr>
        <dsp:cNvPr id="0" name=""/>
        <dsp:cNvSpPr/>
      </dsp:nvSpPr>
      <dsp:spPr>
        <a:xfrm>
          <a:off x="4707270" y="235131"/>
          <a:ext cx="2352916" cy="4937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dirty="0"/>
            <a:t>Involve</a:t>
          </a:r>
        </a:p>
      </dsp:txBody>
      <dsp:txXfrm>
        <a:off x="4707270" y="235131"/>
        <a:ext cx="2352916" cy="493775"/>
      </dsp:txXfrm>
    </dsp:sp>
    <dsp:sp modelId="{F40E6973-2024-42E8-8D35-3997BE7AA4B4}">
      <dsp:nvSpPr>
        <dsp:cNvPr id="0" name=""/>
        <dsp:cNvSpPr/>
      </dsp:nvSpPr>
      <dsp:spPr>
        <a:xfrm>
          <a:off x="7060186" y="235131"/>
          <a:ext cx="2352916" cy="4937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dirty="0"/>
            <a:t>Collaborate</a:t>
          </a:r>
        </a:p>
      </dsp:txBody>
      <dsp:txXfrm>
        <a:off x="7060186" y="235131"/>
        <a:ext cx="2352916" cy="493775"/>
      </dsp:txXfrm>
    </dsp:sp>
    <dsp:sp modelId="{A5A4C6E5-EAD9-4821-A781-C0F9EC1BBD85}">
      <dsp:nvSpPr>
        <dsp:cNvPr id="0" name=""/>
        <dsp:cNvSpPr/>
      </dsp:nvSpPr>
      <dsp:spPr>
        <a:xfrm>
          <a:off x="9413103" y="235131"/>
          <a:ext cx="2352916" cy="4937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CA" sz="2200" kern="1200" dirty="0"/>
            <a:t>Empower</a:t>
          </a:r>
        </a:p>
      </dsp:txBody>
      <dsp:txXfrm>
        <a:off x="9413103" y="235131"/>
        <a:ext cx="2352916" cy="493775"/>
      </dsp:txXfrm>
    </dsp:sp>
    <dsp:sp modelId="{B1C3EE26-5108-4913-BFAA-982B0DD8573D}">
      <dsp:nvSpPr>
        <dsp:cNvPr id="0" name=""/>
        <dsp:cNvSpPr/>
      </dsp:nvSpPr>
      <dsp:spPr>
        <a:xfrm>
          <a:off x="0" y="728907"/>
          <a:ext cx="11767457" cy="54863"/>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D5B0B-55CC-4D47-9069-6244BE454025}">
      <dsp:nvSpPr>
        <dsp:cNvPr id="0" name=""/>
        <dsp:cNvSpPr/>
      </dsp:nvSpPr>
      <dsp:spPr>
        <a:xfrm>
          <a:off x="0" y="0"/>
          <a:ext cx="10972800" cy="1624794"/>
        </a:xfrm>
        <a:prstGeom prst="roundRect">
          <a:avLst>
            <a:gd name="adj" fmla="val 1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1BE3B254-D24A-41DA-AB8C-6A510AD351AD}">
      <dsp:nvSpPr>
        <dsp:cNvPr id="0" name=""/>
        <dsp:cNvSpPr/>
      </dsp:nvSpPr>
      <dsp:spPr>
        <a:xfrm>
          <a:off x="338249" y="216639"/>
          <a:ext cx="1354776" cy="1191516"/>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t="-7000" b="-7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2C5E0BD-3151-427A-8EE3-DC2146F2C5EC}">
      <dsp:nvSpPr>
        <dsp:cNvPr id="0" name=""/>
        <dsp:cNvSpPr/>
      </dsp:nvSpPr>
      <dsp:spPr>
        <a:xfrm rot="10800000">
          <a:off x="338249" y="1624794"/>
          <a:ext cx="1354776" cy="1985860"/>
        </a:xfrm>
        <a:prstGeom prst="round2SameRect">
          <a:avLst>
            <a:gd name="adj1" fmla="val 10500"/>
            <a:gd name="adj2" fmla="val 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CA" sz="1600" kern="1200" dirty="0"/>
            <a:t>Validation</a:t>
          </a:r>
        </a:p>
      </dsp:txBody>
      <dsp:txXfrm rot="10800000">
        <a:off x="379913" y="1624794"/>
        <a:ext cx="1271448" cy="1944196"/>
      </dsp:txXfrm>
    </dsp:sp>
    <dsp:sp modelId="{6D5700F6-3A45-4165-B012-FF9F6D8C4BAE}">
      <dsp:nvSpPr>
        <dsp:cNvPr id="0" name=""/>
        <dsp:cNvSpPr/>
      </dsp:nvSpPr>
      <dsp:spPr>
        <a:xfrm>
          <a:off x="1828503" y="216639"/>
          <a:ext cx="1354776" cy="119151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96A70F20-500B-4DDE-96B3-A00858057291}">
      <dsp:nvSpPr>
        <dsp:cNvPr id="0" name=""/>
        <dsp:cNvSpPr/>
      </dsp:nvSpPr>
      <dsp:spPr>
        <a:xfrm rot="10800000">
          <a:off x="1828503" y="1624794"/>
          <a:ext cx="1354776" cy="1985860"/>
        </a:xfrm>
        <a:prstGeom prst="round2SameRect">
          <a:avLst>
            <a:gd name="adj1" fmla="val 10500"/>
            <a:gd name="adj2" fmla="val 0"/>
          </a:avLst>
        </a:prstGeom>
        <a:gradFill rotWithShape="0">
          <a:gsLst>
            <a:gs pos="0">
              <a:schemeClr val="accent5">
                <a:hueOff val="-1663624"/>
                <a:satOff val="-2576"/>
                <a:lumOff val="0"/>
                <a:alphaOff val="0"/>
                <a:satMod val="103000"/>
                <a:lumMod val="102000"/>
                <a:tint val="94000"/>
              </a:schemeClr>
            </a:gs>
            <a:gs pos="50000">
              <a:schemeClr val="accent5">
                <a:hueOff val="-1663624"/>
                <a:satOff val="-2576"/>
                <a:lumOff val="0"/>
                <a:alphaOff val="0"/>
                <a:satMod val="110000"/>
                <a:lumMod val="100000"/>
                <a:shade val="100000"/>
              </a:schemeClr>
            </a:gs>
            <a:gs pos="100000">
              <a:schemeClr val="accent5">
                <a:hueOff val="-1663624"/>
                <a:satOff val="-2576"/>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CA" sz="1600" kern="1200" dirty="0"/>
            <a:t>Multi-Stakeholder</a:t>
          </a:r>
          <a:r>
            <a:rPr lang="en-CA" sz="1600" kern="1200" baseline="0" dirty="0"/>
            <a:t> Elections</a:t>
          </a:r>
          <a:endParaRPr lang="en-CA" sz="1600" kern="1200" dirty="0"/>
        </a:p>
      </dsp:txBody>
      <dsp:txXfrm rot="10800000">
        <a:off x="1870167" y="1624794"/>
        <a:ext cx="1271448" cy="1944196"/>
      </dsp:txXfrm>
    </dsp:sp>
    <dsp:sp modelId="{9C4B1EB3-1EAA-4AF8-8D82-6A30D13A6209}">
      <dsp:nvSpPr>
        <dsp:cNvPr id="0" name=""/>
        <dsp:cNvSpPr/>
      </dsp:nvSpPr>
      <dsp:spPr>
        <a:xfrm>
          <a:off x="3318757" y="216639"/>
          <a:ext cx="1354776" cy="1191516"/>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96AB2F3-604E-4CC2-B1C2-3CB27C1807B3}">
      <dsp:nvSpPr>
        <dsp:cNvPr id="0" name=""/>
        <dsp:cNvSpPr/>
      </dsp:nvSpPr>
      <dsp:spPr>
        <a:xfrm rot="10800000">
          <a:off x="3318757" y="1624794"/>
          <a:ext cx="1354776" cy="1985860"/>
        </a:xfrm>
        <a:prstGeom prst="round2SameRect">
          <a:avLst>
            <a:gd name="adj1" fmla="val 10500"/>
            <a:gd name="adj2" fmla="val 0"/>
          </a:avLst>
        </a:prstGeom>
        <a:gradFill rotWithShape="0">
          <a:gsLst>
            <a:gs pos="0">
              <a:schemeClr val="accent5">
                <a:hueOff val="-3327248"/>
                <a:satOff val="-5151"/>
                <a:lumOff val="0"/>
                <a:alphaOff val="0"/>
                <a:satMod val="103000"/>
                <a:lumMod val="102000"/>
                <a:tint val="94000"/>
              </a:schemeClr>
            </a:gs>
            <a:gs pos="50000">
              <a:schemeClr val="accent5">
                <a:hueOff val="-3327248"/>
                <a:satOff val="-5151"/>
                <a:lumOff val="0"/>
                <a:alphaOff val="0"/>
                <a:satMod val="110000"/>
                <a:lumMod val="100000"/>
                <a:shade val="100000"/>
              </a:schemeClr>
            </a:gs>
            <a:gs pos="100000">
              <a:schemeClr val="accent5">
                <a:hueOff val="-3327248"/>
                <a:satOff val="-5151"/>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CA" sz="1600" kern="1200" dirty="0"/>
            <a:t>Annual Workplan</a:t>
          </a:r>
        </a:p>
        <a:p>
          <a:pPr marL="0" lvl="0" indent="0" algn="ctr" defTabSz="711200">
            <a:lnSpc>
              <a:spcPct val="90000"/>
            </a:lnSpc>
            <a:spcBef>
              <a:spcPct val="0"/>
            </a:spcBef>
            <a:spcAft>
              <a:spcPct val="35000"/>
            </a:spcAft>
            <a:buNone/>
          </a:pPr>
          <a:r>
            <a:rPr lang="en-CA" sz="1600" kern="1200" dirty="0"/>
            <a:t>&amp;</a:t>
          </a:r>
        </a:p>
        <a:p>
          <a:pPr marL="0" lvl="0" indent="0" algn="ctr" defTabSz="711200">
            <a:lnSpc>
              <a:spcPct val="90000"/>
            </a:lnSpc>
            <a:spcBef>
              <a:spcPct val="0"/>
            </a:spcBef>
            <a:spcAft>
              <a:spcPct val="35000"/>
            </a:spcAft>
            <a:buNone/>
          </a:pPr>
          <a:r>
            <a:rPr lang="en-CA" sz="1600" kern="1200" dirty="0"/>
            <a:t>Progress Report</a:t>
          </a:r>
        </a:p>
      </dsp:txBody>
      <dsp:txXfrm rot="10800000">
        <a:off x="3360421" y="1624794"/>
        <a:ext cx="1271448" cy="1944196"/>
      </dsp:txXfrm>
    </dsp:sp>
    <dsp:sp modelId="{3127604E-BF3D-42A0-A54A-5BEFE3C3E95B}">
      <dsp:nvSpPr>
        <dsp:cNvPr id="0" name=""/>
        <dsp:cNvSpPr/>
      </dsp:nvSpPr>
      <dsp:spPr>
        <a:xfrm>
          <a:off x="4809011" y="216639"/>
          <a:ext cx="1354776" cy="1191516"/>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EFE8642-2517-411A-8CDF-3C5F3FF29691}">
      <dsp:nvSpPr>
        <dsp:cNvPr id="0" name=""/>
        <dsp:cNvSpPr/>
      </dsp:nvSpPr>
      <dsp:spPr>
        <a:xfrm rot="10800000">
          <a:off x="4809011" y="1624794"/>
          <a:ext cx="1354776" cy="1985860"/>
        </a:xfrm>
        <a:prstGeom prst="round2SameRect">
          <a:avLst>
            <a:gd name="adj1" fmla="val 10500"/>
            <a:gd name="adj2" fmla="val 0"/>
          </a:avLst>
        </a:prstGeom>
        <a:gradFill rotWithShape="0">
          <a:gsLst>
            <a:gs pos="0">
              <a:schemeClr val="accent5">
                <a:hueOff val="-4990872"/>
                <a:satOff val="-7727"/>
                <a:lumOff val="0"/>
                <a:alphaOff val="0"/>
                <a:satMod val="103000"/>
                <a:lumMod val="102000"/>
                <a:tint val="94000"/>
              </a:schemeClr>
            </a:gs>
            <a:gs pos="50000">
              <a:schemeClr val="accent5">
                <a:hueOff val="-4990872"/>
                <a:satOff val="-7727"/>
                <a:lumOff val="0"/>
                <a:alphaOff val="0"/>
                <a:satMod val="110000"/>
                <a:lumMod val="100000"/>
                <a:shade val="100000"/>
              </a:schemeClr>
            </a:gs>
            <a:gs pos="100000">
              <a:schemeClr val="accent5">
                <a:hueOff val="-4990872"/>
                <a:satOff val="-7727"/>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CA" sz="1600" kern="1200" dirty="0"/>
            <a:t>External Funding </a:t>
          </a:r>
        </a:p>
        <a:p>
          <a:pPr marL="0" lvl="0" indent="0" algn="ctr" defTabSz="711200">
            <a:lnSpc>
              <a:spcPct val="90000"/>
            </a:lnSpc>
            <a:spcBef>
              <a:spcPct val="0"/>
            </a:spcBef>
            <a:spcAft>
              <a:spcPct val="35000"/>
            </a:spcAft>
            <a:buNone/>
          </a:pPr>
          <a:r>
            <a:rPr lang="en-CA" sz="1600" kern="1200" dirty="0"/>
            <a:t>&amp; </a:t>
          </a:r>
        </a:p>
        <a:p>
          <a:pPr marL="0" lvl="0" indent="0" algn="ctr" defTabSz="711200">
            <a:lnSpc>
              <a:spcPct val="90000"/>
            </a:lnSpc>
            <a:spcBef>
              <a:spcPct val="0"/>
            </a:spcBef>
            <a:spcAft>
              <a:spcPct val="35000"/>
            </a:spcAft>
            <a:buNone/>
          </a:pPr>
          <a:r>
            <a:rPr lang="en-CA" sz="1600" kern="1200" dirty="0"/>
            <a:t>Technical Assistance </a:t>
          </a:r>
        </a:p>
      </dsp:txBody>
      <dsp:txXfrm rot="10800000">
        <a:off x="4850675" y="1624794"/>
        <a:ext cx="1271448" cy="1944196"/>
      </dsp:txXfrm>
    </dsp:sp>
    <dsp:sp modelId="{A0C73AEC-6A6B-4999-914A-DF04B1ADFB84}">
      <dsp:nvSpPr>
        <dsp:cNvPr id="0" name=""/>
        <dsp:cNvSpPr/>
      </dsp:nvSpPr>
      <dsp:spPr>
        <a:xfrm>
          <a:off x="6299265" y="216639"/>
          <a:ext cx="1354776" cy="1191516"/>
        </a:xfrm>
        <a:prstGeom prst="roundRect">
          <a:avLst>
            <a:gd name="adj" fmla="val 10000"/>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16EF46D-4C31-4CA9-96B2-DD60443FA1DB}">
      <dsp:nvSpPr>
        <dsp:cNvPr id="0" name=""/>
        <dsp:cNvSpPr/>
      </dsp:nvSpPr>
      <dsp:spPr>
        <a:xfrm rot="10800000">
          <a:off x="6299265" y="1624794"/>
          <a:ext cx="1354776" cy="1985860"/>
        </a:xfrm>
        <a:prstGeom prst="round2SameRect">
          <a:avLst>
            <a:gd name="adj1" fmla="val 10500"/>
            <a:gd name="adj2" fmla="val 0"/>
          </a:avLst>
        </a:prstGeom>
        <a:gradFill rotWithShape="0">
          <a:gsLst>
            <a:gs pos="0">
              <a:schemeClr val="accent5">
                <a:hueOff val="-6654497"/>
                <a:satOff val="-10303"/>
                <a:lumOff val="0"/>
                <a:alphaOff val="0"/>
                <a:satMod val="103000"/>
                <a:lumMod val="102000"/>
                <a:tint val="94000"/>
              </a:schemeClr>
            </a:gs>
            <a:gs pos="50000">
              <a:schemeClr val="accent5">
                <a:hueOff val="-6654497"/>
                <a:satOff val="-10303"/>
                <a:lumOff val="0"/>
                <a:alphaOff val="0"/>
                <a:satMod val="110000"/>
                <a:lumMod val="100000"/>
                <a:shade val="100000"/>
              </a:schemeClr>
            </a:gs>
            <a:gs pos="100000">
              <a:schemeClr val="accent5">
                <a:hueOff val="-6654497"/>
                <a:satOff val="-10303"/>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CA" sz="1600" kern="1200" dirty="0"/>
            <a:t>Annual Reporting  </a:t>
          </a:r>
        </a:p>
        <a:p>
          <a:pPr marL="0" lvl="0" indent="0" algn="ctr" defTabSz="711200">
            <a:lnSpc>
              <a:spcPct val="90000"/>
            </a:lnSpc>
            <a:spcBef>
              <a:spcPct val="0"/>
            </a:spcBef>
            <a:spcAft>
              <a:spcPct val="35000"/>
            </a:spcAft>
            <a:buNone/>
          </a:pPr>
          <a:r>
            <a:rPr lang="en-CA" sz="1600" kern="1200" dirty="0"/>
            <a:t>&amp; </a:t>
          </a:r>
        </a:p>
        <a:p>
          <a:pPr marL="0" lvl="0" indent="0" algn="ctr" defTabSz="711200">
            <a:lnSpc>
              <a:spcPct val="90000"/>
            </a:lnSpc>
            <a:spcBef>
              <a:spcPct val="0"/>
            </a:spcBef>
            <a:spcAft>
              <a:spcPct val="35000"/>
            </a:spcAft>
            <a:buNone/>
          </a:pPr>
          <a:r>
            <a:rPr lang="en-CA" sz="1600" kern="1200" dirty="0"/>
            <a:t>Flexible Reporting </a:t>
          </a:r>
        </a:p>
      </dsp:txBody>
      <dsp:txXfrm rot="10800000">
        <a:off x="6340929" y="1624794"/>
        <a:ext cx="1271448" cy="1944196"/>
      </dsp:txXfrm>
    </dsp:sp>
    <dsp:sp modelId="{626E35B0-D1AD-4EC7-8937-DF14E2A48F9B}">
      <dsp:nvSpPr>
        <dsp:cNvPr id="0" name=""/>
        <dsp:cNvSpPr/>
      </dsp:nvSpPr>
      <dsp:spPr>
        <a:xfrm>
          <a:off x="7789519" y="216639"/>
          <a:ext cx="1354776" cy="1191516"/>
        </a:xfrm>
        <a:prstGeom prst="roundRect">
          <a:avLst>
            <a:gd name="adj" fmla="val 10000"/>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7D79A78-C00D-4654-85BA-3ED236EDD3BA}">
      <dsp:nvSpPr>
        <dsp:cNvPr id="0" name=""/>
        <dsp:cNvSpPr/>
      </dsp:nvSpPr>
      <dsp:spPr>
        <a:xfrm rot="10800000">
          <a:off x="7789519" y="1624794"/>
          <a:ext cx="1354776" cy="1985860"/>
        </a:xfrm>
        <a:prstGeom prst="round2SameRect">
          <a:avLst>
            <a:gd name="adj1" fmla="val 10500"/>
            <a:gd name="adj2" fmla="val 0"/>
          </a:avLst>
        </a:prstGeom>
        <a:gradFill rotWithShape="0">
          <a:gsLst>
            <a:gs pos="0">
              <a:schemeClr val="accent5">
                <a:hueOff val="-8318121"/>
                <a:satOff val="-12878"/>
                <a:lumOff val="0"/>
                <a:alphaOff val="0"/>
                <a:satMod val="103000"/>
                <a:lumMod val="102000"/>
                <a:tint val="94000"/>
              </a:schemeClr>
            </a:gs>
            <a:gs pos="50000">
              <a:schemeClr val="accent5">
                <a:hueOff val="-8318121"/>
                <a:satOff val="-12878"/>
                <a:lumOff val="0"/>
                <a:alphaOff val="0"/>
                <a:satMod val="110000"/>
                <a:lumMod val="100000"/>
                <a:shade val="100000"/>
              </a:schemeClr>
            </a:gs>
            <a:gs pos="100000">
              <a:schemeClr val="accent5">
                <a:hueOff val="-8318121"/>
                <a:satOff val="-12878"/>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CA" sz="1600" kern="1200" dirty="0"/>
            <a:t>Systematic  Disclosure </a:t>
          </a:r>
        </a:p>
        <a:p>
          <a:pPr marL="0" lvl="0" indent="0" algn="ctr" defTabSz="711200">
            <a:lnSpc>
              <a:spcPct val="90000"/>
            </a:lnSpc>
            <a:spcBef>
              <a:spcPct val="0"/>
            </a:spcBef>
            <a:spcAft>
              <a:spcPct val="35000"/>
            </a:spcAft>
            <a:buNone/>
          </a:pPr>
          <a:r>
            <a:rPr lang="en-CA" sz="1600" kern="1200" dirty="0"/>
            <a:t>&amp; </a:t>
          </a:r>
        </a:p>
        <a:p>
          <a:pPr marL="0" lvl="0" indent="0" algn="ctr" defTabSz="711200">
            <a:lnSpc>
              <a:spcPct val="90000"/>
            </a:lnSpc>
            <a:spcBef>
              <a:spcPct val="0"/>
            </a:spcBef>
            <a:spcAft>
              <a:spcPct val="35000"/>
            </a:spcAft>
            <a:buNone/>
          </a:pPr>
          <a:r>
            <a:rPr lang="en-CA" sz="1600" kern="1200" dirty="0"/>
            <a:t>Capacity Constraints</a:t>
          </a:r>
        </a:p>
      </dsp:txBody>
      <dsp:txXfrm rot="10800000">
        <a:off x="7831183" y="1624794"/>
        <a:ext cx="1271448" cy="1944196"/>
      </dsp:txXfrm>
    </dsp:sp>
    <dsp:sp modelId="{29B2ED9F-7FED-40EA-81C4-A322FAE63C90}">
      <dsp:nvSpPr>
        <dsp:cNvPr id="0" name=""/>
        <dsp:cNvSpPr/>
      </dsp:nvSpPr>
      <dsp:spPr>
        <a:xfrm>
          <a:off x="9279774" y="216639"/>
          <a:ext cx="1354776" cy="1191516"/>
        </a:xfrm>
        <a:prstGeom prst="roundRect">
          <a:avLst>
            <a:gd name="adj" fmla="val 10000"/>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l="-2000" r="-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606E48B-DB14-4BF7-8E5B-206658AB166F}">
      <dsp:nvSpPr>
        <dsp:cNvPr id="0" name=""/>
        <dsp:cNvSpPr/>
      </dsp:nvSpPr>
      <dsp:spPr>
        <a:xfrm rot="10800000">
          <a:off x="9279774" y="1624794"/>
          <a:ext cx="1354776" cy="1985860"/>
        </a:xfrm>
        <a:prstGeom prst="round2SameRect">
          <a:avLst>
            <a:gd name="adj1" fmla="val 10500"/>
            <a:gd name="adj2" fmla="val 0"/>
          </a:avLst>
        </a:prstGeom>
        <a:gradFill rotWithShape="0">
          <a:gsLst>
            <a:gs pos="0">
              <a:schemeClr val="accent5">
                <a:hueOff val="-9981745"/>
                <a:satOff val="-15454"/>
                <a:lumOff val="0"/>
                <a:alphaOff val="0"/>
                <a:satMod val="103000"/>
                <a:lumMod val="102000"/>
                <a:tint val="94000"/>
              </a:schemeClr>
            </a:gs>
            <a:gs pos="50000">
              <a:schemeClr val="accent5">
                <a:hueOff val="-9981745"/>
                <a:satOff val="-15454"/>
                <a:lumOff val="0"/>
                <a:alphaOff val="0"/>
                <a:satMod val="110000"/>
                <a:lumMod val="100000"/>
                <a:shade val="100000"/>
              </a:schemeClr>
            </a:gs>
            <a:gs pos="100000">
              <a:schemeClr val="accent5">
                <a:hueOff val="-9981745"/>
                <a:satOff val="-15454"/>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CA" sz="1600" kern="1200" dirty="0"/>
            <a:t>National to Community Awareness</a:t>
          </a:r>
        </a:p>
        <a:p>
          <a:pPr marL="0" lvl="0" indent="0" algn="ctr" defTabSz="711200">
            <a:lnSpc>
              <a:spcPct val="90000"/>
            </a:lnSpc>
            <a:spcBef>
              <a:spcPct val="0"/>
            </a:spcBef>
            <a:spcAft>
              <a:spcPct val="35000"/>
            </a:spcAft>
            <a:buNone/>
          </a:pPr>
          <a:r>
            <a:rPr lang="en-CA" sz="1600" kern="1200" dirty="0"/>
            <a:t>&amp;          Engagement</a:t>
          </a:r>
        </a:p>
        <a:p>
          <a:pPr marL="0" lvl="0" indent="0" algn="ctr" defTabSz="711200">
            <a:lnSpc>
              <a:spcPct val="90000"/>
            </a:lnSpc>
            <a:spcBef>
              <a:spcPct val="0"/>
            </a:spcBef>
            <a:spcAft>
              <a:spcPct val="35000"/>
            </a:spcAft>
            <a:buNone/>
          </a:pPr>
          <a:r>
            <a:rPr lang="en-CA" sz="1600" kern="1200" dirty="0"/>
            <a:t>Raising </a:t>
          </a:r>
        </a:p>
      </dsp:txBody>
      <dsp:txXfrm rot="10800000">
        <a:off x="9321438" y="1624794"/>
        <a:ext cx="1271448" cy="194419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EFDC1-9F0B-4F53-866F-7B37F1F1BC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EA3D240-EFB7-4419-830D-CD77EBFEFE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C7AFE5CC-8682-4473-BF02-B2B58C844845}"/>
              </a:ext>
            </a:extLst>
          </p:cNvPr>
          <p:cNvSpPr>
            <a:spLocks noGrp="1"/>
          </p:cNvSpPr>
          <p:nvPr>
            <p:ph type="dt" sz="half" idx="10"/>
          </p:nvPr>
        </p:nvSpPr>
        <p:spPr/>
        <p:txBody>
          <a:bodyPr/>
          <a:lstStyle/>
          <a:p>
            <a:fld id="{1983E257-024F-450D-9668-EAD4CA00C8AE}" type="datetimeFigureOut">
              <a:rPr lang="en-CA" smtClean="0"/>
              <a:t>2020-11-19</a:t>
            </a:fld>
            <a:endParaRPr lang="en-CA"/>
          </a:p>
        </p:txBody>
      </p:sp>
      <p:sp>
        <p:nvSpPr>
          <p:cNvPr id="5" name="Footer Placeholder 4">
            <a:extLst>
              <a:ext uri="{FF2B5EF4-FFF2-40B4-BE49-F238E27FC236}">
                <a16:creationId xmlns:a16="http://schemas.microsoft.com/office/drawing/2014/main" id="{6CF848CB-7FE8-479B-8267-66B2F7BB817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AFD7679-FBFD-4B0C-A14B-722C53B2E787}"/>
              </a:ext>
            </a:extLst>
          </p:cNvPr>
          <p:cNvSpPr>
            <a:spLocks noGrp="1"/>
          </p:cNvSpPr>
          <p:nvPr>
            <p:ph type="sldNum" sz="quarter" idx="12"/>
          </p:nvPr>
        </p:nvSpPr>
        <p:spPr/>
        <p:txBody>
          <a:bodyPr/>
          <a:lstStyle/>
          <a:p>
            <a:fld id="{D6B7776A-1298-4D2D-84CB-FD7BB16274B8}" type="slidenum">
              <a:rPr lang="en-CA" smtClean="0"/>
              <a:t>‹#›</a:t>
            </a:fld>
            <a:endParaRPr lang="en-CA"/>
          </a:p>
        </p:txBody>
      </p:sp>
    </p:spTree>
    <p:extLst>
      <p:ext uri="{BB962C8B-B14F-4D97-AF65-F5344CB8AC3E}">
        <p14:creationId xmlns:p14="http://schemas.microsoft.com/office/powerpoint/2010/main" val="4065673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A5800-F764-4EB5-BEDF-00C20EAA4E8A}"/>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8433321B-F4B5-4157-816E-6598D749EA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ECF29A-2155-4ABC-B2ED-A0E54F6A2CE2}"/>
              </a:ext>
            </a:extLst>
          </p:cNvPr>
          <p:cNvSpPr>
            <a:spLocks noGrp="1"/>
          </p:cNvSpPr>
          <p:nvPr>
            <p:ph type="dt" sz="half" idx="10"/>
          </p:nvPr>
        </p:nvSpPr>
        <p:spPr/>
        <p:txBody>
          <a:bodyPr/>
          <a:lstStyle/>
          <a:p>
            <a:fld id="{1983E257-024F-450D-9668-EAD4CA00C8AE}" type="datetimeFigureOut">
              <a:rPr lang="en-CA" smtClean="0"/>
              <a:t>2020-11-19</a:t>
            </a:fld>
            <a:endParaRPr lang="en-CA"/>
          </a:p>
        </p:txBody>
      </p:sp>
      <p:sp>
        <p:nvSpPr>
          <p:cNvPr id="5" name="Footer Placeholder 4">
            <a:extLst>
              <a:ext uri="{FF2B5EF4-FFF2-40B4-BE49-F238E27FC236}">
                <a16:creationId xmlns:a16="http://schemas.microsoft.com/office/drawing/2014/main" id="{6B8AD6E0-6AB2-489D-9F62-78F1E57DEFE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1A572B5-6B20-4A5C-8FAA-ACB2B589CC9F}"/>
              </a:ext>
            </a:extLst>
          </p:cNvPr>
          <p:cNvSpPr>
            <a:spLocks noGrp="1"/>
          </p:cNvSpPr>
          <p:nvPr>
            <p:ph type="sldNum" sz="quarter" idx="12"/>
          </p:nvPr>
        </p:nvSpPr>
        <p:spPr/>
        <p:txBody>
          <a:bodyPr/>
          <a:lstStyle/>
          <a:p>
            <a:fld id="{D6B7776A-1298-4D2D-84CB-FD7BB16274B8}" type="slidenum">
              <a:rPr lang="en-CA" smtClean="0"/>
              <a:t>‹#›</a:t>
            </a:fld>
            <a:endParaRPr lang="en-CA"/>
          </a:p>
        </p:txBody>
      </p:sp>
    </p:spTree>
    <p:extLst>
      <p:ext uri="{BB962C8B-B14F-4D97-AF65-F5344CB8AC3E}">
        <p14:creationId xmlns:p14="http://schemas.microsoft.com/office/powerpoint/2010/main" val="268914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A4CE75-B61F-417B-86EB-D2717B0D8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E3F97B7-45B9-4F17-9358-030C36EE28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DE2B1C2-74BC-4464-9186-54C7822D3440}"/>
              </a:ext>
            </a:extLst>
          </p:cNvPr>
          <p:cNvSpPr>
            <a:spLocks noGrp="1"/>
          </p:cNvSpPr>
          <p:nvPr>
            <p:ph type="dt" sz="half" idx="10"/>
          </p:nvPr>
        </p:nvSpPr>
        <p:spPr/>
        <p:txBody>
          <a:bodyPr/>
          <a:lstStyle/>
          <a:p>
            <a:fld id="{1983E257-024F-450D-9668-EAD4CA00C8AE}" type="datetimeFigureOut">
              <a:rPr lang="en-CA" smtClean="0"/>
              <a:t>2020-11-19</a:t>
            </a:fld>
            <a:endParaRPr lang="en-CA"/>
          </a:p>
        </p:txBody>
      </p:sp>
      <p:sp>
        <p:nvSpPr>
          <p:cNvPr id="5" name="Footer Placeholder 4">
            <a:extLst>
              <a:ext uri="{FF2B5EF4-FFF2-40B4-BE49-F238E27FC236}">
                <a16:creationId xmlns:a16="http://schemas.microsoft.com/office/drawing/2014/main" id="{9F11E560-2928-4AB7-8D34-555352E6EDA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8FBA4D5-3B16-4CEC-BC40-058A43A60D67}"/>
              </a:ext>
            </a:extLst>
          </p:cNvPr>
          <p:cNvSpPr>
            <a:spLocks noGrp="1"/>
          </p:cNvSpPr>
          <p:nvPr>
            <p:ph type="sldNum" sz="quarter" idx="12"/>
          </p:nvPr>
        </p:nvSpPr>
        <p:spPr/>
        <p:txBody>
          <a:bodyPr/>
          <a:lstStyle/>
          <a:p>
            <a:fld id="{D6B7776A-1298-4D2D-84CB-FD7BB16274B8}" type="slidenum">
              <a:rPr lang="en-CA" smtClean="0"/>
              <a:t>‹#›</a:t>
            </a:fld>
            <a:endParaRPr lang="en-CA"/>
          </a:p>
        </p:txBody>
      </p:sp>
    </p:spTree>
    <p:extLst>
      <p:ext uri="{BB962C8B-B14F-4D97-AF65-F5344CB8AC3E}">
        <p14:creationId xmlns:p14="http://schemas.microsoft.com/office/powerpoint/2010/main" val="357003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F0CD7-91AF-40AF-BCE6-26735CCB859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394FD87-0782-4348-B5FD-DE3A2AE187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B8156B0-53D3-46E0-8688-D3A59D887341}"/>
              </a:ext>
            </a:extLst>
          </p:cNvPr>
          <p:cNvSpPr>
            <a:spLocks noGrp="1"/>
          </p:cNvSpPr>
          <p:nvPr>
            <p:ph type="dt" sz="half" idx="10"/>
          </p:nvPr>
        </p:nvSpPr>
        <p:spPr/>
        <p:txBody>
          <a:bodyPr/>
          <a:lstStyle/>
          <a:p>
            <a:fld id="{1983E257-024F-450D-9668-EAD4CA00C8AE}" type="datetimeFigureOut">
              <a:rPr lang="en-CA" smtClean="0"/>
              <a:t>2020-11-19</a:t>
            </a:fld>
            <a:endParaRPr lang="en-CA"/>
          </a:p>
        </p:txBody>
      </p:sp>
      <p:sp>
        <p:nvSpPr>
          <p:cNvPr id="5" name="Footer Placeholder 4">
            <a:extLst>
              <a:ext uri="{FF2B5EF4-FFF2-40B4-BE49-F238E27FC236}">
                <a16:creationId xmlns:a16="http://schemas.microsoft.com/office/drawing/2014/main" id="{047F9848-B2E2-41F6-8616-03F73E610F1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42DA0D7-2510-41C4-A0AB-D62E1A56E257}"/>
              </a:ext>
            </a:extLst>
          </p:cNvPr>
          <p:cNvSpPr>
            <a:spLocks noGrp="1"/>
          </p:cNvSpPr>
          <p:nvPr>
            <p:ph type="sldNum" sz="quarter" idx="12"/>
          </p:nvPr>
        </p:nvSpPr>
        <p:spPr/>
        <p:txBody>
          <a:bodyPr/>
          <a:lstStyle/>
          <a:p>
            <a:fld id="{D6B7776A-1298-4D2D-84CB-FD7BB16274B8}" type="slidenum">
              <a:rPr lang="en-CA" smtClean="0"/>
              <a:t>‹#›</a:t>
            </a:fld>
            <a:endParaRPr lang="en-CA"/>
          </a:p>
        </p:txBody>
      </p:sp>
    </p:spTree>
    <p:extLst>
      <p:ext uri="{BB962C8B-B14F-4D97-AF65-F5344CB8AC3E}">
        <p14:creationId xmlns:p14="http://schemas.microsoft.com/office/powerpoint/2010/main" val="3854463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57B6-AE50-495C-9543-D70D680C9D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D5ADEB9-27FB-419D-8E14-6C999434A1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7CC835-C483-459A-B8E7-903EE4BB60E8}"/>
              </a:ext>
            </a:extLst>
          </p:cNvPr>
          <p:cNvSpPr>
            <a:spLocks noGrp="1"/>
          </p:cNvSpPr>
          <p:nvPr>
            <p:ph type="dt" sz="half" idx="10"/>
          </p:nvPr>
        </p:nvSpPr>
        <p:spPr/>
        <p:txBody>
          <a:bodyPr/>
          <a:lstStyle/>
          <a:p>
            <a:fld id="{1983E257-024F-450D-9668-EAD4CA00C8AE}" type="datetimeFigureOut">
              <a:rPr lang="en-CA" smtClean="0"/>
              <a:t>2020-11-19</a:t>
            </a:fld>
            <a:endParaRPr lang="en-CA"/>
          </a:p>
        </p:txBody>
      </p:sp>
      <p:sp>
        <p:nvSpPr>
          <p:cNvPr id="5" name="Footer Placeholder 4">
            <a:extLst>
              <a:ext uri="{FF2B5EF4-FFF2-40B4-BE49-F238E27FC236}">
                <a16:creationId xmlns:a16="http://schemas.microsoft.com/office/drawing/2014/main" id="{9833A063-ADAB-4208-9C66-933B0DA9498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92EDD07-E840-4652-9954-117A3D5B038B}"/>
              </a:ext>
            </a:extLst>
          </p:cNvPr>
          <p:cNvSpPr>
            <a:spLocks noGrp="1"/>
          </p:cNvSpPr>
          <p:nvPr>
            <p:ph type="sldNum" sz="quarter" idx="12"/>
          </p:nvPr>
        </p:nvSpPr>
        <p:spPr/>
        <p:txBody>
          <a:bodyPr/>
          <a:lstStyle/>
          <a:p>
            <a:fld id="{D6B7776A-1298-4D2D-84CB-FD7BB16274B8}" type="slidenum">
              <a:rPr lang="en-CA" smtClean="0"/>
              <a:t>‹#›</a:t>
            </a:fld>
            <a:endParaRPr lang="en-CA"/>
          </a:p>
        </p:txBody>
      </p:sp>
    </p:spTree>
    <p:extLst>
      <p:ext uri="{BB962C8B-B14F-4D97-AF65-F5344CB8AC3E}">
        <p14:creationId xmlns:p14="http://schemas.microsoft.com/office/powerpoint/2010/main" val="10360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A671B-B2E8-4AAD-9D63-FC94D88B0CD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183A61A-ECE0-4EF7-ACFF-A955B35253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9B4CB2C4-7490-4E53-9CEA-488AECA3BE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C002F7F-4032-4B80-90BE-C2DB360EF64F}"/>
              </a:ext>
            </a:extLst>
          </p:cNvPr>
          <p:cNvSpPr>
            <a:spLocks noGrp="1"/>
          </p:cNvSpPr>
          <p:nvPr>
            <p:ph type="dt" sz="half" idx="10"/>
          </p:nvPr>
        </p:nvSpPr>
        <p:spPr/>
        <p:txBody>
          <a:bodyPr/>
          <a:lstStyle/>
          <a:p>
            <a:fld id="{1983E257-024F-450D-9668-EAD4CA00C8AE}" type="datetimeFigureOut">
              <a:rPr lang="en-CA" smtClean="0"/>
              <a:t>2020-11-19</a:t>
            </a:fld>
            <a:endParaRPr lang="en-CA"/>
          </a:p>
        </p:txBody>
      </p:sp>
      <p:sp>
        <p:nvSpPr>
          <p:cNvPr id="6" name="Footer Placeholder 5">
            <a:extLst>
              <a:ext uri="{FF2B5EF4-FFF2-40B4-BE49-F238E27FC236}">
                <a16:creationId xmlns:a16="http://schemas.microsoft.com/office/drawing/2014/main" id="{BFC6367D-7976-498F-984E-D1E7619582A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5523F2A-967C-4FBD-B618-3ABDC82A2643}"/>
              </a:ext>
            </a:extLst>
          </p:cNvPr>
          <p:cNvSpPr>
            <a:spLocks noGrp="1"/>
          </p:cNvSpPr>
          <p:nvPr>
            <p:ph type="sldNum" sz="quarter" idx="12"/>
          </p:nvPr>
        </p:nvSpPr>
        <p:spPr/>
        <p:txBody>
          <a:bodyPr/>
          <a:lstStyle/>
          <a:p>
            <a:fld id="{D6B7776A-1298-4D2D-84CB-FD7BB16274B8}" type="slidenum">
              <a:rPr lang="en-CA" smtClean="0"/>
              <a:t>‹#›</a:t>
            </a:fld>
            <a:endParaRPr lang="en-CA"/>
          </a:p>
        </p:txBody>
      </p:sp>
    </p:spTree>
    <p:extLst>
      <p:ext uri="{BB962C8B-B14F-4D97-AF65-F5344CB8AC3E}">
        <p14:creationId xmlns:p14="http://schemas.microsoft.com/office/powerpoint/2010/main" val="2767346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32A8D-182A-43F5-918A-F7F179E00662}"/>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D64DE18-FA03-493C-A8F4-C4433081D2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3458D2-FB47-4893-BDBE-8F0B3C48C7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A6BD3A11-9B4E-4B95-9404-9E649BD6B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7CE2F5-CCED-46F7-B5F3-271080C26D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3C2CE98-749D-4549-AB33-AD258E37CC33}"/>
              </a:ext>
            </a:extLst>
          </p:cNvPr>
          <p:cNvSpPr>
            <a:spLocks noGrp="1"/>
          </p:cNvSpPr>
          <p:nvPr>
            <p:ph type="dt" sz="half" idx="10"/>
          </p:nvPr>
        </p:nvSpPr>
        <p:spPr/>
        <p:txBody>
          <a:bodyPr/>
          <a:lstStyle/>
          <a:p>
            <a:fld id="{1983E257-024F-450D-9668-EAD4CA00C8AE}" type="datetimeFigureOut">
              <a:rPr lang="en-CA" smtClean="0"/>
              <a:t>2020-11-19</a:t>
            </a:fld>
            <a:endParaRPr lang="en-CA"/>
          </a:p>
        </p:txBody>
      </p:sp>
      <p:sp>
        <p:nvSpPr>
          <p:cNvPr id="8" name="Footer Placeholder 7">
            <a:extLst>
              <a:ext uri="{FF2B5EF4-FFF2-40B4-BE49-F238E27FC236}">
                <a16:creationId xmlns:a16="http://schemas.microsoft.com/office/drawing/2014/main" id="{B3CE7FDC-06B7-4566-BF9B-35B00B896D5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AF0BA72-C1A2-4D3A-83FD-E2DE69A2AE97}"/>
              </a:ext>
            </a:extLst>
          </p:cNvPr>
          <p:cNvSpPr>
            <a:spLocks noGrp="1"/>
          </p:cNvSpPr>
          <p:nvPr>
            <p:ph type="sldNum" sz="quarter" idx="12"/>
          </p:nvPr>
        </p:nvSpPr>
        <p:spPr/>
        <p:txBody>
          <a:bodyPr/>
          <a:lstStyle/>
          <a:p>
            <a:fld id="{D6B7776A-1298-4D2D-84CB-FD7BB16274B8}" type="slidenum">
              <a:rPr lang="en-CA" smtClean="0"/>
              <a:t>‹#›</a:t>
            </a:fld>
            <a:endParaRPr lang="en-CA"/>
          </a:p>
        </p:txBody>
      </p:sp>
    </p:spTree>
    <p:extLst>
      <p:ext uri="{BB962C8B-B14F-4D97-AF65-F5344CB8AC3E}">
        <p14:creationId xmlns:p14="http://schemas.microsoft.com/office/powerpoint/2010/main" val="258662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FDD84-4223-4CED-855F-C4C236B73D6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8795130-D204-450E-BEC6-90FB69B9AE54}"/>
              </a:ext>
            </a:extLst>
          </p:cNvPr>
          <p:cNvSpPr>
            <a:spLocks noGrp="1"/>
          </p:cNvSpPr>
          <p:nvPr>
            <p:ph type="dt" sz="half" idx="10"/>
          </p:nvPr>
        </p:nvSpPr>
        <p:spPr/>
        <p:txBody>
          <a:bodyPr/>
          <a:lstStyle/>
          <a:p>
            <a:fld id="{1983E257-024F-450D-9668-EAD4CA00C8AE}" type="datetimeFigureOut">
              <a:rPr lang="en-CA" smtClean="0"/>
              <a:t>2020-11-19</a:t>
            </a:fld>
            <a:endParaRPr lang="en-CA"/>
          </a:p>
        </p:txBody>
      </p:sp>
      <p:sp>
        <p:nvSpPr>
          <p:cNvPr id="4" name="Footer Placeholder 3">
            <a:extLst>
              <a:ext uri="{FF2B5EF4-FFF2-40B4-BE49-F238E27FC236}">
                <a16:creationId xmlns:a16="http://schemas.microsoft.com/office/drawing/2014/main" id="{84710BFC-2767-479C-818F-9A8F34203B2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EB44AD6-F747-4404-A7C9-01D7206B8C9B}"/>
              </a:ext>
            </a:extLst>
          </p:cNvPr>
          <p:cNvSpPr>
            <a:spLocks noGrp="1"/>
          </p:cNvSpPr>
          <p:nvPr>
            <p:ph type="sldNum" sz="quarter" idx="12"/>
          </p:nvPr>
        </p:nvSpPr>
        <p:spPr/>
        <p:txBody>
          <a:bodyPr/>
          <a:lstStyle/>
          <a:p>
            <a:fld id="{D6B7776A-1298-4D2D-84CB-FD7BB16274B8}" type="slidenum">
              <a:rPr lang="en-CA" smtClean="0"/>
              <a:t>‹#›</a:t>
            </a:fld>
            <a:endParaRPr lang="en-CA"/>
          </a:p>
        </p:txBody>
      </p:sp>
    </p:spTree>
    <p:extLst>
      <p:ext uri="{BB962C8B-B14F-4D97-AF65-F5344CB8AC3E}">
        <p14:creationId xmlns:p14="http://schemas.microsoft.com/office/powerpoint/2010/main" val="4156282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7BAE41-EFB6-4C01-B27F-160D25BE49AE}"/>
              </a:ext>
            </a:extLst>
          </p:cNvPr>
          <p:cNvSpPr>
            <a:spLocks noGrp="1"/>
          </p:cNvSpPr>
          <p:nvPr>
            <p:ph type="dt" sz="half" idx="10"/>
          </p:nvPr>
        </p:nvSpPr>
        <p:spPr/>
        <p:txBody>
          <a:bodyPr/>
          <a:lstStyle/>
          <a:p>
            <a:fld id="{1983E257-024F-450D-9668-EAD4CA00C8AE}" type="datetimeFigureOut">
              <a:rPr lang="en-CA" smtClean="0"/>
              <a:t>2020-11-19</a:t>
            </a:fld>
            <a:endParaRPr lang="en-CA"/>
          </a:p>
        </p:txBody>
      </p:sp>
      <p:sp>
        <p:nvSpPr>
          <p:cNvPr id="3" name="Footer Placeholder 2">
            <a:extLst>
              <a:ext uri="{FF2B5EF4-FFF2-40B4-BE49-F238E27FC236}">
                <a16:creationId xmlns:a16="http://schemas.microsoft.com/office/drawing/2014/main" id="{535D8CDD-13D1-44F8-BB54-EC9D23646CB1}"/>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7361B0A-B9B6-4BA3-8514-17D77FD3870A}"/>
              </a:ext>
            </a:extLst>
          </p:cNvPr>
          <p:cNvSpPr>
            <a:spLocks noGrp="1"/>
          </p:cNvSpPr>
          <p:nvPr>
            <p:ph type="sldNum" sz="quarter" idx="12"/>
          </p:nvPr>
        </p:nvSpPr>
        <p:spPr/>
        <p:txBody>
          <a:bodyPr/>
          <a:lstStyle/>
          <a:p>
            <a:fld id="{D6B7776A-1298-4D2D-84CB-FD7BB16274B8}" type="slidenum">
              <a:rPr lang="en-CA" smtClean="0"/>
              <a:t>‹#›</a:t>
            </a:fld>
            <a:endParaRPr lang="en-CA"/>
          </a:p>
        </p:txBody>
      </p:sp>
    </p:spTree>
    <p:extLst>
      <p:ext uri="{BB962C8B-B14F-4D97-AF65-F5344CB8AC3E}">
        <p14:creationId xmlns:p14="http://schemas.microsoft.com/office/powerpoint/2010/main" val="325243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3B46F-04BF-4808-91E9-F4D40C6BC6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16F84984-01FF-498E-B9DC-10AC5BEE1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CBB172E-0A70-4109-8345-9029C74B7C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08ED5C-3BFB-496B-83DB-11D2DDD41B4F}"/>
              </a:ext>
            </a:extLst>
          </p:cNvPr>
          <p:cNvSpPr>
            <a:spLocks noGrp="1"/>
          </p:cNvSpPr>
          <p:nvPr>
            <p:ph type="dt" sz="half" idx="10"/>
          </p:nvPr>
        </p:nvSpPr>
        <p:spPr/>
        <p:txBody>
          <a:bodyPr/>
          <a:lstStyle/>
          <a:p>
            <a:fld id="{1983E257-024F-450D-9668-EAD4CA00C8AE}" type="datetimeFigureOut">
              <a:rPr lang="en-CA" smtClean="0"/>
              <a:t>2020-11-19</a:t>
            </a:fld>
            <a:endParaRPr lang="en-CA"/>
          </a:p>
        </p:txBody>
      </p:sp>
      <p:sp>
        <p:nvSpPr>
          <p:cNvPr id="6" name="Footer Placeholder 5">
            <a:extLst>
              <a:ext uri="{FF2B5EF4-FFF2-40B4-BE49-F238E27FC236}">
                <a16:creationId xmlns:a16="http://schemas.microsoft.com/office/drawing/2014/main" id="{787797F8-D55A-4931-AAEB-22F4FAFB2BC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97BB78F-0844-4F2F-9EA3-4FAEA15BA572}"/>
              </a:ext>
            </a:extLst>
          </p:cNvPr>
          <p:cNvSpPr>
            <a:spLocks noGrp="1"/>
          </p:cNvSpPr>
          <p:nvPr>
            <p:ph type="sldNum" sz="quarter" idx="12"/>
          </p:nvPr>
        </p:nvSpPr>
        <p:spPr/>
        <p:txBody>
          <a:bodyPr/>
          <a:lstStyle/>
          <a:p>
            <a:fld id="{D6B7776A-1298-4D2D-84CB-FD7BB16274B8}" type="slidenum">
              <a:rPr lang="en-CA" smtClean="0"/>
              <a:t>‹#›</a:t>
            </a:fld>
            <a:endParaRPr lang="en-CA"/>
          </a:p>
        </p:txBody>
      </p:sp>
    </p:spTree>
    <p:extLst>
      <p:ext uri="{BB962C8B-B14F-4D97-AF65-F5344CB8AC3E}">
        <p14:creationId xmlns:p14="http://schemas.microsoft.com/office/powerpoint/2010/main" val="37542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77D9C-4C14-4076-B549-0DDBFA426C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2A6B6EB-FBA3-4892-9AD8-430840A991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51DA902-F596-4E0C-80B9-46DDFDAB91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94D5D4-7315-4C3C-8F43-0E8DE99CC484}"/>
              </a:ext>
            </a:extLst>
          </p:cNvPr>
          <p:cNvSpPr>
            <a:spLocks noGrp="1"/>
          </p:cNvSpPr>
          <p:nvPr>
            <p:ph type="dt" sz="half" idx="10"/>
          </p:nvPr>
        </p:nvSpPr>
        <p:spPr/>
        <p:txBody>
          <a:bodyPr/>
          <a:lstStyle/>
          <a:p>
            <a:fld id="{1983E257-024F-450D-9668-EAD4CA00C8AE}" type="datetimeFigureOut">
              <a:rPr lang="en-CA" smtClean="0"/>
              <a:t>2020-11-19</a:t>
            </a:fld>
            <a:endParaRPr lang="en-CA"/>
          </a:p>
        </p:txBody>
      </p:sp>
      <p:sp>
        <p:nvSpPr>
          <p:cNvPr id="6" name="Footer Placeholder 5">
            <a:extLst>
              <a:ext uri="{FF2B5EF4-FFF2-40B4-BE49-F238E27FC236}">
                <a16:creationId xmlns:a16="http://schemas.microsoft.com/office/drawing/2014/main" id="{B2C389E1-76E3-4479-9CBA-127BD4EEA31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5C7BE7E-3FE3-48F5-A4DB-29A2A1D3133D}"/>
              </a:ext>
            </a:extLst>
          </p:cNvPr>
          <p:cNvSpPr>
            <a:spLocks noGrp="1"/>
          </p:cNvSpPr>
          <p:nvPr>
            <p:ph type="sldNum" sz="quarter" idx="12"/>
          </p:nvPr>
        </p:nvSpPr>
        <p:spPr/>
        <p:txBody>
          <a:bodyPr/>
          <a:lstStyle/>
          <a:p>
            <a:fld id="{D6B7776A-1298-4D2D-84CB-FD7BB16274B8}" type="slidenum">
              <a:rPr lang="en-CA" smtClean="0"/>
              <a:t>‹#›</a:t>
            </a:fld>
            <a:endParaRPr lang="en-CA"/>
          </a:p>
        </p:txBody>
      </p:sp>
    </p:spTree>
    <p:extLst>
      <p:ext uri="{BB962C8B-B14F-4D97-AF65-F5344CB8AC3E}">
        <p14:creationId xmlns:p14="http://schemas.microsoft.com/office/powerpoint/2010/main" val="3503226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7AE0AC-CEAA-45AC-888B-1C5B413B6E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B9EFD81-43DC-413B-992D-80A6502CA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CACCBE3-2C99-4B48-B71B-0C464C8090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3E257-024F-450D-9668-EAD4CA00C8AE}" type="datetimeFigureOut">
              <a:rPr lang="en-CA" smtClean="0"/>
              <a:t>2020-11-19</a:t>
            </a:fld>
            <a:endParaRPr lang="en-CA"/>
          </a:p>
        </p:txBody>
      </p:sp>
      <p:sp>
        <p:nvSpPr>
          <p:cNvPr id="5" name="Footer Placeholder 4">
            <a:extLst>
              <a:ext uri="{FF2B5EF4-FFF2-40B4-BE49-F238E27FC236}">
                <a16:creationId xmlns:a16="http://schemas.microsoft.com/office/drawing/2014/main" id="{0827DDB1-A6B8-4E61-8A26-1208898B32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9E0CB86-2E43-4F1F-9614-CD7F8812B8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7776A-1298-4D2D-84CB-FD7BB16274B8}" type="slidenum">
              <a:rPr lang="en-CA" smtClean="0"/>
              <a:t>‹#›</a:t>
            </a:fld>
            <a:endParaRPr lang="en-CA"/>
          </a:p>
        </p:txBody>
      </p:sp>
    </p:spTree>
    <p:extLst>
      <p:ext uri="{BB962C8B-B14F-4D97-AF65-F5344CB8AC3E}">
        <p14:creationId xmlns:p14="http://schemas.microsoft.com/office/powerpoint/2010/main" val="4108633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arysrosaries.com/collaboration/index.php?title=File:Asia_political_Map_2008.jp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A422BB0-DAE4-4064-97B5-B02F21ED6088}"/>
              </a:ext>
            </a:extLst>
          </p:cNvPr>
          <p:cNvPicPr>
            <a:picLocks noChangeAspect="1"/>
          </p:cNvPicPr>
          <p:nvPr/>
        </p:nvPicPr>
        <p:blipFill rotWithShape="1">
          <a:blip r:embed="rId2"/>
          <a:srcRect t="8447" r="26170" b="643"/>
          <a:stretch/>
        </p:blipFill>
        <p:spPr>
          <a:xfrm>
            <a:off x="3523488" y="10"/>
            <a:ext cx="8668512" cy="6857990"/>
          </a:xfrm>
          <a:prstGeom prst="rect">
            <a:avLst/>
          </a:prstGeom>
        </p:spPr>
      </p:pic>
      <p:sp>
        <p:nvSpPr>
          <p:cNvPr id="18" name="Rectangle 1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F7658C2-13B5-4F61-BCC8-73A871111470}"/>
              </a:ext>
            </a:extLst>
          </p:cNvPr>
          <p:cNvSpPr>
            <a:spLocks noGrp="1"/>
          </p:cNvSpPr>
          <p:nvPr>
            <p:ph type="ctrTitle"/>
          </p:nvPr>
        </p:nvSpPr>
        <p:spPr>
          <a:xfrm>
            <a:off x="380008" y="383011"/>
            <a:ext cx="4943105" cy="3204134"/>
          </a:xfrm>
        </p:spPr>
        <p:txBody>
          <a:bodyPr anchor="b">
            <a:normAutofit/>
          </a:bodyPr>
          <a:lstStyle/>
          <a:p>
            <a:pPr algn="l"/>
            <a:r>
              <a:rPr lang="en-CA" sz="3700" b="1" dirty="0"/>
              <a:t>Formulating Effective Workplans </a:t>
            </a:r>
            <a:br>
              <a:rPr lang="en-CA" sz="3700" b="1" dirty="0"/>
            </a:br>
            <a:r>
              <a:rPr lang="en-CA" sz="3700" b="1" dirty="0"/>
              <a:t>and Measuring Results in a </a:t>
            </a:r>
            <a:br>
              <a:rPr lang="en-CA" sz="3700" b="1" dirty="0"/>
            </a:br>
            <a:r>
              <a:rPr lang="en-CA" sz="3700" b="1" dirty="0"/>
              <a:t>COVID-19 ERA</a:t>
            </a:r>
          </a:p>
        </p:txBody>
      </p:sp>
      <p:sp>
        <p:nvSpPr>
          <p:cNvPr id="3" name="Subtitle 2">
            <a:extLst>
              <a:ext uri="{FF2B5EF4-FFF2-40B4-BE49-F238E27FC236}">
                <a16:creationId xmlns:a16="http://schemas.microsoft.com/office/drawing/2014/main" id="{41B543EF-B126-4B89-A5DF-C9732417D25A}"/>
              </a:ext>
            </a:extLst>
          </p:cNvPr>
          <p:cNvSpPr>
            <a:spLocks noGrp="1"/>
          </p:cNvSpPr>
          <p:nvPr>
            <p:ph type="subTitle" idx="1"/>
          </p:nvPr>
        </p:nvSpPr>
        <p:spPr>
          <a:xfrm>
            <a:off x="477980" y="4872922"/>
            <a:ext cx="4023359" cy="1208141"/>
          </a:xfrm>
        </p:spPr>
        <p:txBody>
          <a:bodyPr>
            <a:normAutofit fontScale="70000" lnSpcReduction="20000"/>
          </a:bodyPr>
          <a:lstStyle/>
          <a:p>
            <a:r>
              <a:rPr lang="en-CA" sz="2000" b="1" dirty="0"/>
              <a:t>Facilitated by: Rena Guenduez</a:t>
            </a:r>
          </a:p>
          <a:p>
            <a:r>
              <a:rPr lang="en-CA" sz="2000" b="1" dirty="0"/>
              <a:t>For: Extractives Industry Transparency Initiative</a:t>
            </a:r>
          </a:p>
          <a:p>
            <a:r>
              <a:rPr lang="en-CA" sz="2000" b="1" dirty="0"/>
              <a:t>Eastern Europe, Central Asia, and the Caucasus</a:t>
            </a:r>
          </a:p>
          <a:p>
            <a:r>
              <a:rPr lang="en-CA" sz="2000" b="1" dirty="0"/>
              <a:t>November 18, 2020</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2964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Network with pins">
            <a:extLst>
              <a:ext uri="{FF2B5EF4-FFF2-40B4-BE49-F238E27FC236}">
                <a16:creationId xmlns:a16="http://schemas.microsoft.com/office/drawing/2014/main" id="{F48777F0-D5F8-475C-B4F4-1B599EBFD2B3}"/>
              </a:ext>
            </a:extLst>
          </p:cNvPr>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9091" r="23585"/>
          <a:stretch/>
        </p:blipFill>
        <p:spPr>
          <a:xfrm>
            <a:off x="3523488" y="10"/>
            <a:ext cx="8668512" cy="6857990"/>
          </a:xfrm>
          <a:prstGeom prst="rect">
            <a:avLst/>
          </a:prstGeom>
        </p:spPr>
      </p:pic>
      <p:sp>
        <p:nvSpPr>
          <p:cNvPr id="16" name="Rectangle 15">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8DFAF99-27D5-4186-8B89-27C8360E070D}"/>
              </a:ext>
            </a:extLst>
          </p:cNvPr>
          <p:cNvSpPr>
            <a:spLocks noGrp="1"/>
          </p:cNvSpPr>
          <p:nvPr>
            <p:ph type="title"/>
          </p:nvPr>
        </p:nvSpPr>
        <p:spPr>
          <a:xfrm>
            <a:off x="371093" y="464025"/>
            <a:ext cx="6595763" cy="1124712"/>
          </a:xfrm>
        </p:spPr>
        <p:txBody>
          <a:bodyPr anchor="b">
            <a:normAutofit fontScale="90000"/>
          </a:bodyPr>
          <a:lstStyle/>
          <a:p>
            <a:r>
              <a:rPr lang="en-CA" b="1" dirty="0"/>
              <a:t>Strategic Vision &amp; Objectives: Ultimate Goal</a:t>
            </a:r>
          </a:p>
        </p:txBody>
      </p:sp>
      <p:sp>
        <p:nvSpPr>
          <p:cNvPr id="18" name="Rectangle 17">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87F4A13-D57F-48DD-B280-89CB4279B76F}"/>
              </a:ext>
            </a:extLst>
          </p:cNvPr>
          <p:cNvSpPr>
            <a:spLocks noGrp="1"/>
          </p:cNvSpPr>
          <p:nvPr>
            <p:ph idx="1"/>
          </p:nvPr>
        </p:nvSpPr>
        <p:spPr>
          <a:xfrm>
            <a:off x="371093" y="2609317"/>
            <a:ext cx="8762021" cy="3736897"/>
          </a:xfrm>
        </p:spPr>
        <p:txBody>
          <a:bodyPr anchor="t">
            <a:normAutofit fontScale="92500" lnSpcReduction="20000"/>
          </a:bodyPr>
          <a:lstStyle/>
          <a:p>
            <a:pPr marL="0" indent="0">
              <a:buNone/>
            </a:pPr>
            <a:r>
              <a:rPr lang="en-CA" sz="2000" b="1" dirty="0"/>
              <a:t>Vision is “mental image of the future”</a:t>
            </a:r>
          </a:p>
          <a:p>
            <a:r>
              <a:rPr lang="en-CA" sz="2000" dirty="0"/>
              <a:t>What is your organizations vision?</a:t>
            </a:r>
          </a:p>
          <a:p>
            <a:r>
              <a:rPr lang="en-CA" sz="2000" dirty="0"/>
              <a:t>How can you achieve this vision?</a:t>
            </a:r>
          </a:p>
          <a:p>
            <a:r>
              <a:rPr lang="en-CA" sz="2000" dirty="0"/>
              <a:t>What activities can support your organizations vision?</a:t>
            </a:r>
          </a:p>
          <a:p>
            <a:pPr marL="0" indent="0">
              <a:buNone/>
            </a:pPr>
            <a:endParaRPr lang="en-CA" sz="2000" dirty="0"/>
          </a:p>
          <a:p>
            <a:pPr marL="0" indent="0">
              <a:buNone/>
            </a:pPr>
            <a:r>
              <a:rPr lang="en-CA" sz="2000" b="1" dirty="0"/>
              <a:t>Objective is the “goal or aim”</a:t>
            </a:r>
          </a:p>
          <a:p>
            <a:r>
              <a:rPr lang="en-CA" sz="2000" dirty="0"/>
              <a:t>What do you want to achieve in the short – medium or long term?</a:t>
            </a:r>
          </a:p>
          <a:p>
            <a:r>
              <a:rPr lang="en-CA" sz="2000" dirty="0"/>
              <a:t>How are you going to achieve this?</a:t>
            </a:r>
          </a:p>
          <a:p>
            <a:r>
              <a:rPr lang="en-CA" sz="2000" dirty="0"/>
              <a:t>What are you going to produce?</a:t>
            </a:r>
          </a:p>
          <a:p>
            <a:r>
              <a:rPr lang="en-CA" sz="2000" dirty="0"/>
              <a:t>Who do you need to consult?</a:t>
            </a:r>
          </a:p>
          <a:p>
            <a:r>
              <a:rPr lang="en-CA" sz="2000" dirty="0"/>
              <a:t>How are you going to measure this achievement?</a:t>
            </a:r>
          </a:p>
          <a:p>
            <a:endParaRPr lang="en-CA" sz="2000" dirty="0"/>
          </a:p>
          <a:p>
            <a:pPr marL="0" indent="0">
              <a:buNone/>
            </a:pPr>
            <a:endParaRPr lang="en-CA" sz="2000" dirty="0"/>
          </a:p>
          <a:p>
            <a:endParaRPr lang="en-CA" sz="2000" dirty="0"/>
          </a:p>
          <a:p>
            <a:endParaRPr lang="en-CA" sz="2000" dirty="0"/>
          </a:p>
          <a:p>
            <a:pPr marL="0" indent="0">
              <a:buNone/>
            </a:pPr>
            <a:endParaRPr lang="en-CA" sz="1700" dirty="0"/>
          </a:p>
        </p:txBody>
      </p:sp>
      <p:sp>
        <p:nvSpPr>
          <p:cNvPr id="10" name="TextBox 9">
            <a:extLst>
              <a:ext uri="{FF2B5EF4-FFF2-40B4-BE49-F238E27FC236}">
                <a16:creationId xmlns:a16="http://schemas.microsoft.com/office/drawing/2014/main" id="{307C432C-C6B6-4AD8-9EAF-68518A15AEC8}"/>
              </a:ext>
            </a:extLst>
          </p:cNvPr>
          <p:cNvSpPr txBox="1"/>
          <p:nvPr/>
        </p:nvSpPr>
        <p:spPr>
          <a:xfrm>
            <a:off x="415159" y="1692640"/>
            <a:ext cx="8926285" cy="584775"/>
          </a:xfrm>
          <a:prstGeom prst="rect">
            <a:avLst/>
          </a:prstGeom>
          <a:noFill/>
        </p:spPr>
        <p:txBody>
          <a:bodyPr wrap="square" rtlCol="0">
            <a:spAutoFit/>
          </a:bodyPr>
          <a:lstStyle/>
          <a:p>
            <a:r>
              <a:rPr lang="en-CA" b="1" i="1" dirty="0"/>
              <a:t>Set EITI implementation objectives that are linked to the EITI Principles </a:t>
            </a:r>
          </a:p>
          <a:p>
            <a:r>
              <a:rPr lang="en-CA" sz="1400" b="1" i="1" dirty="0"/>
              <a:t>Requirement 1.5 (a)</a:t>
            </a:r>
          </a:p>
        </p:txBody>
      </p:sp>
    </p:spTree>
    <p:extLst>
      <p:ext uri="{BB962C8B-B14F-4D97-AF65-F5344CB8AC3E}">
        <p14:creationId xmlns:p14="http://schemas.microsoft.com/office/powerpoint/2010/main" val="618288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multi colored wooden stick figures">
            <a:extLst>
              <a:ext uri="{FF2B5EF4-FFF2-40B4-BE49-F238E27FC236}">
                <a16:creationId xmlns:a16="http://schemas.microsoft.com/office/drawing/2014/main" id="{D103BC4B-E5D9-41C9-9BB3-2CE7DE4E8BDF}"/>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68200" cy="6858000"/>
          </a:xfrm>
          <a:prstGeom prst="rect">
            <a:avLst/>
          </a:prstGeom>
        </p:spPr>
      </p:pic>
      <p:sp>
        <p:nvSpPr>
          <p:cNvPr id="2" name="Title 1">
            <a:extLst>
              <a:ext uri="{FF2B5EF4-FFF2-40B4-BE49-F238E27FC236}">
                <a16:creationId xmlns:a16="http://schemas.microsoft.com/office/drawing/2014/main" id="{29068539-21D2-4EF9-9D44-510B54B0DCA5}"/>
              </a:ext>
            </a:extLst>
          </p:cNvPr>
          <p:cNvSpPr>
            <a:spLocks noGrp="1"/>
          </p:cNvSpPr>
          <p:nvPr>
            <p:ph type="title"/>
          </p:nvPr>
        </p:nvSpPr>
        <p:spPr>
          <a:xfrm>
            <a:off x="838200" y="0"/>
            <a:ext cx="10515600" cy="1325563"/>
          </a:xfrm>
        </p:spPr>
        <p:txBody>
          <a:bodyPr/>
          <a:lstStyle/>
          <a:p>
            <a:r>
              <a:rPr lang="en-CA" b="1" dirty="0"/>
              <a:t>Consultation in the Age of COVID-19</a:t>
            </a:r>
          </a:p>
        </p:txBody>
      </p:sp>
      <p:sp>
        <p:nvSpPr>
          <p:cNvPr id="5" name="TextBox 4">
            <a:extLst>
              <a:ext uri="{FF2B5EF4-FFF2-40B4-BE49-F238E27FC236}">
                <a16:creationId xmlns:a16="http://schemas.microsoft.com/office/drawing/2014/main" id="{4B0595C4-17A5-49A5-B889-B4F762E4808F}"/>
              </a:ext>
            </a:extLst>
          </p:cNvPr>
          <p:cNvSpPr txBox="1"/>
          <p:nvPr/>
        </p:nvSpPr>
        <p:spPr>
          <a:xfrm>
            <a:off x="1915887" y="1028389"/>
            <a:ext cx="7815942" cy="5616922"/>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en-CA" sz="1100" b="1" dirty="0"/>
          </a:p>
          <a:p>
            <a:pPr algn="ctr"/>
            <a:r>
              <a:rPr lang="en-CA" sz="2400" b="1" dirty="0"/>
              <a:t>Purpose: Workplan</a:t>
            </a:r>
          </a:p>
          <a:p>
            <a:pPr algn="ctr"/>
            <a:r>
              <a:rPr lang="en-CA" sz="1600" dirty="0"/>
              <a:t>Meetings held with COVID-19 Health and Safety Measures</a:t>
            </a:r>
          </a:p>
          <a:p>
            <a:pPr algn="ctr"/>
            <a:r>
              <a:rPr lang="en-CA" sz="1600" dirty="0"/>
              <a:t>Phone Connectivity</a:t>
            </a:r>
          </a:p>
          <a:p>
            <a:pPr algn="ctr"/>
            <a:r>
              <a:rPr lang="en-CA" sz="1600" dirty="0"/>
              <a:t>Send out regular emails to connect with Members and Constituents</a:t>
            </a:r>
          </a:p>
          <a:p>
            <a:pPr algn="ctr"/>
            <a:r>
              <a:rPr lang="en-CA" sz="1600" dirty="0"/>
              <a:t>Virtual On-Line Platforms (Zoom, Skype, Face Time, Messenger, Other)</a:t>
            </a:r>
          </a:p>
          <a:p>
            <a:pPr algn="ctr"/>
            <a:endParaRPr lang="en-CA" dirty="0"/>
          </a:p>
          <a:p>
            <a:pPr algn="ctr"/>
            <a:r>
              <a:rPr lang="en-CA" sz="2400" b="1" dirty="0"/>
              <a:t>Purpose: Outreach and Engagement</a:t>
            </a:r>
          </a:p>
          <a:p>
            <a:pPr algn="ctr"/>
            <a:r>
              <a:rPr lang="en-CA" sz="1600" dirty="0"/>
              <a:t>Regular social media posts, emailing of newsletters</a:t>
            </a:r>
          </a:p>
          <a:p>
            <a:pPr algn="ctr"/>
            <a:r>
              <a:rPr lang="en-CA" sz="1600" dirty="0"/>
              <a:t>Mobile Web App Platform all under One Umbrella</a:t>
            </a:r>
          </a:p>
          <a:p>
            <a:pPr algn="ctr"/>
            <a:r>
              <a:rPr lang="en-CA" sz="1600" dirty="0"/>
              <a:t>Create valuable and interesting content for online platforms</a:t>
            </a:r>
          </a:p>
          <a:p>
            <a:pPr algn="ctr"/>
            <a:r>
              <a:rPr lang="en-CA" sz="1600" dirty="0"/>
              <a:t>Create On-line Classes, Forums, Meetings or Public Debates</a:t>
            </a:r>
          </a:p>
          <a:p>
            <a:pPr algn="ctr"/>
            <a:r>
              <a:rPr lang="en-CA" sz="1600" dirty="0"/>
              <a:t>Engage in on-line forums or create your own</a:t>
            </a:r>
          </a:p>
          <a:p>
            <a:pPr algn="ctr"/>
            <a:r>
              <a:rPr lang="en-CA" sz="1600" dirty="0"/>
              <a:t>Surveys and Questionnaires</a:t>
            </a:r>
          </a:p>
          <a:p>
            <a:pPr algn="ctr"/>
            <a:endParaRPr lang="en-CA" sz="1600" dirty="0"/>
          </a:p>
          <a:p>
            <a:pPr algn="ctr"/>
            <a:r>
              <a:rPr lang="en-CA" sz="1600" dirty="0"/>
              <a:t>Key is to Know your audience well</a:t>
            </a:r>
          </a:p>
          <a:p>
            <a:pPr algn="ctr"/>
            <a:endParaRPr lang="en-CA" dirty="0"/>
          </a:p>
          <a:p>
            <a:endParaRPr lang="en-CA" dirty="0"/>
          </a:p>
          <a:p>
            <a:r>
              <a:rPr lang="en-CA" dirty="0"/>
              <a:t> </a:t>
            </a:r>
          </a:p>
          <a:p>
            <a:endParaRPr lang="en-CA" dirty="0"/>
          </a:p>
          <a:p>
            <a:r>
              <a:rPr lang="en-CA" dirty="0"/>
              <a:t>  </a:t>
            </a:r>
          </a:p>
        </p:txBody>
      </p:sp>
      <p:graphicFrame>
        <p:nvGraphicFramePr>
          <p:cNvPr id="8" name="Content Placeholder 7">
            <a:extLst>
              <a:ext uri="{FF2B5EF4-FFF2-40B4-BE49-F238E27FC236}">
                <a16:creationId xmlns:a16="http://schemas.microsoft.com/office/drawing/2014/main" id="{323EB3CD-D1CE-4C7F-BFB6-EDCBB13817F8}"/>
              </a:ext>
            </a:extLst>
          </p:cNvPr>
          <p:cNvGraphicFramePr>
            <a:graphicFrameLocks noGrp="1"/>
          </p:cNvGraphicFramePr>
          <p:nvPr>
            <p:ph idx="1"/>
            <p:extLst>
              <p:ext uri="{D42A27DB-BD31-4B8C-83A1-F6EECF244321}">
                <p14:modId xmlns:p14="http://schemas.microsoft.com/office/powerpoint/2010/main" val="2549248483"/>
              </p:ext>
            </p:extLst>
          </p:nvPr>
        </p:nvGraphicFramePr>
        <p:xfrm>
          <a:off x="206829" y="5878286"/>
          <a:ext cx="11767457" cy="783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2435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123D-2339-4C31-9B20-44C8B3BC2075}"/>
              </a:ext>
            </a:extLst>
          </p:cNvPr>
          <p:cNvSpPr>
            <a:spLocks noGrp="1"/>
          </p:cNvSpPr>
          <p:nvPr>
            <p:ph type="title"/>
          </p:nvPr>
        </p:nvSpPr>
        <p:spPr>
          <a:xfrm>
            <a:off x="859970" y="365126"/>
            <a:ext cx="10493829" cy="1050018"/>
          </a:xfrm>
        </p:spPr>
        <p:txBody>
          <a:bodyPr>
            <a:normAutofit/>
          </a:bodyPr>
          <a:lstStyle/>
          <a:p>
            <a:r>
              <a:rPr lang="en-CA" dirty="0"/>
              <a:t>Activities to Support Vision &amp; Objectives</a:t>
            </a:r>
            <a:br>
              <a:rPr lang="en-CA" dirty="0"/>
            </a:br>
            <a:r>
              <a:rPr lang="en-CA" sz="2000" dirty="0"/>
              <a:t>EITI 2019 Standards &amp; Requirements</a:t>
            </a:r>
          </a:p>
        </p:txBody>
      </p:sp>
      <p:graphicFrame>
        <p:nvGraphicFramePr>
          <p:cNvPr id="4" name="Content Placeholder 3">
            <a:extLst>
              <a:ext uri="{FF2B5EF4-FFF2-40B4-BE49-F238E27FC236}">
                <a16:creationId xmlns:a16="http://schemas.microsoft.com/office/drawing/2014/main" id="{20E695BB-E071-435C-873C-5636D17C8EE0}"/>
              </a:ext>
            </a:extLst>
          </p:cNvPr>
          <p:cNvGraphicFramePr>
            <a:graphicFrameLocks noGrp="1"/>
          </p:cNvGraphicFramePr>
          <p:nvPr>
            <p:ph idx="1"/>
            <p:extLst>
              <p:ext uri="{D42A27DB-BD31-4B8C-83A1-F6EECF244321}">
                <p14:modId xmlns:p14="http://schemas.microsoft.com/office/powerpoint/2010/main" val="2495983021"/>
              </p:ext>
            </p:extLst>
          </p:nvPr>
        </p:nvGraphicFramePr>
        <p:xfrm>
          <a:off x="609600" y="1690688"/>
          <a:ext cx="10972800" cy="3610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FCFCE4FA-2297-48BD-88D0-BB10ED8E0E92}"/>
              </a:ext>
            </a:extLst>
          </p:cNvPr>
          <p:cNvSpPr txBox="1"/>
          <p:nvPr/>
        </p:nvSpPr>
        <p:spPr>
          <a:xfrm>
            <a:off x="3867149" y="5540188"/>
            <a:ext cx="7486649" cy="376518"/>
          </a:xfrm>
          <a:prstGeom prst="rect">
            <a:avLst/>
          </a:prstGeom>
          <a:solidFill>
            <a:schemeClr val="accent2">
              <a:lumMod val="40000"/>
              <a:lumOff val="60000"/>
            </a:schemeClr>
          </a:solidFill>
        </p:spPr>
        <p:txBody>
          <a:bodyPr wrap="square" rtlCol="0">
            <a:spAutoFit/>
          </a:bodyPr>
          <a:lstStyle/>
          <a:p>
            <a:pPr algn="ctr"/>
            <a:r>
              <a:rPr lang="en-CA" dirty="0"/>
              <a:t>Annual Activities</a:t>
            </a:r>
          </a:p>
        </p:txBody>
      </p:sp>
      <p:sp>
        <p:nvSpPr>
          <p:cNvPr id="10" name="TextBox 9">
            <a:extLst>
              <a:ext uri="{FF2B5EF4-FFF2-40B4-BE49-F238E27FC236}">
                <a16:creationId xmlns:a16="http://schemas.microsoft.com/office/drawing/2014/main" id="{C3B03BEC-C7C0-4CAD-AF03-C30B21D7793B}"/>
              </a:ext>
            </a:extLst>
          </p:cNvPr>
          <p:cNvSpPr txBox="1"/>
          <p:nvPr/>
        </p:nvSpPr>
        <p:spPr>
          <a:xfrm>
            <a:off x="1129553" y="6123542"/>
            <a:ext cx="2474259" cy="369332"/>
          </a:xfrm>
          <a:prstGeom prst="rect">
            <a:avLst/>
          </a:prstGeom>
          <a:solidFill>
            <a:schemeClr val="accent5">
              <a:lumMod val="60000"/>
              <a:lumOff val="40000"/>
            </a:schemeClr>
          </a:solidFill>
        </p:spPr>
        <p:txBody>
          <a:bodyPr wrap="square" rtlCol="0">
            <a:spAutoFit/>
          </a:bodyPr>
          <a:lstStyle/>
          <a:p>
            <a:pPr algn="ctr"/>
            <a:r>
              <a:rPr lang="en-CA" dirty="0"/>
              <a:t>Specified Periods</a:t>
            </a:r>
          </a:p>
        </p:txBody>
      </p:sp>
      <p:sp>
        <p:nvSpPr>
          <p:cNvPr id="14" name="Rectangle 13">
            <a:extLst>
              <a:ext uri="{FF2B5EF4-FFF2-40B4-BE49-F238E27FC236}">
                <a16:creationId xmlns:a16="http://schemas.microsoft.com/office/drawing/2014/main" id="{362CC407-5468-4149-BB4F-194572B66943}"/>
              </a:ext>
            </a:extLst>
          </p:cNvPr>
          <p:cNvSpPr/>
          <p:nvPr/>
        </p:nvSpPr>
        <p:spPr>
          <a:xfrm>
            <a:off x="6981826" y="6123542"/>
            <a:ext cx="4371972" cy="3373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National Priorities</a:t>
            </a:r>
          </a:p>
        </p:txBody>
      </p:sp>
    </p:spTree>
    <p:extLst>
      <p:ext uri="{BB962C8B-B14F-4D97-AF65-F5344CB8AC3E}">
        <p14:creationId xmlns:p14="http://schemas.microsoft.com/office/powerpoint/2010/main" val="2837076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ea of hands in the middle">
            <a:extLst>
              <a:ext uri="{FF2B5EF4-FFF2-40B4-BE49-F238E27FC236}">
                <a16:creationId xmlns:a16="http://schemas.microsoft.com/office/drawing/2014/main" id="{C738D85C-AE82-4386-87A0-53075A3B3EF6}"/>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2720" r="19650" b="2046"/>
          <a:stretch/>
        </p:blipFill>
        <p:spPr>
          <a:xfrm>
            <a:off x="3523488" y="10"/>
            <a:ext cx="8668512" cy="6857990"/>
          </a:xfrm>
          <a:prstGeom prst="rect">
            <a:avLst/>
          </a:prstGeom>
        </p:spPr>
      </p:pic>
      <p:sp>
        <p:nvSpPr>
          <p:cNvPr id="38" name="Rectangle 3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4EEB7A-F7D8-4D7F-A691-F911621CBB3C}"/>
              </a:ext>
            </a:extLst>
          </p:cNvPr>
          <p:cNvSpPr>
            <a:spLocks noGrp="1"/>
          </p:cNvSpPr>
          <p:nvPr>
            <p:ph type="ctrTitle"/>
          </p:nvPr>
        </p:nvSpPr>
        <p:spPr>
          <a:xfrm>
            <a:off x="477981" y="1122363"/>
            <a:ext cx="4023360" cy="3204134"/>
          </a:xfrm>
        </p:spPr>
        <p:txBody>
          <a:bodyPr anchor="b">
            <a:normAutofit/>
          </a:bodyPr>
          <a:lstStyle/>
          <a:p>
            <a:pPr algn="l"/>
            <a:r>
              <a:rPr lang="en-CA" sz="3700"/>
              <a:t>Overview </a:t>
            </a:r>
            <a:br>
              <a:rPr lang="en-CA" sz="3700"/>
            </a:br>
            <a:r>
              <a:rPr lang="en-CA" sz="3700"/>
              <a:t>Impact and Effort</a:t>
            </a:r>
            <a:br>
              <a:rPr lang="en-CA" sz="3700"/>
            </a:br>
            <a:r>
              <a:rPr lang="en-CA" sz="3700"/>
              <a:t>Designing Meaningful Activities</a:t>
            </a:r>
            <a:br>
              <a:rPr lang="en-CA" sz="3700"/>
            </a:br>
            <a:r>
              <a:rPr lang="en-CA" sz="3700"/>
              <a:t>Break– Out Session</a:t>
            </a:r>
          </a:p>
        </p:txBody>
      </p:sp>
      <p:sp>
        <p:nvSpPr>
          <p:cNvPr id="3" name="Subtitle 2">
            <a:extLst>
              <a:ext uri="{FF2B5EF4-FFF2-40B4-BE49-F238E27FC236}">
                <a16:creationId xmlns:a16="http://schemas.microsoft.com/office/drawing/2014/main" id="{B13E186C-1928-4C66-BDA4-E90FC9601B8D}"/>
              </a:ext>
            </a:extLst>
          </p:cNvPr>
          <p:cNvSpPr>
            <a:spLocks noGrp="1"/>
          </p:cNvSpPr>
          <p:nvPr>
            <p:ph type="subTitle" idx="1"/>
          </p:nvPr>
        </p:nvSpPr>
        <p:spPr>
          <a:xfrm>
            <a:off x="477980" y="4872922"/>
            <a:ext cx="4023359" cy="1208141"/>
          </a:xfrm>
        </p:spPr>
        <p:txBody>
          <a:bodyPr>
            <a:normAutofit/>
          </a:bodyPr>
          <a:lstStyle/>
          <a:p>
            <a:pPr algn="l"/>
            <a:r>
              <a:rPr lang="en-CA" sz="2000"/>
              <a:t>Section 2</a:t>
            </a:r>
          </a:p>
        </p:txBody>
      </p:sp>
      <p:sp>
        <p:nvSpPr>
          <p:cNvPr id="40"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055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B28407-22E6-4DD2-B64F-7AC07F77B89A}"/>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a:solidFill>
                  <a:srgbClr val="FFFFFF"/>
                </a:solidFill>
              </a:rPr>
              <a:t>RBM</a:t>
            </a:r>
          </a:p>
        </p:txBody>
      </p:sp>
      <p:sp>
        <p:nvSpPr>
          <p:cNvPr id="9" name="Content Placeholder 8">
            <a:extLst>
              <a:ext uri="{FF2B5EF4-FFF2-40B4-BE49-F238E27FC236}">
                <a16:creationId xmlns:a16="http://schemas.microsoft.com/office/drawing/2014/main" id="{1104F308-81FD-4B9F-8900-DCDE34726B8A}"/>
              </a:ext>
            </a:extLst>
          </p:cNvPr>
          <p:cNvSpPr>
            <a:spLocks noGrp="1"/>
          </p:cNvSpPr>
          <p:nvPr>
            <p:ph idx="1"/>
          </p:nvPr>
        </p:nvSpPr>
        <p:spPr>
          <a:xfrm>
            <a:off x="1544278" y="1645723"/>
            <a:ext cx="9144000" cy="420001"/>
          </a:xfrm>
        </p:spPr>
        <p:txBody>
          <a:bodyPr vert="horz" lIns="91440" tIns="45720" rIns="91440" bIns="45720" rtlCol="0">
            <a:normAutofit/>
          </a:bodyPr>
          <a:lstStyle/>
          <a:p>
            <a:pPr marL="0" indent="0" algn="ctr">
              <a:buNone/>
            </a:pPr>
            <a:r>
              <a:rPr lang="en-US" sz="2000" b="1">
                <a:solidFill>
                  <a:srgbClr val="E7E6E6"/>
                </a:solidFill>
              </a:rPr>
              <a:t>Simple Activity Matrix: Impact and Effort</a:t>
            </a:r>
          </a:p>
        </p:txBody>
      </p:sp>
      <p:cxnSp>
        <p:nvCxnSpPr>
          <p:cNvPr id="34" name="Straight Connector 3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9B14D419-1471-4788-9501-5D7A47FD745A}"/>
              </a:ext>
            </a:extLst>
          </p:cNvPr>
          <p:cNvPicPr>
            <a:picLocks noChangeAspect="1"/>
          </p:cNvPicPr>
          <p:nvPr/>
        </p:nvPicPr>
        <p:blipFill>
          <a:blip r:embed="rId2"/>
          <a:stretch>
            <a:fillRect/>
          </a:stretch>
        </p:blipFill>
        <p:spPr>
          <a:xfrm>
            <a:off x="368182" y="2426818"/>
            <a:ext cx="5382687" cy="3997637"/>
          </a:xfrm>
          <a:prstGeom prst="rect">
            <a:avLst/>
          </a:prstGeom>
        </p:spPr>
      </p:pic>
      <p:cxnSp>
        <p:nvCxnSpPr>
          <p:cNvPr id="36" name="Straight Connector 3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graphicFrame>
        <p:nvGraphicFramePr>
          <p:cNvPr id="10" name="Table 10">
            <a:extLst>
              <a:ext uri="{FF2B5EF4-FFF2-40B4-BE49-F238E27FC236}">
                <a16:creationId xmlns:a16="http://schemas.microsoft.com/office/drawing/2014/main" id="{63F74FC1-1EC4-439E-89EA-409B1E0559F5}"/>
              </a:ext>
            </a:extLst>
          </p:cNvPr>
          <p:cNvGraphicFramePr>
            <a:graphicFrameLocks/>
          </p:cNvGraphicFramePr>
          <p:nvPr>
            <p:extLst>
              <p:ext uri="{D42A27DB-BD31-4B8C-83A1-F6EECF244321}">
                <p14:modId xmlns:p14="http://schemas.microsoft.com/office/powerpoint/2010/main" val="2866274986"/>
              </p:ext>
            </p:extLst>
          </p:nvPr>
        </p:nvGraphicFramePr>
        <p:xfrm>
          <a:off x="6445073" y="2714626"/>
          <a:ext cx="5455920" cy="3539809"/>
        </p:xfrm>
        <a:graphic>
          <a:graphicData uri="http://schemas.openxmlformats.org/drawingml/2006/table">
            <a:tbl>
              <a:tblPr firstRow="1" bandRow="1">
                <a:tableStyleId>{5C22544A-7EE6-4342-B048-85BDC9FD1C3A}</a:tableStyleId>
              </a:tblPr>
              <a:tblGrid>
                <a:gridCol w="977616">
                  <a:extLst>
                    <a:ext uri="{9D8B030D-6E8A-4147-A177-3AD203B41FA5}">
                      <a16:colId xmlns:a16="http://schemas.microsoft.com/office/drawing/2014/main" val="1932026920"/>
                    </a:ext>
                  </a:extLst>
                </a:gridCol>
                <a:gridCol w="1236875">
                  <a:extLst>
                    <a:ext uri="{9D8B030D-6E8A-4147-A177-3AD203B41FA5}">
                      <a16:colId xmlns:a16="http://schemas.microsoft.com/office/drawing/2014/main" val="1764034428"/>
                    </a:ext>
                  </a:extLst>
                </a:gridCol>
                <a:gridCol w="1136965">
                  <a:extLst>
                    <a:ext uri="{9D8B030D-6E8A-4147-A177-3AD203B41FA5}">
                      <a16:colId xmlns:a16="http://schemas.microsoft.com/office/drawing/2014/main" val="254954710"/>
                    </a:ext>
                  </a:extLst>
                </a:gridCol>
                <a:gridCol w="1091437">
                  <a:extLst>
                    <a:ext uri="{9D8B030D-6E8A-4147-A177-3AD203B41FA5}">
                      <a16:colId xmlns:a16="http://schemas.microsoft.com/office/drawing/2014/main" val="3408185559"/>
                    </a:ext>
                  </a:extLst>
                </a:gridCol>
                <a:gridCol w="1013027">
                  <a:extLst>
                    <a:ext uri="{9D8B030D-6E8A-4147-A177-3AD203B41FA5}">
                      <a16:colId xmlns:a16="http://schemas.microsoft.com/office/drawing/2014/main" val="739421839"/>
                    </a:ext>
                  </a:extLst>
                </a:gridCol>
              </a:tblGrid>
              <a:tr h="1038506">
                <a:tc gridSpan="5">
                  <a:txBody>
                    <a:bodyPr/>
                    <a:lstStyle/>
                    <a:p>
                      <a:endParaRPr lang="en-CA" sz="1600" dirty="0"/>
                    </a:p>
                    <a:p>
                      <a:r>
                        <a:rPr lang="en-CA" sz="1600" dirty="0"/>
                        <a:t>Identify a Relevant Activity: </a:t>
                      </a:r>
                    </a:p>
                  </a:txBody>
                  <a:tcPr marL="79557" marR="79557" marT="39778" marB="39778"/>
                </a:tc>
                <a:tc hMerge="1">
                  <a:txBody>
                    <a:bodyPr/>
                    <a:lstStyle/>
                    <a:p>
                      <a:endParaRPr lang="en-CA"/>
                    </a:p>
                  </a:txBody>
                  <a:tcPr/>
                </a:tc>
                <a:tc hMerge="1">
                  <a:txBody>
                    <a:bodyPr/>
                    <a:lstStyle/>
                    <a:p>
                      <a:endParaRPr lang="en-CA"/>
                    </a:p>
                  </a:txBody>
                  <a:tcPr/>
                </a:tc>
                <a:tc hMerge="1">
                  <a:txBody>
                    <a:bodyPr/>
                    <a:lstStyle/>
                    <a:p>
                      <a:endParaRPr lang="en-CA" dirty="0"/>
                    </a:p>
                  </a:txBody>
                  <a:tcPr/>
                </a:tc>
                <a:tc hMerge="1">
                  <a:txBody>
                    <a:bodyPr/>
                    <a:lstStyle/>
                    <a:p>
                      <a:endParaRPr lang="en-CA" sz="1600" dirty="0"/>
                    </a:p>
                  </a:txBody>
                  <a:tcPr marL="79557" marR="79557" marT="39778" marB="39778"/>
                </a:tc>
                <a:extLst>
                  <a:ext uri="{0D108BD9-81ED-4DB2-BD59-A6C34878D82A}">
                    <a16:rowId xmlns:a16="http://schemas.microsoft.com/office/drawing/2014/main" val="2172045172"/>
                  </a:ext>
                </a:extLst>
              </a:tr>
              <a:tr h="1462797">
                <a:tc>
                  <a:txBody>
                    <a:bodyPr/>
                    <a:lstStyle/>
                    <a:p>
                      <a:r>
                        <a:rPr lang="en-CA" sz="1600"/>
                        <a:t>Level of Impact </a:t>
                      </a:r>
                    </a:p>
                  </a:txBody>
                  <a:tcPr marL="79557" marR="79557" marT="39778" marB="39778"/>
                </a:tc>
                <a:tc>
                  <a:txBody>
                    <a:bodyPr/>
                    <a:lstStyle/>
                    <a:p>
                      <a:r>
                        <a:rPr lang="en-CA" sz="1600"/>
                        <a:t>Short Term</a:t>
                      </a:r>
                    </a:p>
                  </a:txBody>
                  <a:tcPr marL="79557" marR="79557" marT="39778" marB="39778"/>
                </a:tc>
                <a:tc>
                  <a:txBody>
                    <a:bodyPr/>
                    <a:lstStyle/>
                    <a:p>
                      <a:r>
                        <a:rPr lang="en-CA" sz="1600"/>
                        <a:t>Medium Term</a:t>
                      </a:r>
                    </a:p>
                  </a:txBody>
                  <a:tcPr marL="79557" marR="79557" marT="39778" marB="39778"/>
                </a:tc>
                <a:tc>
                  <a:txBody>
                    <a:bodyPr/>
                    <a:lstStyle/>
                    <a:p>
                      <a:r>
                        <a:rPr lang="en-CA" sz="1600"/>
                        <a:t>Long Term</a:t>
                      </a:r>
                    </a:p>
                  </a:txBody>
                  <a:tcPr marL="79557" marR="79557" marT="39778" marB="39778"/>
                </a:tc>
                <a:tc>
                  <a:txBody>
                    <a:bodyPr/>
                    <a:lstStyle/>
                    <a:p>
                      <a:r>
                        <a:rPr lang="en-CA" sz="1600" dirty="0"/>
                        <a:t>How Many People?</a:t>
                      </a:r>
                    </a:p>
                  </a:txBody>
                  <a:tcPr marL="79557" marR="79557" marT="39778" marB="39778"/>
                </a:tc>
                <a:extLst>
                  <a:ext uri="{0D108BD9-81ED-4DB2-BD59-A6C34878D82A}">
                    <a16:rowId xmlns:a16="http://schemas.microsoft.com/office/drawing/2014/main" val="911541128"/>
                  </a:ext>
                </a:extLst>
              </a:tr>
              <a:tr h="1038506">
                <a:tc>
                  <a:txBody>
                    <a:bodyPr/>
                    <a:lstStyle/>
                    <a:p>
                      <a:r>
                        <a:rPr lang="en-CA" sz="1600"/>
                        <a:t>Level of Effort</a:t>
                      </a:r>
                    </a:p>
                  </a:txBody>
                  <a:tcPr marL="79557" marR="79557" marT="39778" marB="39778"/>
                </a:tc>
                <a:tc>
                  <a:txBody>
                    <a:bodyPr/>
                    <a:lstStyle/>
                    <a:p>
                      <a:r>
                        <a:rPr lang="en-CA" sz="1600"/>
                        <a:t>Human Resources</a:t>
                      </a:r>
                    </a:p>
                  </a:txBody>
                  <a:tcPr marL="79557" marR="79557" marT="39778" marB="39778"/>
                </a:tc>
                <a:tc>
                  <a:txBody>
                    <a:bodyPr/>
                    <a:lstStyle/>
                    <a:p>
                      <a:r>
                        <a:rPr lang="en-CA" sz="1600"/>
                        <a:t>Skills and Capacity </a:t>
                      </a:r>
                    </a:p>
                  </a:txBody>
                  <a:tcPr marL="79557" marR="79557" marT="39778" marB="39778"/>
                </a:tc>
                <a:tc>
                  <a:txBody>
                    <a:bodyPr/>
                    <a:lstStyle/>
                    <a:p>
                      <a:r>
                        <a:rPr lang="en-CA" sz="1600"/>
                        <a:t>Finances</a:t>
                      </a:r>
                    </a:p>
                  </a:txBody>
                  <a:tcPr marL="79557" marR="79557" marT="39778" marB="39778"/>
                </a:tc>
                <a:tc>
                  <a:txBody>
                    <a:bodyPr/>
                    <a:lstStyle/>
                    <a:p>
                      <a:r>
                        <a:rPr lang="en-CA" sz="1600" dirty="0"/>
                        <a:t>Time?</a:t>
                      </a:r>
                    </a:p>
                  </a:txBody>
                  <a:tcPr marL="79557" marR="79557" marT="39778" marB="39778"/>
                </a:tc>
                <a:extLst>
                  <a:ext uri="{0D108BD9-81ED-4DB2-BD59-A6C34878D82A}">
                    <a16:rowId xmlns:a16="http://schemas.microsoft.com/office/drawing/2014/main" val="261162908"/>
                  </a:ext>
                </a:extLst>
              </a:tr>
            </a:tbl>
          </a:graphicData>
        </a:graphic>
      </p:graphicFrame>
    </p:spTree>
    <p:extLst>
      <p:ext uri="{BB962C8B-B14F-4D97-AF65-F5344CB8AC3E}">
        <p14:creationId xmlns:p14="http://schemas.microsoft.com/office/powerpoint/2010/main" val="886423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ea of hands in the middle">
            <a:extLst>
              <a:ext uri="{FF2B5EF4-FFF2-40B4-BE49-F238E27FC236}">
                <a16:creationId xmlns:a16="http://schemas.microsoft.com/office/drawing/2014/main" id="{C738D85C-AE82-4386-87A0-53075A3B3EF6}"/>
              </a:ext>
            </a:extLst>
          </p:cNvPr>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720" r="19650" b="2046"/>
          <a:stretch/>
        </p:blipFill>
        <p:spPr>
          <a:xfrm>
            <a:off x="3523488" y="10"/>
            <a:ext cx="8668512" cy="6857990"/>
          </a:xfrm>
          <a:prstGeom prst="rect">
            <a:avLst/>
          </a:prstGeom>
        </p:spPr>
      </p:pic>
      <p:sp>
        <p:nvSpPr>
          <p:cNvPr id="38" name="Rectangle 3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4EEB7A-F7D8-4D7F-A691-F911621CBB3C}"/>
              </a:ext>
            </a:extLst>
          </p:cNvPr>
          <p:cNvSpPr>
            <a:spLocks noGrp="1"/>
          </p:cNvSpPr>
          <p:nvPr>
            <p:ph type="ctrTitle"/>
          </p:nvPr>
        </p:nvSpPr>
        <p:spPr>
          <a:xfrm>
            <a:off x="477981" y="1122363"/>
            <a:ext cx="4023360" cy="3204134"/>
          </a:xfrm>
        </p:spPr>
        <p:txBody>
          <a:bodyPr anchor="b">
            <a:normAutofit/>
          </a:bodyPr>
          <a:lstStyle/>
          <a:p>
            <a:pPr algn="l"/>
            <a:r>
              <a:rPr lang="en-US" sz="3700" dirty="0"/>
              <a:t>3 Action Steps to Create a Strategic RBM Integrated Workplan</a:t>
            </a:r>
            <a:br>
              <a:rPr lang="en-US" sz="3700" dirty="0"/>
            </a:br>
            <a:endParaRPr lang="en-CA" sz="3700" dirty="0"/>
          </a:p>
        </p:txBody>
      </p:sp>
      <p:sp>
        <p:nvSpPr>
          <p:cNvPr id="3" name="Subtitle 2">
            <a:extLst>
              <a:ext uri="{FF2B5EF4-FFF2-40B4-BE49-F238E27FC236}">
                <a16:creationId xmlns:a16="http://schemas.microsoft.com/office/drawing/2014/main" id="{B13E186C-1928-4C66-BDA4-E90FC9601B8D}"/>
              </a:ext>
            </a:extLst>
          </p:cNvPr>
          <p:cNvSpPr>
            <a:spLocks noGrp="1"/>
          </p:cNvSpPr>
          <p:nvPr>
            <p:ph type="subTitle" idx="1"/>
          </p:nvPr>
        </p:nvSpPr>
        <p:spPr>
          <a:xfrm>
            <a:off x="477980" y="4872922"/>
            <a:ext cx="4023359" cy="1208141"/>
          </a:xfrm>
        </p:spPr>
        <p:txBody>
          <a:bodyPr>
            <a:normAutofit/>
          </a:bodyPr>
          <a:lstStyle/>
          <a:p>
            <a:pPr algn="l"/>
            <a:r>
              <a:rPr lang="en-CA" sz="2000" dirty="0"/>
              <a:t>Section 2</a:t>
            </a:r>
          </a:p>
        </p:txBody>
      </p:sp>
      <p:sp>
        <p:nvSpPr>
          <p:cNvPr id="40" name="Rectangle 3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2" name="Rectangle 4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811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8B32-EE49-4808-81DF-B1DFFE935ED6}"/>
              </a:ext>
            </a:extLst>
          </p:cNvPr>
          <p:cNvSpPr>
            <a:spLocks noGrp="1"/>
          </p:cNvSpPr>
          <p:nvPr>
            <p:ph type="title"/>
          </p:nvPr>
        </p:nvSpPr>
        <p:spPr>
          <a:xfrm>
            <a:off x="661760" y="169182"/>
            <a:ext cx="10515600" cy="576169"/>
          </a:xfrm>
        </p:spPr>
        <p:txBody>
          <a:bodyPr>
            <a:normAutofit fontScale="90000"/>
          </a:bodyPr>
          <a:lstStyle/>
          <a:p>
            <a:r>
              <a:rPr lang="en-CA" b="1" dirty="0"/>
              <a:t>Action 1 RBM Logic Model </a:t>
            </a:r>
          </a:p>
        </p:txBody>
      </p:sp>
      <p:graphicFrame>
        <p:nvGraphicFramePr>
          <p:cNvPr id="4" name="Content Placeholder 3">
            <a:extLst>
              <a:ext uri="{FF2B5EF4-FFF2-40B4-BE49-F238E27FC236}">
                <a16:creationId xmlns:a16="http://schemas.microsoft.com/office/drawing/2014/main" id="{FF32AE59-2D88-4968-8324-FCDDEF11B808}"/>
              </a:ext>
            </a:extLst>
          </p:cNvPr>
          <p:cNvGraphicFramePr>
            <a:graphicFrameLocks noGrp="1"/>
          </p:cNvGraphicFramePr>
          <p:nvPr>
            <p:ph idx="1"/>
            <p:extLst>
              <p:ext uri="{D42A27DB-BD31-4B8C-83A1-F6EECF244321}">
                <p14:modId xmlns:p14="http://schemas.microsoft.com/office/powerpoint/2010/main" val="739301550"/>
              </p:ext>
            </p:extLst>
          </p:nvPr>
        </p:nvGraphicFramePr>
        <p:xfrm>
          <a:off x="572406" y="745351"/>
          <a:ext cx="10694307" cy="5792284"/>
        </p:xfrm>
        <a:graphic>
          <a:graphicData uri="http://schemas.openxmlformats.org/drawingml/2006/table">
            <a:tbl>
              <a:tblPr firstRow="1" firstCol="1" bandRow="1">
                <a:tableStyleId>{5C22544A-7EE6-4342-B048-85BDC9FD1C3A}</a:tableStyleId>
              </a:tblPr>
              <a:tblGrid>
                <a:gridCol w="835767">
                  <a:extLst>
                    <a:ext uri="{9D8B030D-6E8A-4147-A177-3AD203B41FA5}">
                      <a16:colId xmlns:a16="http://schemas.microsoft.com/office/drawing/2014/main" val="2568391014"/>
                    </a:ext>
                  </a:extLst>
                </a:gridCol>
                <a:gridCol w="119690">
                  <a:extLst>
                    <a:ext uri="{9D8B030D-6E8A-4147-A177-3AD203B41FA5}">
                      <a16:colId xmlns:a16="http://schemas.microsoft.com/office/drawing/2014/main" val="3733802566"/>
                    </a:ext>
                  </a:extLst>
                </a:gridCol>
                <a:gridCol w="2248999">
                  <a:extLst>
                    <a:ext uri="{9D8B030D-6E8A-4147-A177-3AD203B41FA5}">
                      <a16:colId xmlns:a16="http://schemas.microsoft.com/office/drawing/2014/main" val="3780357194"/>
                    </a:ext>
                  </a:extLst>
                </a:gridCol>
                <a:gridCol w="282015">
                  <a:extLst>
                    <a:ext uri="{9D8B030D-6E8A-4147-A177-3AD203B41FA5}">
                      <a16:colId xmlns:a16="http://schemas.microsoft.com/office/drawing/2014/main" val="3148213690"/>
                    </a:ext>
                  </a:extLst>
                </a:gridCol>
                <a:gridCol w="985077">
                  <a:extLst>
                    <a:ext uri="{9D8B030D-6E8A-4147-A177-3AD203B41FA5}">
                      <a16:colId xmlns:a16="http://schemas.microsoft.com/office/drawing/2014/main" val="2696591304"/>
                    </a:ext>
                  </a:extLst>
                </a:gridCol>
                <a:gridCol w="1267091">
                  <a:extLst>
                    <a:ext uri="{9D8B030D-6E8A-4147-A177-3AD203B41FA5}">
                      <a16:colId xmlns:a16="http://schemas.microsoft.com/office/drawing/2014/main" val="4071908443"/>
                    </a:ext>
                  </a:extLst>
                </a:gridCol>
                <a:gridCol w="264129">
                  <a:extLst>
                    <a:ext uri="{9D8B030D-6E8A-4147-A177-3AD203B41FA5}">
                      <a16:colId xmlns:a16="http://schemas.microsoft.com/office/drawing/2014/main" val="2349001311"/>
                    </a:ext>
                  </a:extLst>
                </a:gridCol>
                <a:gridCol w="984596">
                  <a:extLst>
                    <a:ext uri="{9D8B030D-6E8A-4147-A177-3AD203B41FA5}">
                      <a16:colId xmlns:a16="http://schemas.microsoft.com/office/drawing/2014/main" val="917755857"/>
                    </a:ext>
                  </a:extLst>
                </a:gridCol>
                <a:gridCol w="1248727">
                  <a:extLst>
                    <a:ext uri="{9D8B030D-6E8A-4147-A177-3AD203B41FA5}">
                      <a16:colId xmlns:a16="http://schemas.microsoft.com/office/drawing/2014/main" val="3761414544"/>
                    </a:ext>
                  </a:extLst>
                </a:gridCol>
                <a:gridCol w="224115">
                  <a:extLst>
                    <a:ext uri="{9D8B030D-6E8A-4147-A177-3AD203B41FA5}">
                      <a16:colId xmlns:a16="http://schemas.microsoft.com/office/drawing/2014/main" val="2573043589"/>
                    </a:ext>
                  </a:extLst>
                </a:gridCol>
                <a:gridCol w="1035728">
                  <a:extLst>
                    <a:ext uri="{9D8B030D-6E8A-4147-A177-3AD203B41FA5}">
                      <a16:colId xmlns:a16="http://schemas.microsoft.com/office/drawing/2014/main" val="3246968747"/>
                    </a:ext>
                  </a:extLst>
                </a:gridCol>
                <a:gridCol w="1198373">
                  <a:extLst>
                    <a:ext uri="{9D8B030D-6E8A-4147-A177-3AD203B41FA5}">
                      <a16:colId xmlns:a16="http://schemas.microsoft.com/office/drawing/2014/main" val="4294626792"/>
                    </a:ext>
                  </a:extLst>
                </a:gridCol>
              </a:tblGrid>
              <a:tr h="703268">
                <a:tc>
                  <a:txBody>
                    <a:bodyPr/>
                    <a:lstStyle/>
                    <a:p>
                      <a:pPr algn="ctr">
                        <a:lnSpc>
                          <a:spcPct val="107000"/>
                        </a:lnSpc>
                        <a:spcAft>
                          <a:spcPts val="800"/>
                        </a:spcAft>
                      </a:pPr>
                      <a:r>
                        <a:rPr lang="en-US" sz="1100" dirty="0">
                          <a:solidFill>
                            <a:schemeClr val="tx1"/>
                          </a:solidFill>
                          <a:effectLst/>
                        </a:rPr>
                        <a:t>ULTIMATE GOAL </a:t>
                      </a:r>
                      <a:endParaRPr lang="en-CA" sz="1100" dirty="0">
                        <a:solidFill>
                          <a:schemeClr val="tx1"/>
                        </a:solidFill>
                        <a:effectLst/>
                      </a:endParaRPr>
                    </a:p>
                    <a:p>
                      <a:pPr algn="ctr">
                        <a:lnSpc>
                          <a:spcPct val="107000"/>
                        </a:lnSpc>
                        <a:spcAft>
                          <a:spcPts val="800"/>
                        </a:spcAft>
                      </a:pPr>
                      <a:r>
                        <a:rPr lang="en-US" sz="1100" dirty="0">
                          <a:solidFill>
                            <a:schemeClr val="tx1"/>
                          </a:solidFill>
                          <a:effectLst/>
                        </a:rPr>
                        <a:t>Change of State</a:t>
                      </a:r>
                      <a:endParaRPr lang="en-C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accent4">
                        <a:lumMod val="60000"/>
                        <a:lumOff val="40000"/>
                      </a:schemeClr>
                    </a:solidFill>
                  </a:tcPr>
                </a:tc>
                <a:tc>
                  <a:txBody>
                    <a:bodyPr/>
                    <a:lstStyle/>
                    <a:p>
                      <a:pPr algn="ctr">
                        <a:lnSpc>
                          <a:spcPct val="107000"/>
                        </a:lnSpc>
                        <a:spcAft>
                          <a:spcPts val="800"/>
                        </a:spcAft>
                      </a:pPr>
                      <a:r>
                        <a:rPr lang="en-US" sz="1100" dirty="0">
                          <a:solidFill>
                            <a:schemeClr val="tx1"/>
                          </a:solidFill>
                          <a:effectLst/>
                        </a:rPr>
                        <a:t> </a:t>
                      </a:r>
                      <a:endParaRPr lang="en-C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10">
                  <a:txBody>
                    <a:bodyPr/>
                    <a:lstStyle/>
                    <a:p>
                      <a:pPr algn="ctr">
                        <a:lnSpc>
                          <a:spcPct val="107000"/>
                        </a:lnSpc>
                        <a:spcAft>
                          <a:spcPts val="800"/>
                        </a:spcAft>
                      </a:pPr>
                      <a:r>
                        <a:rPr lang="en-US" sz="1100" dirty="0">
                          <a:solidFill>
                            <a:schemeClr val="tx1"/>
                          </a:solidFill>
                          <a:effectLst/>
                        </a:rPr>
                        <a:t>GOAL</a:t>
                      </a:r>
                      <a:endParaRPr lang="en-CA" sz="1100" dirty="0">
                        <a:solidFill>
                          <a:schemeClr val="tx1"/>
                        </a:solidFill>
                        <a:effectLst/>
                      </a:endParaRPr>
                    </a:p>
                    <a:p>
                      <a:pPr algn="ctr">
                        <a:lnSpc>
                          <a:spcPct val="107000"/>
                        </a:lnSpc>
                        <a:spcAft>
                          <a:spcPts val="800"/>
                        </a:spcAft>
                      </a:pPr>
                      <a:r>
                        <a:rPr lang="en-US" sz="1400" dirty="0">
                          <a:solidFill>
                            <a:schemeClr val="tx1"/>
                          </a:solidFill>
                          <a:effectLst/>
                        </a:rPr>
                        <a:t>Increased number of citizens who are aware of the benefits of transparency and good governance in the Extractives Sector and have the knowledge and skills to lead and stimulate debate around key issues and advocate accordingly </a:t>
                      </a:r>
                      <a:endParaRPr lang="en-C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accent4">
                        <a:lumMod val="60000"/>
                        <a:lumOff val="4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678419508"/>
                  </a:ext>
                </a:extLst>
              </a:tr>
              <a:tr h="108844">
                <a:tc>
                  <a:txBody>
                    <a:bodyPr/>
                    <a:lstStyle/>
                    <a:p>
                      <a:pPr>
                        <a:lnSpc>
                          <a:spcPct val="107000"/>
                        </a:lnSpc>
                        <a:spcAft>
                          <a:spcPts val="800"/>
                        </a:spcAft>
                      </a:pPr>
                      <a:r>
                        <a:rPr lang="en-US" sz="700" dirty="0">
                          <a:effectLst/>
                        </a:rPr>
                        <a:t> </a:t>
                      </a:r>
                    </a:p>
                  </a:txBody>
                  <a:tcPr marL="47145" marR="47145" marT="0" marB="0">
                    <a:solidFill>
                      <a:schemeClr val="bg1"/>
                    </a:solidFill>
                  </a:tcPr>
                </a:tc>
                <a:tc>
                  <a:txBody>
                    <a:bodyPr/>
                    <a:lstStyle/>
                    <a:p>
                      <a:pPr>
                        <a:lnSpc>
                          <a:spcPct val="107000"/>
                        </a:lnSpc>
                        <a:spcAft>
                          <a:spcPts val="800"/>
                        </a:spcAft>
                      </a:pPr>
                      <a:r>
                        <a:rPr lang="en-US" sz="7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a:txBody>
                    <a:bodyPr/>
                    <a:lstStyle/>
                    <a:p>
                      <a:pPr>
                        <a:lnSpc>
                          <a:spcPct val="107000"/>
                        </a:lnSpc>
                        <a:spcAft>
                          <a:spcPts val="800"/>
                        </a:spcAft>
                      </a:pPr>
                      <a:r>
                        <a:rPr lang="en-US" sz="7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nSpc>
                          <a:spcPct val="107000"/>
                        </a:lnSpc>
                        <a:spcAft>
                          <a:spcPts val="800"/>
                        </a:spcAft>
                      </a:pPr>
                      <a:r>
                        <a:rPr lang="en-US" sz="7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hMerge="1">
                  <a:txBody>
                    <a:bodyPr/>
                    <a:lstStyle/>
                    <a:p>
                      <a:pPr>
                        <a:lnSpc>
                          <a:spcPct val="107000"/>
                        </a:lnSpc>
                        <a:spcAft>
                          <a:spcPts val="800"/>
                        </a:spcAft>
                      </a:pP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7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nSpc>
                          <a:spcPct val="107000"/>
                        </a:lnSpc>
                        <a:spcAft>
                          <a:spcPts val="800"/>
                        </a:spcAft>
                      </a:pPr>
                      <a:r>
                        <a:rPr lang="en-US" sz="7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hMerge="1">
                  <a:txBody>
                    <a:bodyPr/>
                    <a:lstStyle/>
                    <a:p>
                      <a:pPr>
                        <a:lnSpc>
                          <a:spcPct val="107000"/>
                        </a:lnSpc>
                        <a:spcAft>
                          <a:spcPts val="800"/>
                        </a:spcAft>
                      </a:pP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7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nSpc>
                          <a:spcPct val="107000"/>
                        </a:lnSpc>
                        <a:spcAft>
                          <a:spcPts val="800"/>
                        </a:spcAft>
                      </a:pPr>
                      <a:r>
                        <a:rPr lang="en-US" sz="7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hMerge="1">
                  <a:txBody>
                    <a:bodyPr/>
                    <a:lstStyle/>
                    <a:p>
                      <a:pPr>
                        <a:lnSpc>
                          <a:spcPct val="107000"/>
                        </a:lnSpc>
                        <a:spcAft>
                          <a:spcPts val="800"/>
                        </a:spcAft>
                      </a:pP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7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extLst>
                  <a:ext uri="{0D108BD9-81ED-4DB2-BD59-A6C34878D82A}">
                    <a16:rowId xmlns:a16="http://schemas.microsoft.com/office/drawing/2014/main" val="868954936"/>
                  </a:ext>
                </a:extLst>
              </a:tr>
              <a:tr h="148636">
                <a:tc rowSpan="2">
                  <a:txBody>
                    <a:bodyPr/>
                    <a:lstStyle/>
                    <a:p>
                      <a:pPr algn="ctr">
                        <a:lnSpc>
                          <a:spcPct val="100000"/>
                        </a:lnSpc>
                        <a:spcAft>
                          <a:spcPts val="800"/>
                        </a:spcAft>
                      </a:pPr>
                      <a:r>
                        <a:rPr lang="en-US" sz="1100" dirty="0">
                          <a:solidFill>
                            <a:schemeClr val="tx1"/>
                          </a:solidFill>
                          <a:effectLst/>
                        </a:rPr>
                        <a:t> MEDIUM TERM</a:t>
                      </a:r>
                    </a:p>
                    <a:p>
                      <a:pPr algn="ctr">
                        <a:lnSpc>
                          <a:spcPct val="100000"/>
                        </a:lnSpc>
                        <a:spcAft>
                          <a:spcPts val="800"/>
                        </a:spcAft>
                      </a:pPr>
                      <a:r>
                        <a:rPr lang="en-US" sz="1100" dirty="0">
                          <a:solidFill>
                            <a:schemeClr val="tx1"/>
                          </a:solidFill>
                          <a:effectLst/>
                        </a:rPr>
                        <a:t>Objective</a:t>
                      </a:r>
                      <a:endParaRPr lang="en-CA" sz="1100" dirty="0">
                        <a:solidFill>
                          <a:schemeClr val="tx1"/>
                        </a:solidFill>
                        <a:effectLst/>
                      </a:endParaRPr>
                    </a:p>
                    <a:p>
                      <a:pPr algn="ctr">
                        <a:lnSpc>
                          <a:spcPct val="107000"/>
                        </a:lnSpc>
                        <a:spcAft>
                          <a:spcPts val="800"/>
                        </a:spcAft>
                      </a:pPr>
                      <a:r>
                        <a:rPr lang="en-US" sz="1050" dirty="0">
                          <a:solidFill>
                            <a:schemeClr val="tx1"/>
                          </a:solidFill>
                          <a:effectLst/>
                        </a:rPr>
                        <a:t>Change of Performance</a:t>
                      </a:r>
                      <a:endParaRPr lang="en-CA"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accent5">
                        <a:lumMod val="60000"/>
                        <a:lumOff val="40000"/>
                      </a:schemeClr>
                    </a:solidFill>
                  </a:tcPr>
                </a:tc>
                <a:tc>
                  <a:txBody>
                    <a:bodyPr/>
                    <a:lstStyle/>
                    <a:p>
                      <a:pP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10">
                  <a:txBody>
                    <a:bodyPr/>
                    <a:lstStyle/>
                    <a:p>
                      <a:pPr algn="ctr">
                        <a:lnSpc>
                          <a:spcPct val="107000"/>
                        </a:lnSpc>
                        <a:spcAft>
                          <a:spcPts val="800"/>
                        </a:spcAft>
                      </a:pPr>
                      <a:r>
                        <a:rPr lang="en-US" sz="1100" b="1" dirty="0">
                          <a:effectLst/>
                        </a:rPr>
                        <a:t>OUTCOMES</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accent5">
                        <a:lumMod val="40000"/>
                        <a:lumOff val="6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3924250916"/>
                  </a:ext>
                </a:extLst>
              </a:tr>
              <a:tr h="753749">
                <a:tc vMerge="1">
                  <a:txBody>
                    <a:bodyPr/>
                    <a:lstStyle/>
                    <a:p>
                      <a:endParaRPr lang="en-CA"/>
                    </a:p>
                  </a:txBody>
                  <a:tcPr/>
                </a:tc>
                <a:tc>
                  <a:txBody>
                    <a:bodyPr/>
                    <a:lstStyle/>
                    <a:p>
                      <a:pPr>
                        <a:lnSpc>
                          <a:spcPct val="107000"/>
                        </a:lnSpc>
                        <a:spcAft>
                          <a:spcPts val="800"/>
                        </a:spcAft>
                      </a:pPr>
                      <a:r>
                        <a:rPr lang="en-US" sz="7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4">
                  <a:txBody>
                    <a:bodyPr/>
                    <a:lstStyle/>
                    <a:p>
                      <a:pPr algn="ctr">
                        <a:lnSpc>
                          <a:spcPct val="107000"/>
                        </a:lnSpc>
                        <a:spcAft>
                          <a:spcPts val="800"/>
                        </a:spcAft>
                      </a:pPr>
                      <a:r>
                        <a:rPr lang="en-US" sz="1200" b="1" dirty="0">
                          <a:effectLst/>
                        </a:rPr>
                        <a:t>1</a:t>
                      </a:r>
                      <a:endParaRPr lang="en-CA" sz="1200" b="1" dirty="0">
                        <a:effectLst/>
                      </a:endParaRPr>
                    </a:p>
                    <a:p>
                      <a:pPr algn="ctr">
                        <a:lnSpc>
                          <a:spcPct val="107000"/>
                        </a:lnSpc>
                        <a:spcAft>
                          <a:spcPts val="800"/>
                        </a:spcAft>
                      </a:pPr>
                      <a:r>
                        <a:rPr lang="en-US" sz="1200" b="1" dirty="0">
                          <a:effectLst/>
                        </a:rPr>
                        <a:t>Improved ability to communicate and engage multiple stakeholders in discussions and increase awareness around natural resource allocation and sector transparency </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accent5">
                        <a:lumMod val="60000"/>
                        <a:lumOff val="4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a:txBody>
                    <a:bodyPr/>
                    <a:lstStyle/>
                    <a:p>
                      <a:pP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5">
                  <a:txBody>
                    <a:bodyPr/>
                    <a:lstStyle/>
                    <a:p>
                      <a:pPr algn="ctr">
                        <a:lnSpc>
                          <a:spcPct val="107000"/>
                        </a:lnSpc>
                        <a:spcAft>
                          <a:spcPts val="800"/>
                        </a:spcAft>
                      </a:pPr>
                      <a:r>
                        <a:rPr lang="en-US" sz="1400" b="1" dirty="0">
                          <a:effectLst/>
                        </a:rPr>
                        <a:t>2</a:t>
                      </a:r>
                      <a:endParaRPr lang="en-CA" sz="1400" b="1" dirty="0">
                        <a:effectLst/>
                      </a:endParaRPr>
                    </a:p>
                  </a:txBody>
                  <a:tcPr marL="47145" marR="47145" marT="0" marB="0">
                    <a:solidFill>
                      <a:schemeClr val="accent5">
                        <a:lumMod val="60000"/>
                        <a:lumOff val="40000"/>
                      </a:schemeClr>
                    </a:solidFill>
                  </a:tcPr>
                </a:tc>
                <a:tc hMerge="1">
                  <a:txBody>
                    <a:bodyPr/>
                    <a:lstStyle/>
                    <a:p>
                      <a:pPr algn="ctr">
                        <a:lnSpc>
                          <a:spcPct val="107000"/>
                        </a:lnSpc>
                        <a:spcAft>
                          <a:spcPts val="800"/>
                        </a:spcAft>
                      </a:pPr>
                      <a:r>
                        <a:rPr lang="en-US" sz="600">
                          <a:effectLst/>
                        </a:rPr>
                        <a:t>2</a:t>
                      </a:r>
                      <a:endParaRPr lang="en-CA" sz="800">
                        <a:effectLst/>
                      </a:endParaRPr>
                    </a:p>
                    <a:p>
                      <a:pPr algn="ctr">
                        <a:lnSpc>
                          <a:spcPct val="107000"/>
                        </a:lnSpc>
                        <a:spcAft>
                          <a:spcPts val="800"/>
                        </a:spcAft>
                      </a:pPr>
                      <a:r>
                        <a:rPr lang="en-US" sz="600">
                          <a:effectLst/>
                        </a:rPr>
                        <a:t>Shared stakeholder interest in increasing the knowledge and skills, especially among women, about the impacts, benefits, and opportunities of a transparent natural resource sector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1667611701"/>
                  </a:ext>
                </a:extLst>
              </a:tr>
              <a:tr h="108844">
                <a:tc>
                  <a:txBody>
                    <a:bodyPr/>
                    <a:lstStyle/>
                    <a:p>
                      <a:pPr>
                        <a:lnSpc>
                          <a:spcPct val="107000"/>
                        </a:lnSpc>
                        <a:spcAft>
                          <a:spcPts val="800"/>
                        </a:spcAft>
                      </a:pPr>
                      <a:r>
                        <a:rPr lang="en-US" sz="7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a:txBody>
                    <a:bodyPr/>
                    <a:lstStyle/>
                    <a:p>
                      <a:pPr>
                        <a:lnSpc>
                          <a:spcPct val="107000"/>
                        </a:lnSpc>
                        <a:spcAft>
                          <a:spcPts val="800"/>
                        </a:spcAft>
                      </a:pPr>
                      <a:r>
                        <a:rPr lang="en-US" sz="7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a:txBody>
                    <a:bodyPr/>
                    <a:lstStyle/>
                    <a:p>
                      <a:pPr>
                        <a:lnSpc>
                          <a:spcPct val="107000"/>
                        </a:lnSpc>
                        <a:spcAft>
                          <a:spcPts val="800"/>
                        </a:spcAft>
                      </a:pPr>
                      <a:r>
                        <a:rPr lang="en-US" sz="700" b="1">
                          <a:effectLst/>
                        </a:rPr>
                        <a:t> </a:t>
                      </a:r>
                      <a:endParaRPr lang="en-CA" sz="800" b="1">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a:txBody>
                    <a:bodyPr/>
                    <a:lstStyle/>
                    <a:p>
                      <a:pPr>
                        <a:lnSpc>
                          <a:spcPct val="107000"/>
                        </a:lnSpc>
                        <a:spcAft>
                          <a:spcPts val="800"/>
                        </a:spcAft>
                      </a:pPr>
                      <a:r>
                        <a:rPr lang="en-US" sz="700" b="1" dirty="0">
                          <a:effectLst/>
                        </a:rPr>
                        <a:t> </a:t>
                      </a:r>
                      <a:endParaRPr lang="en-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nSpc>
                          <a:spcPct val="107000"/>
                        </a:lnSpc>
                        <a:spcAft>
                          <a:spcPts val="800"/>
                        </a:spcAft>
                      </a:pPr>
                      <a:r>
                        <a:rPr lang="en-US" sz="700" b="1" dirty="0">
                          <a:effectLst/>
                        </a:rPr>
                        <a:t> </a:t>
                      </a:r>
                      <a:endParaRPr lang="en-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hMerge="1">
                  <a:txBody>
                    <a:bodyPr/>
                    <a:lstStyle/>
                    <a:p>
                      <a:pPr>
                        <a:lnSpc>
                          <a:spcPct val="107000"/>
                        </a:lnSpc>
                        <a:spcAft>
                          <a:spcPts val="800"/>
                        </a:spcAft>
                      </a:pPr>
                      <a:r>
                        <a:rPr lang="en-US" sz="7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7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nSpc>
                          <a:spcPct val="107000"/>
                        </a:lnSpc>
                        <a:spcAft>
                          <a:spcPts val="800"/>
                        </a:spcAft>
                      </a:pPr>
                      <a:r>
                        <a:rPr lang="en-US" sz="7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hMerge="1">
                  <a:txBody>
                    <a:bodyPr/>
                    <a:lstStyle/>
                    <a:p>
                      <a:pPr>
                        <a:lnSpc>
                          <a:spcPct val="107000"/>
                        </a:lnSpc>
                        <a:spcAft>
                          <a:spcPts val="800"/>
                        </a:spcAft>
                      </a:pPr>
                      <a:r>
                        <a:rPr lang="en-US" sz="7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7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nSpc>
                          <a:spcPct val="107000"/>
                        </a:lnSpc>
                        <a:spcAft>
                          <a:spcPts val="800"/>
                        </a:spcAft>
                      </a:pPr>
                      <a:r>
                        <a:rPr lang="en-US" sz="7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hMerge="1">
                  <a:txBody>
                    <a:bodyPr/>
                    <a:lstStyle/>
                    <a:p>
                      <a:pPr>
                        <a:lnSpc>
                          <a:spcPct val="107000"/>
                        </a:lnSpc>
                        <a:spcAft>
                          <a:spcPts val="800"/>
                        </a:spcAft>
                      </a:pPr>
                      <a:r>
                        <a:rPr lang="en-US" sz="7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extLst>
                  <a:ext uri="{0D108BD9-81ED-4DB2-BD59-A6C34878D82A}">
                    <a16:rowId xmlns:a16="http://schemas.microsoft.com/office/drawing/2014/main" val="1092387657"/>
                  </a:ext>
                </a:extLst>
              </a:tr>
              <a:tr h="759254">
                <a:tc>
                  <a:txBody>
                    <a:bodyPr/>
                    <a:lstStyle/>
                    <a:p>
                      <a:pPr algn="ctr">
                        <a:lnSpc>
                          <a:spcPct val="107000"/>
                        </a:lnSpc>
                        <a:spcAft>
                          <a:spcPts val="800"/>
                        </a:spcAft>
                      </a:pPr>
                      <a:r>
                        <a:rPr lang="en-US" sz="1050" dirty="0">
                          <a:solidFill>
                            <a:schemeClr val="tx1"/>
                          </a:solidFill>
                          <a:effectLst/>
                        </a:rPr>
                        <a:t>SHORT TERM OUTCOMES</a:t>
                      </a:r>
                      <a:endParaRPr lang="en-CA" sz="1050" dirty="0">
                        <a:solidFill>
                          <a:schemeClr val="tx1"/>
                        </a:solidFill>
                        <a:effectLst/>
                      </a:endParaRPr>
                    </a:p>
                    <a:p>
                      <a:pPr algn="ctr">
                        <a:lnSpc>
                          <a:spcPct val="107000"/>
                        </a:lnSpc>
                        <a:spcAft>
                          <a:spcPts val="800"/>
                        </a:spcAft>
                      </a:pPr>
                      <a:r>
                        <a:rPr lang="en-US" sz="1050" dirty="0">
                          <a:solidFill>
                            <a:schemeClr val="tx1"/>
                          </a:solidFill>
                          <a:effectLst/>
                        </a:rPr>
                        <a:t>(Change in Capacity)</a:t>
                      </a:r>
                      <a:endParaRPr lang="en-CA" sz="105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accent2">
                        <a:lumMod val="60000"/>
                        <a:lumOff val="40000"/>
                      </a:schemeClr>
                    </a:solidFill>
                  </a:tcPr>
                </a:tc>
                <a:tc>
                  <a:txBody>
                    <a:bodyPr/>
                    <a:lstStyle/>
                    <a:p>
                      <a:pP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a:txBody>
                    <a:bodyPr/>
                    <a:lstStyle/>
                    <a:p>
                      <a:pPr algn="ctr">
                        <a:lnSpc>
                          <a:spcPct val="107000"/>
                        </a:lnSpc>
                        <a:spcAft>
                          <a:spcPts val="800"/>
                        </a:spcAft>
                      </a:pPr>
                      <a:r>
                        <a:rPr lang="en-US" sz="1100" b="1" dirty="0">
                          <a:effectLst/>
                        </a:rPr>
                        <a:t>1.1</a:t>
                      </a:r>
                      <a:endParaRPr lang="en-CA" sz="1100" b="1" dirty="0">
                        <a:effectLst/>
                      </a:endParaRPr>
                    </a:p>
                    <a:p>
                      <a:pPr algn="ctr">
                        <a:lnSpc>
                          <a:spcPct val="107000"/>
                        </a:lnSpc>
                        <a:spcAft>
                          <a:spcPts val="800"/>
                        </a:spcAft>
                      </a:pPr>
                      <a:r>
                        <a:rPr lang="en-US" sz="1100" b="1" dirty="0">
                          <a:effectLst/>
                        </a:rPr>
                        <a:t>Stakeholders have the knowledge and skills to lead and stimulate debate around sector transparency</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accent2">
                        <a:lumMod val="60000"/>
                        <a:lumOff val="40000"/>
                      </a:schemeClr>
                    </a:solidFill>
                  </a:tcPr>
                </a:tc>
                <a:tc>
                  <a:txBody>
                    <a:bodyPr/>
                    <a:lstStyle/>
                    <a:p>
                      <a:pPr>
                        <a:lnSpc>
                          <a:spcPct val="107000"/>
                        </a:lnSpc>
                        <a:spcAft>
                          <a:spcPts val="800"/>
                        </a:spcAft>
                      </a:pPr>
                      <a:r>
                        <a:rPr lang="en-US" sz="600" b="1" dirty="0">
                          <a:effectLst/>
                        </a:rPr>
                        <a:t> </a:t>
                      </a:r>
                      <a:endParaRPr lang="en-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gn="ctr">
                        <a:lnSpc>
                          <a:spcPct val="107000"/>
                        </a:lnSpc>
                        <a:spcAft>
                          <a:spcPts val="800"/>
                        </a:spcAft>
                      </a:pPr>
                      <a:r>
                        <a:rPr lang="en-US" sz="1200" b="1" dirty="0">
                          <a:effectLst/>
                        </a:rPr>
                        <a:t>1.2</a:t>
                      </a:r>
                      <a:endParaRPr lang="en-CA" sz="1200" b="1" dirty="0">
                        <a:effectLst/>
                      </a:endParaRPr>
                    </a:p>
                    <a:p>
                      <a:pPr algn="ctr">
                        <a:lnSpc>
                          <a:spcPct val="107000"/>
                        </a:lnSpc>
                        <a:spcAft>
                          <a:spcPts val="800"/>
                        </a:spcAft>
                      </a:pPr>
                      <a:r>
                        <a:rPr lang="en-US" sz="1200" b="1" dirty="0">
                          <a:effectLst/>
                        </a:rPr>
                        <a:t>Identify, improve, and enhance techniques and procedures for systematic disclosure </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accent2">
                        <a:lumMod val="60000"/>
                        <a:lumOff val="40000"/>
                      </a:schemeClr>
                    </a:solidFill>
                  </a:tcPr>
                </a:tc>
                <a:tc hMerge="1">
                  <a:txBody>
                    <a:bodyPr/>
                    <a:lstStyle/>
                    <a:p>
                      <a:pPr algn="ctr">
                        <a:lnSpc>
                          <a:spcPct val="107000"/>
                        </a:lnSpc>
                        <a:spcAft>
                          <a:spcPts val="800"/>
                        </a:spcAft>
                      </a:pPr>
                      <a:r>
                        <a:rPr lang="en-US" sz="600">
                          <a:effectLst/>
                        </a:rPr>
                        <a:t>1.2</a:t>
                      </a:r>
                      <a:endParaRPr lang="en-CA" sz="800">
                        <a:effectLst/>
                      </a:endParaRPr>
                    </a:p>
                    <a:p>
                      <a:pPr algn="ctr">
                        <a:lnSpc>
                          <a:spcPct val="107000"/>
                        </a:lnSpc>
                        <a:spcAft>
                          <a:spcPts val="800"/>
                        </a:spcAft>
                      </a:pPr>
                      <a:r>
                        <a:rPr lang="en-US" sz="600">
                          <a:effectLst/>
                        </a:rPr>
                        <a:t>Identify, improve, and enhance techniques and procedures for systematic disclosure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gn="ctr">
                        <a:lnSpc>
                          <a:spcPct val="107000"/>
                        </a:lnSpc>
                        <a:spcAft>
                          <a:spcPts val="800"/>
                        </a:spcAft>
                      </a:pPr>
                      <a:r>
                        <a:rPr lang="en-US" sz="1200" dirty="0">
                          <a:effectLst/>
                        </a:rPr>
                        <a:t>2.1</a:t>
                      </a:r>
                      <a:endParaRPr lang="en-CA" sz="1200" dirty="0">
                        <a:effectLst/>
                      </a:endParaRPr>
                    </a:p>
                  </a:txBody>
                  <a:tcPr marL="47145" marR="47145" marT="0" marB="0">
                    <a:solidFill>
                      <a:schemeClr val="accent2">
                        <a:lumMod val="60000"/>
                        <a:lumOff val="40000"/>
                      </a:schemeClr>
                    </a:solidFill>
                  </a:tcPr>
                </a:tc>
                <a:tc hMerge="1">
                  <a:txBody>
                    <a:bodyPr/>
                    <a:lstStyle/>
                    <a:p>
                      <a:pPr algn="ctr">
                        <a:lnSpc>
                          <a:spcPct val="107000"/>
                        </a:lnSpc>
                        <a:spcAft>
                          <a:spcPts val="800"/>
                        </a:spcAft>
                      </a:pPr>
                      <a:r>
                        <a:rPr lang="en-US" sz="600">
                          <a:effectLst/>
                        </a:rPr>
                        <a:t>2.1</a:t>
                      </a:r>
                      <a:endParaRPr lang="en-CA" sz="800">
                        <a:effectLst/>
                      </a:endParaRPr>
                    </a:p>
                    <a:p>
                      <a:pPr algn="ctr">
                        <a:lnSpc>
                          <a:spcPct val="107000"/>
                        </a:lnSpc>
                        <a:spcAft>
                          <a:spcPts val="800"/>
                        </a:spcAft>
                      </a:pPr>
                      <a:r>
                        <a:rPr lang="en-US" sz="600">
                          <a:effectLst/>
                        </a:rPr>
                        <a:t>Civil Society Organizations have the strength and knowledge to advocate for transparency in the natural resource sector</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gn="ct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gn="ctr">
                        <a:lnSpc>
                          <a:spcPct val="107000"/>
                        </a:lnSpc>
                        <a:spcAft>
                          <a:spcPts val="800"/>
                        </a:spcAft>
                      </a:pPr>
                      <a:r>
                        <a:rPr lang="en-US" sz="1200" dirty="0">
                          <a:effectLst/>
                        </a:rPr>
                        <a:t>2.2</a:t>
                      </a:r>
                      <a:endParaRPr lang="en-CA" sz="1200" dirty="0">
                        <a:effectLst/>
                      </a:endParaRPr>
                    </a:p>
                  </a:txBody>
                  <a:tcPr marL="47145" marR="47145" marT="0" marB="0">
                    <a:solidFill>
                      <a:schemeClr val="accent2">
                        <a:lumMod val="60000"/>
                        <a:lumOff val="40000"/>
                      </a:schemeClr>
                    </a:solidFill>
                  </a:tcPr>
                </a:tc>
                <a:tc hMerge="1">
                  <a:txBody>
                    <a:bodyPr/>
                    <a:lstStyle/>
                    <a:p>
                      <a:pPr algn="ctr">
                        <a:lnSpc>
                          <a:spcPct val="107000"/>
                        </a:lnSpc>
                        <a:spcAft>
                          <a:spcPts val="800"/>
                        </a:spcAft>
                      </a:pPr>
                      <a:r>
                        <a:rPr lang="en-US" sz="600">
                          <a:effectLst/>
                        </a:rPr>
                        <a:t>2.2</a:t>
                      </a:r>
                      <a:endParaRPr lang="en-CA" sz="800">
                        <a:effectLst/>
                      </a:endParaRPr>
                    </a:p>
                    <a:p>
                      <a:pPr algn="ctr">
                        <a:lnSpc>
                          <a:spcPct val="107000"/>
                        </a:lnSpc>
                        <a:spcAft>
                          <a:spcPts val="800"/>
                        </a:spcAft>
                      </a:pPr>
                      <a:r>
                        <a:rPr lang="en-US" sz="600">
                          <a:effectLst/>
                        </a:rPr>
                        <a:t>Journalists</a:t>
                      </a:r>
                      <a:endParaRPr lang="en-CA" sz="800">
                        <a:effectLst/>
                      </a:endParaRPr>
                    </a:p>
                    <a:p>
                      <a:pPr algn="ctr">
                        <a:lnSpc>
                          <a:spcPct val="107000"/>
                        </a:lnSpc>
                        <a:spcAft>
                          <a:spcPts val="800"/>
                        </a:spcAft>
                      </a:pPr>
                      <a:r>
                        <a:rPr lang="en-US" sz="600">
                          <a:effectLst/>
                        </a:rPr>
                        <a:t>Improved knowledge and skills for investigative journalism</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extLst>
                  <a:ext uri="{0D108BD9-81ED-4DB2-BD59-A6C34878D82A}">
                    <a16:rowId xmlns:a16="http://schemas.microsoft.com/office/drawing/2014/main" val="2305030183"/>
                  </a:ext>
                </a:extLst>
              </a:tr>
              <a:tr h="81090">
                <a:tc>
                  <a:txBody>
                    <a:bodyPr/>
                    <a:lstStyle/>
                    <a:p>
                      <a:pP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a:txBody>
                    <a:bodyPr/>
                    <a:lstStyle/>
                    <a:p>
                      <a:pP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a:txBody>
                    <a:bodyPr/>
                    <a:lstStyle/>
                    <a:p>
                      <a:pPr algn="ctr">
                        <a:lnSpc>
                          <a:spcPct val="107000"/>
                        </a:lnSpc>
                        <a:spcAft>
                          <a:spcPts val="800"/>
                        </a:spcAft>
                      </a:pPr>
                      <a:r>
                        <a:rPr lang="en-US" sz="600" b="1">
                          <a:effectLst/>
                        </a:rPr>
                        <a:t> </a:t>
                      </a:r>
                      <a:endParaRPr lang="en-CA" sz="800" b="1">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600" b="1" dirty="0">
                          <a:effectLst/>
                        </a:rPr>
                        <a:t> </a:t>
                      </a:r>
                      <a:endParaRPr lang="en-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nSpc>
                          <a:spcPct val="107000"/>
                        </a:lnSpc>
                        <a:spcAft>
                          <a:spcPts val="800"/>
                        </a:spcAft>
                      </a:pPr>
                      <a:r>
                        <a:rPr lang="en-US" sz="600" b="1">
                          <a:effectLst/>
                        </a:rPr>
                        <a:t> </a:t>
                      </a:r>
                      <a:endParaRPr lang="en-CA" sz="800" b="1">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hMerge="1">
                  <a:txBody>
                    <a:bodyPr/>
                    <a:lstStyle/>
                    <a:p>
                      <a:pP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hMerge="1">
                  <a:txBody>
                    <a:bodyPr/>
                    <a:lstStyle/>
                    <a:p>
                      <a:pPr algn="ct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gn="ct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gn="ct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hMerge="1">
                  <a:txBody>
                    <a:bodyPr/>
                    <a:lstStyle/>
                    <a:p>
                      <a:pPr algn="ct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extLst>
                  <a:ext uri="{0D108BD9-81ED-4DB2-BD59-A6C34878D82A}">
                    <a16:rowId xmlns:a16="http://schemas.microsoft.com/office/drawing/2014/main" val="3524256415"/>
                  </a:ext>
                </a:extLst>
              </a:tr>
              <a:tr h="487294">
                <a:tc rowSpan="6">
                  <a:txBody>
                    <a:bodyPr/>
                    <a:lstStyle/>
                    <a:p>
                      <a:pPr algn="ctr">
                        <a:lnSpc>
                          <a:spcPct val="107000"/>
                        </a:lnSpc>
                        <a:spcAft>
                          <a:spcPts val="800"/>
                        </a:spcAft>
                      </a:pPr>
                      <a:r>
                        <a:rPr lang="en-US" sz="1100" dirty="0">
                          <a:solidFill>
                            <a:schemeClr val="tx1"/>
                          </a:solidFill>
                          <a:effectLst/>
                        </a:rPr>
                        <a:t>OUTPUTS</a:t>
                      </a:r>
                      <a:endParaRPr lang="en-CA" sz="1100" dirty="0">
                        <a:solidFill>
                          <a:schemeClr val="tx1"/>
                        </a:solidFill>
                        <a:effectLst/>
                      </a:endParaRPr>
                    </a:p>
                    <a:p>
                      <a:pPr algn="ctr">
                        <a:lnSpc>
                          <a:spcPct val="107000"/>
                        </a:lnSpc>
                        <a:spcAft>
                          <a:spcPts val="800"/>
                        </a:spcAft>
                      </a:pPr>
                      <a:r>
                        <a:rPr lang="en-US" sz="1100" dirty="0">
                          <a:solidFill>
                            <a:schemeClr val="tx1"/>
                          </a:solidFill>
                          <a:effectLst/>
                        </a:rPr>
                        <a:t>(Activity to Complete</a:t>
                      </a:r>
                      <a:r>
                        <a:rPr lang="en-US" sz="600" dirty="0">
                          <a:effectLst/>
                        </a:rPr>
                        <a:t>)</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a:txBody>
                    <a:bodyPr/>
                    <a:lstStyle/>
                    <a:p>
                      <a:pPr algn="ctr">
                        <a:lnSpc>
                          <a:spcPct val="107000"/>
                        </a:lnSpc>
                        <a:spcAft>
                          <a:spcPts val="800"/>
                        </a:spcAft>
                      </a:pPr>
                      <a:r>
                        <a:rPr lang="en-US" sz="1100" b="1" dirty="0">
                          <a:effectLst/>
                        </a:rPr>
                        <a:t>1.1.0</a:t>
                      </a:r>
                    </a:p>
                    <a:p>
                      <a:pPr algn="ctr">
                        <a:lnSpc>
                          <a:spcPct val="107000"/>
                        </a:lnSpc>
                        <a:spcAft>
                          <a:spcPts val="800"/>
                        </a:spcAft>
                      </a:pPr>
                      <a:r>
                        <a:rPr lang="en-US" sz="1200" b="1" dirty="0">
                          <a:effectLst/>
                        </a:rPr>
                        <a:t>Develop Strategic Awareness Campaigns</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600" b="1" dirty="0">
                          <a:effectLst/>
                        </a:rPr>
                        <a:t> </a:t>
                      </a:r>
                      <a:endParaRPr lang="en-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gn="ctr">
                        <a:lnSpc>
                          <a:spcPct val="107000"/>
                        </a:lnSpc>
                        <a:spcAft>
                          <a:spcPts val="800"/>
                        </a:spcAft>
                      </a:pPr>
                      <a:r>
                        <a:rPr lang="en-US" sz="1100" b="1" dirty="0">
                          <a:effectLst/>
                        </a:rPr>
                        <a:t>1.2.0</a:t>
                      </a:r>
                    </a:p>
                    <a:p>
                      <a:pPr algn="ctr">
                        <a:lnSpc>
                          <a:spcPct val="107000"/>
                        </a:lnSpc>
                        <a:spcAft>
                          <a:spcPts val="800"/>
                        </a:spcAft>
                      </a:pPr>
                      <a:r>
                        <a:rPr lang="en-US" sz="1100" b="1" dirty="0">
                          <a:effectLst/>
                        </a:rPr>
                        <a:t>Make 4</a:t>
                      </a:r>
                      <a:r>
                        <a:rPr lang="en-US" sz="1100" b="1" baseline="30000" dirty="0">
                          <a:effectLst/>
                        </a:rPr>
                        <a:t>th</a:t>
                      </a:r>
                      <a:r>
                        <a:rPr lang="en-US" sz="1100" b="1" dirty="0">
                          <a:effectLst/>
                        </a:rPr>
                        <a:t> Report accessible and relevant to multi-stakeholders</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hMerge="1">
                  <a:txBody>
                    <a:bodyPr/>
                    <a:lstStyle/>
                    <a:p>
                      <a:pPr algn="ctr">
                        <a:lnSpc>
                          <a:spcPct val="107000"/>
                        </a:lnSpc>
                        <a:spcAft>
                          <a:spcPts val="800"/>
                        </a:spcAft>
                      </a:pPr>
                      <a:r>
                        <a:rPr lang="en-US" sz="600">
                          <a:effectLst/>
                        </a:rPr>
                        <a:t>1210</a:t>
                      </a:r>
                      <a:endParaRPr lang="en-CA" sz="800">
                        <a:effectLst/>
                      </a:endParaRPr>
                    </a:p>
                    <a:p>
                      <a:pPr algn="ctr">
                        <a:lnSpc>
                          <a:spcPct val="107000"/>
                        </a:lnSpc>
                        <a:spcAft>
                          <a:spcPts val="800"/>
                        </a:spcAft>
                      </a:pPr>
                      <a:r>
                        <a:rPr lang="en-US" sz="600">
                          <a:effectLst/>
                        </a:rPr>
                        <a:t>Make GYEITI 1</a:t>
                      </a:r>
                      <a:r>
                        <a:rPr lang="en-US" sz="600" baseline="30000">
                          <a:effectLst/>
                        </a:rPr>
                        <a:t>st</a:t>
                      </a:r>
                      <a:r>
                        <a:rPr lang="en-US" sz="600">
                          <a:effectLst/>
                        </a:rPr>
                        <a:t> and 2</a:t>
                      </a:r>
                      <a:r>
                        <a:rPr lang="en-US" sz="600" baseline="30000">
                          <a:effectLst/>
                        </a:rPr>
                        <a:t>nd</a:t>
                      </a:r>
                      <a:r>
                        <a:rPr lang="en-US" sz="600">
                          <a:effectLst/>
                        </a:rPr>
                        <a:t> Report accessible and relevant to multi-stakeholders</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gn="ctr">
                        <a:lnSpc>
                          <a:spcPct val="107000"/>
                        </a:lnSpc>
                        <a:spcAft>
                          <a:spcPts val="800"/>
                        </a:spcAft>
                      </a:pPr>
                      <a:endParaRPr lang="en-CA" sz="800" dirty="0">
                        <a:effectLst/>
                      </a:endParaRPr>
                    </a:p>
                  </a:txBody>
                  <a:tcPr marL="47145" marR="47145" marT="0" marB="0"/>
                </a:tc>
                <a:tc hMerge="1">
                  <a:txBody>
                    <a:bodyPr/>
                    <a:lstStyle/>
                    <a:p>
                      <a:pPr algn="ctr">
                        <a:lnSpc>
                          <a:spcPct val="107000"/>
                        </a:lnSpc>
                        <a:spcAft>
                          <a:spcPts val="800"/>
                        </a:spcAft>
                      </a:pPr>
                      <a:r>
                        <a:rPr lang="en-US" sz="600">
                          <a:effectLst/>
                        </a:rPr>
                        <a:t>2110</a:t>
                      </a:r>
                      <a:endParaRPr lang="en-CA" sz="800">
                        <a:effectLst/>
                      </a:endParaRPr>
                    </a:p>
                    <a:p>
                      <a:pPr algn="ctr">
                        <a:lnSpc>
                          <a:spcPct val="107000"/>
                        </a:lnSpc>
                        <a:spcAft>
                          <a:spcPts val="800"/>
                        </a:spcAft>
                      </a:pPr>
                      <a:r>
                        <a:rPr lang="en-US" sz="600">
                          <a:effectLst/>
                        </a:rPr>
                        <a:t>Small Grants for Civil Society Organizations</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gn="ct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gn="ctr">
                        <a:lnSpc>
                          <a:spcPct val="107000"/>
                        </a:lnSpc>
                        <a:spcAft>
                          <a:spcPts val="800"/>
                        </a:spcAft>
                      </a:pPr>
                      <a:endParaRPr lang="en-CA" sz="800" dirty="0">
                        <a:effectLst/>
                      </a:endParaRPr>
                    </a:p>
                  </a:txBody>
                  <a:tcPr marL="47145" marR="47145" marT="0" marB="0"/>
                </a:tc>
                <a:tc hMerge="1">
                  <a:txBody>
                    <a:bodyPr/>
                    <a:lstStyle/>
                    <a:p>
                      <a:pPr algn="ctr">
                        <a:lnSpc>
                          <a:spcPct val="107000"/>
                        </a:lnSpc>
                        <a:spcAft>
                          <a:spcPts val="800"/>
                        </a:spcAft>
                      </a:pPr>
                      <a:r>
                        <a:rPr lang="en-US" sz="600">
                          <a:effectLst/>
                        </a:rPr>
                        <a:t>2210</a:t>
                      </a:r>
                      <a:endParaRPr lang="en-CA" sz="800">
                        <a:effectLst/>
                      </a:endParaRPr>
                    </a:p>
                    <a:p>
                      <a:pPr algn="ctr">
                        <a:lnSpc>
                          <a:spcPct val="107000"/>
                        </a:lnSpc>
                        <a:spcAft>
                          <a:spcPts val="800"/>
                        </a:spcAft>
                      </a:pPr>
                      <a:r>
                        <a:rPr lang="en-US" sz="600">
                          <a:effectLst/>
                        </a:rPr>
                        <a:t>Small Grants for Investigative Journalism</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extLst>
                  <a:ext uri="{0D108BD9-81ED-4DB2-BD59-A6C34878D82A}">
                    <a16:rowId xmlns:a16="http://schemas.microsoft.com/office/drawing/2014/main" val="1110260585"/>
                  </a:ext>
                </a:extLst>
              </a:tr>
              <a:tr h="0">
                <a:tc vMerge="1">
                  <a:txBody>
                    <a:bodyPr/>
                    <a:lstStyle/>
                    <a:p>
                      <a:endParaRPr lang="en-CA"/>
                    </a:p>
                  </a:txBody>
                  <a:tcPr/>
                </a:tc>
                <a:tc>
                  <a:txBody>
                    <a:bodyPr/>
                    <a:lstStyle/>
                    <a:p>
                      <a:pP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a:txBody>
                    <a:bodyPr/>
                    <a:lstStyle/>
                    <a:p>
                      <a:pPr algn="ctr">
                        <a:lnSpc>
                          <a:spcPct val="107000"/>
                        </a:lnSpc>
                        <a:spcAft>
                          <a:spcPts val="800"/>
                        </a:spcAft>
                      </a:pPr>
                      <a:r>
                        <a:rPr lang="en-US" sz="600" b="1">
                          <a:effectLst/>
                        </a:rPr>
                        <a:t> </a:t>
                      </a:r>
                      <a:endParaRPr lang="en-CA" sz="800" b="1">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600" b="1" dirty="0">
                          <a:effectLst/>
                        </a:rPr>
                        <a:t> </a:t>
                      </a:r>
                      <a:endParaRPr lang="en-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nSpc>
                          <a:spcPct val="107000"/>
                        </a:lnSpc>
                        <a:spcAft>
                          <a:spcPts val="800"/>
                        </a:spcAft>
                      </a:pPr>
                      <a:r>
                        <a:rPr lang="en-US" sz="600" b="1">
                          <a:effectLst/>
                        </a:rPr>
                        <a:t> </a:t>
                      </a:r>
                      <a:endParaRPr lang="en-CA" sz="800" b="1">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hMerge="1">
                  <a:txBody>
                    <a:bodyPr/>
                    <a:lstStyle/>
                    <a:p>
                      <a:pPr algn="ct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hMerge="1">
                  <a:txBody>
                    <a:bodyPr/>
                    <a:lstStyle/>
                    <a:p>
                      <a:pPr algn="ct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gn="ct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gn="ct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hMerge="1">
                  <a:txBody>
                    <a:bodyPr/>
                    <a:lstStyle/>
                    <a:p>
                      <a:pPr algn="ct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extLst>
                  <a:ext uri="{0D108BD9-81ED-4DB2-BD59-A6C34878D82A}">
                    <a16:rowId xmlns:a16="http://schemas.microsoft.com/office/drawing/2014/main" val="3279770453"/>
                  </a:ext>
                </a:extLst>
              </a:tr>
              <a:tr h="788101">
                <a:tc vMerge="1">
                  <a:txBody>
                    <a:bodyPr/>
                    <a:lstStyle/>
                    <a:p>
                      <a:endParaRPr lang="en-CA"/>
                    </a:p>
                  </a:txBody>
                  <a:tcPr/>
                </a:tc>
                <a:tc>
                  <a:txBody>
                    <a:bodyPr/>
                    <a:lstStyle/>
                    <a:p>
                      <a:pP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a:txBody>
                    <a:bodyPr/>
                    <a:lstStyle/>
                    <a:p>
                      <a:pPr algn="ctr">
                        <a:lnSpc>
                          <a:spcPct val="107000"/>
                        </a:lnSpc>
                        <a:spcAft>
                          <a:spcPts val="800"/>
                        </a:spcAft>
                      </a:pPr>
                      <a:r>
                        <a:rPr lang="en-US" sz="1050" b="1" dirty="0">
                          <a:effectLst/>
                        </a:rPr>
                        <a:t>1.1.1</a:t>
                      </a:r>
                      <a:endParaRPr lang="en-CA" sz="1050" b="1" dirty="0">
                        <a:effectLst/>
                      </a:endParaRPr>
                    </a:p>
                    <a:p>
                      <a:pPr algn="ctr">
                        <a:lnSpc>
                          <a:spcPct val="107000"/>
                        </a:lnSpc>
                        <a:spcAft>
                          <a:spcPts val="800"/>
                        </a:spcAft>
                      </a:pPr>
                      <a:r>
                        <a:rPr lang="en-US" sz="1100" b="1" dirty="0">
                          <a:effectLst/>
                        </a:rPr>
                        <a:t>Develop branded tools and materials for the outreach and public engagement </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600" b="1" dirty="0">
                          <a:effectLst/>
                        </a:rPr>
                        <a:t> </a:t>
                      </a:r>
                      <a:endParaRPr lang="en-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gn="ctr">
                        <a:lnSpc>
                          <a:spcPct val="107000"/>
                        </a:lnSpc>
                        <a:spcAft>
                          <a:spcPts val="800"/>
                        </a:spcAft>
                      </a:pPr>
                      <a:r>
                        <a:rPr lang="en-US" sz="1100" b="1" dirty="0">
                          <a:effectLst/>
                        </a:rPr>
                        <a:t>1.2.1</a:t>
                      </a:r>
                    </a:p>
                    <a:p>
                      <a:pPr algn="ctr">
                        <a:lnSpc>
                          <a:spcPct val="107000"/>
                        </a:lnSpc>
                        <a:spcAft>
                          <a:spcPts val="800"/>
                        </a:spcAft>
                      </a:pPr>
                      <a:r>
                        <a:rPr lang="en-US" sz="1100" b="1" dirty="0">
                          <a:effectLst/>
                        </a:rPr>
                        <a:t>Create forums and knowledge sharing platforms for key government agencies and officials on barriers to mainstreaming </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hMerge="1">
                  <a:txBody>
                    <a:bodyPr/>
                    <a:lstStyle/>
                    <a:p>
                      <a:pPr algn="ctr">
                        <a:lnSpc>
                          <a:spcPct val="107000"/>
                        </a:lnSpc>
                        <a:spcAft>
                          <a:spcPts val="800"/>
                        </a:spcAft>
                      </a:pPr>
                      <a:r>
                        <a:rPr lang="en-US" sz="600">
                          <a:effectLst/>
                        </a:rPr>
                        <a:t>1220</a:t>
                      </a:r>
                      <a:endParaRPr lang="en-CA" sz="800">
                        <a:effectLst/>
                      </a:endParaRPr>
                    </a:p>
                    <a:p>
                      <a:pPr algn="ctr">
                        <a:lnSpc>
                          <a:spcPct val="107000"/>
                        </a:lnSpc>
                        <a:spcAft>
                          <a:spcPts val="800"/>
                        </a:spcAft>
                      </a:pPr>
                      <a:r>
                        <a:rPr lang="en-US" sz="600">
                          <a:effectLst/>
                        </a:rPr>
                        <a:t>Create forums and knowledge sharing platforms for key government agencies and officials on barriers to mainstreaming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gn="ctr">
                        <a:lnSpc>
                          <a:spcPct val="107000"/>
                        </a:lnSpc>
                        <a:spcAft>
                          <a:spcPts val="800"/>
                        </a:spcAft>
                      </a:pPr>
                      <a:endParaRPr lang="en-CA" sz="800" dirty="0">
                        <a:effectLst/>
                      </a:endParaRPr>
                    </a:p>
                  </a:txBody>
                  <a:tcPr marL="47145" marR="47145" marT="0" marB="0"/>
                </a:tc>
                <a:tc hMerge="1">
                  <a:txBody>
                    <a:bodyPr/>
                    <a:lstStyle/>
                    <a:p>
                      <a:pPr algn="ctr">
                        <a:lnSpc>
                          <a:spcPct val="107000"/>
                        </a:lnSpc>
                        <a:spcAft>
                          <a:spcPts val="800"/>
                        </a:spcAft>
                      </a:pPr>
                      <a:r>
                        <a:rPr lang="en-US" sz="600">
                          <a:effectLst/>
                        </a:rPr>
                        <a:t>2120</a:t>
                      </a:r>
                      <a:endParaRPr lang="en-CA" sz="800">
                        <a:effectLst/>
                      </a:endParaRPr>
                    </a:p>
                    <a:p>
                      <a:pPr algn="ctr">
                        <a:lnSpc>
                          <a:spcPct val="107000"/>
                        </a:lnSpc>
                        <a:spcAft>
                          <a:spcPts val="800"/>
                        </a:spcAft>
                      </a:pPr>
                      <a:r>
                        <a:rPr lang="en-US" sz="600">
                          <a:effectLst/>
                        </a:rPr>
                        <a:t>CSO Platform for knowledge sharing and exchange on regional level</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gn="ct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gn="ctr">
                        <a:lnSpc>
                          <a:spcPct val="107000"/>
                        </a:lnSpc>
                        <a:spcAft>
                          <a:spcPts val="800"/>
                        </a:spcAft>
                      </a:pPr>
                      <a:endParaRPr lang="en-CA" sz="800" dirty="0">
                        <a:effectLst/>
                      </a:endParaRPr>
                    </a:p>
                  </a:txBody>
                  <a:tcPr marL="47145" marR="47145" marT="0" marB="0"/>
                </a:tc>
                <a:tc hMerge="1">
                  <a:txBody>
                    <a:bodyPr/>
                    <a:lstStyle/>
                    <a:p>
                      <a:pPr algn="ctr">
                        <a:lnSpc>
                          <a:spcPct val="107000"/>
                        </a:lnSpc>
                        <a:spcAft>
                          <a:spcPts val="800"/>
                        </a:spcAft>
                      </a:pPr>
                      <a:r>
                        <a:rPr lang="en-US" sz="600">
                          <a:effectLst/>
                        </a:rPr>
                        <a:t>2220</a:t>
                      </a:r>
                      <a:endParaRPr lang="en-CA" sz="800">
                        <a:effectLst/>
                      </a:endParaRPr>
                    </a:p>
                    <a:p>
                      <a:pPr algn="ctr">
                        <a:lnSpc>
                          <a:spcPct val="107000"/>
                        </a:lnSpc>
                        <a:spcAft>
                          <a:spcPts val="800"/>
                        </a:spcAft>
                      </a:pPr>
                      <a:r>
                        <a:rPr lang="en-US" sz="600">
                          <a:effectLst/>
                        </a:rPr>
                        <a:t>Training and professional development with Journalists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extLst>
                  <a:ext uri="{0D108BD9-81ED-4DB2-BD59-A6C34878D82A}">
                    <a16:rowId xmlns:a16="http://schemas.microsoft.com/office/drawing/2014/main" val="2628312934"/>
                  </a:ext>
                </a:extLst>
              </a:tr>
              <a:tr h="0">
                <a:tc vMerge="1">
                  <a:txBody>
                    <a:bodyPr/>
                    <a:lstStyle/>
                    <a:p>
                      <a:endParaRPr lang="en-CA"/>
                    </a:p>
                  </a:txBody>
                  <a:tcPr/>
                </a:tc>
                <a:tc>
                  <a:txBody>
                    <a:bodyPr/>
                    <a:lstStyle/>
                    <a:p>
                      <a:pP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a:txBody>
                    <a:bodyPr/>
                    <a:lstStyle/>
                    <a:p>
                      <a:pPr algn="ctr">
                        <a:lnSpc>
                          <a:spcPct val="107000"/>
                        </a:lnSpc>
                        <a:spcAft>
                          <a:spcPts val="800"/>
                        </a:spcAft>
                      </a:pPr>
                      <a:r>
                        <a:rPr lang="en-US" sz="600" b="1">
                          <a:effectLst/>
                        </a:rPr>
                        <a:t> </a:t>
                      </a:r>
                      <a:endParaRPr lang="en-CA" sz="800" b="1">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600" b="1" dirty="0">
                          <a:effectLst/>
                        </a:rPr>
                        <a:t> </a:t>
                      </a:r>
                      <a:endParaRPr lang="en-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nSpc>
                          <a:spcPct val="107000"/>
                        </a:lnSpc>
                        <a:spcAft>
                          <a:spcPts val="800"/>
                        </a:spcAft>
                      </a:pPr>
                      <a:r>
                        <a:rPr lang="en-US" sz="600" b="1">
                          <a:effectLst/>
                        </a:rPr>
                        <a:t> </a:t>
                      </a:r>
                      <a:endParaRPr lang="en-CA" sz="800" b="1">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hMerge="1">
                  <a:txBody>
                    <a:bodyPr/>
                    <a:lstStyle/>
                    <a:p>
                      <a:pPr algn="ct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hMerge="1">
                  <a:txBody>
                    <a:bodyPr/>
                    <a:lstStyle/>
                    <a:p>
                      <a:pPr algn="ct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gn="ct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gn="ct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hMerge="1">
                  <a:txBody>
                    <a:bodyPr/>
                    <a:lstStyle/>
                    <a:p>
                      <a:pPr algn="ct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extLst>
                  <a:ext uri="{0D108BD9-81ED-4DB2-BD59-A6C34878D82A}">
                    <a16:rowId xmlns:a16="http://schemas.microsoft.com/office/drawing/2014/main" val="1247741317"/>
                  </a:ext>
                </a:extLst>
              </a:tr>
              <a:tr h="675137">
                <a:tc vMerge="1">
                  <a:txBody>
                    <a:bodyPr/>
                    <a:lstStyle/>
                    <a:p>
                      <a:endParaRPr lang="en-CA"/>
                    </a:p>
                  </a:txBody>
                  <a:tcPr/>
                </a:tc>
                <a:tc>
                  <a:txBody>
                    <a:bodyPr/>
                    <a:lstStyle/>
                    <a:p>
                      <a:pP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a:txBody>
                    <a:bodyPr/>
                    <a:lstStyle/>
                    <a:p>
                      <a:pPr algn="ctr">
                        <a:lnSpc>
                          <a:spcPct val="107000"/>
                        </a:lnSpc>
                        <a:spcAft>
                          <a:spcPts val="800"/>
                        </a:spcAft>
                      </a:pPr>
                      <a:r>
                        <a:rPr lang="en-US" sz="1100" b="1" dirty="0">
                          <a:effectLst/>
                        </a:rPr>
                        <a:t>1.1.2</a:t>
                      </a:r>
                    </a:p>
                    <a:p>
                      <a:pPr algn="ctr">
                        <a:lnSpc>
                          <a:spcPct val="107000"/>
                        </a:lnSpc>
                        <a:spcAft>
                          <a:spcPts val="800"/>
                        </a:spcAft>
                      </a:pPr>
                      <a:r>
                        <a:rPr lang="en-US" sz="1100" b="1" dirty="0">
                          <a:effectLst/>
                        </a:rPr>
                        <a:t>Implement platforms (virtual and physical) for knowledge sharing and debate</a:t>
                      </a:r>
                      <a:endParaRPr lang="en-CA"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600" b="1" dirty="0">
                          <a:effectLst/>
                        </a:rPr>
                        <a:t> </a:t>
                      </a:r>
                      <a:endParaRPr lang="en-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gn="ctr">
                        <a:lnSpc>
                          <a:spcPct val="107000"/>
                        </a:lnSpc>
                        <a:spcAft>
                          <a:spcPts val="800"/>
                        </a:spcAft>
                      </a:pPr>
                      <a:r>
                        <a:rPr lang="en-US" sz="1050" b="1" dirty="0">
                          <a:effectLst/>
                        </a:rPr>
                        <a:t>1230</a:t>
                      </a:r>
                      <a:endParaRPr lang="en-CA" sz="1050" b="1" dirty="0">
                        <a:effectLst/>
                      </a:endParaRPr>
                    </a:p>
                    <a:p>
                      <a:pPr algn="ctr">
                        <a:lnSpc>
                          <a:spcPct val="107000"/>
                        </a:lnSpc>
                        <a:spcAft>
                          <a:spcPts val="800"/>
                        </a:spcAft>
                      </a:pPr>
                      <a:r>
                        <a:rPr lang="en-US" sz="1050" b="1" dirty="0">
                          <a:effectLst/>
                        </a:rPr>
                        <a:t>Establish linkages and exchanges for advocacy of legislative reform and systematic disclosure</a:t>
                      </a:r>
                      <a:endParaRPr lang="en-CA"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hMerge="1">
                  <a:txBody>
                    <a:bodyPr/>
                    <a:lstStyle/>
                    <a:p>
                      <a:pPr algn="ctr">
                        <a:lnSpc>
                          <a:spcPct val="107000"/>
                        </a:lnSpc>
                        <a:spcAft>
                          <a:spcPts val="800"/>
                        </a:spcAft>
                      </a:pPr>
                      <a:r>
                        <a:rPr lang="en-US" sz="600">
                          <a:effectLst/>
                        </a:rPr>
                        <a:t>1230</a:t>
                      </a:r>
                      <a:endParaRPr lang="en-CA" sz="800">
                        <a:effectLst/>
                      </a:endParaRPr>
                    </a:p>
                    <a:p>
                      <a:pPr algn="ctr">
                        <a:lnSpc>
                          <a:spcPct val="107000"/>
                        </a:lnSpc>
                        <a:spcAft>
                          <a:spcPts val="800"/>
                        </a:spcAft>
                      </a:pPr>
                      <a:r>
                        <a:rPr lang="en-US" sz="600">
                          <a:effectLst/>
                        </a:rPr>
                        <a:t>GYEITI establishes linkages and exchanges for advocacy of legislative reform and systematic disclosure</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gn="ctr">
                        <a:lnSpc>
                          <a:spcPct val="107000"/>
                        </a:lnSpc>
                        <a:spcAft>
                          <a:spcPts val="800"/>
                        </a:spcAft>
                      </a:pP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hMerge="1">
                  <a:txBody>
                    <a:bodyPr/>
                    <a:lstStyle/>
                    <a:p>
                      <a:pPr algn="ctr">
                        <a:lnSpc>
                          <a:spcPct val="107000"/>
                        </a:lnSpc>
                        <a:spcAft>
                          <a:spcPts val="800"/>
                        </a:spcAft>
                      </a:pPr>
                      <a:r>
                        <a:rPr lang="en-US" sz="600">
                          <a:effectLst/>
                        </a:rPr>
                        <a:t>2130</a:t>
                      </a:r>
                      <a:endParaRPr lang="en-CA" sz="800">
                        <a:effectLst/>
                      </a:endParaRPr>
                    </a:p>
                    <a:p>
                      <a:pPr algn="ctr">
                        <a:lnSpc>
                          <a:spcPct val="107000"/>
                        </a:lnSpc>
                        <a:spcAft>
                          <a:spcPts val="800"/>
                        </a:spcAft>
                      </a:pPr>
                      <a:r>
                        <a:rPr lang="en-US" sz="600">
                          <a:effectLst/>
                        </a:rPr>
                        <a:t>Network of trained “resource-revenue life cycle” champions from target communities, with emphasis on women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gn="ct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solidFill>
                      <a:schemeClr val="bg1"/>
                    </a:solidFill>
                  </a:tcPr>
                </a:tc>
                <a:tc gridSpan="2">
                  <a:txBody>
                    <a:bodyPr/>
                    <a:lstStyle/>
                    <a:p>
                      <a:pPr algn="ctr">
                        <a:lnSpc>
                          <a:spcPct val="107000"/>
                        </a:lnSpc>
                        <a:spcAft>
                          <a:spcPts val="800"/>
                        </a:spcAft>
                      </a:pP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hMerge="1">
                  <a:txBody>
                    <a:bodyPr/>
                    <a:lstStyle/>
                    <a:p>
                      <a:pPr algn="ctr">
                        <a:lnSpc>
                          <a:spcPct val="107000"/>
                        </a:lnSpc>
                        <a:spcAft>
                          <a:spcPts val="800"/>
                        </a:spcAft>
                      </a:pPr>
                      <a:r>
                        <a:rPr lang="en-US" sz="600">
                          <a:effectLst/>
                        </a:rPr>
                        <a:t>2230</a:t>
                      </a:r>
                      <a:endParaRPr lang="en-CA" sz="800">
                        <a:effectLst/>
                      </a:endParaRPr>
                    </a:p>
                    <a:p>
                      <a:pPr algn="ctr">
                        <a:lnSpc>
                          <a:spcPct val="107000"/>
                        </a:lnSpc>
                        <a:spcAft>
                          <a:spcPts val="800"/>
                        </a:spcAft>
                      </a:pPr>
                      <a:r>
                        <a:rPr lang="en-US" sz="600">
                          <a:effectLst/>
                        </a:rPr>
                        <a:t>Development of a forum that supports ongoing training and knowledge sharing on natural resource transparency</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extLst>
                  <a:ext uri="{0D108BD9-81ED-4DB2-BD59-A6C34878D82A}">
                    <a16:rowId xmlns:a16="http://schemas.microsoft.com/office/drawing/2014/main" val="3603602136"/>
                  </a:ext>
                </a:extLst>
              </a:tr>
              <a:tr h="0">
                <a:tc vMerge="1">
                  <a:txBody>
                    <a:bodyPr/>
                    <a:lstStyle/>
                    <a:p>
                      <a:endParaRPr lang="en-CA"/>
                    </a:p>
                  </a:txBody>
                  <a:tcPr/>
                </a:tc>
                <a:tc>
                  <a:txBody>
                    <a:bodyPr/>
                    <a:lstStyle/>
                    <a:p>
                      <a:pP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gn="ct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gridSpan="2">
                  <a:txBody>
                    <a:bodyPr/>
                    <a:lstStyle/>
                    <a:p>
                      <a:pP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hMerge="1">
                  <a:txBody>
                    <a:bodyPr/>
                    <a:lstStyle/>
                    <a:p>
                      <a:pPr algn="ct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gridSpan="2">
                  <a:txBody>
                    <a:bodyPr/>
                    <a:lstStyle/>
                    <a:p>
                      <a:pP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hMerge="1">
                  <a:txBody>
                    <a:bodyPr/>
                    <a:lstStyle/>
                    <a:p>
                      <a:pPr algn="ct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a:txBody>
                    <a:bodyPr/>
                    <a:lstStyle/>
                    <a:p>
                      <a:pPr algn="ct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gridSpan="2">
                  <a:txBody>
                    <a:bodyPr/>
                    <a:lstStyle/>
                    <a:p>
                      <a:pPr algn="ctr">
                        <a:lnSpc>
                          <a:spcPct val="107000"/>
                        </a:lnSpc>
                        <a:spcAft>
                          <a:spcPts val="800"/>
                        </a:spcAft>
                      </a:pPr>
                      <a:r>
                        <a:rPr lang="en-US" sz="600" dirty="0">
                          <a:effectLst/>
                        </a:rPr>
                        <a:t> </a:t>
                      </a:r>
                      <a:endParaRPr lang="en-C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tc hMerge="1">
                  <a:txBody>
                    <a:bodyPr/>
                    <a:lstStyle/>
                    <a:p>
                      <a:pPr algn="ctr">
                        <a:lnSpc>
                          <a:spcPct val="107000"/>
                        </a:lnSpc>
                        <a:spcAft>
                          <a:spcPts val="800"/>
                        </a:spcAft>
                      </a:pPr>
                      <a:r>
                        <a:rPr lang="en-US" sz="600">
                          <a:effectLst/>
                        </a:rPr>
                        <a:t> </a:t>
                      </a:r>
                      <a:endParaRPr lang="en-CA" sz="800">
                        <a:effectLst/>
                        <a:latin typeface="Calibri" panose="020F0502020204030204" pitchFamily="34" charset="0"/>
                        <a:ea typeface="Calibri" panose="020F0502020204030204" pitchFamily="34" charset="0"/>
                        <a:cs typeface="Times New Roman" panose="02020603050405020304" pitchFamily="18" charset="0"/>
                      </a:endParaRPr>
                    </a:p>
                  </a:txBody>
                  <a:tcPr marL="47145" marR="47145" marT="0" marB="0"/>
                </a:tc>
                <a:extLst>
                  <a:ext uri="{0D108BD9-81ED-4DB2-BD59-A6C34878D82A}">
                    <a16:rowId xmlns:a16="http://schemas.microsoft.com/office/drawing/2014/main" val="351252203"/>
                  </a:ext>
                </a:extLst>
              </a:tr>
            </a:tbl>
          </a:graphicData>
        </a:graphic>
      </p:graphicFrame>
    </p:spTree>
    <p:extLst>
      <p:ext uri="{BB962C8B-B14F-4D97-AF65-F5344CB8AC3E}">
        <p14:creationId xmlns:p14="http://schemas.microsoft.com/office/powerpoint/2010/main" val="2041585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36B0BB-AE12-4E8F-8A30-7A36B9ED80A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a:solidFill>
                  <a:schemeClr val="tx1"/>
                </a:solidFill>
                <a:latin typeface="+mj-lt"/>
                <a:ea typeface="+mj-ea"/>
                <a:cs typeface="+mj-cs"/>
              </a:rPr>
              <a:t>Action 2 Work Breakdown Structure</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D047337D-5C7E-4CC1-B588-5979677E58C8}"/>
              </a:ext>
            </a:extLst>
          </p:cNvPr>
          <p:cNvGraphicFramePr>
            <a:graphicFrameLocks noGrp="1"/>
          </p:cNvGraphicFramePr>
          <p:nvPr>
            <p:ph idx="1"/>
            <p:extLst>
              <p:ext uri="{D42A27DB-BD31-4B8C-83A1-F6EECF244321}">
                <p14:modId xmlns:p14="http://schemas.microsoft.com/office/powerpoint/2010/main" val="2761466552"/>
              </p:ext>
            </p:extLst>
          </p:nvPr>
        </p:nvGraphicFramePr>
        <p:xfrm>
          <a:off x="5829828" y="304799"/>
          <a:ext cx="5577893" cy="6532409"/>
        </p:xfrm>
        <a:graphic>
          <a:graphicData uri="http://schemas.openxmlformats.org/drawingml/2006/table">
            <a:tbl>
              <a:tblPr firstRow="1" firstCol="1" bandRow="1"/>
              <a:tblGrid>
                <a:gridCol w="1418561">
                  <a:extLst>
                    <a:ext uri="{9D8B030D-6E8A-4147-A177-3AD203B41FA5}">
                      <a16:colId xmlns:a16="http://schemas.microsoft.com/office/drawing/2014/main" val="4119433197"/>
                    </a:ext>
                  </a:extLst>
                </a:gridCol>
                <a:gridCol w="4159332">
                  <a:extLst>
                    <a:ext uri="{9D8B030D-6E8A-4147-A177-3AD203B41FA5}">
                      <a16:colId xmlns:a16="http://schemas.microsoft.com/office/drawing/2014/main" val="1132252329"/>
                    </a:ext>
                  </a:extLst>
                </a:gridCol>
              </a:tblGrid>
              <a:tr h="953820">
                <a:tc gridSpan="2">
                  <a:txBody>
                    <a:bodyPr/>
                    <a:lstStyle/>
                    <a:p>
                      <a:pPr algn="ctr">
                        <a:lnSpc>
                          <a:spcPct val="107000"/>
                        </a:lnSpc>
                        <a:spcAft>
                          <a:spcPts val="800"/>
                        </a:spcAft>
                      </a:pPr>
                      <a:r>
                        <a:rPr lang="en-US" sz="1200" b="1">
                          <a:effectLst/>
                          <a:latin typeface="Calibri" panose="020F0502020204030204" pitchFamily="34" charset="0"/>
                          <a:ea typeface="Times New Roman" panose="02020603050405020304" pitchFamily="18" charset="0"/>
                          <a:cs typeface="Times New Roman" panose="02020603050405020304" pitchFamily="18" charset="0"/>
                        </a:rPr>
                        <a:t>ULTIMATE OUTCOME</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Increased number of Citizens are aware of the benefits of transparency and good governance in the Extractives Sector and have the knowledge and skills to lead and stimulate debate around key issues and advocate accordingly</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c hMerge="1">
                  <a:txBody>
                    <a:bodyPr/>
                    <a:lstStyle/>
                    <a:p>
                      <a:endParaRPr lang="en-CA"/>
                    </a:p>
                  </a:txBody>
                  <a:tcPr/>
                </a:tc>
                <a:extLst>
                  <a:ext uri="{0D108BD9-81ED-4DB2-BD59-A6C34878D82A}">
                    <a16:rowId xmlns:a16="http://schemas.microsoft.com/office/drawing/2014/main" val="3794587049"/>
                  </a:ext>
                </a:extLst>
              </a:tr>
              <a:tr h="203738">
                <a:tc gridSpan="2">
                  <a:txBody>
                    <a:bodyPr/>
                    <a:lstStyle/>
                    <a:p>
                      <a:pPr algn="ctr">
                        <a:lnSpc>
                          <a:spcPct val="107000"/>
                        </a:lnSpc>
                        <a:spcAft>
                          <a:spcPts val="80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CA"/>
                    </a:p>
                  </a:txBody>
                  <a:tcPr/>
                </a:tc>
                <a:extLst>
                  <a:ext uri="{0D108BD9-81ED-4DB2-BD59-A6C34878D82A}">
                    <a16:rowId xmlns:a16="http://schemas.microsoft.com/office/drawing/2014/main" val="1693163548"/>
                  </a:ext>
                </a:extLst>
              </a:tr>
              <a:tr h="953820">
                <a:tc>
                  <a:txBody>
                    <a:bodyPr/>
                    <a:lstStyle/>
                    <a:p>
                      <a:pPr algn="ctr">
                        <a:lnSpc>
                          <a:spcPct val="107000"/>
                        </a:lnSpc>
                        <a:spcAft>
                          <a:spcPts val="80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Intermediate Outcomes</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ctr">
                        <a:lnSpc>
                          <a:spcPct val="107000"/>
                        </a:lnSpc>
                        <a:spcAft>
                          <a:spcPts val="80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Improved ability to communicate and engage multiple stakeholders in discussions and increased awareness around natural resource allocation and sector transparency</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1819735098"/>
                  </a:ext>
                </a:extLst>
              </a:tr>
              <a:tr h="203738">
                <a:tc gridSpan="2">
                  <a:txBody>
                    <a:bodyPr/>
                    <a:lstStyle/>
                    <a:p>
                      <a:pPr algn="ctr">
                        <a:lnSpc>
                          <a:spcPct val="107000"/>
                        </a:lnSpc>
                        <a:spcAft>
                          <a:spcPts val="80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CA"/>
                    </a:p>
                  </a:txBody>
                  <a:tcPr/>
                </a:tc>
                <a:extLst>
                  <a:ext uri="{0D108BD9-81ED-4DB2-BD59-A6C34878D82A}">
                    <a16:rowId xmlns:a16="http://schemas.microsoft.com/office/drawing/2014/main" val="1861917348"/>
                  </a:ext>
                </a:extLst>
              </a:tr>
              <a:tr h="740677">
                <a:tc>
                  <a:txBody>
                    <a:bodyPr/>
                    <a:lstStyle/>
                    <a:p>
                      <a:pPr algn="ctr">
                        <a:lnSpc>
                          <a:spcPct val="107000"/>
                        </a:lnSpc>
                        <a:spcAft>
                          <a:spcPts val="800"/>
                        </a:spcAft>
                      </a:pPr>
                      <a:r>
                        <a:rPr lang="en-US"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Immediate Outcomes</a:t>
                      </a:r>
                      <a:endParaRPr lang="en-CA" sz="120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800"/>
                        </a:spcAft>
                      </a:pPr>
                      <a:r>
                        <a:rPr lang="en-US" sz="12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GYEITI and Stakeholders have the knowledge and skills to lead and stimulate debate around sector transparency</a:t>
                      </a: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640879057"/>
                  </a:ext>
                </a:extLst>
              </a:tr>
              <a:tr h="203559">
                <a:tc gridSpan="2">
                  <a:txBody>
                    <a:bodyPr/>
                    <a:lstStyle/>
                    <a:p>
                      <a:pPr algn="ctr">
                        <a:lnSpc>
                          <a:spcPct val="107000"/>
                        </a:lnSpc>
                        <a:spcAft>
                          <a:spcPts val="8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Description of Planned and Proposed Activities</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CA"/>
                    </a:p>
                  </a:txBody>
                  <a:tcPr/>
                </a:tc>
                <a:extLst>
                  <a:ext uri="{0D108BD9-81ED-4DB2-BD59-A6C34878D82A}">
                    <a16:rowId xmlns:a16="http://schemas.microsoft.com/office/drawing/2014/main" val="443097355"/>
                  </a:ext>
                </a:extLst>
              </a:tr>
              <a:tr h="203559">
                <a:tc gridSpan="2">
                  <a:txBody>
                    <a:bodyPr/>
                    <a:lstStyle/>
                    <a:p>
                      <a:pPr algn="just">
                        <a:lnSpc>
                          <a:spcPct val="107000"/>
                        </a:lnSpc>
                        <a:spcAft>
                          <a:spcPts val="800"/>
                        </a:spcAft>
                      </a:pPr>
                      <a:r>
                        <a:rPr lang="en-US" sz="10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1100 Output- Develop Strategic Awareness Campaigns (Proposed 4 Campaigns)</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CA"/>
                    </a:p>
                  </a:txBody>
                  <a:tcPr/>
                </a:tc>
                <a:extLst>
                  <a:ext uri="{0D108BD9-81ED-4DB2-BD59-A6C34878D82A}">
                    <a16:rowId xmlns:a16="http://schemas.microsoft.com/office/drawing/2014/main" val="888504867"/>
                  </a:ext>
                </a:extLst>
              </a:tr>
              <a:tr h="352617">
                <a:tc>
                  <a:txBody>
                    <a:bodyPr/>
                    <a:lstStyle/>
                    <a:p>
                      <a:pPr algn="ctr">
                        <a:lnSpc>
                          <a:spcPct val="107000"/>
                        </a:lnSpc>
                        <a:spcAft>
                          <a:spcPts val="800"/>
                        </a:spcAft>
                      </a:pPr>
                      <a:r>
                        <a:rPr lang="en-US" sz="900" b="1" dirty="0">
                          <a:solidFill>
                            <a:srgbClr val="538135"/>
                          </a:solidFill>
                          <a:effectLst/>
                          <a:latin typeface="Calibri" panose="020F0502020204030204" pitchFamily="34" charset="0"/>
                          <a:ea typeface="Times New Roman" panose="02020603050405020304" pitchFamily="18" charset="0"/>
                          <a:cs typeface="Calibri" panose="020F0502020204030204" pitchFamily="34" charset="0"/>
                        </a:rPr>
                        <a:t>1.1.1</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Identify key target audiences and communications messages through EITI consultation </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66587084"/>
                  </a:ext>
                </a:extLst>
              </a:tr>
              <a:tr h="189342">
                <a:tc>
                  <a:txBody>
                    <a:bodyPr/>
                    <a:lstStyle/>
                    <a:p>
                      <a:pPr algn="ctr">
                        <a:lnSpc>
                          <a:spcPct val="107000"/>
                        </a:lnSpc>
                        <a:spcAft>
                          <a:spcPts val="80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1.1.2</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a:effectLst/>
                          <a:latin typeface="Calibri" panose="020F0502020204030204" pitchFamily="34" charset="0"/>
                          <a:ea typeface="Times New Roman" panose="02020603050405020304" pitchFamily="18" charset="0"/>
                          <a:cs typeface="Calibri" panose="020F0502020204030204" pitchFamily="34" charset="0"/>
                        </a:rPr>
                        <a:t>Define appropriate media strategies for internal and external outreach</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15723847"/>
                  </a:ext>
                </a:extLst>
              </a:tr>
              <a:tr h="189342">
                <a:tc>
                  <a:txBody>
                    <a:bodyPr/>
                    <a:lstStyle/>
                    <a:p>
                      <a:pPr algn="ctr">
                        <a:lnSpc>
                          <a:spcPct val="107000"/>
                        </a:lnSpc>
                        <a:spcAft>
                          <a:spcPts val="80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1.1.3</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Prepare a strategic plan including monitoring and evaluation plan for each campaign</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40572306"/>
                  </a:ext>
                </a:extLst>
              </a:tr>
              <a:tr h="189342">
                <a:tc>
                  <a:txBody>
                    <a:bodyPr/>
                    <a:lstStyle/>
                    <a:p>
                      <a:pPr algn="ctr">
                        <a:lnSpc>
                          <a:spcPct val="107000"/>
                        </a:lnSpc>
                        <a:spcAft>
                          <a:spcPts val="80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1.1.4</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Approval from the MSG</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92412290"/>
                  </a:ext>
                </a:extLst>
              </a:tr>
              <a:tr h="189342">
                <a:tc>
                  <a:txBody>
                    <a:bodyPr/>
                    <a:lstStyle/>
                    <a:p>
                      <a:pPr algn="ctr">
                        <a:lnSpc>
                          <a:spcPct val="107000"/>
                        </a:lnSpc>
                        <a:spcAft>
                          <a:spcPts val="80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1.1.5</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Pilot and Implement Campaign Number 1 to 4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18771644"/>
                  </a:ext>
                </a:extLst>
              </a:tr>
              <a:tr h="189342">
                <a:tc>
                  <a:txBody>
                    <a:bodyPr/>
                    <a:lstStyle/>
                    <a:p>
                      <a:pPr algn="ctr">
                        <a:lnSpc>
                          <a:spcPct val="107000"/>
                        </a:lnSpc>
                        <a:spcAft>
                          <a:spcPts val="80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1.1.6</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Using approved key communications message:  i.e. EITI and national EITI priorities message:  develop campaign</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330553766"/>
                  </a:ext>
                </a:extLst>
              </a:tr>
              <a:tr h="189342">
                <a:tc>
                  <a:txBody>
                    <a:bodyPr/>
                    <a:lstStyle/>
                    <a:p>
                      <a:pPr algn="ctr">
                        <a:lnSpc>
                          <a:spcPct val="107000"/>
                        </a:lnSpc>
                        <a:spcAft>
                          <a:spcPts val="80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1.1.7</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Prepare draft materials</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83727772"/>
                  </a:ext>
                </a:extLst>
              </a:tr>
              <a:tr h="189342">
                <a:tc>
                  <a:txBody>
                    <a:bodyPr/>
                    <a:lstStyle/>
                    <a:p>
                      <a:pPr algn="ctr">
                        <a:lnSpc>
                          <a:spcPct val="107000"/>
                        </a:lnSpc>
                        <a:spcAft>
                          <a:spcPts val="80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1.1.8</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Approval of the MSG</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959238580"/>
                  </a:ext>
                </a:extLst>
              </a:tr>
              <a:tr h="189342">
                <a:tc>
                  <a:txBody>
                    <a:bodyPr/>
                    <a:lstStyle/>
                    <a:p>
                      <a:pPr algn="ctr">
                        <a:lnSpc>
                          <a:spcPct val="107000"/>
                        </a:lnSpc>
                        <a:spcAft>
                          <a:spcPts val="80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1.1.9</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Finalize materials for final review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18454499"/>
                  </a:ext>
                </a:extLst>
              </a:tr>
              <a:tr h="189342">
                <a:tc>
                  <a:txBody>
                    <a:bodyPr/>
                    <a:lstStyle/>
                    <a:p>
                      <a:pPr algn="ctr">
                        <a:lnSpc>
                          <a:spcPct val="107000"/>
                        </a:lnSpc>
                        <a:spcAft>
                          <a:spcPts val="80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1.1.10</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Pilot Campaign Number 1 (Air Television, Platform, Webinar,  Virtual Town Hall, Radio etc.)</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27836806"/>
                  </a:ext>
                </a:extLst>
              </a:tr>
              <a:tr h="249421">
                <a:tc>
                  <a:txBody>
                    <a:bodyPr/>
                    <a:lstStyle/>
                    <a:p>
                      <a:pPr algn="ctr">
                        <a:lnSpc>
                          <a:spcPct val="107000"/>
                        </a:lnSpc>
                        <a:spcAft>
                          <a:spcPts val="80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1.1.11</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Monitor Campaign and Evaluate Effectiveness</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648992898"/>
                  </a:ext>
                </a:extLst>
              </a:tr>
              <a:tr h="189342">
                <a:tc>
                  <a:txBody>
                    <a:bodyPr/>
                    <a:lstStyle/>
                    <a:p>
                      <a:pPr algn="ctr">
                        <a:lnSpc>
                          <a:spcPct val="107000"/>
                        </a:lnSpc>
                        <a:spcAft>
                          <a:spcPts val="80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1.1.12</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 a mobile app technology for EITI to campaign and engage in national outreach</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71659548"/>
                  </a:ext>
                </a:extLst>
              </a:tr>
              <a:tr h="189342">
                <a:tc>
                  <a:txBody>
                    <a:bodyPr/>
                    <a:lstStyle/>
                    <a:p>
                      <a:pPr algn="ctr">
                        <a:lnSpc>
                          <a:spcPct val="107000"/>
                        </a:lnSpc>
                        <a:spcAft>
                          <a:spcPts val="80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1.1.13</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Monitor and Evaluate impact </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251139068"/>
                  </a:ext>
                </a:extLst>
              </a:tr>
              <a:tr h="189342">
                <a:tc>
                  <a:txBody>
                    <a:bodyPr/>
                    <a:lstStyle/>
                    <a:p>
                      <a:pPr algn="ctr">
                        <a:lnSpc>
                          <a:spcPct val="107000"/>
                        </a:lnSpc>
                        <a:spcAft>
                          <a:spcPts val="800"/>
                        </a:spcAft>
                      </a:pPr>
                      <a:r>
                        <a:rPr lang="en-US" sz="9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1.1.14</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052" marR="39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CA" sz="900" dirty="0">
                          <a:effectLst/>
                          <a:latin typeface="Calibri" panose="020F0502020204030204" pitchFamily="34" charset="0"/>
                          <a:ea typeface="Calibri" panose="020F0502020204030204" pitchFamily="34" charset="0"/>
                          <a:cs typeface="Times New Roman" panose="02020603050405020304" pitchFamily="18" charset="0"/>
                        </a:rPr>
                        <a:t>Report on the impact in progress reports, website and on social media</a:t>
                      </a:r>
                    </a:p>
                  </a:txBody>
                  <a:tcPr marL="39052" marR="3905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74589520"/>
                  </a:ext>
                </a:extLst>
              </a:tr>
            </a:tbl>
          </a:graphicData>
        </a:graphic>
      </p:graphicFrame>
    </p:spTree>
    <p:extLst>
      <p:ext uri="{BB962C8B-B14F-4D97-AF65-F5344CB8AC3E}">
        <p14:creationId xmlns:p14="http://schemas.microsoft.com/office/powerpoint/2010/main" val="299007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C1B36D0-5A64-476E-8783-F7ADA9CDCE8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a:solidFill>
                  <a:schemeClr val="tx1"/>
                </a:solidFill>
                <a:latin typeface="+mj-lt"/>
                <a:ea typeface="+mj-ea"/>
                <a:cs typeface="+mj-cs"/>
              </a:rPr>
              <a:t>Action 2 Work Breakdown Structure </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Table 4">
            <a:extLst>
              <a:ext uri="{FF2B5EF4-FFF2-40B4-BE49-F238E27FC236}">
                <a16:creationId xmlns:a16="http://schemas.microsoft.com/office/drawing/2014/main" id="{E67278A1-8CC9-4C62-9EEF-567314439101}"/>
              </a:ext>
            </a:extLst>
          </p:cNvPr>
          <p:cNvGraphicFramePr>
            <a:graphicFrameLocks noGrp="1"/>
          </p:cNvGraphicFramePr>
          <p:nvPr>
            <p:extLst>
              <p:ext uri="{D42A27DB-BD31-4B8C-83A1-F6EECF244321}">
                <p14:modId xmlns:p14="http://schemas.microsoft.com/office/powerpoint/2010/main" val="1135035241"/>
              </p:ext>
            </p:extLst>
          </p:nvPr>
        </p:nvGraphicFramePr>
        <p:xfrm>
          <a:off x="5414356" y="314325"/>
          <a:ext cx="6408837" cy="6249444"/>
        </p:xfrm>
        <a:graphic>
          <a:graphicData uri="http://schemas.openxmlformats.org/drawingml/2006/table">
            <a:tbl>
              <a:tblPr firstRow="1" firstCol="1" bandRow="1">
                <a:tableStyleId>{C083E6E3-FA7D-4D7B-A595-EF9225AFEA82}</a:tableStyleId>
              </a:tblPr>
              <a:tblGrid>
                <a:gridCol w="1178990">
                  <a:extLst>
                    <a:ext uri="{9D8B030D-6E8A-4147-A177-3AD203B41FA5}">
                      <a16:colId xmlns:a16="http://schemas.microsoft.com/office/drawing/2014/main" val="359041694"/>
                    </a:ext>
                  </a:extLst>
                </a:gridCol>
                <a:gridCol w="5229847">
                  <a:extLst>
                    <a:ext uri="{9D8B030D-6E8A-4147-A177-3AD203B41FA5}">
                      <a16:colId xmlns:a16="http://schemas.microsoft.com/office/drawing/2014/main" val="3314746852"/>
                    </a:ext>
                  </a:extLst>
                </a:gridCol>
              </a:tblGrid>
              <a:tr h="712674">
                <a:tc gridSpan="2">
                  <a:txBody>
                    <a:bodyPr/>
                    <a:lstStyle/>
                    <a:p>
                      <a:pPr algn="ctr">
                        <a:lnSpc>
                          <a:spcPct val="107000"/>
                        </a:lnSpc>
                        <a:spcAft>
                          <a:spcPts val="800"/>
                        </a:spcAft>
                      </a:pPr>
                      <a:r>
                        <a:rPr lang="en-US" sz="1200" b="1">
                          <a:effectLst/>
                        </a:rPr>
                        <a:t>ULTIMATE OUTCOME</a:t>
                      </a:r>
                      <a:endParaRPr lang="en-CA" sz="1200" b="1">
                        <a:effectLst/>
                      </a:endParaRPr>
                    </a:p>
                    <a:p>
                      <a:pPr algn="ctr">
                        <a:lnSpc>
                          <a:spcPct val="107000"/>
                        </a:lnSpc>
                        <a:spcAft>
                          <a:spcPts val="800"/>
                        </a:spcAft>
                      </a:pPr>
                      <a:r>
                        <a:rPr lang="en-US" sz="1200" b="1">
                          <a:effectLst/>
                        </a:rPr>
                        <a:t>Increased number of Citizens are aware of the benefits of transparency and good governance in the Extractives Sector and have the knowledge and skills to lead and stimulate debate around key issues and advocate accordingly</a:t>
                      </a:r>
                      <a:endParaRPr lang="en-CA" sz="1200" b="1">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solidFill>
                      <a:schemeClr val="accent4">
                        <a:lumMod val="60000"/>
                        <a:lumOff val="40000"/>
                      </a:schemeClr>
                    </a:solidFill>
                  </a:tcPr>
                </a:tc>
                <a:tc hMerge="1">
                  <a:txBody>
                    <a:bodyPr/>
                    <a:lstStyle/>
                    <a:p>
                      <a:endParaRPr lang="en-CA"/>
                    </a:p>
                  </a:txBody>
                  <a:tcPr/>
                </a:tc>
                <a:extLst>
                  <a:ext uri="{0D108BD9-81ED-4DB2-BD59-A6C34878D82A}">
                    <a16:rowId xmlns:a16="http://schemas.microsoft.com/office/drawing/2014/main" val="1915041327"/>
                  </a:ext>
                </a:extLst>
              </a:tr>
              <a:tr h="143548">
                <a:tc gridSpan="2">
                  <a:txBody>
                    <a:bodyPr/>
                    <a:lstStyle/>
                    <a:p>
                      <a:pPr algn="ctr">
                        <a:lnSpc>
                          <a:spcPct val="107000"/>
                        </a:lnSpc>
                        <a:spcAft>
                          <a:spcPts val="800"/>
                        </a:spcAft>
                      </a:pPr>
                      <a:r>
                        <a:rPr lang="en-US" sz="1200" b="1">
                          <a:effectLst/>
                        </a:rPr>
                        <a:t> </a:t>
                      </a:r>
                      <a:endParaRPr lang="en-CA" sz="1200" b="1">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solidFill>
                      <a:schemeClr val="bg1">
                        <a:alpha val="20000"/>
                      </a:schemeClr>
                    </a:solidFill>
                  </a:tcPr>
                </a:tc>
                <a:tc hMerge="1">
                  <a:txBody>
                    <a:bodyPr/>
                    <a:lstStyle/>
                    <a:p>
                      <a:endParaRPr lang="en-CA"/>
                    </a:p>
                  </a:txBody>
                  <a:tcPr/>
                </a:tc>
                <a:extLst>
                  <a:ext uri="{0D108BD9-81ED-4DB2-BD59-A6C34878D82A}">
                    <a16:rowId xmlns:a16="http://schemas.microsoft.com/office/drawing/2014/main" val="820136211"/>
                  </a:ext>
                </a:extLst>
              </a:tr>
              <a:tr h="739484">
                <a:tc>
                  <a:txBody>
                    <a:bodyPr/>
                    <a:lstStyle/>
                    <a:p>
                      <a:pPr algn="ctr">
                        <a:lnSpc>
                          <a:spcPct val="107000"/>
                        </a:lnSpc>
                        <a:spcAft>
                          <a:spcPts val="800"/>
                        </a:spcAft>
                      </a:pPr>
                      <a:r>
                        <a:rPr lang="en-US" sz="1200" b="1">
                          <a:effectLst/>
                        </a:rPr>
                        <a:t>Intermediate Objectives</a:t>
                      </a:r>
                      <a:endParaRPr lang="en-CA" sz="1200" b="1">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solidFill>
                      <a:schemeClr val="accent5">
                        <a:lumMod val="60000"/>
                        <a:lumOff val="40000"/>
                      </a:schemeClr>
                    </a:solidFill>
                  </a:tcPr>
                </a:tc>
                <a:tc>
                  <a:txBody>
                    <a:bodyPr/>
                    <a:lstStyle/>
                    <a:p>
                      <a:pPr algn="ctr">
                        <a:lnSpc>
                          <a:spcPct val="107000"/>
                        </a:lnSpc>
                        <a:spcAft>
                          <a:spcPts val="800"/>
                        </a:spcAft>
                      </a:pPr>
                      <a:r>
                        <a:rPr lang="en-US" sz="1200" b="1">
                          <a:effectLst/>
                        </a:rPr>
                        <a:t>1</a:t>
                      </a:r>
                      <a:endParaRPr lang="en-CA" sz="1200" b="1">
                        <a:effectLst/>
                      </a:endParaRPr>
                    </a:p>
                    <a:p>
                      <a:pPr algn="ctr">
                        <a:lnSpc>
                          <a:spcPct val="107000"/>
                        </a:lnSpc>
                        <a:spcAft>
                          <a:spcPts val="800"/>
                        </a:spcAft>
                      </a:pPr>
                      <a:r>
                        <a:rPr lang="en-US" sz="1200" b="1">
                          <a:effectLst/>
                        </a:rPr>
                        <a:t>Improved ability to communicate and engage multiple stakeholders in discussions and increased awareness around natural resource allocation and sector transparency.</a:t>
                      </a:r>
                      <a:endParaRPr lang="en-CA" sz="1200" b="1">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solidFill>
                      <a:schemeClr val="accent5">
                        <a:lumMod val="60000"/>
                        <a:lumOff val="40000"/>
                      </a:schemeClr>
                    </a:solidFill>
                  </a:tcPr>
                </a:tc>
                <a:extLst>
                  <a:ext uri="{0D108BD9-81ED-4DB2-BD59-A6C34878D82A}">
                    <a16:rowId xmlns:a16="http://schemas.microsoft.com/office/drawing/2014/main" val="4207082406"/>
                  </a:ext>
                </a:extLst>
              </a:tr>
              <a:tr h="143548">
                <a:tc gridSpan="2">
                  <a:txBody>
                    <a:bodyPr/>
                    <a:lstStyle/>
                    <a:p>
                      <a:pPr algn="ctr">
                        <a:lnSpc>
                          <a:spcPct val="107000"/>
                        </a:lnSpc>
                        <a:spcAft>
                          <a:spcPts val="800"/>
                        </a:spcAft>
                      </a:pPr>
                      <a:r>
                        <a:rPr lang="en-US" sz="1200" b="1">
                          <a:effectLst/>
                        </a:rPr>
                        <a:t> </a:t>
                      </a:r>
                      <a:endParaRPr lang="en-CA" sz="1200" b="1">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solidFill>
                      <a:schemeClr val="bg1">
                        <a:alpha val="20000"/>
                      </a:schemeClr>
                    </a:solidFill>
                  </a:tcPr>
                </a:tc>
                <a:tc hMerge="1">
                  <a:txBody>
                    <a:bodyPr/>
                    <a:lstStyle/>
                    <a:p>
                      <a:endParaRPr lang="en-CA"/>
                    </a:p>
                  </a:txBody>
                  <a:tcPr/>
                </a:tc>
                <a:extLst>
                  <a:ext uri="{0D108BD9-81ED-4DB2-BD59-A6C34878D82A}">
                    <a16:rowId xmlns:a16="http://schemas.microsoft.com/office/drawing/2014/main" val="4027704988"/>
                  </a:ext>
                </a:extLst>
              </a:tr>
              <a:tr h="792822">
                <a:tc>
                  <a:txBody>
                    <a:bodyPr/>
                    <a:lstStyle/>
                    <a:p>
                      <a:pPr algn="ctr">
                        <a:lnSpc>
                          <a:spcPct val="107000"/>
                        </a:lnSpc>
                        <a:spcAft>
                          <a:spcPts val="800"/>
                        </a:spcAft>
                      </a:pPr>
                      <a:r>
                        <a:rPr lang="en-US" sz="1200" b="1">
                          <a:effectLst/>
                        </a:rPr>
                        <a:t>Immediate Objectives</a:t>
                      </a:r>
                      <a:endParaRPr lang="en-CA" sz="1200" b="1">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lnSpc>
                          <a:spcPct val="107000"/>
                        </a:lnSpc>
                        <a:spcAft>
                          <a:spcPts val="800"/>
                        </a:spcAft>
                      </a:pPr>
                      <a:r>
                        <a:rPr lang="en-US" sz="1200" b="1" dirty="0">
                          <a:effectLst/>
                        </a:rPr>
                        <a:t>1.2</a:t>
                      </a:r>
                      <a:endParaRPr lang="en-CA" sz="1200" b="1" dirty="0">
                        <a:effectLst/>
                      </a:endParaRPr>
                    </a:p>
                    <a:p>
                      <a:pPr algn="ctr">
                        <a:lnSpc>
                          <a:spcPct val="107000"/>
                        </a:lnSpc>
                        <a:spcAft>
                          <a:spcPts val="800"/>
                        </a:spcAft>
                      </a:pPr>
                      <a:r>
                        <a:rPr lang="en-US" sz="1200" b="1" dirty="0">
                          <a:effectLst/>
                        </a:rPr>
                        <a:t>Identify, improve, and enhance techniques and procedures for systematic disclosure</a:t>
                      </a:r>
                      <a:endParaRPr lang="en-CA"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177764530"/>
                  </a:ext>
                </a:extLst>
              </a:tr>
              <a:tr h="229327">
                <a:tc gridSpan="2">
                  <a:txBody>
                    <a:bodyPr/>
                    <a:lstStyle/>
                    <a:p>
                      <a:pPr algn="ctr">
                        <a:lnSpc>
                          <a:spcPct val="107000"/>
                        </a:lnSpc>
                        <a:spcAft>
                          <a:spcPts val="800"/>
                        </a:spcAft>
                      </a:pPr>
                      <a:r>
                        <a:rPr lang="en-US" sz="1000">
                          <a:effectLst/>
                        </a:rPr>
                        <a:t>Description of Planned and Proposed Activities</a:t>
                      </a:r>
                      <a:endParaRPr lang="en-CA" sz="100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CA"/>
                    </a:p>
                  </a:txBody>
                  <a:tcPr/>
                </a:tc>
                <a:extLst>
                  <a:ext uri="{0D108BD9-81ED-4DB2-BD59-A6C34878D82A}">
                    <a16:rowId xmlns:a16="http://schemas.microsoft.com/office/drawing/2014/main" val="2129433481"/>
                  </a:ext>
                </a:extLst>
              </a:tr>
              <a:tr h="229327">
                <a:tc gridSpan="2">
                  <a:txBody>
                    <a:bodyPr/>
                    <a:lstStyle/>
                    <a:p>
                      <a:pPr algn="just">
                        <a:lnSpc>
                          <a:spcPct val="107000"/>
                        </a:lnSpc>
                        <a:spcAft>
                          <a:spcPts val="800"/>
                        </a:spcAft>
                      </a:pPr>
                      <a:r>
                        <a:rPr lang="en-US" sz="1000" dirty="0">
                          <a:effectLst/>
                        </a:rPr>
                        <a:t>1210 Output- Make 4</a:t>
                      </a:r>
                      <a:r>
                        <a:rPr lang="en-US" sz="1000" baseline="30000" dirty="0">
                          <a:effectLst/>
                        </a:rPr>
                        <a:t>th</a:t>
                      </a:r>
                      <a:r>
                        <a:rPr lang="en-US" sz="1000" dirty="0">
                          <a:effectLst/>
                        </a:rPr>
                        <a:t> &amp; 5</a:t>
                      </a:r>
                      <a:r>
                        <a:rPr lang="en-US" sz="1000" baseline="30000" dirty="0">
                          <a:effectLst/>
                        </a:rPr>
                        <a:t>th</a:t>
                      </a:r>
                      <a:r>
                        <a:rPr lang="en-US" sz="1000" dirty="0">
                          <a:effectLst/>
                        </a:rPr>
                        <a:t> Report accessible and relevant to multi-stakeholders</a:t>
                      </a:r>
                      <a:endParaRPr lang="en-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CA"/>
                    </a:p>
                  </a:txBody>
                  <a:tcPr/>
                </a:tc>
                <a:extLst>
                  <a:ext uri="{0D108BD9-81ED-4DB2-BD59-A6C34878D82A}">
                    <a16:rowId xmlns:a16="http://schemas.microsoft.com/office/drawing/2014/main" val="302937961"/>
                  </a:ext>
                </a:extLst>
              </a:tr>
              <a:tr h="220671">
                <a:tc>
                  <a:txBody>
                    <a:bodyPr/>
                    <a:lstStyle/>
                    <a:p>
                      <a:pPr algn="ctr">
                        <a:lnSpc>
                          <a:spcPct val="107000"/>
                        </a:lnSpc>
                        <a:spcAft>
                          <a:spcPts val="800"/>
                        </a:spcAft>
                      </a:pPr>
                      <a:r>
                        <a:rPr lang="en-US" sz="900">
                          <a:effectLst/>
                        </a:rPr>
                        <a:t>1.2.1</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dirty="0">
                          <a:effectLst/>
                        </a:rPr>
                        <a:t>Use the 4th Report and create it into a plain language report with infographics (story telling version)</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04947221"/>
                  </a:ext>
                </a:extLst>
              </a:tr>
              <a:tr h="220671">
                <a:tc>
                  <a:txBody>
                    <a:bodyPr/>
                    <a:lstStyle/>
                    <a:p>
                      <a:pPr algn="ctr">
                        <a:lnSpc>
                          <a:spcPct val="107000"/>
                        </a:lnSpc>
                        <a:spcAft>
                          <a:spcPts val="800"/>
                        </a:spcAft>
                      </a:pPr>
                      <a:r>
                        <a:rPr lang="en-US" sz="900">
                          <a:effectLst/>
                        </a:rPr>
                        <a:t>1.2.2</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dirty="0">
                          <a:effectLst/>
                        </a:rPr>
                        <a:t>Conduct a focus group with multi-stakeholders for input into the plain language version (identify targets)</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39350360"/>
                  </a:ext>
                </a:extLst>
              </a:tr>
              <a:tr h="238240">
                <a:tc>
                  <a:txBody>
                    <a:bodyPr/>
                    <a:lstStyle/>
                    <a:p>
                      <a:pPr algn="ctr">
                        <a:lnSpc>
                          <a:spcPct val="107000"/>
                        </a:lnSpc>
                        <a:spcAft>
                          <a:spcPts val="800"/>
                        </a:spcAft>
                      </a:pPr>
                      <a:r>
                        <a:rPr lang="en-US" sz="900" dirty="0">
                          <a:effectLst/>
                        </a:rPr>
                        <a:t>1.2.3</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a:effectLst/>
                        </a:rPr>
                        <a:t>Use infographics and other multi-media forms to convert the information and make it community relevant</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895314622"/>
                  </a:ext>
                </a:extLst>
              </a:tr>
              <a:tr h="220671">
                <a:tc>
                  <a:txBody>
                    <a:bodyPr/>
                    <a:lstStyle/>
                    <a:p>
                      <a:pPr algn="ctr">
                        <a:lnSpc>
                          <a:spcPct val="107000"/>
                        </a:lnSpc>
                        <a:spcAft>
                          <a:spcPts val="800"/>
                        </a:spcAft>
                      </a:pPr>
                      <a:r>
                        <a:rPr lang="en-US" sz="900">
                          <a:effectLst/>
                        </a:rPr>
                        <a:t>1.2.4</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dirty="0">
                          <a:effectLst/>
                        </a:rPr>
                        <a:t>Create a dissemination strategy (through high-schools community/municipal leaders/women’s organization etc.)</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47846833"/>
                  </a:ext>
                </a:extLst>
              </a:tr>
              <a:tr h="220671">
                <a:tc>
                  <a:txBody>
                    <a:bodyPr/>
                    <a:lstStyle/>
                    <a:p>
                      <a:pPr algn="ctr">
                        <a:lnSpc>
                          <a:spcPct val="107000"/>
                        </a:lnSpc>
                        <a:spcAft>
                          <a:spcPts val="800"/>
                        </a:spcAft>
                      </a:pPr>
                      <a:r>
                        <a:rPr lang="en-US" sz="900">
                          <a:effectLst/>
                        </a:rPr>
                        <a:t>1.2.5</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dirty="0">
                          <a:effectLst/>
                        </a:rPr>
                        <a:t>Create a product(s) and move forward on dissemination</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95470224"/>
                  </a:ext>
                </a:extLst>
              </a:tr>
              <a:tr h="220671">
                <a:tc>
                  <a:txBody>
                    <a:bodyPr/>
                    <a:lstStyle/>
                    <a:p>
                      <a:pPr algn="ctr">
                        <a:lnSpc>
                          <a:spcPct val="107000"/>
                        </a:lnSpc>
                        <a:spcAft>
                          <a:spcPts val="800"/>
                        </a:spcAft>
                      </a:pPr>
                      <a:r>
                        <a:rPr lang="en-US" sz="900">
                          <a:effectLst/>
                        </a:rPr>
                        <a:t>1.2.6</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a:effectLst/>
                        </a:rPr>
                        <a:t>Engage public in better understanding of managing extractives resources</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97403257"/>
                  </a:ext>
                </a:extLst>
              </a:tr>
              <a:tr h="220671">
                <a:tc>
                  <a:txBody>
                    <a:bodyPr/>
                    <a:lstStyle/>
                    <a:p>
                      <a:pPr algn="ctr">
                        <a:lnSpc>
                          <a:spcPct val="107000"/>
                        </a:lnSpc>
                        <a:spcAft>
                          <a:spcPts val="800"/>
                        </a:spcAft>
                      </a:pPr>
                      <a:r>
                        <a:rPr lang="en-US" sz="900">
                          <a:effectLst/>
                        </a:rPr>
                        <a:t>1.2.7</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a:effectLst/>
                        </a:rPr>
                        <a:t>Monitoring and evaluation</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2708641"/>
                  </a:ext>
                </a:extLst>
              </a:tr>
              <a:tr h="220671">
                <a:tc>
                  <a:txBody>
                    <a:bodyPr/>
                    <a:lstStyle/>
                    <a:p>
                      <a:pPr algn="ctr">
                        <a:lnSpc>
                          <a:spcPct val="107000"/>
                        </a:lnSpc>
                        <a:spcAft>
                          <a:spcPts val="800"/>
                        </a:spcAft>
                      </a:pPr>
                      <a:r>
                        <a:rPr lang="en-US" sz="900">
                          <a:effectLst/>
                        </a:rPr>
                        <a:t>1.2.8</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CA" sz="900" dirty="0">
                          <a:effectLst/>
                          <a:latin typeface="Calibri" panose="020F0502020204030204" pitchFamily="34" charset="0"/>
                          <a:ea typeface="Calibri" panose="020F0502020204030204" pitchFamily="34" charset="0"/>
                          <a:cs typeface="Times New Roman" panose="02020603050405020304" pitchFamily="18" charset="0"/>
                        </a:rPr>
                        <a:t>Report on successes through social media, website and in annual progress reports</a:t>
                      </a:r>
                    </a:p>
                  </a:txBody>
                  <a:tcPr marL="31727" marR="3172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230760169"/>
                  </a:ext>
                </a:extLst>
              </a:tr>
              <a:tr h="220671">
                <a:tc>
                  <a:txBody>
                    <a:bodyPr/>
                    <a:lstStyle/>
                    <a:p>
                      <a:pPr algn="ctr">
                        <a:lnSpc>
                          <a:spcPct val="107000"/>
                        </a:lnSpc>
                        <a:spcAft>
                          <a:spcPts val="800"/>
                        </a:spcAft>
                      </a:pPr>
                      <a:r>
                        <a:rPr lang="en-US" sz="900">
                          <a:effectLst/>
                        </a:rPr>
                        <a:t>1.2.9</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dirty="0">
                          <a:effectLst/>
                        </a:rPr>
                        <a:t>Conduct a focus group with multi-stakeholders for input into the plain language version</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808297183"/>
                  </a:ext>
                </a:extLst>
              </a:tr>
              <a:tr h="126698">
                <a:tc>
                  <a:txBody>
                    <a:bodyPr/>
                    <a:lstStyle/>
                    <a:p>
                      <a:pPr algn="ctr">
                        <a:lnSpc>
                          <a:spcPct val="107000"/>
                        </a:lnSpc>
                        <a:spcAft>
                          <a:spcPts val="800"/>
                        </a:spcAft>
                      </a:pPr>
                      <a:r>
                        <a:rPr lang="en-US" sz="900">
                          <a:effectLst/>
                        </a:rPr>
                        <a:t>1.2.10</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a:effectLst/>
                        </a:rPr>
                        <a:t>Use infographics and other multi-media forms to convert the information and make it community relevant</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522434470"/>
                  </a:ext>
                </a:extLst>
              </a:tr>
              <a:tr h="220671">
                <a:tc>
                  <a:txBody>
                    <a:bodyPr/>
                    <a:lstStyle/>
                    <a:p>
                      <a:pPr algn="ctr">
                        <a:lnSpc>
                          <a:spcPct val="107000"/>
                        </a:lnSpc>
                        <a:spcAft>
                          <a:spcPts val="800"/>
                        </a:spcAft>
                      </a:pPr>
                      <a:r>
                        <a:rPr lang="en-US" sz="900">
                          <a:effectLst/>
                        </a:rPr>
                        <a:t>1.2.11</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dirty="0">
                          <a:effectLst/>
                        </a:rPr>
                        <a:t>Create a dissemination strategy for 5</a:t>
                      </a:r>
                      <a:r>
                        <a:rPr lang="en-US" sz="900" baseline="30000" dirty="0">
                          <a:effectLst/>
                        </a:rPr>
                        <a:t>th</a:t>
                      </a:r>
                      <a:r>
                        <a:rPr lang="en-US" sz="900" dirty="0">
                          <a:effectLst/>
                        </a:rPr>
                        <a:t> Report</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93681783"/>
                  </a:ext>
                </a:extLst>
              </a:tr>
              <a:tr h="220671">
                <a:tc>
                  <a:txBody>
                    <a:bodyPr/>
                    <a:lstStyle/>
                    <a:p>
                      <a:pPr algn="ctr">
                        <a:lnSpc>
                          <a:spcPct val="107000"/>
                        </a:lnSpc>
                        <a:spcAft>
                          <a:spcPts val="800"/>
                        </a:spcAft>
                      </a:pPr>
                      <a:r>
                        <a:rPr lang="en-US" sz="900">
                          <a:effectLst/>
                        </a:rPr>
                        <a:t>1.2.12 &amp; 1.1.20</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a:effectLst/>
                        </a:rPr>
                        <a:t>Create a series of product(s) and move forward on dissemination</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35439466"/>
                  </a:ext>
                </a:extLst>
              </a:tr>
              <a:tr h="220671">
                <a:tc>
                  <a:txBody>
                    <a:bodyPr/>
                    <a:lstStyle/>
                    <a:p>
                      <a:pPr algn="ctr">
                        <a:lnSpc>
                          <a:spcPct val="107000"/>
                        </a:lnSpc>
                        <a:spcAft>
                          <a:spcPts val="800"/>
                        </a:spcAft>
                      </a:pPr>
                      <a:r>
                        <a:rPr lang="en-US" sz="900">
                          <a:effectLst/>
                        </a:rPr>
                        <a:t>1.2.13</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just">
                        <a:lnSpc>
                          <a:spcPct val="107000"/>
                        </a:lnSpc>
                        <a:spcAft>
                          <a:spcPts val="800"/>
                        </a:spcAft>
                      </a:pPr>
                      <a:r>
                        <a:rPr lang="en-US" sz="900" dirty="0">
                          <a:effectLst/>
                        </a:rPr>
                        <a:t>Monitoring and evaluation</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1727" marR="31727"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71805859"/>
                  </a:ext>
                </a:extLst>
              </a:tr>
            </a:tbl>
          </a:graphicData>
        </a:graphic>
      </p:graphicFrame>
    </p:spTree>
    <p:extLst>
      <p:ext uri="{BB962C8B-B14F-4D97-AF65-F5344CB8AC3E}">
        <p14:creationId xmlns:p14="http://schemas.microsoft.com/office/powerpoint/2010/main" val="707439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aph">
            <a:extLst>
              <a:ext uri="{FF2B5EF4-FFF2-40B4-BE49-F238E27FC236}">
                <a16:creationId xmlns:a16="http://schemas.microsoft.com/office/drawing/2014/main" id="{6E942DED-5CA4-4787-BEEB-611F3169E8D7}"/>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6371" r="28181" b="2720"/>
          <a:stretch/>
        </p:blipFill>
        <p:spPr>
          <a:xfrm>
            <a:off x="3523488" y="10"/>
            <a:ext cx="8668512" cy="6857990"/>
          </a:xfrm>
          <a:prstGeom prst="rect">
            <a:avLst/>
          </a:prstGeom>
        </p:spPr>
      </p:pic>
      <p:sp>
        <p:nvSpPr>
          <p:cNvPr id="13"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50708A-E21C-482B-8488-3C61DDDA2C8E}"/>
              </a:ext>
            </a:extLst>
          </p:cNvPr>
          <p:cNvSpPr>
            <a:spLocks noGrp="1"/>
          </p:cNvSpPr>
          <p:nvPr>
            <p:ph type="title"/>
          </p:nvPr>
        </p:nvSpPr>
        <p:spPr>
          <a:xfrm>
            <a:off x="424815" y="880110"/>
            <a:ext cx="4586224" cy="1124712"/>
          </a:xfrm>
        </p:spPr>
        <p:txBody>
          <a:bodyPr anchor="b">
            <a:normAutofit/>
          </a:bodyPr>
          <a:lstStyle/>
          <a:p>
            <a:r>
              <a:rPr lang="en-CA" sz="3600" b="1" dirty="0"/>
              <a:t>Action 3 Monitoring and Evaluation</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5123E3B9-FCEE-4A0D-B0D9-00656A9EBCF5}"/>
              </a:ext>
            </a:extLst>
          </p:cNvPr>
          <p:cNvSpPr>
            <a:spLocks noGrp="1"/>
          </p:cNvSpPr>
          <p:nvPr>
            <p:ph idx="1"/>
          </p:nvPr>
        </p:nvSpPr>
        <p:spPr>
          <a:xfrm>
            <a:off x="424815" y="2529329"/>
            <a:ext cx="3438906" cy="3207258"/>
          </a:xfrm>
        </p:spPr>
        <p:txBody>
          <a:bodyPr anchor="t">
            <a:normAutofit/>
          </a:bodyPr>
          <a:lstStyle/>
          <a:p>
            <a:r>
              <a:rPr lang="en-CA" sz="1700" dirty="0"/>
              <a:t>What did we achieve with our activities?</a:t>
            </a:r>
          </a:p>
          <a:p>
            <a:r>
              <a:rPr lang="en-CA" sz="1700" dirty="0"/>
              <a:t>What was the output?  Or result?</a:t>
            </a:r>
          </a:p>
          <a:p>
            <a:r>
              <a:rPr lang="en-CA" sz="1700" dirty="0"/>
              <a:t>Can we measure this and how?</a:t>
            </a:r>
          </a:p>
          <a:p>
            <a:r>
              <a:rPr lang="en-CA" sz="1700" dirty="0"/>
              <a:t>How do we monitor progress?</a:t>
            </a:r>
          </a:p>
          <a:p>
            <a:r>
              <a:rPr lang="en-CA" sz="1700" dirty="0"/>
              <a:t>How do we ensure that we are not incurring risk?</a:t>
            </a:r>
          </a:p>
          <a:p>
            <a:r>
              <a:rPr lang="en-CA" sz="1700" dirty="0"/>
              <a:t>How do we evaluate this?</a:t>
            </a:r>
          </a:p>
          <a:p>
            <a:r>
              <a:rPr lang="en-CA" sz="1700" dirty="0"/>
              <a:t>How do we report this and why is this important?</a:t>
            </a:r>
          </a:p>
        </p:txBody>
      </p:sp>
    </p:spTree>
    <p:extLst>
      <p:ext uri="{BB962C8B-B14F-4D97-AF65-F5344CB8AC3E}">
        <p14:creationId xmlns:p14="http://schemas.microsoft.com/office/powerpoint/2010/main" val="2582310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Map&#10;&#10;Description automatically generated">
            <a:extLst>
              <a:ext uri="{FF2B5EF4-FFF2-40B4-BE49-F238E27FC236}">
                <a16:creationId xmlns:a16="http://schemas.microsoft.com/office/drawing/2014/main" id="{0746A206-9647-4691-9F45-22FE833E409E}"/>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1636" r="9091" b="21725"/>
          <a:stretch/>
        </p:blipFill>
        <p:spPr>
          <a:xfrm>
            <a:off x="3523488" y="10"/>
            <a:ext cx="8668512" cy="6857990"/>
          </a:xfrm>
          <a:prstGeom prst="rect">
            <a:avLst/>
          </a:prstGeom>
        </p:spPr>
      </p:pic>
      <p:sp>
        <p:nvSpPr>
          <p:cNvPr id="17" name="Rectangle 1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FADC4EB-A404-448F-BE5A-05E7D6199862}"/>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Welcome Everyone</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8456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0FA5-7B78-4455-8693-CA7D7C716503}"/>
              </a:ext>
            </a:extLst>
          </p:cNvPr>
          <p:cNvSpPr>
            <a:spLocks noGrp="1"/>
          </p:cNvSpPr>
          <p:nvPr>
            <p:ph type="title"/>
          </p:nvPr>
        </p:nvSpPr>
        <p:spPr/>
        <p:txBody>
          <a:bodyPr/>
          <a:lstStyle/>
          <a:p>
            <a:r>
              <a:rPr lang="en-CA" b="1" dirty="0"/>
              <a:t>Action 3 Monitoring and Evaluation</a:t>
            </a:r>
            <a:endParaRPr lang="en-CA" dirty="0"/>
          </a:p>
        </p:txBody>
      </p:sp>
      <p:graphicFrame>
        <p:nvGraphicFramePr>
          <p:cNvPr id="4" name="Content Placeholder 3">
            <a:extLst>
              <a:ext uri="{FF2B5EF4-FFF2-40B4-BE49-F238E27FC236}">
                <a16:creationId xmlns:a16="http://schemas.microsoft.com/office/drawing/2014/main" id="{30318074-008F-47D5-A382-7E8790BE90ED}"/>
              </a:ext>
            </a:extLst>
          </p:cNvPr>
          <p:cNvGraphicFramePr>
            <a:graphicFrameLocks noGrp="1"/>
          </p:cNvGraphicFramePr>
          <p:nvPr>
            <p:ph idx="1"/>
            <p:extLst>
              <p:ext uri="{D42A27DB-BD31-4B8C-83A1-F6EECF244321}">
                <p14:modId xmlns:p14="http://schemas.microsoft.com/office/powerpoint/2010/main" val="600388793"/>
              </p:ext>
            </p:extLst>
          </p:nvPr>
        </p:nvGraphicFramePr>
        <p:xfrm>
          <a:off x="838200" y="1639856"/>
          <a:ext cx="10515600" cy="3691432"/>
        </p:xfrm>
        <a:graphic>
          <a:graphicData uri="http://schemas.openxmlformats.org/drawingml/2006/table">
            <a:tbl>
              <a:tblPr firstRow="1" firstCol="1" bandRow="1"/>
              <a:tblGrid>
                <a:gridCol w="2528616">
                  <a:extLst>
                    <a:ext uri="{9D8B030D-6E8A-4147-A177-3AD203B41FA5}">
                      <a16:colId xmlns:a16="http://schemas.microsoft.com/office/drawing/2014/main" val="2053698882"/>
                    </a:ext>
                  </a:extLst>
                </a:gridCol>
                <a:gridCol w="1802674">
                  <a:extLst>
                    <a:ext uri="{9D8B030D-6E8A-4147-A177-3AD203B41FA5}">
                      <a16:colId xmlns:a16="http://schemas.microsoft.com/office/drawing/2014/main" val="2435786048"/>
                    </a:ext>
                  </a:extLst>
                </a:gridCol>
                <a:gridCol w="770603">
                  <a:extLst>
                    <a:ext uri="{9D8B030D-6E8A-4147-A177-3AD203B41FA5}">
                      <a16:colId xmlns:a16="http://schemas.microsoft.com/office/drawing/2014/main" val="2377718403"/>
                    </a:ext>
                  </a:extLst>
                </a:gridCol>
                <a:gridCol w="687777">
                  <a:extLst>
                    <a:ext uri="{9D8B030D-6E8A-4147-A177-3AD203B41FA5}">
                      <a16:colId xmlns:a16="http://schemas.microsoft.com/office/drawing/2014/main" val="1186222286"/>
                    </a:ext>
                  </a:extLst>
                </a:gridCol>
                <a:gridCol w="1049936">
                  <a:extLst>
                    <a:ext uri="{9D8B030D-6E8A-4147-A177-3AD203B41FA5}">
                      <a16:colId xmlns:a16="http://schemas.microsoft.com/office/drawing/2014/main" val="1707769743"/>
                    </a:ext>
                  </a:extLst>
                </a:gridCol>
                <a:gridCol w="1243196">
                  <a:extLst>
                    <a:ext uri="{9D8B030D-6E8A-4147-A177-3AD203B41FA5}">
                      <a16:colId xmlns:a16="http://schemas.microsoft.com/office/drawing/2014/main" val="735105808"/>
                    </a:ext>
                  </a:extLst>
                </a:gridCol>
                <a:gridCol w="1134386">
                  <a:extLst>
                    <a:ext uri="{9D8B030D-6E8A-4147-A177-3AD203B41FA5}">
                      <a16:colId xmlns:a16="http://schemas.microsoft.com/office/drawing/2014/main" val="3870712323"/>
                    </a:ext>
                  </a:extLst>
                </a:gridCol>
                <a:gridCol w="1298412">
                  <a:extLst>
                    <a:ext uri="{9D8B030D-6E8A-4147-A177-3AD203B41FA5}">
                      <a16:colId xmlns:a16="http://schemas.microsoft.com/office/drawing/2014/main" val="3716614745"/>
                    </a:ext>
                  </a:extLst>
                </a:gridCol>
              </a:tblGrid>
              <a:tr h="428370">
                <a:tc>
                  <a:txBody>
                    <a:bodyPr/>
                    <a:lstStyle/>
                    <a:p>
                      <a:pPr algn="ctr">
                        <a:lnSpc>
                          <a:spcPct val="107000"/>
                        </a:lnSpc>
                        <a:spcAft>
                          <a:spcPts val="800"/>
                        </a:spcAft>
                      </a:pPr>
                      <a:r>
                        <a:rPr lang="en-US" sz="900" b="1" dirty="0">
                          <a:effectLst/>
                          <a:latin typeface="Calibri" panose="020F0502020204030204" pitchFamily="34" charset="0"/>
                          <a:ea typeface="Times New Roman" panose="02020603050405020304" pitchFamily="18" charset="0"/>
                          <a:cs typeface="Times New Roman" panose="02020603050405020304" pitchFamily="18" charset="0"/>
                        </a:rPr>
                        <a:t>Expected results</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Indicators</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Baseline</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Target</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Data Sources</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Data Collection Methods</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Frequency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900" b="1">
                          <a:effectLst/>
                          <a:latin typeface="Calibri" panose="020F0502020204030204" pitchFamily="34" charset="0"/>
                          <a:ea typeface="Times New Roman" panose="02020603050405020304" pitchFamily="18" charset="0"/>
                          <a:cs typeface="Times New Roman" panose="02020603050405020304" pitchFamily="18" charset="0"/>
                        </a:rPr>
                        <a:t>Responsible</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9351663"/>
                  </a:ext>
                </a:extLst>
              </a:tr>
              <a:tr h="118759">
                <a:tc gridSpan="8">
                  <a:txBody>
                    <a:bodyPr/>
                    <a:lstStyle/>
                    <a:p>
                      <a:pPr>
                        <a:lnSpc>
                          <a:spcPct val="107000"/>
                        </a:lnSpc>
                        <a:spcAft>
                          <a:spcPts val="8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Ultimate Outcome/Goal</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532771464"/>
                  </a:ext>
                </a:extLst>
              </a:tr>
              <a:tr h="864214">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Increased number of Citizens that are aware of the benefits of transparency and good governance in the Extractives Sector and have the knowledge and skills to lead and stimulate debate around key issues and advocate accordingly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Enhanced perception (%) of citizens feeling that EITI is performing its role in increasing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Feasibility Study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Direct and Indirect Stakeholders</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Government reform, laws, and regulations</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Survey, Interviews</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Annually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EITI Member organization</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4656095"/>
                  </a:ext>
                </a:extLst>
              </a:tr>
              <a:tr h="118759">
                <a:tc gridSpan="8">
                  <a:txBody>
                    <a:bodyPr/>
                    <a:lstStyle/>
                    <a:p>
                      <a:pPr>
                        <a:lnSpc>
                          <a:spcPct val="107000"/>
                        </a:lnSpc>
                        <a:spcAft>
                          <a:spcPts val="800"/>
                        </a:spcAft>
                      </a:pPr>
                      <a:r>
                        <a:rPr lang="en-US" sz="8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Intermediate Outcome/Medium Term Objective</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773084571"/>
                  </a:ext>
                </a:extLst>
              </a:tr>
              <a:tr h="1198717">
                <a:tc>
                  <a:txBody>
                    <a:bodyPr/>
                    <a:lstStyle/>
                    <a:p>
                      <a:pPr>
                        <a:lnSpc>
                          <a:spcPct val="107000"/>
                        </a:lnSpc>
                        <a:spcAft>
                          <a:spcPts val="800"/>
                        </a:spcAft>
                      </a:pPr>
                      <a:r>
                        <a:rPr lang="en-US" sz="800" b="1">
                          <a:effectLst/>
                          <a:latin typeface="Calibri" panose="020F0502020204030204" pitchFamily="34" charset="0"/>
                          <a:ea typeface="Times New Roman" panose="02020603050405020304" pitchFamily="18" charset="0"/>
                          <a:cs typeface="Times New Roman" panose="02020603050405020304" pitchFamily="18" charset="0"/>
                        </a:rPr>
                        <a:t>1</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Improved ability to communicate and engage multiple stakeholders in discussions and increased awareness around natural resource allocation and sector transparency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Increased Awareness and Number of Number of Activities taking place</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2019 Annual Progress Report</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Member Country MSG, Constituents Stakeholders</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Annual Progress Report</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Survey, Interviews, Platform tracking on social media</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Quarterly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EITI Member organization</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226845"/>
                  </a:ext>
                </a:extLst>
              </a:tr>
              <a:tr h="118759">
                <a:tc gridSpan="8">
                  <a:txBody>
                    <a:bodyPr/>
                    <a:lstStyle/>
                    <a:p>
                      <a:pPr>
                        <a:lnSpc>
                          <a:spcPct val="107000"/>
                        </a:lnSpc>
                        <a:spcAft>
                          <a:spcPts val="800"/>
                        </a:spcAft>
                      </a:pPr>
                      <a:r>
                        <a:rPr lang="en-US" sz="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Immediate Outcomes/Short Term Objectives</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53676776"/>
                  </a:ext>
                </a:extLst>
              </a:tr>
              <a:tr h="825989">
                <a:tc>
                  <a:txBody>
                    <a:bodyPr/>
                    <a:lstStyle/>
                    <a:p>
                      <a:pPr>
                        <a:lnSpc>
                          <a:spcPct val="107000"/>
                        </a:lnSpc>
                        <a:spcAft>
                          <a:spcPts val="800"/>
                        </a:spcAft>
                      </a:pPr>
                      <a:r>
                        <a:rPr lang="en-US"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00">
                          <a:effectLst/>
                          <a:latin typeface="Calibri" panose="020F0502020204030204" pitchFamily="34" charset="0"/>
                          <a:ea typeface="Times New Roman" panose="02020603050405020304" pitchFamily="18" charset="0"/>
                          <a:cs typeface="Calibri" panose="020F0502020204030204" pitchFamily="34" charset="0"/>
                        </a:rPr>
                        <a:t>Stakeholders have the knowledge and skills to lead and stimulate debate around sector transparency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Increased number of activities related to EITI by constituents</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TBD</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MSG Constituents CSOS, Industry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TBD</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Social Media tracking, conferences and fourms</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 </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800">
                          <a:effectLst/>
                          <a:latin typeface="Calibri" panose="020F0502020204030204" pitchFamily="34" charset="0"/>
                          <a:ea typeface="Times New Roman" panose="02020603050405020304" pitchFamily="18" charset="0"/>
                          <a:cs typeface="Times New Roman" panose="02020603050405020304" pitchFamily="18" charset="0"/>
                        </a:rPr>
                        <a:t>Quarterly</a:t>
                      </a:r>
                      <a:endParaRPr lang="en-CA" sz="90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EITI Member organization</a:t>
                      </a:r>
                      <a:endParaRPr lang="en-C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8062" marR="5806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6033587"/>
                  </a:ext>
                </a:extLst>
              </a:tr>
            </a:tbl>
          </a:graphicData>
        </a:graphic>
      </p:graphicFrame>
    </p:spTree>
    <p:extLst>
      <p:ext uri="{BB962C8B-B14F-4D97-AF65-F5344CB8AC3E}">
        <p14:creationId xmlns:p14="http://schemas.microsoft.com/office/powerpoint/2010/main" val="3275133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F8364-7BF1-472C-9315-B85486FF14B9}"/>
              </a:ext>
            </a:extLst>
          </p:cNvPr>
          <p:cNvSpPr>
            <a:spLocks noGrp="1"/>
          </p:cNvSpPr>
          <p:nvPr>
            <p:ph type="title"/>
          </p:nvPr>
        </p:nvSpPr>
        <p:spPr>
          <a:xfrm>
            <a:off x="411480" y="987552"/>
            <a:ext cx="4485861" cy="1088136"/>
          </a:xfrm>
        </p:spPr>
        <p:txBody>
          <a:bodyPr anchor="b">
            <a:normAutofit/>
          </a:bodyPr>
          <a:lstStyle/>
          <a:p>
            <a:r>
              <a:rPr lang="en-CA" sz="3400" dirty="0"/>
              <a:t>EITI Requirement 7 Outcomes and Impacts</a:t>
            </a:r>
          </a:p>
        </p:txBody>
      </p:sp>
      <p:sp>
        <p:nvSpPr>
          <p:cNvPr id="12" name="Rectangle 1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0F2BBC9-9EC9-43E0-ABAA-BD3E23BA2B4D}"/>
              </a:ext>
            </a:extLst>
          </p:cNvPr>
          <p:cNvSpPr>
            <a:spLocks noGrp="1"/>
          </p:cNvSpPr>
          <p:nvPr>
            <p:ph idx="1"/>
          </p:nvPr>
        </p:nvSpPr>
        <p:spPr>
          <a:xfrm>
            <a:off x="411479" y="2688336"/>
            <a:ext cx="4498848" cy="3584448"/>
          </a:xfrm>
        </p:spPr>
        <p:txBody>
          <a:bodyPr anchor="t">
            <a:normAutofit/>
          </a:bodyPr>
          <a:lstStyle/>
          <a:p>
            <a:pPr marL="0" indent="0">
              <a:buNone/>
            </a:pPr>
            <a:r>
              <a:rPr lang="en-US" sz="1500" b="0" i="0" dirty="0">
                <a:effectLst/>
                <a:latin typeface="metropolis"/>
              </a:rPr>
              <a:t>Regular disclosure of extractive industry data is of little practical use </a:t>
            </a:r>
            <a:r>
              <a:rPr lang="en-US" sz="1500" b="1" i="0" dirty="0">
                <a:effectLst/>
                <a:latin typeface="metropolis"/>
              </a:rPr>
              <a:t>without public awareness, understanding of what the figures mean, and public debate about how resource revenues can be used effectively</a:t>
            </a:r>
            <a:r>
              <a:rPr lang="en-US" sz="1500" b="0" i="0" dirty="0">
                <a:effectLst/>
                <a:latin typeface="metropolis"/>
              </a:rPr>
              <a:t>. </a:t>
            </a:r>
          </a:p>
          <a:p>
            <a:pPr marL="0" indent="0">
              <a:buNone/>
            </a:pPr>
            <a:r>
              <a:rPr lang="en-US" sz="1500" b="0" i="0" dirty="0">
                <a:effectLst/>
                <a:latin typeface="metropolis"/>
              </a:rPr>
              <a:t>The EITI Requirements related to outcomes and impact seek to ensure that </a:t>
            </a:r>
            <a:r>
              <a:rPr lang="en-US" sz="1500" b="1" i="0" dirty="0">
                <a:effectLst/>
                <a:latin typeface="metropolis"/>
              </a:rPr>
              <a:t>stakeholders are engaged in dialogue about natural resource revenue management</a:t>
            </a:r>
            <a:r>
              <a:rPr lang="en-US" sz="1500" b="0" i="0" dirty="0">
                <a:effectLst/>
                <a:latin typeface="metropolis"/>
              </a:rPr>
              <a:t>. EITI disclosures lead to the fulfilment of the EITI Principles by contributing to wider public debate. </a:t>
            </a:r>
          </a:p>
          <a:p>
            <a:pPr marL="0" indent="0">
              <a:buNone/>
            </a:pPr>
            <a:r>
              <a:rPr lang="en-US" sz="1500" b="1" i="0" dirty="0">
                <a:effectLst/>
                <a:latin typeface="metropolis"/>
              </a:rPr>
              <a:t>It is also vital that lessons learnt during implementation are acted upon, that recommendations from EITI implementations are considered and acted on where appropriate </a:t>
            </a:r>
            <a:r>
              <a:rPr lang="en-US" sz="1500" b="0" i="0" dirty="0">
                <a:effectLst/>
                <a:latin typeface="metropolis"/>
              </a:rPr>
              <a:t>and that EITI implementation is on a stable, sustainable footing.</a:t>
            </a:r>
            <a:endParaRPr lang="en-CA" sz="1500" dirty="0"/>
          </a:p>
        </p:txBody>
      </p:sp>
      <p:pic>
        <p:nvPicPr>
          <p:cNvPr id="5" name="Picture 4" descr="Three arrows on bullseye">
            <a:extLst>
              <a:ext uri="{FF2B5EF4-FFF2-40B4-BE49-F238E27FC236}">
                <a16:creationId xmlns:a16="http://schemas.microsoft.com/office/drawing/2014/main" id="{F15D24C6-E36F-458B-96D2-D65145263758}"/>
              </a:ext>
            </a:extLst>
          </p:cNvPr>
          <p:cNvPicPr>
            <a:picLocks noChangeAspect="1"/>
          </p:cNvPicPr>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435" r="33818" b="2"/>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1823150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3DDF3-7BBE-4139-A9B7-5A3540E8B2AE}"/>
              </a:ext>
            </a:extLst>
          </p:cNvPr>
          <p:cNvSpPr>
            <a:spLocks noGrp="1"/>
          </p:cNvSpPr>
          <p:nvPr>
            <p:ph type="title"/>
          </p:nvPr>
        </p:nvSpPr>
        <p:spPr>
          <a:xfrm>
            <a:off x="4965430" y="629268"/>
            <a:ext cx="6586491" cy="1286160"/>
          </a:xfrm>
        </p:spPr>
        <p:txBody>
          <a:bodyPr anchor="b">
            <a:normAutofit/>
          </a:bodyPr>
          <a:lstStyle/>
          <a:p>
            <a:r>
              <a:rPr lang="en-CA" dirty="0"/>
              <a:t>EITI Validation:</a:t>
            </a:r>
          </a:p>
        </p:txBody>
      </p:sp>
      <p:sp>
        <p:nvSpPr>
          <p:cNvPr id="3" name="Content Placeholder 2">
            <a:extLst>
              <a:ext uri="{FF2B5EF4-FFF2-40B4-BE49-F238E27FC236}">
                <a16:creationId xmlns:a16="http://schemas.microsoft.com/office/drawing/2014/main" id="{A72DE8BA-3F00-45B3-9CDB-986C83BD5D5B}"/>
              </a:ext>
            </a:extLst>
          </p:cNvPr>
          <p:cNvSpPr>
            <a:spLocks noGrp="1"/>
          </p:cNvSpPr>
          <p:nvPr>
            <p:ph idx="1"/>
          </p:nvPr>
        </p:nvSpPr>
        <p:spPr>
          <a:xfrm>
            <a:off x="4965429" y="2247909"/>
            <a:ext cx="6586491" cy="4362437"/>
          </a:xfrm>
        </p:spPr>
        <p:txBody>
          <a:bodyPr>
            <a:normAutofit fontScale="77500" lnSpcReduction="20000"/>
          </a:bodyPr>
          <a:lstStyle/>
          <a:p>
            <a:pPr marL="0" indent="0">
              <a:buNone/>
            </a:pPr>
            <a:r>
              <a:rPr lang="en-US" sz="1400" b="1" i="0" dirty="0">
                <a:effectLst/>
                <a:latin typeface="metropolis"/>
              </a:rPr>
              <a:t>The Validator is expected to document that a publicly accessible EITI workplan has been agreed by the MSG, and assess whether it includes:</a:t>
            </a:r>
          </a:p>
          <a:p>
            <a:pPr marL="0" indent="0">
              <a:buNone/>
            </a:pPr>
            <a:endParaRPr lang="en-US" sz="1400" b="0" i="0" dirty="0">
              <a:effectLst/>
              <a:latin typeface="metropolis"/>
            </a:endParaRPr>
          </a:p>
          <a:p>
            <a:pPr>
              <a:buFont typeface="Arial" panose="020B0604020202020204" pitchFamily="34" charset="0"/>
              <a:buChar char="•"/>
            </a:pPr>
            <a:r>
              <a:rPr lang="en-US" sz="1400" b="0" i="0" dirty="0">
                <a:effectLst/>
                <a:latin typeface="metropolis"/>
              </a:rPr>
              <a:t>Objectives for implementation that are linked to the EITI principles and reflect national priorities for the extractive industries (1.5.a). The Validator should document any efforts to consult key stakeholders on the objectives for implementation (1.5.b).</a:t>
            </a:r>
          </a:p>
          <a:p>
            <a:pPr>
              <a:buFont typeface="Arial" panose="020B0604020202020204" pitchFamily="34" charset="0"/>
              <a:buChar char="•"/>
            </a:pPr>
            <a:r>
              <a:rPr lang="en-US" sz="1400" b="0" i="0" dirty="0">
                <a:effectLst/>
                <a:latin typeface="metropolis"/>
              </a:rPr>
              <a:t>Measurable and time-bound activities to achieve the agreed objectives (1.5.c).</a:t>
            </a:r>
            <a:br>
              <a:rPr lang="en-US" sz="1400" b="0" i="0" dirty="0">
                <a:effectLst/>
                <a:latin typeface="metropolis"/>
              </a:rPr>
            </a:br>
            <a:r>
              <a:rPr lang="en-US" sz="1400" b="0" i="0" dirty="0">
                <a:effectLst/>
                <a:latin typeface="metropolis"/>
              </a:rPr>
              <a:t> </a:t>
            </a:r>
          </a:p>
          <a:p>
            <a:pPr>
              <a:buFont typeface="Arial" panose="020B0604020202020204" pitchFamily="34" charset="0"/>
              <a:buChar char="•"/>
            </a:pPr>
            <a:r>
              <a:rPr lang="en-US" sz="1400" b="0" i="0" dirty="0">
                <a:effectLst/>
                <a:latin typeface="metropolis"/>
              </a:rPr>
              <a:t>Activities aimed at addressing any capacity constraints identified (1.5.c.i).</a:t>
            </a:r>
            <a:br>
              <a:rPr lang="en-US" sz="1400" b="0" i="0" dirty="0">
                <a:effectLst/>
                <a:latin typeface="metropolis"/>
              </a:rPr>
            </a:br>
            <a:r>
              <a:rPr lang="en-US" sz="1400" b="0" i="0" dirty="0">
                <a:effectLst/>
                <a:latin typeface="metropolis"/>
              </a:rPr>
              <a:t> </a:t>
            </a:r>
          </a:p>
          <a:p>
            <a:pPr>
              <a:buFont typeface="Arial" panose="020B0604020202020204" pitchFamily="34" charset="0"/>
              <a:buChar char="•"/>
            </a:pPr>
            <a:r>
              <a:rPr lang="en-US" sz="1400" b="0" i="0" dirty="0">
                <a:effectLst/>
                <a:latin typeface="metropolis"/>
              </a:rPr>
              <a:t>Activities  related to the scope of EITI implementation, including plans for strengthening systematic disclosures (1.5.c.ii).</a:t>
            </a:r>
          </a:p>
          <a:p>
            <a:pPr>
              <a:buFont typeface="Arial" panose="020B0604020202020204" pitchFamily="34" charset="0"/>
              <a:buChar char="•"/>
            </a:pPr>
            <a:r>
              <a:rPr lang="en-US" sz="1400" b="0" i="0" dirty="0">
                <a:effectLst/>
                <a:latin typeface="metropolis"/>
              </a:rPr>
              <a:t>Activities aimed at addressing any legal or regulatory obstacles identified (1.5.c.iii).</a:t>
            </a:r>
          </a:p>
          <a:p>
            <a:pPr>
              <a:buFont typeface="Arial" panose="020B0604020202020204" pitchFamily="34" charset="0"/>
              <a:buChar char="•"/>
            </a:pPr>
            <a:r>
              <a:rPr lang="en-US" sz="1400" b="0" i="0" dirty="0">
                <a:effectLst/>
                <a:latin typeface="metropolis"/>
              </a:rPr>
              <a:t>Plans for implementing the recommendations from Validation and EITI implementation (1.5.c.iv).</a:t>
            </a:r>
          </a:p>
          <a:p>
            <a:pPr>
              <a:buFont typeface="Arial" panose="020B0604020202020204" pitchFamily="34" charset="0"/>
              <a:buChar char="•"/>
            </a:pPr>
            <a:r>
              <a:rPr lang="en-US" sz="1400" b="0" i="0" dirty="0">
                <a:effectLst/>
                <a:latin typeface="metropolis"/>
              </a:rPr>
              <a:t>Costings and funding sources, including domestic and external sources of funding and technical assistance (1.5.d).</a:t>
            </a:r>
          </a:p>
          <a:p>
            <a:pPr>
              <a:buFont typeface="Arial" panose="020B0604020202020204" pitchFamily="34" charset="0"/>
              <a:buChar char="•"/>
            </a:pPr>
            <a:r>
              <a:rPr lang="en-US" sz="1400" b="0" i="0" dirty="0">
                <a:effectLst/>
                <a:latin typeface="metropolis"/>
              </a:rPr>
              <a:t>A timetable for implementation (1.5.g). If the timetable is not being met, the Validator – based on evidence from key stakeholders and others – should give an opinion on whether the delays in meeting the timetable are reasonable. The Validator is invited to comment on the overall progress in implementing the workplan.</a:t>
            </a:r>
          </a:p>
          <a:p>
            <a:r>
              <a:rPr lang="en-US" sz="1400" b="0" i="0" dirty="0">
                <a:effectLst/>
                <a:latin typeface="metropolis"/>
              </a:rPr>
              <a:t>The Validator is expected to document whether the workplan has been made widely available to the public (1.5.e) and has been reviewed and updated annually. The Validator is expected to note whether or not the MSG has considered extending the detail and scope of EITI reporting to address issues such as revenue management and expenditure, transportation payments, discretionary social expenditures, ad-hoc sub-national transfers, beneficial ownership and contracts when reviewing the workplan (1.5.f).</a:t>
            </a:r>
          </a:p>
          <a:p>
            <a:endParaRPr lang="en-CA" sz="800" dirty="0"/>
          </a:p>
        </p:txBody>
      </p:sp>
      <p:pic>
        <p:nvPicPr>
          <p:cNvPr id="5" name="Picture 4" descr="Pencils">
            <a:extLst>
              <a:ext uri="{FF2B5EF4-FFF2-40B4-BE49-F238E27FC236}">
                <a16:creationId xmlns:a16="http://schemas.microsoft.com/office/drawing/2014/main" id="{197EA2C8-570E-4E89-93EC-B9D2AB3598C0}"/>
              </a:ext>
            </a:extLst>
          </p:cNvPr>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l="51502" r="-2" b="-2"/>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8AF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098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Business people video conferencing">
            <a:extLst>
              <a:ext uri="{FF2B5EF4-FFF2-40B4-BE49-F238E27FC236}">
                <a16:creationId xmlns:a16="http://schemas.microsoft.com/office/drawing/2014/main" id="{913BAC26-78FB-49CF-A893-99ACAC3D0AC7}"/>
              </a:ext>
            </a:extLst>
          </p:cNvPr>
          <p:cNvPicPr>
            <a:picLocks noGrp="1" noChangeAspect="1"/>
          </p:cNvPicPr>
          <p:nvPr>
            <p:ph idx="1"/>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l="3284" t="23391" r="5807"/>
          <a:stretch/>
        </p:blipFill>
        <p:spPr>
          <a:xfrm>
            <a:off x="20" y="10"/>
            <a:ext cx="12191981" cy="6857990"/>
          </a:xfrm>
          <a:prstGeom prst="rect">
            <a:avLst/>
          </a:prstGeom>
        </p:spPr>
      </p:pic>
      <p:sp>
        <p:nvSpPr>
          <p:cNvPr id="30" name="Rectangle 29">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401B0DA-4C98-4828-86C1-BC5B351170DB}"/>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dirty="0"/>
              <a:t>Sharing Session</a:t>
            </a:r>
          </a:p>
        </p:txBody>
      </p:sp>
      <p:sp>
        <p:nvSpPr>
          <p:cNvPr id="32" name="Rectangle: Rounded Corners 31">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40003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everal hands raised and ready to answer a question">
            <a:extLst>
              <a:ext uri="{FF2B5EF4-FFF2-40B4-BE49-F238E27FC236}">
                <a16:creationId xmlns:a16="http://schemas.microsoft.com/office/drawing/2014/main" id="{08B5A620-442F-44E8-9EA5-5A0A47562E83}"/>
              </a:ext>
            </a:extLst>
          </p:cNvPr>
          <p:cNvPicPr>
            <a:picLocks noGrp="1" noChangeAspect="1"/>
          </p:cNvPicPr>
          <p:nvPr>
            <p:ph idx="1"/>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l="3284" t="23391" r="5807"/>
          <a:stretch/>
        </p:blipFill>
        <p:spPr>
          <a:xfrm>
            <a:off x="20" y="10"/>
            <a:ext cx="12191980" cy="6857990"/>
          </a:xfrm>
          <a:prstGeom prst="rect">
            <a:avLst/>
          </a:prstGeom>
        </p:spPr>
      </p:pic>
      <p:sp>
        <p:nvSpPr>
          <p:cNvPr id="21" name="Rectangle 2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17D67D6-D654-4D11-8977-95B0F4A1B231}"/>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Questions and Answers</a:t>
            </a:r>
          </a:p>
        </p:txBody>
      </p:sp>
      <p:sp>
        <p:nvSpPr>
          <p:cNvPr id="23" name="Rectangle: Rounded Corners 2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971461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urglass and a calendar">
            <a:extLst>
              <a:ext uri="{FF2B5EF4-FFF2-40B4-BE49-F238E27FC236}">
                <a16:creationId xmlns:a16="http://schemas.microsoft.com/office/drawing/2014/main" id="{76E3E169-6B6A-4755-A3DB-0B5EA5986213}"/>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15685" y="130628"/>
            <a:ext cx="11669485" cy="6485080"/>
          </a:xfrm>
          <a:prstGeom prst="rect">
            <a:avLst/>
          </a:prstGeom>
        </p:spPr>
      </p:pic>
      <p:sp>
        <p:nvSpPr>
          <p:cNvPr id="2" name="Title 1">
            <a:extLst>
              <a:ext uri="{FF2B5EF4-FFF2-40B4-BE49-F238E27FC236}">
                <a16:creationId xmlns:a16="http://schemas.microsoft.com/office/drawing/2014/main" id="{7FBC0446-D9F4-40FE-92B2-ADFAAFD1FA6F}"/>
              </a:ext>
            </a:extLst>
          </p:cNvPr>
          <p:cNvSpPr>
            <a:spLocks noGrp="1"/>
          </p:cNvSpPr>
          <p:nvPr>
            <p:ph type="title"/>
          </p:nvPr>
        </p:nvSpPr>
        <p:spPr/>
        <p:txBody>
          <a:bodyPr/>
          <a:lstStyle/>
          <a:p>
            <a:r>
              <a:rPr lang="en-CA" dirty="0"/>
              <a:t>Workshop Agenda</a:t>
            </a:r>
          </a:p>
        </p:txBody>
      </p:sp>
      <p:graphicFrame>
        <p:nvGraphicFramePr>
          <p:cNvPr id="4" name="Table 4">
            <a:extLst>
              <a:ext uri="{FF2B5EF4-FFF2-40B4-BE49-F238E27FC236}">
                <a16:creationId xmlns:a16="http://schemas.microsoft.com/office/drawing/2014/main" id="{14A9D5F1-993E-4523-9914-53119C072D09}"/>
              </a:ext>
            </a:extLst>
          </p:cNvPr>
          <p:cNvGraphicFramePr>
            <a:graphicFrameLocks noGrp="1"/>
          </p:cNvGraphicFramePr>
          <p:nvPr>
            <p:ph idx="1"/>
            <p:extLst>
              <p:ext uri="{D42A27DB-BD31-4B8C-83A1-F6EECF244321}">
                <p14:modId xmlns:p14="http://schemas.microsoft.com/office/powerpoint/2010/main" val="3540122928"/>
              </p:ext>
            </p:extLst>
          </p:nvPr>
        </p:nvGraphicFramePr>
        <p:xfrm>
          <a:off x="838200" y="1763486"/>
          <a:ext cx="8131629" cy="3780062"/>
        </p:xfrm>
        <a:graphic>
          <a:graphicData uri="http://schemas.openxmlformats.org/drawingml/2006/table">
            <a:tbl>
              <a:tblPr firstRow="1" bandRow="1">
                <a:tableStyleId>{2D5ABB26-0587-4C30-8999-92F81FD0307C}</a:tableStyleId>
              </a:tblPr>
              <a:tblGrid>
                <a:gridCol w="816429">
                  <a:extLst>
                    <a:ext uri="{9D8B030D-6E8A-4147-A177-3AD203B41FA5}">
                      <a16:colId xmlns:a16="http://schemas.microsoft.com/office/drawing/2014/main" val="33180158"/>
                    </a:ext>
                  </a:extLst>
                </a:gridCol>
                <a:gridCol w="7315200">
                  <a:extLst>
                    <a:ext uri="{9D8B030D-6E8A-4147-A177-3AD203B41FA5}">
                      <a16:colId xmlns:a16="http://schemas.microsoft.com/office/drawing/2014/main" val="3263737619"/>
                    </a:ext>
                  </a:extLst>
                </a:gridCol>
              </a:tblGrid>
              <a:tr h="433719">
                <a:tc>
                  <a:txBody>
                    <a:bodyPr/>
                    <a:lstStyle/>
                    <a:p>
                      <a:endParaRPr lang="en-CA" dirty="0"/>
                    </a:p>
                  </a:txBody>
                  <a:tcPr/>
                </a:tc>
                <a:tc>
                  <a:txBody>
                    <a:bodyPr/>
                    <a:lstStyle/>
                    <a:p>
                      <a:endParaRPr lang="en-CA" dirty="0"/>
                    </a:p>
                  </a:txBody>
                  <a:tcPr/>
                </a:tc>
                <a:extLst>
                  <a:ext uri="{0D108BD9-81ED-4DB2-BD59-A6C34878D82A}">
                    <a16:rowId xmlns:a16="http://schemas.microsoft.com/office/drawing/2014/main" val="914023962"/>
                  </a:ext>
                </a:extLst>
              </a:tr>
              <a:tr h="478049">
                <a:tc>
                  <a:txBody>
                    <a:bodyPr/>
                    <a:lstStyle/>
                    <a:p>
                      <a:pPr algn="ctr"/>
                      <a:r>
                        <a:rPr lang="en-CA" b="1" dirty="0"/>
                        <a:t>1</a:t>
                      </a:r>
                    </a:p>
                  </a:txBody>
                  <a:tcPr/>
                </a:tc>
                <a:tc>
                  <a:txBody>
                    <a:bodyPr/>
                    <a:lstStyle/>
                    <a:p>
                      <a:r>
                        <a:rPr lang="en-CA" b="1" dirty="0"/>
                        <a:t>Welcome and Introduction</a:t>
                      </a:r>
                    </a:p>
                  </a:txBody>
                  <a:tcPr/>
                </a:tc>
                <a:extLst>
                  <a:ext uri="{0D108BD9-81ED-4DB2-BD59-A6C34878D82A}">
                    <a16:rowId xmlns:a16="http://schemas.microsoft.com/office/drawing/2014/main" val="3644824042"/>
                  </a:ext>
                </a:extLst>
              </a:tr>
              <a:tr h="478049">
                <a:tc>
                  <a:txBody>
                    <a:bodyPr/>
                    <a:lstStyle/>
                    <a:p>
                      <a:pPr algn="ctr"/>
                      <a:r>
                        <a:rPr lang="en-CA" b="1" dirty="0"/>
                        <a:t>2</a:t>
                      </a:r>
                    </a:p>
                  </a:txBody>
                  <a:tcPr/>
                </a:tc>
                <a:tc>
                  <a:txBody>
                    <a:bodyPr/>
                    <a:lstStyle/>
                    <a:p>
                      <a:r>
                        <a:rPr lang="en-CA" b="1" dirty="0"/>
                        <a:t>Icebreaker</a:t>
                      </a:r>
                    </a:p>
                  </a:txBody>
                  <a:tcPr/>
                </a:tc>
                <a:extLst>
                  <a:ext uri="{0D108BD9-81ED-4DB2-BD59-A6C34878D82A}">
                    <a16:rowId xmlns:a16="http://schemas.microsoft.com/office/drawing/2014/main" val="1205904960"/>
                  </a:ext>
                </a:extLst>
              </a:tr>
              <a:tr h="478049">
                <a:tc>
                  <a:txBody>
                    <a:bodyPr/>
                    <a:lstStyle/>
                    <a:p>
                      <a:pPr algn="ctr"/>
                      <a:r>
                        <a:rPr lang="en-CA" b="1" dirty="0"/>
                        <a:t>3</a:t>
                      </a:r>
                    </a:p>
                  </a:txBody>
                  <a:tcPr/>
                </a:tc>
                <a:tc>
                  <a:txBody>
                    <a:bodyPr/>
                    <a:lstStyle/>
                    <a:p>
                      <a:r>
                        <a:rPr lang="en-CA" b="1" dirty="0"/>
                        <a:t>Overview of Work-planning and Results Based Management</a:t>
                      </a:r>
                    </a:p>
                  </a:txBody>
                  <a:tcPr/>
                </a:tc>
                <a:extLst>
                  <a:ext uri="{0D108BD9-81ED-4DB2-BD59-A6C34878D82A}">
                    <a16:rowId xmlns:a16="http://schemas.microsoft.com/office/drawing/2014/main" val="2579384337"/>
                  </a:ext>
                </a:extLst>
              </a:tr>
              <a:tr h="478049">
                <a:tc>
                  <a:txBody>
                    <a:bodyPr/>
                    <a:lstStyle/>
                    <a:p>
                      <a:pPr algn="ctr"/>
                      <a:r>
                        <a:rPr lang="en-CA" b="1" dirty="0"/>
                        <a:t>4</a:t>
                      </a:r>
                    </a:p>
                  </a:txBody>
                  <a:tcPr/>
                </a:tc>
                <a:tc>
                  <a:txBody>
                    <a:bodyPr/>
                    <a:lstStyle/>
                    <a:p>
                      <a:r>
                        <a:rPr lang="en-CA" b="1" dirty="0"/>
                        <a:t>Quick Questions and Answers</a:t>
                      </a:r>
                    </a:p>
                  </a:txBody>
                  <a:tcPr/>
                </a:tc>
                <a:extLst>
                  <a:ext uri="{0D108BD9-81ED-4DB2-BD59-A6C34878D82A}">
                    <a16:rowId xmlns:a16="http://schemas.microsoft.com/office/drawing/2014/main" val="2473299865"/>
                  </a:ext>
                </a:extLst>
              </a:tr>
              <a:tr h="478049">
                <a:tc>
                  <a:txBody>
                    <a:bodyPr/>
                    <a:lstStyle/>
                    <a:p>
                      <a:pPr algn="ctr"/>
                      <a:r>
                        <a:rPr lang="en-CA" b="1" dirty="0"/>
                        <a:t>5</a:t>
                      </a:r>
                    </a:p>
                  </a:txBody>
                  <a:tcPr/>
                </a:tc>
                <a:tc>
                  <a:txBody>
                    <a:bodyPr/>
                    <a:lstStyle/>
                    <a:p>
                      <a:r>
                        <a:rPr lang="en-CA" b="1" dirty="0"/>
                        <a:t>Impact and Effort Matrix</a:t>
                      </a:r>
                    </a:p>
                  </a:txBody>
                  <a:tcPr/>
                </a:tc>
                <a:extLst>
                  <a:ext uri="{0D108BD9-81ED-4DB2-BD59-A6C34878D82A}">
                    <a16:rowId xmlns:a16="http://schemas.microsoft.com/office/drawing/2014/main" val="4038864894"/>
                  </a:ext>
                </a:extLst>
              </a:tr>
              <a:tr h="478049">
                <a:tc>
                  <a:txBody>
                    <a:bodyPr/>
                    <a:lstStyle/>
                    <a:p>
                      <a:pPr algn="ctr"/>
                      <a:r>
                        <a:rPr lang="en-CA" b="1" dirty="0"/>
                        <a:t>6</a:t>
                      </a:r>
                    </a:p>
                  </a:txBody>
                  <a:tcPr anchor="ctr"/>
                </a:tc>
                <a:tc>
                  <a:txBody>
                    <a:bodyPr/>
                    <a:lstStyle/>
                    <a:p>
                      <a:r>
                        <a:rPr lang="en-CA" b="1" dirty="0"/>
                        <a:t>3 Action Steps to Create a Strategic RBM Integrated Workplan</a:t>
                      </a:r>
                    </a:p>
                  </a:txBody>
                  <a:tcPr/>
                </a:tc>
                <a:extLst>
                  <a:ext uri="{0D108BD9-81ED-4DB2-BD59-A6C34878D82A}">
                    <a16:rowId xmlns:a16="http://schemas.microsoft.com/office/drawing/2014/main" val="3002325256"/>
                  </a:ext>
                </a:extLst>
              </a:tr>
              <a:tr h="478049">
                <a:tc>
                  <a:txBody>
                    <a:bodyPr/>
                    <a:lstStyle/>
                    <a:p>
                      <a:pPr algn="ctr"/>
                      <a:r>
                        <a:rPr lang="en-CA" b="1" dirty="0"/>
                        <a:t>7</a:t>
                      </a:r>
                    </a:p>
                  </a:txBody>
                  <a:tcPr/>
                </a:tc>
                <a:tc>
                  <a:txBody>
                    <a:bodyPr/>
                    <a:lstStyle/>
                    <a:p>
                      <a:r>
                        <a:rPr lang="en-CA" b="1" dirty="0"/>
                        <a:t>Sharing Session</a:t>
                      </a:r>
                    </a:p>
                  </a:txBody>
                  <a:tcPr/>
                </a:tc>
                <a:extLst>
                  <a:ext uri="{0D108BD9-81ED-4DB2-BD59-A6C34878D82A}">
                    <a16:rowId xmlns:a16="http://schemas.microsoft.com/office/drawing/2014/main" val="727810658"/>
                  </a:ext>
                </a:extLst>
              </a:tr>
            </a:tbl>
          </a:graphicData>
        </a:graphic>
      </p:graphicFrame>
    </p:spTree>
    <p:extLst>
      <p:ext uri="{BB962C8B-B14F-4D97-AF65-F5344CB8AC3E}">
        <p14:creationId xmlns:p14="http://schemas.microsoft.com/office/powerpoint/2010/main" val="2926457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ea of hands in the middle">
            <a:extLst>
              <a:ext uri="{FF2B5EF4-FFF2-40B4-BE49-F238E27FC236}">
                <a16:creationId xmlns:a16="http://schemas.microsoft.com/office/drawing/2014/main" id="{DD6216F9-BC9A-42C9-9602-D4B9349D9CE5}"/>
              </a:ext>
            </a:extLst>
          </p:cNvPr>
          <p:cNvPicPr>
            <a:picLocks noChangeAspect="1"/>
          </p:cNvPicPr>
          <p:nvPr/>
        </p:nvPicPr>
        <p:blipFill rotWithShape="1">
          <a:blip r:embed="rId2">
            <a:duotone>
              <a:schemeClr val="accent4">
                <a:shade val="45000"/>
                <a:satMod val="135000"/>
              </a:schemeClr>
              <a:prstClr val="white"/>
            </a:duotone>
            <a:extLst>
              <a:ext uri="{28A0092B-C50C-407E-A947-70E740481C1C}">
                <a14:useLocalDpi xmlns:a14="http://schemas.microsoft.com/office/drawing/2010/main" val="0"/>
              </a:ext>
            </a:extLst>
          </a:blip>
          <a:srcRect t="2720" r="19650" b="2046"/>
          <a:stretch/>
        </p:blipFill>
        <p:spPr>
          <a:xfrm>
            <a:off x="3523488" y="10"/>
            <a:ext cx="8668512" cy="6857990"/>
          </a:xfrm>
          <a:prstGeom prst="rect">
            <a:avLst/>
          </a:prstGeom>
        </p:spPr>
      </p:pic>
      <p:sp>
        <p:nvSpPr>
          <p:cNvPr id="25" name="Rectangle 2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4EEB7A-F7D8-4D7F-A691-F911621CBB3C}"/>
              </a:ext>
            </a:extLst>
          </p:cNvPr>
          <p:cNvSpPr>
            <a:spLocks noGrp="1"/>
          </p:cNvSpPr>
          <p:nvPr>
            <p:ph type="ctrTitle"/>
          </p:nvPr>
        </p:nvSpPr>
        <p:spPr>
          <a:xfrm>
            <a:off x="477981" y="1122363"/>
            <a:ext cx="4023360" cy="3204134"/>
          </a:xfrm>
        </p:spPr>
        <p:txBody>
          <a:bodyPr anchor="b">
            <a:normAutofit/>
          </a:bodyPr>
          <a:lstStyle/>
          <a:p>
            <a:pPr algn="l"/>
            <a:r>
              <a:rPr lang="en-CA" sz="3700"/>
              <a:t>Overview </a:t>
            </a:r>
            <a:br>
              <a:rPr lang="en-CA" sz="3700"/>
            </a:br>
            <a:r>
              <a:rPr lang="en-CA" sz="3700"/>
              <a:t>Work-Planning and a Results Based Management Approach</a:t>
            </a:r>
          </a:p>
        </p:txBody>
      </p:sp>
      <p:sp>
        <p:nvSpPr>
          <p:cNvPr id="3" name="Subtitle 2">
            <a:extLst>
              <a:ext uri="{FF2B5EF4-FFF2-40B4-BE49-F238E27FC236}">
                <a16:creationId xmlns:a16="http://schemas.microsoft.com/office/drawing/2014/main" id="{B13E186C-1928-4C66-BDA4-E90FC9601B8D}"/>
              </a:ext>
            </a:extLst>
          </p:cNvPr>
          <p:cNvSpPr>
            <a:spLocks noGrp="1"/>
          </p:cNvSpPr>
          <p:nvPr>
            <p:ph type="subTitle" idx="1"/>
          </p:nvPr>
        </p:nvSpPr>
        <p:spPr>
          <a:xfrm>
            <a:off x="477980" y="4872922"/>
            <a:ext cx="4023359" cy="1208141"/>
          </a:xfrm>
        </p:spPr>
        <p:txBody>
          <a:bodyPr>
            <a:normAutofit/>
          </a:bodyPr>
          <a:lstStyle/>
          <a:p>
            <a:pPr algn="l"/>
            <a:r>
              <a:rPr lang="en-CA" sz="2000"/>
              <a:t>Section 1</a:t>
            </a:r>
          </a:p>
        </p:txBody>
      </p:sp>
      <p:sp>
        <p:nvSpPr>
          <p:cNvPr id="27" name="Rectangle 2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6003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iles">
            <a:extLst>
              <a:ext uri="{FF2B5EF4-FFF2-40B4-BE49-F238E27FC236}">
                <a16:creationId xmlns:a16="http://schemas.microsoft.com/office/drawing/2014/main" id="{E40951AF-CE66-4D76-8580-B974AC69B497}"/>
              </a:ext>
            </a:extLst>
          </p:cNvPr>
          <p:cNvPicPr>
            <a:picLocks noChangeAspect="1"/>
          </p:cNvPicPr>
          <p:nvPr/>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r="23298" b="909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0956A6-A36B-4AE0-BA16-CBF8FCE72BCD}"/>
              </a:ext>
            </a:extLst>
          </p:cNvPr>
          <p:cNvSpPr>
            <a:spLocks noGrp="1"/>
          </p:cNvSpPr>
          <p:nvPr>
            <p:ph type="title"/>
          </p:nvPr>
        </p:nvSpPr>
        <p:spPr>
          <a:xfrm>
            <a:off x="421549" y="555372"/>
            <a:ext cx="6203878" cy="1124712"/>
          </a:xfrm>
        </p:spPr>
        <p:txBody>
          <a:bodyPr anchor="b">
            <a:normAutofit/>
          </a:bodyPr>
          <a:lstStyle/>
          <a:p>
            <a:r>
              <a:rPr lang="en-CA" sz="4000" b="1" dirty="0"/>
              <a:t>EITI Workplan Requirements</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CE36479-4854-4D3F-8593-92D2DFF247C7}"/>
              </a:ext>
            </a:extLst>
          </p:cNvPr>
          <p:cNvSpPr>
            <a:spLocks noGrp="1"/>
          </p:cNvSpPr>
          <p:nvPr>
            <p:ph idx="1"/>
          </p:nvPr>
        </p:nvSpPr>
        <p:spPr>
          <a:xfrm>
            <a:off x="446803" y="2443480"/>
            <a:ext cx="10188540" cy="4185920"/>
          </a:xfrm>
        </p:spPr>
        <p:txBody>
          <a:bodyPr anchor="t">
            <a:normAutofit/>
          </a:bodyPr>
          <a:lstStyle/>
          <a:p>
            <a:pPr marL="0" indent="0">
              <a:lnSpc>
                <a:spcPct val="150000"/>
              </a:lnSpc>
              <a:buNone/>
            </a:pPr>
            <a:r>
              <a:rPr lang="en-US" sz="1900" b="0" i="0" dirty="0">
                <a:effectLst/>
                <a:latin typeface="Roboto"/>
              </a:rPr>
              <a:t>The EITI work plan </a:t>
            </a:r>
            <a:r>
              <a:rPr lang="en-US" sz="1900" b="1" i="0" dirty="0">
                <a:effectLst/>
                <a:latin typeface="Roboto"/>
              </a:rPr>
              <a:t>forms the foundation for all EITI activities in implementing countries</a:t>
            </a:r>
            <a:r>
              <a:rPr lang="en-US" sz="1900" b="0" i="0" dirty="0">
                <a:effectLst/>
                <a:latin typeface="Roboto"/>
              </a:rPr>
              <a:t> and ensures that implementation activities are </a:t>
            </a:r>
            <a:r>
              <a:rPr lang="en-US" sz="1900" b="1" i="0" dirty="0">
                <a:effectLst/>
                <a:latin typeface="Roboto"/>
              </a:rPr>
              <a:t>targeted to deliver the results desired by stakeholders</a:t>
            </a:r>
            <a:r>
              <a:rPr lang="en-US" sz="1900" b="0" i="0" dirty="0">
                <a:effectLst/>
                <a:latin typeface="Roboto"/>
              </a:rPr>
              <a:t>. </a:t>
            </a:r>
          </a:p>
          <a:p>
            <a:pPr marL="0" indent="0">
              <a:lnSpc>
                <a:spcPct val="150000"/>
              </a:lnSpc>
              <a:buNone/>
            </a:pPr>
            <a:r>
              <a:rPr lang="en-US" sz="1900" b="0" i="0" dirty="0">
                <a:effectLst/>
                <a:latin typeface="Roboto"/>
              </a:rPr>
              <a:t>The work plan sets out </a:t>
            </a:r>
            <a:r>
              <a:rPr lang="en-US" sz="1900" b="1" i="0" dirty="0">
                <a:effectLst/>
                <a:latin typeface="Roboto"/>
              </a:rPr>
              <a:t>why the EITI is being implemented </a:t>
            </a:r>
            <a:r>
              <a:rPr lang="en-US" sz="1900" b="0" i="0" dirty="0">
                <a:effectLst/>
                <a:latin typeface="Roboto"/>
              </a:rPr>
              <a:t>and </a:t>
            </a:r>
            <a:r>
              <a:rPr lang="en-US" sz="1900" b="1" i="0" dirty="0">
                <a:effectLst/>
                <a:latin typeface="Roboto"/>
              </a:rPr>
              <a:t>what issues the EITI process will seek to address</a:t>
            </a:r>
            <a:r>
              <a:rPr lang="en-US" sz="1900" b="0" i="0" dirty="0">
                <a:effectLst/>
                <a:latin typeface="Roboto"/>
              </a:rPr>
              <a:t>.</a:t>
            </a:r>
            <a:endParaRPr lang="en-US" sz="1700" b="0" i="0" dirty="0">
              <a:effectLst/>
              <a:latin typeface="Roboto"/>
            </a:endParaRPr>
          </a:p>
          <a:p>
            <a:pPr marL="0" indent="0">
              <a:lnSpc>
                <a:spcPct val="150000"/>
              </a:lnSpc>
              <a:buNone/>
            </a:pPr>
            <a:r>
              <a:rPr lang="en-US" sz="1700" b="1" dirty="0">
                <a:latin typeface="Roboto"/>
              </a:rPr>
              <a:t>Requirement 1.5</a:t>
            </a:r>
          </a:p>
          <a:p>
            <a:pPr marL="0" indent="0">
              <a:lnSpc>
                <a:spcPct val="150000"/>
              </a:lnSpc>
              <a:buNone/>
            </a:pPr>
            <a:r>
              <a:rPr lang="en-US" sz="1800" b="1" i="1" dirty="0">
                <a:solidFill>
                  <a:srgbClr val="333333"/>
                </a:solidFill>
                <a:effectLst/>
                <a:latin typeface="metropolis"/>
              </a:rPr>
              <a:t>The multi-stakeholder group is required to maintain a current work plan, fully costed and aligned with the reporting and Validation deadlines established by the EITI Board.</a:t>
            </a:r>
            <a:endParaRPr lang="en-CA" sz="1800" b="1" i="1" dirty="0"/>
          </a:p>
        </p:txBody>
      </p:sp>
    </p:spTree>
    <p:extLst>
      <p:ext uri="{BB962C8B-B14F-4D97-AF65-F5344CB8AC3E}">
        <p14:creationId xmlns:p14="http://schemas.microsoft.com/office/powerpoint/2010/main" val="460267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FE66B-D0BE-41F3-9CBE-E106B7310AB4}"/>
              </a:ext>
            </a:extLst>
          </p:cNvPr>
          <p:cNvSpPr>
            <a:spLocks noGrp="1"/>
          </p:cNvSpPr>
          <p:nvPr>
            <p:ph type="title"/>
          </p:nvPr>
        </p:nvSpPr>
        <p:spPr>
          <a:xfrm>
            <a:off x="481013" y="3752849"/>
            <a:ext cx="3290887" cy="2452687"/>
          </a:xfrm>
        </p:spPr>
        <p:txBody>
          <a:bodyPr anchor="ctr">
            <a:normAutofit/>
          </a:bodyPr>
          <a:lstStyle/>
          <a:p>
            <a:r>
              <a:rPr lang="en-CA" sz="3600" b="1" dirty="0"/>
              <a:t>Why? Observations and Challenges</a:t>
            </a:r>
          </a:p>
        </p:txBody>
      </p:sp>
      <p:pic>
        <p:nvPicPr>
          <p:cNvPr id="5" name="Picture 4" descr="Binoculars and ocean">
            <a:extLst>
              <a:ext uri="{FF2B5EF4-FFF2-40B4-BE49-F238E27FC236}">
                <a16:creationId xmlns:a16="http://schemas.microsoft.com/office/drawing/2014/main" id="{A23A6FD8-EB8C-4D99-8E22-7D49F4841467}"/>
              </a:ext>
            </a:extLst>
          </p:cNvPr>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t="24386"/>
          <a:stretch/>
        </p:blipFill>
        <p:spPr>
          <a:xfrm>
            <a:off x="20" y="0"/>
            <a:ext cx="12191980" cy="3439876"/>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25AF334D-63FA-4775-B2E6-413C51E49E73}"/>
              </a:ext>
            </a:extLst>
          </p:cNvPr>
          <p:cNvSpPr>
            <a:spLocks noGrp="1"/>
          </p:cNvSpPr>
          <p:nvPr>
            <p:ph idx="1"/>
          </p:nvPr>
        </p:nvSpPr>
        <p:spPr>
          <a:xfrm>
            <a:off x="3586843" y="3559639"/>
            <a:ext cx="7937495" cy="3439875"/>
          </a:xfrm>
        </p:spPr>
        <p:txBody>
          <a:bodyPr anchor="ctr">
            <a:normAutofit/>
          </a:bodyPr>
          <a:lstStyle/>
          <a:p>
            <a:pPr marL="0" indent="0">
              <a:buNone/>
            </a:pPr>
            <a:r>
              <a:rPr lang="en-CA" sz="1100" b="1" dirty="0"/>
              <a:t>      </a:t>
            </a:r>
            <a:r>
              <a:rPr lang="en-CA" sz="1600" b="1" dirty="0"/>
              <a:t>Overall Observations</a:t>
            </a:r>
          </a:p>
          <a:p>
            <a:pPr lvl="1">
              <a:buFont typeface="Wingdings" panose="05000000000000000000" pitchFamily="2" charset="2"/>
              <a:buChar char="§"/>
            </a:pPr>
            <a:r>
              <a:rPr lang="en-CA" sz="1600" dirty="0"/>
              <a:t>Issues related to Clarity on “Strategic Vision” versus “Objectives”,</a:t>
            </a:r>
          </a:p>
          <a:p>
            <a:pPr lvl="1">
              <a:buFont typeface="Wingdings" panose="05000000000000000000" pitchFamily="2" charset="2"/>
              <a:buChar char="§"/>
            </a:pPr>
            <a:r>
              <a:rPr lang="en-CA" sz="1600" dirty="0"/>
              <a:t>Often limited MSG participation – result is NS develops Workplan,</a:t>
            </a:r>
          </a:p>
          <a:p>
            <a:pPr lvl="1">
              <a:buFont typeface="Wingdings" panose="05000000000000000000" pitchFamily="2" charset="2"/>
              <a:buChar char="§"/>
            </a:pPr>
            <a:r>
              <a:rPr lang="en-CA" sz="1600" dirty="0"/>
              <a:t>Constituent outreach and consultation limited </a:t>
            </a:r>
          </a:p>
          <a:p>
            <a:pPr lvl="1">
              <a:buFont typeface="Wingdings" panose="05000000000000000000" pitchFamily="2" charset="2"/>
              <a:buChar char="§"/>
            </a:pPr>
            <a:r>
              <a:rPr lang="en-CA" sz="1600" dirty="0"/>
              <a:t>Activities are not always achieved as planned</a:t>
            </a:r>
          </a:p>
          <a:p>
            <a:pPr lvl="1">
              <a:buFont typeface="Wingdings" panose="05000000000000000000" pitchFamily="2" charset="2"/>
              <a:buChar char="§"/>
            </a:pPr>
            <a:r>
              <a:rPr lang="en-CA" sz="1600" dirty="0"/>
              <a:t>Activities are not always designed effectively or strategically</a:t>
            </a:r>
          </a:p>
          <a:p>
            <a:pPr lvl="1">
              <a:buFont typeface="Wingdings" panose="05000000000000000000" pitchFamily="2" charset="2"/>
              <a:buChar char="§"/>
            </a:pPr>
            <a:r>
              <a:rPr lang="en-CA" sz="1600" dirty="0"/>
              <a:t>Activities are not always measured or monitored</a:t>
            </a:r>
          </a:p>
          <a:p>
            <a:pPr marL="457200" lvl="1" indent="0">
              <a:buNone/>
            </a:pPr>
            <a:endParaRPr lang="en-CA" sz="1600" dirty="0"/>
          </a:p>
          <a:p>
            <a:pPr marL="457200" lvl="1" indent="0">
              <a:buNone/>
            </a:pPr>
            <a:r>
              <a:rPr lang="en-CA" sz="1600" b="1" dirty="0"/>
              <a:t>Annual Workplan Challenges 2020-2021</a:t>
            </a:r>
          </a:p>
          <a:p>
            <a:pPr lvl="1">
              <a:buFont typeface="Wingdings" panose="05000000000000000000" pitchFamily="2" charset="2"/>
              <a:buChar char="§"/>
            </a:pPr>
            <a:r>
              <a:rPr lang="en-CA" sz="1600" dirty="0"/>
              <a:t>COVID-19; face to face connectivity, consultation, communication limited</a:t>
            </a:r>
          </a:p>
          <a:p>
            <a:pPr lvl="1">
              <a:buFont typeface="Wingdings" panose="05000000000000000000" pitchFamily="2" charset="2"/>
              <a:buChar char="§"/>
            </a:pPr>
            <a:r>
              <a:rPr lang="en-CA" sz="1600" dirty="0"/>
              <a:t>Rethinking &amp; redesigning activities for a digital age</a:t>
            </a:r>
          </a:p>
          <a:p>
            <a:pPr lvl="1">
              <a:buFont typeface="Wingdings" panose="05000000000000000000" pitchFamily="2" charset="2"/>
              <a:buChar char="§"/>
            </a:pPr>
            <a:endParaRPr lang="en-CA" sz="1100" dirty="0"/>
          </a:p>
          <a:p>
            <a:pPr lvl="1">
              <a:buFont typeface="Wingdings" panose="05000000000000000000" pitchFamily="2" charset="2"/>
              <a:buChar char="§"/>
            </a:pPr>
            <a:endParaRPr lang="en-CA" sz="1100" dirty="0"/>
          </a:p>
        </p:txBody>
      </p:sp>
    </p:spTree>
    <p:extLst>
      <p:ext uri="{BB962C8B-B14F-4D97-AF65-F5344CB8AC3E}">
        <p14:creationId xmlns:p14="http://schemas.microsoft.com/office/powerpoint/2010/main" val="248246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9E6EFEE-6516-482C-B143-F97F9BF89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DF0D2C0-CD0C-470C-8851-D8B2CC417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748766" y="3248002"/>
            <a:ext cx="5688917"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C623917-80D3-40E8-8566-258DF8F8C95D}"/>
              </a:ext>
            </a:extLst>
          </p:cNvPr>
          <p:cNvSpPr>
            <a:spLocks noGrp="1"/>
          </p:cNvSpPr>
          <p:nvPr>
            <p:ph type="title"/>
          </p:nvPr>
        </p:nvSpPr>
        <p:spPr/>
        <p:txBody>
          <a:bodyPr/>
          <a:lstStyle/>
          <a:p>
            <a:r>
              <a:rPr lang="en-CA" b="1" dirty="0"/>
              <a:t>Your Workplan and Results Based Management</a:t>
            </a:r>
          </a:p>
        </p:txBody>
      </p:sp>
      <p:graphicFrame>
        <p:nvGraphicFramePr>
          <p:cNvPr id="4" name="Content Placeholder 3">
            <a:extLst>
              <a:ext uri="{FF2B5EF4-FFF2-40B4-BE49-F238E27FC236}">
                <a16:creationId xmlns:a16="http://schemas.microsoft.com/office/drawing/2014/main" id="{E141EEE1-AF8C-4455-97C4-994A03FDBAC6}"/>
              </a:ext>
            </a:extLst>
          </p:cNvPr>
          <p:cNvGraphicFramePr>
            <a:graphicFrameLocks noGrp="1"/>
          </p:cNvGraphicFramePr>
          <p:nvPr>
            <p:ph idx="1"/>
            <p:extLst>
              <p:ext uri="{D42A27DB-BD31-4B8C-83A1-F6EECF244321}">
                <p14:modId xmlns:p14="http://schemas.microsoft.com/office/powerpoint/2010/main" val="33759930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9201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Wall of advesive notes with one standing out">
            <a:extLst>
              <a:ext uri="{FF2B5EF4-FFF2-40B4-BE49-F238E27FC236}">
                <a16:creationId xmlns:a16="http://schemas.microsoft.com/office/drawing/2014/main" id="{0C2093A3-B78C-4715-AA5D-B655A31F7B7E}"/>
              </a:ext>
            </a:extLst>
          </p:cNvPr>
          <p:cNvPicPr>
            <a:picLocks noGrp="1" noChangeAspect="1"/>
          </p:cNvPicPr>
          <p:nvPr>
            <p:ph idx="1"/>
          </p:nvPr>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t="9091" r="23298"/>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911FF7-50BF-4AE1-878D-ACA3CF17753E}"/>
              </a:ext>
            </a:extLst>
          </p:cNvPr>
          <p:cNvSpPr>
            <a:spLocks noGrp="1"/>
          </p:cNvSpPr>
          <p:nvPr>
            <p:ph type="title"/>
          </p:nvPr>
        </p:nvSpPr>
        <p:spPr>
          <a:xfrm>
            <a:off x="481028" y="771988"/>
            <a:ext cx="10284943" cy="1614304"/>
          </a:xfrm>
        </p:spPr>
        <p:txBody>
          <a:bodyPr vert="horz" lIns="91440" tIns="45720" rIns="91440" bIns="45720" rtlCol="0" anchor="b">
            <a:normAutofit/>
          </a:bodyPr>
          <a:lstStyle/>
          <a:p>
            <a:r>
              <a:rPr lang="en-US" sz="4800" dirty="0"/>
              <a:t>RBM: What can it do for your organization?</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B1C77B3-9DB3-495E-913F-3BD179C8893A}"/>
              </a:ext>
            </a:extLst>
          </p:cNvPr>
          <p:cNvSpPr txBox="1"/>
          <p:nvPr/>
        </p:nvSpPr>
        <p:spPr>
          <a:xfrm>
            <a:off x="833073" y="2808514"/>
            <a:ext cx="7045262" cy="6186309"/>
          </a:xfrm>
          <a:prstGeom prst="rect">
            <a:avLst/>
          </a:prstGeom>
          <a:noFill/>
        </p:spPr>
        <p:txBody>
          <a:bodyPr wrap="none" rtlCol="0">
            <a:spAutoFit/>
          </a:bodyPr>
          <a:lstStyle/>
          <a:p>
            <a:pPr marL="342900" indent="-342900">
              <a:lnSpc>
                <a:spcPct val="150000"/>
              </a:lnSpc>
              <a:buFont typeface="+mj-lt"/>
              <a:buAutoNum type="arabicPeriod"/>
            </a:pPr>
            <a:r>
              <a:rPr lang="en-CA" dirty="0"/>
              <a:t>Gets you thinking about what activities are important</a:t>
            </a:r>
          </a:p>
          <a:p>
            <a:pPr marL="342900" indent="-342900">
              <a:lnSpc>
                <a:spcPct val="150000"/>
              </a:lnSpc>
              <a:buFont typeface="+mj-lt"/>
              <a:buAutoNum type="arabicPeriod"/>
            </a:pPr>
            <a:r>
              <a:rPr lang="en-CA" dirty="0"/>
              <a:t>Provides structure/framework to activities &amp; importantly a purpose</a:t>
            </a:r>
          </a:p>
          <a:p>
            <a:pPr marL="342900" indent="-342900">
              <a:lnSpc>
                <a:spcPct val="150000"/>
              </a:lnSpc>
              <a:buFont typeface="+mj-lt"/>
              <a:buAutoNum type="arabicPeriod"/>
            </a:pPr>
            <a:r>
              <a:rPr lang="en-CA" dirty="0"/>
              <a:t>Simplifies management and administration of operations</a:t>
            </a:r>
          </a:p>
          <a:p>
            <a:pPr marL="342900" indent="-342900">
              <a:lnSpc>
                <a:spcPct val="150000"/>
              </a:lnSpc>
              <a:buFont typeface="+mj-lt"/>
              <a:buAutoNum type="arabicPeriod"/>
            </a:pPr>
            <a:r>
              <a:rPr lang="en-CA" dirty="0"/>
              <a:t>It provides flexibility in planning</a:t>
            </a:r>
          </a:p>
          <a:p>
            <a:pPr marL="342900" indent="-342900">
              <a:lnSpc>
                <a:spcPct val="150000"/>
              </a:lnSpc>
              <a:buFont typeface="+mj-lt"/>
              <a:buAutoNum type="arabicPeriod"/>
            </a:pPr>
            <a:r>
              <a:rPr lang="en-CA" dirty="0"/>
              <a:t>Breaks down tasks into manageable pieces</a:t>
            </a:r>
          </a:p>
          <a:p>
            <a:pPr marL="342900" indent="-342900">
              <a:lnSpc>
                <a:spcPct val="150000"/>
              </a:lnSpc>
              <a:buFont typeface="+mj-lt"/>
              <a:buAutoNum type="arabicPeriod"/>
            </a:pPr>
            <a:r>
              <a:rPr lang="en-CA" dirty="0"/>
              <a:t>Feeds into EITI reporting and aligns with Requirements and Standards</a:t>
            </a:r>
          </a:p>
          <a:p>
            <a:pPr marL="342900" indent="-342900">
              <a:lnSpc>
                <a:spcPct val="150000"/>
              </a:lnSpc>
              <a:buFont typeface="+mj-lt"/>
              <a:buAutoNum type="arabicPeriod"/>
            </a:pPr>
            <a:r>
              <a:rPr lang="en-CA" dirty="0"/>
              <a:t>Allows you to meet targets and objectives</a:t>
            </a:r>
          </a:p>
          <a:p>
            <a:pPr marL="342900" indent="-342900">
              <a:lnSpc>
                <a:spcPct val="150000"/>
              </a:lnSpc>
              <a:buFont typeface="+mj-lt"/>
              <a:buAutoNum type="arabicPeriod"/>
            </a:pPr>
            <a:r>
              <a:rPr lang="en-CA" dirty="0"/>
              <a:t>Permits the measuring of results for reporting purposes</a:t>
            </a:r>
          </a:p>
          <a:p>
            <a:pPr marL="342900" indent="-342900">
              <a:lnSpc>
                <a:spcPct val="150000"/>
              </a:lnSpc>
              <a:buFont typeface="+mj-lt"/>
              <a:buAutoNum type="arabicPeriod"/>
            </a:pPr>
            <a:r>
              <a:rPr lang="en-CA" dirty="0"/>
              <a:t>Can be monitored and evaluated with ease</a:t>
            </a:r>
          </a:p>
          <a:p>
            <a:pPr>
              <a:lnSpc>
                <a:spcPct val="150000"/>
              </a:lnSpc>
            </a:pPr>
            <a:endParaRPr lang="en-CA" dirty="0"/>
          </a:p>
          <a:p>
            <a:pPr>
              <a:lnSpc>
                <a:spcPct val="150000"/>
              </a:lnSpc>
            </a:pPr>
            <a:endParaRPr lang="en-CA" dirty="0"/>
          </a:p>
          <a:p>
            <a:pPr>
              <a:lnSpc>
                <a:spcPct val="150000"/>
              </a:lnSpc>
            </a:pPr>
            <a:endParaRPr lang="en-CA" dirty="0"/>
          </a:p>
          <a:p>
            <a:endParaRPr lang="en-CA" dirty="0"/>
          </a:p>
          <a:p>
            <a:endParaRPr lang="en-CA" dirty="0"/>
          </a:p>
          <a:p>
            <a:endParaRPr lang="en-CA" dirty="0"/>
          </a:p>
          <a:p>
            <a:endParaRPr lang="en-CA" dirty="0"/>
          </a:p>
        </p:txBody>
      </p:sp>
    </p:spTree>
    <p:extLst>
      <p:ext uri="{BB962C8B-B14F-4D97-AF65-F5344CB8AC3E}">
        <p14:creationId xmlns:p14="http://schemas.microsoft.com/office/powerpoint/2010/main" val="1747891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81C3C3-DA29-4833-858C-2D5424F981C4}"/>
              </a:ext>
            </a:extLst>
          </p:cNvPr>
          <p:cNvSpPr>
            <a:spLocks noGrp="1"/>
          </p:cNvSpPr>
          <p:nvPr>
            <p:ph type="title"/>
          </p:nvPr>
        </p:nvSpPr>
        <p:spPr>
          <a:xfrm>
            <a:off x="147461" y="3109501"/>
            <a:ext cx="4023360" cy="1437282"/>
          </a:xfrm>
        </p:spPr>
        <p:txBody>
          <a:bodyPr vert="horz" lIns="91440" tIns="45720" rIns="91440" bIns="45720" rtlCol="0" anchor="b">
            <a:normAutofit/>
          </a:bodyPr>
          <a:lstStyle/>
          <a:p>
            <a:r>
              <a:rPr lang="en-US" sz="4800" kern="1200" dirty="0">
                <a:solidFill>
                  <a:schemeClr val="tx1"/>
                </a:solidFill>
                <a:latin typeface="+mj-lt"/>
                <a:ea typeface="+mj-ea"/>
                <a:cs typeface="+mj-cs"/>
              </a:rPr>
              <a:t>RBM at a Glance</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Content Placeholder 4">
            <a:extLst>
              <a:ext uri="{FF2B5EF4-FFF2-40B4-BE49-F238E27FC236}">
                <a16:creationId xmlns:a16="http://schemas.microsoft.com/office/drawing/2014/main" id="{301D1113-9BBF-4CA4-B066-2C9CA1726FF8}"/>
              </a:ext>
            </a:extLst>
          </p:cNvPr>
          <p:cNvPicPr>
            <a:picLocks noChangeAspect="1"/>
          </p:cNvPicPr>
          <p:nvPr/>
        </p:nvPicPr>
        <p:blipFill>
          <a:blip r:embed="rId2"/>
          <a:stretch>
            <a:fillRect/>
          </a:stretch>
        </p:blipFill>
        <p:spPr>
          <a:xfrm>
            <a:off x="2662518" y="318964"/>
            <a:ext cx="9144001" cy="6233519"/>
          </a:xfrm>
          <a:prstGeom prst="rect">
            <a:avLst/>
          </a:prstGeom>
        </p:spPr>
      </p:pic>
    </p:spTree>
    <p:extLst>
      <p:ext uri="{BB962C8B-B14F-4D97-AF65-F5344CB8AC3E}">
        <p14:creationId xmlns:p14="http://schemas.microsoft.com/office/powerpoint/2010/main" val="1656472467"/>
      </p:ext>
    </p:extLst>
  </p:cSld>
  <p:clrMapOvr>
    <a:masterClrMapping/>
  </p:clrMapOvr>
</p:sld>
</file>

<file path=ppt/theme/theme1.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2239</Words>
  <Application>Microsoft Office PowerPoint</Application>
  <PresentationFormat>Widescreen</PresentationFormat>
  <Paragraphs>410</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metropolis</vt:lpstr>
      <vt:lpstr>Roboto</vt:lpstr>
      <vt:lpstr>Wingdings</vt:lpstr>
      <vt:lpstr>Office Theme</vt:lpstr>
      <vt:lpstr>Formulating Effective Workplans  and Measuring Results in a  COVID-19 ERA</vt:lpstr>
      <vt:lpstr>Welcome Everyone</vt:lpstr>
      <vt:lpstr>Workshop Agenda</vt:lpstr>
      <vt:lpstr>Overview  Work-Planning and a Results Based Management Approach</vt:lpstr>
      <vt:lpstr>EITI Workplan Requirements</vt:lpstr>
      <vt:lpstr>Why? Observations and Challenges</vt:lpstr>
      <vt:lpstr>Your Workplan and Results Based Management</vt:lpstr>
      <vt:lpstr>RBM: What can it do for your organization?</vt:lpstr>
      <vt:lpstr>RBM at a Glance</vt:lpstr>
      <vt:lpstr>Strategic Vision &amp; Objectives: Ultimate Goal</vt:lpstr>
      <vt:lpstr>Consultation in the Age of COVID-19</vt:lpstr>
      <vt:lpstr>Activities to Support Vision &amp; Objectives EITI 2019 Standards &amp; Requirements</vt:lpstr>
      <vt:lpstr>Overview  Impact and Effort Designing Meaningful Activities Break– Out Session</vt:lpstr>
      <vt:lpstr>RBM</vt:lpstr>
      <vt:lpstr>3 Action Steps to Create a Strategic RBM Integrated Workplan </vt:lpstr>
      <vt:lpstr>Action 1 RBM Logic Model </vt:lpstr>
      <vt:lpstr>Action 2 Work Breakdown Structure</vt:lpstr>
      <vt:lpstr>Action 2 Work Breakdown Structure </vt:lpstr>
      <vt:lpstr>Action 3 Monitoring and Evaluation</vt:lpstr>
      <vt:lpstr>Action 3 Monitoring and Evaluation</vt:lpstr>
      <vt:lpstr>EITI Requirement 7 Outcomes and Impacts</vt:lpstr>
      <vt:lpstr>EITI Validation:</vt:lpstr>
      <vt:lpstr>Sharing Session</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Formulating Effective Workplans  and Measuring Results in a  COVID-19 ERA</dc:title>
  <dc:creator>Rena Guenduez</dc:creator>
  <cp:lastModifiedBy>Rena Guenduez</cp:lastModifiedBy>
  <cp:revision>9</cp:revision>
  <dcterms:created xsi:type="dcterms:W3CDTF">2020-11-18T04:34:49Z</dcterms:created>
  <dcterms:modified xsi:type="dcterms:W3CDTF">2020-11-19T13:21:46Z</dcterms:modified>
</cp:coreProperties>
</file>